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C3060E-D882-4985-9B53-53EE6AC2054C}" v="1" dt="2022-02-27T15:33:48.5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ut ciolan" userId="3580cb3a56945299" providerId="LiveId" clId="{71C3060E-D882-4985-9B53-53EE6AC2054C}"/>
    <pc:docChg chg="modSld">
      <pc:chgData name="ionut ciolan" userId="3580cb3a56945299" providerId="LiveId" clId="{71C3060E-D882-4985-9B53-53EE6AC2054C}" dt="2022-02-27T15:34:44.989" v="43" actId="1076"/>
      <pc:docMkLst>
        <pc:docMk/>
      </pc:docMkLst>
      <pc:sldChg chg="addSp modSp mod">
        <pc:chgData name="ionut ciolan" userId="3580cb3a56945299" providerId="LiveId" clId="{71C3060E-D882-4985-9B53-53EE6AC2054C}" dt="2022-02-27T15:34:44.989" v="43" actId="1076"/>
        <pc:sldMkLst>
          <pc:docMk/>
          <pc:sldMk cId="993697231" sldId="256"/>
        </pc:sldMkLst>
        <pc:spChg chg="add mod">
          <ac:chgData name="ionut ciolan" userId="3580cb3a56945299" providerId="LiveId" clId="{71C3060E-D882-4985-9B53-53EE6AC2054C}" dt="2022-02-27T15:34:44.989" v="43" actId="1076"/>
          <ac:spMkLst>
            <pc:docMk/>
            <pc:sldMk cId="993697231" sldId="256"/>
            <ac:spMk id="21" creationId="{42491AF3-BD7B-47C6-8A2A-BB9DC84A4B0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Sunday, February 27, 2022</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9571173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Sunday, February 27, 2022</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75895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Sunday, February 27, 2022</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3741767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Sunday, February 27, 2022</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092591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Sunday, February 27, 2022</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5198807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Sunday, February 27, 2022</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52643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Sunday, February 27, 2022</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08964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Sunday, February 27, 2022</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39898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Sunday, February 27, 2022</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825669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Sunday, February 27, 2022</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747590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Sunday, February 27, 2022</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603927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Sunday, February 27, 2022</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2618372114"/>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62" r:id="rId4"/>
    <p:sldLayoutId id="2147483663" r:id="rId5"/>
    <p:sldLayoutId id="2147483668" r:id="rId6"/>
    <p:sldLayoutId id="2147483664" r:id="rId7"/>
    <p:sldLayoutId id="2147483665" r:id="rId8"/>
    <p:sldLayoutId id="2147483666" r:id="rId9"/>
    <p:sldLayoutId id="2147483667" r:id="rId10"/>
    <p:sldLayoutId id="2147483669"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mailto:2118520@student.uwtsd.ac.uk" TargetMode="Externa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hyperlink" Target="https://doi.org/10.1002/rev3.305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19DE0E-F039-443E-AF60-E4B6AA72D2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0"/>
            <a:ext cx="8104091" cy="6857571"/>
          </a:xfrm>
          <a:prstGeom prst="rect">
            <a:avLst/>
          </a:prstGeom>
          <a:gradFill>
            <a:gsLst>
              <a:gs pos="0">
                <a:schemeClr val="accent4">
                  <a:alpha val="80000"/>
                </a:schemeClr>
              </a:gs>
              <a:gs pos="100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74250" y="627728"/>
            <a:ext cx="4355593" cy="8104092"/>
          </a:xfrm>
          <a:prstGeom prst="rect">
            <a:avLst/>
          </a:prstGeom>
          <a:gradFill>
            <a:gsLst>
              <a:gs pos="0">
                <a:schemeClr val="accent5">
                  <a:alpha val="0"/>
                </a:schemeClr>
              </a:gs>
              <a:gs pos="91000">
                <a:schemeClr val="accent2">
                  <a:alpha val="43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1"/>
            <a:ext cx="5638801" cy="6886827"/>
          </a:xfrm>
          <a:prstGeom prst="rect">
            <a:avLst/>
          </a:prstGeom>
          <a:gradFill>
            <a:gsLst>
              <a:gs pos="49000">
                <a:schemeClr val="accent6">
                  <a:lumMod val="75000"/>
                  <a:alpha val="0"/>
                </a:schemeClr>
              </a:gs>
              <a:gs pos="99000">
                <a:schemeClr val="accent6">
                  <a:alpha val="79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5993D72-5628-4E5E-BB9F-96066414E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609180" y="724988"/>
            <a:ext cx="5121259" cy="5458067"/>
          </a:xfrm>
          <a:prstGeom prst="ellipse">
            <a:avLst/>
          </a:prstGeom>
          <a:gradFill>
            <a:gsLst>
              <a:gs pos="39000">
                <a:schemeClr val="accent4">
                  <a:lumMod val="20000"/>
                  <a:lumOff val="80000"/>
                  <a:alpha val="0"/>
                </a:schemeClr>
              </a:gs>
              <a:gs pos="100000">
                <a:schemeClr val="accent6">
                  <a:alpha val="29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C10E3A-CBAA-41AC-B2F8-948257575227}"/>
              </a:ext>
            </a:extLst>
          </p:cNvPr>
          <p:cNvSpPr>
            <a:spLocks noGrp="1"/>
          </p:cNvSpPr>
          <p:nvPr>
            <p:ph type="ctrTitle"/>
          </p:nvPr>
        </p:nvSpPr>
        <p:spPr>
          <a:xfrm>
            <a:off x="920151" y="2920878"/>
            <a:ext cx="6292690" cy="2992576"/>
          </a:xfrm>
        </p:spPr>
        <p:txBody>
          <a:bodyPr anchor="t">
            <a:normAutofit/>
          </a:bodyPr>
          <a:lstStyle/>
          <a:p>
            <a:pPr algn="l"/>
            <a:endParaRPr lang="en-GB">
              <a:solidFill>
                <a:schemeClr val="bg1"/>
              </a:solidFill>
            </a:endParaRPr>
          </a:p>
        </p:txBody>
      </p:sp>
      <p:sp>
        <p:nvSpPr>
          <p:cNvPr id="3" name="Subtitle 2">
            <a:extLst>
              <a:ext uri="{FF2B5EF4-FFF2-40B4-BE49-F238E27FC236}">
                <a16:creationId xmlns:a16="http://schemas.microsoft.com/office/drawing/2014/main" id="{E0610F08-BD60-4780-A4B6-CE83265AC353}"/>
              </a:ext>
            </a:extLst>
          </p:cNvPr>
          <p:cNvSpPr>
            <a:spLocks noGrp="1"/>
          </p:cNvSpPr>
          <p:nvPr>
            <p:ph type="subTitle" idx="1"/>
          </p:nvPr>
        </p:nvSpPr>
        <p:spPr>
          <a:xfrm>
            <a:off x="920151" y="1017038"/>
            <a:ext cx="5392495" cy="1248274"/>
          </a:xfrm>
        </p:spPr>
        <p:txBody>
          <a:bodyPr anchor="b">
            <a:normAutofit/>
          </a:bodyPr>
          <a:lstStyle/>
          <a:p>
            <a:pPr algn="l"/>
            <a:endParaRPr lang="en-GB" sz="1400" dirty="0">
              <a:solidFill>
                <a:schemeClr val="bg1"/>
              </a:solidFill>
            </a:endParaRPr>
          </a:p>
        </p:txBody>
      </p:sp>
      <p:pic>
        <p:nvPicPr>
          <p:cNvPr id="6" name="Picture 5">
            <a:extLst>
              <a:ext uri="{FF2B5EF4-FFF2-40B4-BE49-F238E27FC236}">
                <a16:creationId xmlns:a16="http://schemas.microsoft.com/office/drawing/2014/main" id="{EF9BBF66-E678-44EA-80A0-D31F4CB2C077}"/>
              </a:ext>
            </a:extLst>
          </p:cNvPr>
          <p:cNvPicPr>
            <a:picLocks noChangeAspect="1"/>
          </p:cNvPicPr>
          <p:nvPr/>
        </p:nvPicPr>
        <p:blipFill>
          <a:blip r:embed="rId2"/>
          <a:stretch>
            <a:fillRect/>
          </a:stretch>
        </p:blipFill>
        <p:spPr>
          <a:xfrm>
            <a:off x="8104091" y="1641175"/>
            <a:ext cx="4087909" cy="2847486"/>
          </a:xfrm>
          <a:prstGeom prst="rect">
            <a:avLst/>
          </a:prstGeom>
        </p:spPr>
      </p:pic>
      <p:pic>
        <p:nvPicPr>
          <p:cNvPr id="8" name="Picture 7">
            <a:extLst>
              <a:ext uri="{FF2B5EF4-FFF2-40B4-BE49-F238E27FC236}">
                <a16:creationId xmlns:a16="http://schemas.microsoft.com/office/drawing/2014/main" id="{83FBBCED-25D2-42A1-9170-E2191D506F77}"/>
              </a:ext>
            </a:extLst>
          </p:cNvPr>
          <p:cNvPicPr>
            <a:picLocks noChangeAspect="1"/>
          </p:cNvPicPr>
          <p:nvPr/>
        </p:nvPicPr>
        <p:blipFill>
          <a:blip r:embed="rId3"/>
          <a:stretch>
            <a:fillRect/>
          </a:stretch>
        </p:blipFill>
        <p:spPr>
          <a:xfrm>
            <a:off x="8105207" y="3928646"/>
            <a:ext cx="4086793" cy="2943338"/>
          </a:xfrm>
          <a:prstGeom prst="rect">
            <a:avLst/>
          </a:prstGeom>
        </p:spPr>
      </p:pic>
      <p:pic>
        <p:nvPicPr>
          <p:cNvPr id="12" name="Picture 11">
            <a:extLst>
              <a:ext uri="{FF2B5EF4-FFF2-40B4-BE49-F238E27FC236}">
                <a16:creationId xmlns:a16="http://schemas.microsoft.com/office/drawing/2014/main" id="{1A80ADAC-F1B4-4CF9-BE85-70EB01834A03}"/>
              </a:ext>
            </a:extLst>
          </p:cNvPr>
          <p:cNvPicPr>
            <a:picLocks noChangeAspect="1"/>
          </p:cNvPicPr>
          <p:nvPr/>
        </p:nvPicPr>
        <p:blipFill>
          <a:blip r:embed="rId4"/>
          <a:stretch>
            <a:fillRect/>
          </a:stretch>
        </p:blipFill>
        <p:spPr>
          <a:xfrm>
            <a:off x="8104090" y="0"/>
            <a:ext cx="4087911" cy="1738887"/>
          </a:xfrm>
          <a:prstGeom prst="rect">
            <a:avLst/>
          </a:prstGeom>
        </p:spPr>
      </p:pic>
      <p:pic>
        <p:nvPicPr>
          <p:cNvPr id="16" name="Picture 15">
            <a:extLst>
              <a:ext uri="{FF2B5EF4-FFF2-40B4-BE49-F238E27FC236}">
                <a16:creationId xmlns:a16="http://schemas.microsoft.com/office/drawing/2014/main" id="{EC3856BB-D8F7-4FD3-977C-AD8B5BAFC943}"/>
              </a:ext>
            </a:extLst>
          </p:cNvPr>
          <p:cNvPicPr>
            <a:picLocks noChangeAspect="1"/>
          </p:cNvPicPr>
          <p:nvPr/>
        </p:nvPicPr>
        <p:blipFill>
          <a:blip r:embed="rId5"/>
          <a:stretch>
            <a:fillRect/>
          </a:stretch>
        </p:blipFill>
        <p:spPr>
          <a:xfrm>
            <a:off x="10893" y="0"/>
            <a:ext cx="8151801" cy="6858000"/>
          </a:xfrm>
          <a:prstGeom prst="rect">
            <a:avLst/>
          </a:prstGeom>
        </p:spPr>
      </p:pic>
      <p:sp>
        <p:nvSpPr>
          <p:cNvPr id="18" name="TextBox 17">
            <a:extLst>
              <a:ext uri="{FF2B5EF4-FFF2-40B4-BE49-F238E27FC236}">
                <a16:creationId xmlns:a16="http://schemas.microsoft.com/office/drawing/2014/main" id="{70CD68E4-3670-43F1-BFC0-625CBF4C0C1C}"/>
              </a:ext>
            </a:extLst>
          </p:cNvPr>
          <p:cNvSpPr txBox="1"/>
          <p:nvPr/>
        </p:nvSpPr>
        <p:spPr>
          <a:xfrm>
            <a:off x="1406655" y="0"/>
            <a:ext cx="4749772" cy="400110"/>
          </a:xfrm>
          <a:prstGeom prst="rect">
            <a:avLst/>
          </a:prstGeom>
          <a:noFill/>
        </p:spPr>
        <p:txBody>
          <a:bodyPr wrap="square" rtlCol="0">
            <a:spAutoFit/>
          </a:bodyPr>
          <a:lstStyle/>
          <a:p>
            <a:r>
              <a:rPr lang="en-GB" sz="2000" dirty="0">
                <a:latin typeface="Aharoni" panose="02010803020104030203" pitchFamily="2" charset="-79"/>
                <a:cs typeface="Aharoni" panose="02010803020104030203" pitchFamily="2" charset="-79"/>
              </a:rPr>
              <a:t>TECHNOLOGY AND COLLABORATION</a:t>
            </a:r>
          </a:p>
        </p:txBody>
      </p:sp>
      <p:sp>
        <p:nvSpPr>
          <p:cNvPr id="20" name="TextBox 19">
            <a:extLst>
              <a:ext uri="{FF2B5EF4-FFF2-40B4-BE49-F238E27FC236}">
                <a16:creationId xmlns:a16="http://schemas.microsoft.com/office/drawing/2014/main" id="{8053554F-3F84-4824-AA64-2133DD1BB9B2}"/>
              </a:ext>
            </a:extLst>
          </p:cNvPr>
          <p:cNvSpPr txBox="1"/>
          <p:nvPr/>
        </p:nvSpPr>
        <p:spPr>
          <a:xfrm>
            <a:off x="1604865" y="1558212"/>
            <a:ext cx="4077478" cy="3539430"/>
          </a:xfrm>
          <a:prstGeom prst="rect">
            <a:avLst/>
          </a:prstGeom>
          <a:noFill/>
        </p:spPr>
        <p:txBody>
          <a:bodyPr wrap="square" rtlCol="0">
            <a:spAutoFit/>
          </a:bodyPr>
          <a:lstStyle/>
          <a:p>
            <a:r>
              <a:rPr lang="en-GB" sz="3200" b="1" dirty="0"/>
              <a:t>IS THERE A NEED TO PROVIDE TRAINING ON HOW TO USE TECHNOLOGY  TO COLLABORATE AT UWTSD?</a:t>
            </a:r>
          </a:p>
        </p:txBody>
      </p:sp>
      <p:sp>
        <p:nvSpPr>
          <p:cNvPr id="21" name="TextBox 20">
            <a:extLst>
              <a:ext uri="{FF2B5EF4-FFF2-40B4-BE49-F238E27FC236}">
                <a16:creationId xmlns:a16="http://schemas.microsoft.com/office/drawing/2014/main" id="{42491AF3-BD7B-47C6-8A2A-BB9DC84A4B08}"/>
              </a:ext>
            </a:extLst>
          </p:cNvPr>
          <p:cNvSpPr txBox="1"/>
          <p:nvPr/>
        </p:nvSpPr>
        <p:spPr>
          <a:xfrm>
            <a:off x="3406393" y="5958261"/>
            <a:ext cx="3212985" cy="369332"/>
          </a:xfrm>
          <a:prstGeom prst="rect">
            <a:avLst/>
          </a:prstGeom>
          <a:noFill/>
        </p:spPr>
        <p:txBody>
          <a:bodyPr wrap="square" rtlCol="0">
            <a:spAutoFit/>
          </a:bodyPr>
          <a:lstStyle/>
          <a:p>
            <a:r>
              <a:rPr lang="en-GB" b="0" i="0" u="none" strike="noStrike" dirty="0">
                <a:solidFill>
                  <a:srgbClr val="013E5B"/>
                </a:solidFill>
                <a:effectLst/>
                <a:latin typeface="-apple-system"/>
                <a:hlinkClick r:id="rId6"/>
              </a:rPr>
              <a:t>2118520</a:t>
            </a:r>
            <a:r>
              <a:rPr lang="en-GB" dirty="0"/>
              <a:t>Stefan Mihai Ciolan</a:t>
            </a:r>
          </a:p>
        </p:txBody>
      </p:sp>
    </p:spTree>
    <p:extLst>
      <p:ext uri="{BB962C8B-B14F-4D97-AF65-F5344CB8AC3E}">
        <p14:creationId xmlns:p14="http://schemas.microsoft.com/office/powerpoint/2010/main" val="993697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A7020DB-C801-4451-897F-D3B0740FC3A6}"/>
              </a:ext>
            </a:extLst>
          </p:cNvPr>
          <p:cNvSpPr txBox="1"/>
          <p:nvPr/>
        </p:nvSpPr>
        <p:spPr>
          <a:xfrm>
            <a:off x="478173" y="234892"/>
            <a:ext cx="11023134" cy="369332"/>
          </a:xfrm>
          <a:prstGeom prst="rect">
            <a:avLst/>
          </a:prstGeom>
          <a:noFill/>
        </p:spPr>
        <p:txBody>
          <a:bodyPr wrap="square" rtlCol="0">
            <a:spAutoFit/>
          </a:bodyPr>
          <a:lstStyle/>
          <a:p>
            <a:r>
              <a:rPr lang="en-GB" b="1" dirty="0"/>
              <a:t>Is there a need to provide training on how to use technology to collaborate at </a:t>
            </a:r>
            <a:r>
              <a:rPr lang="en-GB" b="1" dirty="0" err="1"/>
              <a:t>uwtsd</a:t>
            </a:r>
            <a:r>
              <a:rPr lang="en-GB" b="1" dirty="0"/>
              <a:t>?</a:t>
            </a:r>
          </a:p>
        </p:txBody>
      </p:sp>
      <p:sp>
        <p:nvSpPr>
          <p:cNvPr id="5" name="TextBox 4">
            <a:extLst>
              <a:ext uri="{FF2B5EF4-FFF2-40B4-BE49-F238E27FC236}">
                <a16:creationId xmlns:a16="http://schemas.microsoft.com/office/drawing/2014/main" id="{EF21F870-9388-40DE-961C-EF8F5CCD32B7}"/>
              </a:ext>
            </a:extLst>
          </p:cNvPr>
          <p:cNvSpPr txBox="1"/>
          <p:nvPr/>
        </p:nvSpPr>
        <p:spPr>
          <a:xfrm>
            <a:off x="612396" y="604224"/>
            <a:ext cx="10813410" cy="3139321"/>
          </a:xfrm>
          <a:prstGeom prst="rect">
            <a:avLst/>
          </a:prstGeom>
          <a:noFill/>
        </p:spPr>
        <p:txBody>
          <a:bodyPr wrap="square" rtlCol="0">
            <a:spAutoFit/>
          </a:bodyPr>
          <a:lstStyle/>
          <a:p>
            <a:r>
              <a:rPr lang="en-GB" dirty="0"/>
              <a:t>Taking in consideration that many students are from different generations, maybe some other students never had the need to use technology to work or to collaborate with others trough a platform, or maybe someone could not afford or never had access to similar platforms trough a pc or a smart phone in the past; than yes, there is a need to provide training to use technology to collaborate on a platform.</a:t>
            </a:r>
          </a:p>
          <a:p>
            <a:endParaRPr lang="en-GB" dirty="0"/>
          </a:p>
          <a:p>
            <a:r>
              <a:rPr lang="en-GB" dirty="0"/>
              <a:t>Students with different ages collaborates at with UWTSD, this means we have to create and trying to make a way of taking everyone's technology knowledge to the same level.</a:t>
            </a:r>
          </a:p>
          <a:p>
            <a:endParaRPr lang="en-GB" dirty="0"/>
          </a:p>
          <a:p>
            <a:r>
              <a:rPr lang="en-GB" dirty="0"/>
              <a:t>By taking all the students to the same level and standards of knowledge of how to use our platform, our communication skills, together with our group and research in groups, will improve enormously. </a:t>
            </a:r>
          </a:p>
        </p:txBody>
      </p:sp>
      <p:sp>
        <p:nvSpPr>
          <p:cNvPr id="6" name="TextBox 5">
            <a:extLst>
              <a:ext uri="{FF2B5EF4-FFF2-40B4-BE49-F238E27FC236}">
                <a16:creationId xmlns:a16="http://schemas.microsoft.com/office/drawing/2014/main" id="{CFC3BBBB-ABD8-4F45-A51F-A4F3160237DC}"/>
              </a:ext>
            </a:extLst>
          </p:cNvPr>
          <p:cNvSpPr txBox="1"/>
          <p:nvPr/>
        </p:nvSpPr>
        <p:spPr>
          <a:xfrm>
            <a:off x="1082179" y="4899171"/>
            <a:ext cx="8850385" cy="369332"/>
          </a:xfrm>
          <a:prstGeom prst="rect">
            <a:avLst/>
          </a:prstGeom>
          <a:noFill/>
        </p:spPr>
        <p:txBody>
          <a:bodyPr wrap="square" rtlCol="0">
            <a:spAutoFit/>
          </a:bodyPr>
          <a:lstStyle/>
          <a:p>
            <a:r>
              <a:rPr lang="en-GB"/>
              <a:t>https://www.tandfonline.com/doi/abs/10.1080/15505170.2010.10471325</a:t>
            </a:r>
            <a:endParaRPr lang="en-GB" dirty="0"/>
          </a:p>
        </p:txBody>
      </p:sp>
      <p:sp>
        <p:nvSpPr>
          <p:cNvPr id="7" name="TextBox 6">
            <a:extLst>
              <a:ext uri="{FF2B5EF4-FFF2-40B4-BE49-F238E27FC236}">
                <a16:creationId xmlns:a16="http://schemas.microsoft.com/office/drawing/2014/main" id="{4801316B-C9D2-4CCD-9DA9-9E6140EC84EB}"/>
              </a:ext>
            </a:extLst>
          </p:cNvPr>
          <p:cNvSpPr txBox="1"/>
          <p:nvPr/>
        </p:nvSpPr>
        <p:spPr>
          <a:xfrm>
            <a:off x="1082179" y="4538228"/>
            <a:ext cx="1493240" cy="369332"/>
          </a:xfrm>
          <a:prstGeom prst="rect">
            <a:avLst/>
          </a:prstGeom>
          <a:noFill/>
        </p:spPr>
        <p:txBody>
          <a:bodyPr wrap="square" rtlCol="0">
            <a:spAutoFit/>
          </a:bodyPr>
          <a:lstStyle/>
          <a:p>
            <a:r>
              <a:rPr lang="en-GB" dirty="0"/>
              <a:t>reference:</a:t>
            </a:r>
          </a:p>
        </p:txBody>
      </p:sp>
    </p:spTree>
    <p:extLst>
      <p:ext uri="{BB962C8B-B14F-4D97-AF65-F5344CB8AC3E}">
        <p14:creationId xmlns:p14="http://schemas.microsoft.com/office/powerpoint/2010/main" val="1757426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3BA0933-E31B-4741-A3F4-D975BEE798AD}"/>
              </a:ext>
            </a:extLst>
          </p:cNvPr>
          <p:cNvSpPr txBox="1"/>
          <p:nvPr/>
        </p:nvSpPr>
        <p:spPr>
          <a:xfrm>
            <a:off x="1459684" y="218115"/>
            <a:ext cx="4974672" cy="646331"/>
          </a:xfrm>
          <a:prstGeom prst="rect">
            <a:avLst/>
          </a:prstGeom>
          <a:noFill/>
        </p:spPr>
        <p:txBody>
          <a:bodyPr wrap="square" rtlCol="0">
            <a:spAutoFit/>
          </a:bodyPr>
          <a:lstStyle/>
          <a:p>
            <a:r>
              <a:rPr lang="en-GB" dirty="0"/>
              <a:t>These are some platforms in which people communicate mostly.</a:t>
            </a:r>
          </a:p>
        </p:txBody>
      </p:sp>
      <p:pic>
        <p:nvPicPr>
          <p:cNvPr id="6" name="Picture 5">
            <a:extLst>
              <a:ext uri="{FF2B5EF4-FFF2-40B4-BE49-F238E27FC236}">
                <a16:creationId xmlns:a16="http://schemas.microsoft.com/office/drawing/2014/main" id="{0EC1DDF0-3D83-4FEC-917F-F14AA54014FD}"/>
              </a:ext>
            </a:extLst>
          </p:cNvPr>
          <p:cNvPicPr>
            <a:picLocks noChangeAspect="1"/>
          </p:cNvPicPr>
          <p:nvPr/>
        </p:nvPicPr>
        <p:blipFill>
          <a:blip r:embed="rId2"/>
          <a:stretch>
            <a:fillRect/>
          </a:stretch>
        </p:blipFill>
        <p:spPr>
          <a:xfrm>
            <a:off x="682813" y="1094783"/>
            <a:ext cx="2410161" cy="1514686"/>
          </a:xfrm>
          <a:prstGeom prst="rect">
            <a:avLst/>
          </a:prstGeom>
        </p:spPr>
      </p:pic>
      <p:pic>
        <p:nvPicPr>
          <p:cNvPr id="8" name="Picture 7">
            <a:extLst>
              <a:ext uri="{FF2B5EF4-FFF2-40B4-BE49-F238E27FC236}">
                <a16:creationId xmlns:a16="http://schemas.microsoft.com/office/drawing/2014/main" id="{3F7FA90F-3F1F-46A0-BDBC-BAB31AD92857}"/>
              </a:ext>
            </a:extLst>
          </p:cNvPr>
          <p:cNvPicPr>
            <a:picLocks noChangeAspect="1"/>
          </p:cNvPicPr>
          <p:nvPr/>
        </p:nvPicPr>
        <p:blipFill>
          <a:blip r:embed="rId3"/>
          <a:stretch>
            <a:fillRect/>
          </a:stretch>
        </p:blipFill>
        <p:spPr>
          <a:xfrm>
            <a:off x="3280444" y="1070967"/>
            <a:ext cx="3410426" cy="1562318"/>
          </a:xfrm>
          <a:prstGeom prst="rect">
            <a:avLst/>
          </a:prstGeom>
        </p:spPr>
      </p:pic>
      <p:pic>
        <p:nvPicPr>
          <p:cNvPr id="10" name="Picture 9">
            <a:extLst>
              <a:ext uri="{FF2B5EF4-FFF2-40B4-BE49-F238E27FC236}">
                <a16:creationId xmlns:a16="http://schemas.microsoft.com/office/drawing/2014/main" id="{9ACDC96A-D6A1-4D97-A564-2D8FEA57AB13}"/>
              </a:ext>
            </a:extLst>
          </p:cNvPr>
          <p:cNvPicPr>
            <a:picLocks noChangeAspect="1"/>
          </p:cNvPicPr>
          <p:nvPr/>
        </p:nvPicPr>
        <p:blipFill>
          <a:blip r:embed="rId4"/>
          <a:stretch>
            <a:fillRect/>
          </a:stretch>
        </p:blipFill>
        <p:spPr>
          <a:xfrm>
            <a:off x="7055426" y="1094783"/>
            <a:ext cx="2429214" cy="1457528"/>
          </a:xfrm>
          <a:prstGeom prst="rect">
            <a:avLst/>
          </a:prstGeom>
        </p:spPr>
      </p:pic>
      <p:pic>
        <p:nvPicPr>
          <p:cNvPr id="12" name="Picture 11">
            <a:extLst>
              <a:ext uri="{FF2B5EF4-FFF2-40B4-BE49-F238E27FC236}">
                <a16:creationId xmlns:a16="http://schemas.microsoft.com/office/drawing/2014/main" id="{7423AFD5-A53E-489F-91F7-BADC37AC78A3}"/>
              </a:ext>
            </a:extLst>
          </p:cNvPr>
          <p:cNvPicPr>
            <a:picLocks noChangeAspect="1"/>
          </p:cNvPicPr>
          <p:nvPr/>
        </p:nvPicPr>
        <p:blipFill>
          <a:blip r:embed="rId5"/>
          <a:stretch>
            <a:fillRect/>
          </a:stretch>
        </p:blipFill>
        <p:spPr>
          <a:xfrm>
            <a:off x="1269010" y="2905610"/>
            <a:ext cx="2114845" cy="1486107"/>
          </a:xfrm>
          <a:prstGeom prst="rect">
            <a:avLst/>
          </a:prstGeom>
        </p:spPr>
      </p:pic>
      <p:pic>
        <p:nvPicPr>
          <p:cNvPr id="14" name="Picture 13">
            <a:extLst>
              <a:ext uri="{FF2B5EF4-FFF2-40B4-BE49-F238E27FC236}">
                <a16:creationId xmlns:a16="http://schemas.microsoft.com/office/drawing/2014/main" id="{5253F383-073B-4CA5-A61B-55D6E5CA912B}"/>
              </a:ext>
            </a:extLst>
          </p:cNvPr>
          <p:cNvPicPr>
            <a:picLocks noChangeAspect="1"/>
          </p:cNvPicPr>
          <p:nvPr/>
        </p:nvPicPr>
        <p:blipFill>
          <a:blip r:embed="rId6"/>
          <a:stretch>
            <a:fillRect/>
          </a:stretch>
        </p:blipFill>
        <p:spPr>
          <a:xfrm>
            <a:off x="3947020" y="2791294"/>
            <a:ext cx="3029373" cy="1600423"/>
          </a:xfrm>
          <a:prstGeom prst="rect">
            <a:avLst/>
          </a:prstGeom>
        </p:spPr>
      </p:pic>
    </p:spTree>
    <p:extLst>
      <p:ext uri="{BB962C8B-B14F-4D97-AF65-F5344CB8AC3E}">
        <p14:creationId xmlns:p14="http://schemas.microsoft.com/office/powerpoint/2010/main" val="188607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DF0381-7030-4846-8B32-5806DED2DC9A}"/>
              </a:ext>
            </a:extLst>
          </p:cNvPr>
          <p:cNvSpPr txBox="1"/>
          <p:nvPr/>
        </p:nvSpPr>
        <p:spPr>
          <a:xfrm>
            <a:off x="2130804" y="654340"/>
            <a:ext cx="6165908" cy="1477328"/>
          </a:xfrm>
          <a:prstGeom prst="rect">
            <a:avLst/>
          </a:prstGeom>
          <a:noFill/>
        </p:spPr>
        <p:txBody>
          <a:bodyPr wrap="square" rtlCol="0">
            <a:spAutoFit/>
          </a:bodyPr>
          <a:lstStyle/>
          <a:p>
            <a:r>
              <a:rPr lang="en-GB" dirty="0"/>
              <a:t>Conclusion</a:t>
            </a:r>
          </a:p>
          <a:p>
            <a:endParaRPr lang="en-GB" dirty="0"/>
          </a:p>
          <a:p>
            <a:r>
              <a:rPr lang="en-GB" dirty="0"/>
              <a:t>In conclusion by my opinion there is a big need of training students of how to use technology to collaborate at our platform.</a:t>
            </a:r>
          </a:p>
        </p:txBody>
      </p:sp>
      <p:sp>
        <p:nvSpPr>
          <p:cNvPr id="6" name="TextBox 5">
            <a:extLst>
              <a:ext uri="{FF2B5EF4-FFF2-40B4-BE49-F238E27FC236}">
                <a16:creationId xmlns:a16="http://schemas.microsoft.com/office/drawing/2014/main" id="{F1B02533-9199-4AD4-A0DC-E0BC2FCF0FB4}"/>
              </a:ext>
            </a:extLst>
          </p:cNvPr>
          <p:cNvSpPr txBox="1"/>
          <p:nvPr/>
        </p:nvSpPr>
        <p:spPr>
          <a:xfrm>
            <a:off x="1694576" y="3951215"/>
            <a:ext cx="8802848" cy="1200329"/>
          </a:xfrm>
          <a:prstGeom prst="rect">
            <a:avLst/>
          </a:prstGeom>
          <a:noFill/>
        </p:spPr>
        <p:txBody>
          <a:bodyPr wrap="square" rtlCol="0">
            <a:spAutoFit/>
          </a:bodyPr>
          <a:lstStyle/>
          <a:p>
            <a:r>
              <a:rPr lang="en-GB" b="0" i="0" dirty="0">
                <a:solidFill>
                  <a:srgbClr val="333333"/>
                </a:solidFill>
                <a:effectLst/>
                <a:latin typeface="Open Sans" panose="020B0604020202020204" pitchFamily="34" charset="0"/>
              </a:rPr>
              <a:t>R. A. Ellis, P. Goodyear. (2016) Models of learning space: integrating research on space, place and learning in higher education. </a:t>
            </a:r>
            <a:r>
              <a:rPr lang="en-GB" b="0" i="1" dirty="0">
                <a:solidFill>
                  <a:srgbClr val="333333"/>
                </a:solidFill>
                <a:effectLst/>
                <a:latin typeface="Open Sans" panose="020B0604020202020204" pitchFamily="34" charset="0"/>
              </a:rPr>
              <a:t>Review of Education</a:t>
            </a:r>
            <a:r>
              <a:rPr lang="en-GB" b="0" i="0" dirty="0">
                <a:solidFill>
                  <a:srgbClr val="333333"/>
                </a:solidFill>
                <a:effectLst/>
                <a:latin typeface="Open Sans" panose="020B0604020202020204" pitchFamily="34" charset="0"/>
              </a:rPr>
              <a:t> 4:2, pages 149-191.</a:t>
            </a:r>
            <a:br>
              <a:rPr lang="en-GB" dirty="0"/>
            </a:br>
            <a:r>
              <a:rPr lang="en-GB" b="0" i="0" u="none" strike="noStrike" dirty="0" err="1">
                <a:solidFill>
                  <a:srgbClr val="10147E"/>
                </a:solidFill>
                <a:effectLst/>
                <a:latin typeface="Open Sans" panose="020B0604020202020204" pitchFamily="34" charset="0"/>
                <a:hlinkClick r:id="rId2"/>
              </a:rPr>
              <a:t>Crossref</a:t>
            </a:r>
            <a:endParaRPr lang="en-GB" dirty="0"/>
          </a:p>
        </p:txBody>
      </p:sp>
    </p:spTree>
    <p:extLst>
      <p:ext uri="{BB962C8B-B14F-4D97-AF65-F5344CB8AC3E}">
        <p14:creationId xmlns:p14="http://schemas.microsoft.com/office/powerpoint/2010/main" val="308629419"/>
      </p:ext>
    </p:extLst>
  </p:cSld>
  <p:clrMapOvr>
    <a:masterClrMapping/>
  </p:clrMapOvr>
</p:sld>
</file>

<file path=ppt/theme/theme1.xml><?xml version="1.0" encoding="utf-8"?>
<a:theme xmlns:a="http://schemas.openxmlformats.org/drawingml/2006/main" name="GradientRiseVTI">
  <a:themeElements>
    <a:clrScheme name="AnalogousFromLightSeedRightStep">
      <a:dk1>
        <a:srgbClr val="000000"/>
      </a:dk1>
      <a:lt1>
        <a:srgbClr val="FFFFFF"/>
      </a:lt1>
      <a:dk2>
        <a:srgbClr val="242841"/>
      </a:dk2>
      <a:lt2>
        <a:srgbClr val="E2E8E7"/>
      </a:lt2>
      <a:accent1>
        <a:srgbClr val="D68693"/>
      </a:accent1>
      <a:accent2>
        <a:srgbClr val="CD856C"/>
      </a:accent2>
      <a:accent3>
        <a:srgbClr val="BDA166"/>
      </a:accent3>
      <a:accent4>
        <a:srgbClr val="A2AA5A"/>
      </a:accent4>
      <a:accent5>
        <a:srgbClr val="8DAE6E"/>
      </a:accent5>
      <a:accent6>
        <a:srgbClr val="65B55F"/>
      </a:accent6>
      <a:hlink>
        <a:srgbClr val="568E85"/>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otalTime>67</TotalTime>
  <Words>274</Words>
  <Application>Microsoft Office PowerPoint</Application>
  <PresentationFormat>Widescreen</PresentationFormat>
  <Paragraphs>16</Paragraphs>
  <Slides>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Aharoni</vt:lpstr>
      <vt:lpstr>-apple-system</vt:lpstr>
      <vt:lpstr>Arial</vt:lpstr>
      <vt:lpstr>Avenir Next LT Pro</vt:lpstr>
      <vt:lpstr>Open Sans</vt:lpstr>
      <vt:lpstr>GradientRiseVTI</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ionut ciolan</dc:creator>
  <cp:lastModifiedBy>ionut ciolan</cp:lastModifiedBy>
  <cp:revision>1</cp:revision>
  <dcterms:created xsi:type="dcterms:W3CDTF">2022-02-27T14:27:19Z</dcterms:created>
  <dcterms:modified xsi:type="dcterms:W3CDTF">2022-02-27T15:34:47Z</dcterms:modified>
</cp:coreProperties>
</file>