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doc" ContentType="application/msword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Default Extension="emf" ContentType="image/x-emf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6"/>
  </p:notesMasterIdLst>
  <p:handoutMasterIdLst>
    <p:handoutMasterId r:id="rId37"/>
  </p:handoutMasterIdLst>
  <p:sldIdLst>
    <p:sldId id="294" r:id="rId2"/>
    <p:sldId id="258" r:id="rId3"/>
    <p:sldId id="259" r:id="rId4"/>
    <p:sldId id="287" r:id="rId5"/>
    <p:sldId id="260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88" r:id="rId23"/>
    <p:sldId id="279" r:id="rId24"/>
    <p:sldId id="280" r:id="rId25"/>
    <p:sldId id="289" r:id="rId26"/>
    <p:sldId id="281" r:id="rId27"/>
    <p:sldId id="292" r:id="rId28"/>
    <p:sldId id="290" r:id="rId29"/>
    <p:sldId id="291" r:id="rId30"/>
    <p:sldId id="283" r:id="rId31"/>
    <p:sldId id="284" r:id="rId32"/>
    <p:sldId id="285" r:id="rId33"/>
    <p:sldId id="293" r:id="rId34"/>
    <p:sldId id="286" r:id="rId35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4" d="100"/>
          <a:sy n="84" d="100"/>
        </p:scale>
        <p:origin x="-9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C15254-D509-430A-9490-08DCAB64DE9E}" type="datetimeFigureOut">
              <a:rPr lang="en-US" smtClean="0"/>
              <a:pPr/>
              <a:t>9/27/2012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 smtClean="0"/>
              <a:t>© 2012 John Wiley &amp; Sons, Ltd, Accounting for Managers, 4th edition, 978XXXXXXXXXX, Chapter X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417405-0C34-4463-81CF-A0677FE936C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043492252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8B08E3-B88F-4622-A3CF-4538153DFF91}" type="datetimeFigureOut">
              <a:rPr lang="en-US" smtClean="0"/>
              <a:pPr/>
              <a:t>9/27/2012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4350"/>
            <a:ext cx="3429000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 smtClean="0"/>
              <a:t>© 2012 John Wiley &amp; Sons, Ltd, Accounting for Managers, 4th edition, 978XXXXXXXXXX, Chapter X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BD18BD-32CB-4AF2-B023-6C96FA81C77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056785186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857500" y="514350"/>
            <a:ext cx="3429000" cy="25717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© 2012 John Wiley &amp; Sons, Ltd, Accounting for Managers, 4th edition, 978XXXXXXXXXX, Chapter X</a:t>
            </a:r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DFC61E9-E2C3-46C0-8BE6-4B2885A99D2C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8E629EB-CB53-41A9-948D-A77E2BE939E5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97037BF-DE91-4922-8364-542A54332CC1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6121211-6B9C-4027-AAE7-FA30B4996050}" type="datetime1">
              <a:rPr lang="en-US" smtClean="0"/>
              <a:t>9/27/2012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76EFE3E-58A7-44A7-96D2-3B601D1BD337}" type="datetime1">
              <a:rPr lang="en-US" smtClean="0"/>
              <a:t>9/27/2012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332E6CC-0A2C-44AD-91A0-12AD9263C1DF}" type="datetime1">
              <a:rPr lang="en-US" smtClean="0"/>
              <a:t>9/27/2012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5D0C52D-F5EE-4F62-927D-8B213EE91E9B}" type="datetime1">
              <a:rPr lang="en-US" smtClean="0"/>
              <a:t>9/27/2012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EF709FD-569A-4932-B4D5-DCECB52F6AA5}" type="datetime1">
              <a:rPr lang="en-US" smtClean="0"/>
              <a:t>9/27/2012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CB91FFF-A691-4DD7-8AC2-B971BE6432EF}" type="datetime1">
              <a:rPr lang="en-US" smtClean="0"/>
              <a:t>9/27/2012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A45094E-5585-4B6E-8452-2359B7F6A8A6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057DD02-E7B9-4C18-9092-A5574C2BB287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1035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692275" y="6237288"/>
            <a:ext cx="7921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fld id="{2E39EFD8-F90C-4620-BB41-42A9832E4A8F}" type="datetime1">
              <a:rPr lang="en-US" smtClean="0"/>
              <a:t>9/27/2012</a:t>
            </a:fld>
            <a:endParaRPr lang="en-US"/>
          </a:p>
        </p:txBody>
      </p:sp>
      <p:sp>
        <p:nvSpPr>
          <p:cNvPr id="1036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557463" y="6237288"/>
            <a:ext cx="4967287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endParaRPr lang="en-US"/>
          </a:p>
        </p:txBody>
      </p:sp>
      <p:sp>
        <p:nvSpPr>
          <p:cNvPr id="1037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669213" y="6237288"/>
            <a:ext cx="863600" cy="433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Office_Word_97_-_2003_Document1.doc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Office_Word_97_-_2003_Document2.doc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</a:t>
            </a:fld>
            <a:endParaRPr lang="en-US" dirty="0"/>
          </a:p>
        </p:txBody>
      </p:sp>
      <p:sp>
        <p:nvSpPr>
          <p:cNvPr id="9" name="Rectangle 2"/>
          <p:cNvSpPr txBox="1">
            <a:spLocks noChangeArrowheads="1"/>
          </p:cNvSpPr>
          <p:nvPr/>
        </p:nvSpPr>
        <p:spPr>
          <a:xfrm>
            <a:off x="0" y="5038140"/>
            <a:ext cx="9144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Chapter 11</a:t>
            </a:r>
          </a:p>
          <a:p>
            <a:r>
              <a:rPr lang="en-GB" dirty="0" smtClean="0"/>
              <a:t>Operating Decisions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11306587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>
                <a:latin typeface="Arial" charset="0"/>
              </a:rPr>
              <a:t>Overview</a:t>
            </a:r>
            <a:endParaRPr lang="en-GB" dirty="0">
              <a:latin typeface="Arial" charset="0"/>
            </a:endParaRPr>
          </a:p>
        </p:txBody>
      </p:sp>
      <p:sp>
        <p:nvSpPr>
          <p:cNvPr id="1331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800" dirty="0">
                <a:latin typeface="Arial" charset="0"/>
              </a:rPr>
              <a:t>Operations </a:t>
            </a:r>
            <a:r>
              <a:rPr lang="en-GB" sz="2800" dirty="0" smtClean="0">
                <a:latin typeface="Arial" charset="0"/>
              </a:rPr>
              <a:t>and the value chain</a:t>
            </a:r>
            <a:endParaRPr lang="en-GB" sz="28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2800" dirty="0">
                <a:latin typeface="Arial" charset="0"/>
              </a:rPr>
              <a:t>Manufacturing v. services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dirty="0">
                <a:latin typeface="Arial" charset="0"/>
              </a:rPr>
              <a:t>Standard costs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dirty="0">
                <a:latin typeface="Arial" charset="0"/>
              </a:rPr>
              <a:t>Capacity </a:t>
            </a:r>
            <a:r>
              <a:rPr lang="en-GB" sz="2800" dirty="0" smtClean="0">
                <a:latin typeface="Arial" charset="0"/>
              </a:rPr>
              <a:t>utilization and the cost of </a:t>
            </a:r>
            <a:r>
              <a:rPr lang="en-GB" sz="2800" dirty="0">
                <a:latin typeface="Arial" charset="0"/>
              </a:rPr>
              <a:t>spare capacity </a:t>
            </a:r>
            <a:endParaRPr lang="en-GB" sz="2800" dirty="0" smtClean="0">
              <a:latin typeface="Arial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2800" dirty="0" smtClean="0">
                <a:latin typeface="Arial" charset="0"/>
              </a:rPr>
              <a:t>Capacity utilization and </a:t>
            </a:r>
            <a:r>
              <a:rPr lang="en-GB" sz="2800" dirty="0">
                <a:latin typeface="Arial" charset="0"/>
              </a:rPr>
              <a:t>product </a:t>
            </a:r>
            <a:r>
              <a:rPr lang="en-GB" sz="2800" dirty="0" smtClean="0">
                <a:latin typeface="Arial" charset="0"/>
              </a:rPr>
              <a:t>mix under limited capacity</a:t>
            </a:r>
            <a:endParaRPr lang="en-GB" sz="28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2800" dirty="0">
                <a:latin typeface="Arial" charset="0"/>
              </a:rPr>
              <a:t>Operating decisions &amp; relevant costs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dirty="0" smtClean="0">
                <a:latin typeface="Arial" charset="0"/>
              </a:rPr>
              <a:t>The </a:t>
            </a:r>
            <a:r>
              <a:rPr lang="en-GB" sz="2800" dirty="0">
                <a:latin typeface="Arial" charset="0"/>
              </a:rPr>
              <a:t>cost of </a:t>
            </a:r>
            <a:r>
              <a:rPr lang="en-GB" sz="2800" dirty="0" smtClean="0">
                <a:latin typeface="Arial" charset="0"/>
              </a:rPr>
              <a:t>quality and environmental cost management</a:t>
            </a:r>
            <a:endParaRPr lang="en-GB" sz="2800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516853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>
                <a:latin typeface="Arial" charset="0"/>
              </a:rPr>
              <a:t>Operations</a:t>
            </a:r>
            <a:endParaRPr lang="en-GB" dirty="0">
              <a:latin typeface="Arial" charset="0"/>
            </a:endParaRPr>
          </a:p>
        </p:txBody>
      </p:sp>
      <p:sp>
        <p:nvSpPr>
          <p:cNvPr id="2053" name="Rectangle 5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  <a:defRPr/>
            </a:pPr>
            <a:r>
              <a:rPr lang="en-GB" sz="2800" dirty="0" smtClean="0"/>
              <a:t>Operations is the function that produces the goods or services to satisfy demand from customers, including</a:t>
            </a:r>
          </a:p>
          <a:p>
            <a:pPr lvl="1">
              <a:lnSpc>
                <a:spcPct val="80000"/>
              </a:lnSpc>
              <a:defRPr/>
            </a:pPr>
            <a:r>
              <a:rPr lang="en-GB" dirty="0" smtClean="0"/>
              <a:t>purchasing, manufacturing, distribution and logistics</a:t>
            </a:r>
          </a:p>
          <a:p>
            <a:pPr>
              <a:lnSpc>
                <a:spcPct val="80000"/>
              </a:lnSpc>
            </a:pPr>
            <a:r>
              <a:rPr lang="en-AU" altLang="ja-JP" sz="2800" dirty="0" smtClean="0">
                <a:latin typeface="Arial" charset="0"/>
              </a:rPr>
              <a:t>The value chain</a:t>
            </a:r>
          </a:p>
          <a:p>
            <a:pPr lvl="1">
              <a:lnSpc>
                <a:spcPct val="80000"/>
              </a:lnSpc>
            </a:pPr>
            <a:r>
              <a:rPr lang="en-AU" sz="2400" i="1" dirty="0" smtClean="0">
                <a:latin typeface="Arial" charset="0"/>
              </a:rPr>
              <a:t>‘</a:t>
            </a:r>
            <a:r>
              <a:rPr lang="en-GB" sz="2400" i="1" dirty="0" smtClean="0">
                <a:latin typeface="Arial" charset="0"/>
              </a:rPr>
              <a:t>a </a:t>
            </a:r>
            <a:r>
              <a:rPr lang="en-GB" sz="2400" i="1" dirty="0">
                <a:latin typeface="Arial" charset="0"/>
              </a:rPr>
              <a:t>collection of activities that are performed to design, produce, market, deliver, and support its product … A </a:t>
            </a:r>
            <a:r>
              <a:rPr lang="en-GB" sz="2400" i="1" dirty="0" smtClean="0">
                <a:latin typeface="Arial" charset="0"/>
              </a:rPr>
              <a:t>firm</a:t>
            </a:r>
            <a:r>
              <a:rPr lang="en-AU" sz="2400" i="1" dirty="0" smtClean="0">
                <a:latin typeface="Arial" charset="0"/>
              </a:rPr>
              <a:t>’</a:t>
            </a:r>
            <a:r>
              <a:rPr lang="en-GB" sz="2400" i="1" dirty="0" smtClean="0">
                <a:latin typeface="Arial" charset="0"/>
              </a:rPr>
              <a:t>s </a:t>
            </a:r>
            <a:r>
              <a:rPr lang="en-GB" sz="2400" i="1" dirty="0">
                <a:latin typeface="Arial" charset="0"/>
              </a:rPr>
              <a:t>value chain and the way it performs individual activities are a reflection of its history, its strategy, its approach to implementing its strategy, and the underlying economics of the</a:t>
            </a:r>
            <a:r>
              <a:rPr lang="en-GB" sz="2400" i="1" dirty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 activities themselves</a:t>
            </a:r>
            <a:r>
              <a:rPr lang="ja-JP" altLang="en-GB" sz="2400" i="1" dirty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’</a:t>
            </a:r>
            <a:endParaRPr lang="en-GB" sz="2400" i="1" dirty="0">
              <a:effectLst>
                <a:outerShdw blurRad="38100" dist="38100" dir="2700000" algn="tl">
                  <a:srgbClr val="DDDDDD"/>
                </a:outerShdw>
              </a:effectLst>
              <a:latin typeface="Arial" charset="0"/>
            </a:endParaRPr>
          </a:p>
          <a:p>
            <a:pPr lvl="1">
              <a:lnSpc>
                <a:spcPct val="80000"/>
              </a:lnSpc>
            </a:pPr>
            <a:r>
              <a:rPr lang="en-GB" sz="2000" dirty="0" smtClean="0">
                <a:latin typeface="Arial" charset="0"/>
              </a:rPr>
              <a:t>Porter (1985)</a:t>
            </a:r>
            <a:endParaRPr lang="en-GB" sz="2000" dirty="0">
              <a:latin typeface="Arial" charset="0"/>
            </a:endParaRPr>
          </a:p>
          <a:p>
            <a:pPr>
              <a:lnSpc>
                <a:spcPct val="80000"/>
              </a:lnSpc>
              <a:defRPr/>
            </a:pPr>
            <a:endParaRPr lang="en-GB" dirty="0" smtClean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553337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Value chain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84784"/>
            <a:ext cx="9144000" cy="37831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8490681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Operations &amp; accounting</a:t>
            </a:r>
            <a:endParaRPr lang="en-AU">
              <a:latin typeface="Arial" charset="0"/>
            </a:endParaRPr>
          </a:p>
        </p:txBody>
      </p:sp>
      <p:sp>
        <p:nvSpPr>
          <p:cNvPr id="15363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Wingdings" charset="0"/>
              <a:buChar char="Ø"/>
            </a:pPr>
            <a:r>
              <a:rPr lang="en-GB">
                <a:latin typeface="Arial" charset="0"/>
              </a:rPr>
              <a:t>What is the cost of spare capacity? 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Wingdings" charset="0"/>
              <a:buChar char="Ø"/>
            </a:pPr>
            <a:r>
              <a:rPr lang="en-GB">
                <a:latin typeface="Arial" charset="0"/>
              </a:rPr>
              <a:t>What product/service mix should be produced where there are capacity constraints?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Wingdings" charset="0"/>
              <a:buChar char="Ø"/>
            </a:pPr>
            <a:r>
              <a:rPr lang="en-GB">
                <a:latin typeface="Arial" charset="0"/>
              </a:rPr>
              <a:t>What are the costs that are relevant for operational decisions?</a:t>
            </a:r>
          </a:p>
          <a:p>
            <a:pPr eaLnBrk="1" hangingPunct="1"/>
            <a:endParaRPr lang="en-AU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40149753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Value chain &amp; accounting</a:t>
            </a:r>
          </a:p>
        </p:txBody>
      </p:sp>
      <p:sp>
        <p:nvSpPr>
          <p:cNvPr id="1741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>
                <a:latin typeface="Arial" charset="0"/>
              </a:rPr>
              <a:t>Costs should be assigned to the value chain but accounting systems can get in the way of analysing those costs </a:t>
            </a:r>
          </a:p>
          <a:p>
            <a:pPr eaLnBrk="1" hangingPunct="1">
              <a:lnSpc>
                <a:spcPct val="80000"/>
              </a:lnSpc>
            </a:pPr>
            <a:r>
              <a:rPr lang="en-GB">
                <a:latin typeface="Arial" charset="0"/>
              </a:rPr>
              <a:t>The cost drivers of each value activity should be analysed to enable comparisons with competitor value chains 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2652003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25116"/>
            <a:ext cx="8229600" cy="900113"/>
          </a:xfrm>
        </p:spPr>
        <p:txBody>
          <a:bodyPr/>
          <a:lstStyle/>
          <a:p>
            <a:pPr eaLnBrk="1" hangingPunct="1"/>
            <a:r>
              <a:rPr lang="en-US">
                <a:latin typeface="Arial" charset="0"/>
              </a:rPr>
              <a:t>Manufacturing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2082" y="764704"/>
            <a:ext cx="6163022" cy="542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2822694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Production methods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785938"/>
            <a:ext cx="8229600" cy="4081462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AU">
                <a:latin typeface="Arial" charset="0"/>
              </a:rPr>
              <a:t>Custom</a:t>
            </a:r>
          </a:p>
          <a:p>
            <a:pPr lvl="1" eaLnBrk="1" hangingPunct="1"/>
            <a:r>
              <a:rPr lang="en-AU">
                <a:latin typeface="Arial" charset="0"/>
              </a:rPr>
              <a:t>Unique, single products</a:t>
            </a:r>
          </a:p>
          <a:p>
            <a:pPr eaLnBrk="1" hangingPunct="1"/>
            <a:r>
              <a:rPr lang="en-AU">
                <a:latin typeface="Arial" charset="0"/>
              </a:rPr>
              <a:t>Batch</a:t>
            </a:r>
          </a:p>
          <a:p>
            <a:pPr lvl="1" eaLnBrk="1" hangingPunct="1"/>
            <a:r>
              <a:rPr lang="en-AU">
                <a:latin typeface="Arial" charset="0"/>
              </a:rPr>
              <a:t>A quantity of the same goods produced at the same time ( a production run)</a:t>
            </a:r>
          </a:p>
          <a:p>
            <a:pPr eaLnBrk="1" hangingPunct="1"/>
            <a:r>
              <a:rPr lang="en-AU">
                <a:latin typeface="Arial" charset="0"/>
              </a:rPr>
              <a:t>Continuous (or process)</a:t>
            </a:r>
          </a:p>
          <a:p>
            <a:pPr lvl="1" eaLnBrk="1" hangingPunct="1"/>
            <a:r>
              <a:rPr lang="en-AU">
                <a:latin typeface="Arial" charset="0"/>
              </a:rPr>
              <a:t>Continuous production process of the same, indistinguishable goods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8812383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dirty="0" smtClean="0">
                <a:latin typeface="Arial" charset="0"/>
              </a:rPr>
              <a:t>Accounting for production of products</a:t>
            </a:r>
            <a:endParaRPr lang="en-GB" dirty="0">
              <a:latin typeface="Arial" charset="0"/>
            </a:endParaRPr>
          </a:p>
        </p:txBody>
      </p:sp>
      <p:sp>
        <p:nvSpPr>
          <p:cNvPr id="19459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80000"/>
              </a:lnSpc>
            </a:pPr>
            <a:r>
              <a:rPr lang="en-GB" sz="3200" dirty="0" smtClean="0">
                <a:latin typeface="Arial" charset="0"/>
              </a:rPr>
              <a:t>Job </a:t>
            </a:r>
            <a:r>
              <a:rPr lang="en-GB" sz="3200" dirty="0">
                <a:latin typeface="Arial" charset="0"/>
              </a:rPr>
              <a:t>costing</a:t>
            </a:r>
          </a:p>
          <a:p>
            <a:pPr lvl="2" eaLnBrk="1" hangingPunct="1">
              <a:lnSpc>
                <a:spcPct val="80000"/>
              </a:lnSpc>
            </a:pPr>
            <a:r>
              <a:rPr lang="en-GB" sz="3200" dirty="0">
                <a:latin typeface="Arial" charset="0"/>
              </a:rPr>
              <a:t>Bill of materials</a:t>
            </a:r>
          </a:p>
          <a:p>
            <a:pPr lvl="2" eaLnBrk="1" hangingPunct="1">
              <a:lnSpc>
                <a:spcPct val="80000"/>
              </a:lnSpc>
            </a:pPr>
            <a:r>
              <a:rPr lang="en-GB" sz="3200" dirty="0">
                <a:latin typeface="Arial" charset="0"/>
              </a:rPr>
              <a:t>Labour </a:t>
            </a:r>
            <a:r>
              <a:rPr lang="en-GB" sz="3200" dirty="0" smtClean="0">
                <a:latin typeface="Arial" charset="0"/>
              </a:rPr>
              <a:t>routing</a:t>
            </a:r>
          </a:p>
          <a:p>
            <a:pPr lvl="2" eaLnBrk="1" hangingPunct="1">
              <a:lnSpc>
                <a:spcPct val="80000"/>
              </a:lnSpc>
            </a:pPr>
            <a:r>
              <a:rPr lang="en-GB" sz="3200" dirty="0" smtClean="0">
                <a:latin typeface="Arial" charset="0"/>
              </a:rPr>
              <a:t>Overhead</a:t>
            </a:r>
            <a:endParaRPr lang="en-GB" sz="3200" dirty="0">
              <a:latin typeface="Arial" charset="0"/>
            </a:endParaRPr>
          </a:p>
          <a:p>
            <a:pPr>
              <a:lnSpc>
                <a:spcPct val="80000"/>
              </a:lnSpc>
            </a:pPr>
            <a:r>
              <a:rPr lang="en-GB" sz="3200" dirty="0">
                <a:latin typeface="Arial" charset="0"/>
              </a:rPr>
              <a:t>Process </a:t>
            </a:r>
            <a:r>
              <a:rPr lang="en-GB" sz="3200" dirty="0" smtClean="0">
                <a:latin typeface="Arial" charset="0"/>
              </a:rPr>
              <a:t>costing</a:t>
            </a:r>
          </a:p>
          <a:p>
            <a:pPr lvl="2">
              <a:lnSpc>
                <a:spcPct val="80000"/>
              </a:lnSpc>
            </a:pPr>
            <a:r>
              <a:rPr lang="en-GB" sz="3200" dirty="0" smtClean="0">
                <a:latin typeface="Arial" charset="0"/>
              </a:rPr>
              <a:t>Bill of materials</a:t>
            </a:r>
          </a:p>
          <a:p>
            <a:pPr lvl="2">
              <a:lnSpc>
                <a:spcPct val="80000"/>
              </a:lnSpc>
            </a:pPr>
            <a:r>
              <a:rPr lang="en-GB" sz="3200" dirty="0" smtClean="0">
                <a:latin typeface="Arial" charset="0"/>
              </a:rPr>
              <a:t>Conversion costs</a:t>
            </a:r>
            <a:endParaRPr lang="en-GB" sz="3200" dirty="0"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3200" dirty="0" smtClean="0"/>
              <a:t>Types of inventory:</a:t>
            </a:r>
          </a:p>
          <a:p>
            <a:r>
              <a:rPr lang="en-US" sz="3200" dirty="0" smtClean="0"/>
              <a:t>Raw materials</a:t>
            </a:r>
          </a:p>
          <a:p>
            <a:r>
              <a:rPr lang="en-US" sz="3200" dirty="0" smtClean="0"/>
              <a:t>Work in progress</a:t>
            </a:r>
          </a:p>
          <a:p>
            <a:r>
              <a:rPr lang="en-US" sz="3200" dirty="0" smtClean="0"/>
              <a:t>Finished goods</a:t>
            </a:r>
          </a:p>
          <a:p>
            <a:endParaRPr lang="en-US" dirty="0" smtClean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(See Chapter 8: Accounting for Inventory)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429825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AU" dirty="0" smtClean="0">
                <a:latin typeface="Arial" charset="0"/>
              </a:rPr>
              <a:t>Accounting for production of services</a:t>
            </a:r>
            <a:endParaRPr lang="en-AU" dirty="0">
              <a:latin typeface="Arial" charset="0"/>
            </a:endParaRP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357188" y="1571625"/>
            <a:ext cx="7607300" cy="4392613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GB" sz="2400" dirty="0">
                <a:latin typeface="Arial" charset="0"/>
              </a:rPr>
              <a:t>Differences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400" dirty="0">
                <a:latin typeface="Arial" charset="0"/>
              </a:rPr>
              <a:t>Intangibility, heterogeneity, simultaneity and </a:t>
            </a:r>
            <a:r>
              <a:rPr lang="en-GB" sz="2400" dirty="0" smtClean="0">
                <a:latin typeface="Arial" charset="0"/>
              </a:rPr>
              <a:t>perishability of services – no inventory</a:t>
            </a:r>
            <a:endParaRPr lang="en-GB" sz="24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2400" dirty="0" smtClean="0">
                <a:latin typeface="Arial" charset="0"/>
              </a:rPr>
              <a:t>Types of services:</a:t>
            </a:r>
            <a:endParaRPr lang="en-GB" sz="2400" dirty="0">
              <a:latin typeface="Arial" charset="0"/>
            </a:endParaRPr>
          </a:p>
          <a:p>
            <a:pPr lvl="1" eaLnBrk="1" hangingPunct="1">
              <a:lnSpc>
                <a:spcPct val="80000"/>
              </a:lnSpc>
            </a:pPr>
            <a:r>
              <a:rPr lang="en-GB" sz="2400" dirty="0">
                <a:latin typeface="Arial" charset="0"/>
              </a:rPr>
              <a:t>Professional </a:t>
            </a:r>
            <a:r>
              <a:rPr lang="en-GB" sz="2400" dirty="0" smtClean="0">
                <a:latin typeface="Arial" charset="0"/>
              </a:rPr>
              <a:t>services (consultants, lawyers)</a:t>
            </a:r>
            <a:endParaRPr lang="en-GB" sz="2400" dirty="0">
              <a:latin typeface="Arial" charset="0"/>
            </a:endParaRPr>
          </a:p>
          <a:p>
            <a:pPr lvl="1" eaLnBrk="1" hangingPunct="1">
              <a:lnSpc>
                <a:spcPct val="80000"/>
              </a:lnSpc>
            </a:pPr>
            <a:r>
              <a:rPr lang="en-GB" sz="2400" dirty="0">
                <a:latin typeface="Arial" charset="0"/>
              </a:rPr>
              <a:t>Mass services (transport, retail)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400" dirty="0">
                <a:latin typeface="Arial" charset="0"/>
              </a:rPr>
              <a:t>Service shop (banks, hotels)</a:t>
            </a:r>
          </a:p>
          <a:p>
            <a:pPr lvl="2">
              <a:lnSpc>
                <a:spcPct val="80000"/>
              </a:lnSpc>
            </a:pPr>
            <a:r>
              <a:rPr lang="en-GB" sz="1800" dirty="0">
                <a:latin typeface="Arial" charset="0"/>
              </a:rPr>
              <a:t>Fitzgerald et al</a:t>
            </a:r>
            <a:r>
              <a:rPr lang="en-GB" sz="1800" dirty="0" smtClean="0">
                <a:latin typeface="Arial" charset="0"/>
              </a:rPr>
              <a:t>. (1991)</a:t>
            </a:r>
            <a:endParaRPr lang="en-GB" sz="18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Clr>
                <a:schemeClr val="tx1"/>
              </a:buClr>
              <a:buFont typeface="Wingdings" charset="0"/>
              <a:buChar char="Ø"/>
            </a:pPr>
            <a:r>
              <a:rPr lang="en-GB" sz="2400" dirty="0">
                <a:latin typeface="Arial" charset="0"/>
              </a:rPr>
              <a:t>Professional service </a:t>
            </a:r>
            <a:r>
              <a:rPr lang="en-GB" sz="2400" dirty="0" smtClean="0">
                <a:latin typeface="Arial" charset="0"/>
              </a:rPr>
              <a:t>compared with </a:t>
            </a:r>
            <a:r>
              <a:rPr lang="en-GB" sz="2400" dirty="0">
                <a:latin typeface="Arial" charset="0"/>
              </a:rPr>
              <a:t>customised or batch manufacturing; mass service with continuous manufacture; and service shop </a:t>
            </a:r>
            <a:r>
              <a:rPr lang="en-GB" sz="2400" dirty="0" smtClean="0">
                <a:latin typeface="Arial" charset="0"/>
              </a:rPr>
              <a:t>with </a:t>
            </a:r>
            <a:r>
              <a:rPr lang="en-GB" sz="2400" dirty="0">
                <a:latin typeface="Arial" charset="0"/>
              </a:rPr>
              <a:t>a batch-type process </a:t>
            </a:r>
          </a:p>
          <a:p>
            <a:pPr lvl="2">
              <a:lnSpc>
                <a:spcPct val="80000"/>
              </a:lnSpc>
              <a:buClr>
                <a:schemeClr val="tx1"/>
              </a:buClr>
              <a:buFont typeface="Arial"/>
              <a:buChar char="•"/>
            </a:pPr>
            <a:r>
              <a:rPr lang="en-GB" sz="1800" dirty="0" smtClean="0">
                <a:latin typeface="Arial" charset="0"/>
              </a:rPr>
              <a:t>Slack </a:t>
            </a:r>
            <a:r>
              <a:rPr lang="en-GB" sz="1800" dirty="0">
                <a:latin typeface="Arial" charset="0"/>
              </a:rPr>
              <a:t>et al</a:t>
            </a:r>
            <a:r>
              <a:rPr lang="en-GB" sz="1800" dirty="0" smtClean="0">
                <a:latin typeface="Arial" charset="0"/>
              </a:rPr>
              <a:t>. (1995)</a:t>
            </a:r>
            <a:endParaRPr lang="en-AU" sz="1800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6973986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Standard costs</a:t>
            </a:r>
          </a:p>
        </p:txBody>
      </p:sp>
      <p:sp>
        <p:nvSpPr>
          <p:cNvPr id="2150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latin typeface="Arial" charset="0"/>
              </a:rPr>
              <a:t>Budget </a:t>
            </a:r>
            <a:r>
              <a:rPr lang="en-GB" dirty="0">
                <a:latin typeface="Arial" charset="0"/>
              </a:rPr>
              <a:t>cost for a product or batch</a:t>
            </a:r>
          </a:p>
          <a:p>
            <a:pPr lvl="2" eaLnBrk="1" hangingPunct="1"/>
            <a:r>
              <a:rPr lang="en-GB" dirty="0">
                <a:latin typeface="Arial" charset="0"/>
              </a:rPr>
              <a:t>Derived from total </a:t>
            </a:r>
            <a:r>
              <a:rPr lang="en-GB" dirty="0" smtClean="0">
                <a:latin typeface="Arial" charset="0"/>
              </a:rPr>
              <a:t>product or batch cost </a:t>
            </a:r>
            <a:r>
              <a:rPr lang="en-GB" dirty="0">
                <a:latin typeface="Arial" charset="0"/>
              </a:rPr>
              <a:t>divided by quantity </a:t>
            </a:r>
            <a:r>
              <a:rPr lang="en-GB" dirty="0" smtClean="0">
                <a:latin typeface="Arial" charset="0"/>
              </a:rPr>
              <a:t>of finished goods or services produced</a:t>
            </a:r>
            <a:endParaRPr lang="en-GB" dirty="0">
              <a:latin typeface="Arial" charset="0"/>
            </a:endParaRPr>
          </a:p>
          <a:p>
            <a:pPr lvl="1" eaLnBrk="1" hangingPunct="1"/>
            <a:r>
              <a:rPr lang="en-GB" dirty="0">
                <a:latin typeface="Arial" charset="0"/>
              </a:rPr>
              <a:t>Materials, labour &amp; overhead</a:t>
            </a:r>
          </a:p>
          <a:p>
            <a:pPr lvl="2"/>
            <a:r>
              <a:rPr lang="en-GB" dirty="0" smtClean="0">
                <a:latin typeface="Arial" charset="0"/>
              </a:rPr>
              <a:t>Standard </a:t>
            </a:r>
            <a:r>
              <a:rPr lang="en-GB" dirty="0">
                <a:latin typeface="Arial" charset="0"/>
              </a:rPr>
              <a:t>quantities </a:t>
            </a:r>
            <a:r>
              <a:rPr lang="en-GB" dirty="0" smtClean="0">
                <a:latin typeface="Arial" charset="0"/>
              </a:rPr>
              <a:t>of materials and labour hours multiplied </a:t>
            </a:r>
            <a:r>
              <a:rPr lang="en-GB" dirty="0">
                <a:latin typeface="Arial" charset="0"/>
              </a:rPr>
              <a:t>by the current/ anticipated purchase prices for materials and labour rates of </a:t>
            </a:r>
            <a:r>
              <a:rPr lang="en-GB" dirty="0" smtClean="0">
                <a:latin typeface="Arial" charset="0"/>
              </a:rPr>
              <a:t>pay, plus an allocation of overhead (Chapter 9)</a:t>
            </a:r>
          </a:p>
          <a:p>
            <a:pPr lvl="1"/>
            <a:r>
              <a:rPr lang="en-GB" dirty="0">
                <a:latin typeface="Arial" charset="0"/>
              </a:rPr>
              <a:t>Expressed per </a:t>
            </a:r>
            <a:r>
              <a:rPr lang="en-GB" dirty="0" smtClean="0">
                <a:latin typeface="Arial" charset="0"/>
              </a:rPr>
              <a:t>unit</a:t>
            </a:r>
            <a:endParaRPr lang="en-GB" dirty="0">
              <a:latin typeface="Arial" charset="0"/>
            </a:endParaRPr>
          </a:p>
          <a:p>
            <a:pPr lvl="1" eaLnBrk="1" hangingPunct="1"/>
            <a:endParaRPr lang="en-GB" dirty="0">
              <a:latin typeface="Arial" charset="0"/>
            </a:endParaRPr>
          </a:p>
          <a:p>
            <a:pPr eaLnBrk="1" hangingPunct="1"/>
            <a:endParaRPr lang="en-GB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749821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>
                <a:latin typeface="Arial" charset="0"/>
              </a:rPr>
              <a:t>Standard </a:t>
            </a:r>
            <a:r>
              <a:rPr lang="en-GB" dirty="0" smtClean="0">
                <a:latin typeface="Arial" charset="0"/>
              </a:rPr>
              <a:t>cost illustration</a:t>
            </a:r>
            <a:endParaRPr lang="en-GB" sz="2800" dirty="0">
              <a:latin typeface="Arial" charset="0"/>
            </a:endParaRPr>
          </a:p>
        </p:txBody>
      </p:sp>
      <p:graphicFrame>
        <p:nvGraphicFramePr>
          <p:cNvPr id="3074" name="Object 3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223659147"/>
              </p:ext>
            </p:extLst>
          </p:nvPr>
        </p:nvGraphicFramePr>
        <p:xfrm>
          <a:off x="1130300" y="1987550"/>
          <a:ext cx="7040563" cy="3476625"/>
        </p:xfrm>
        <a:graphic>
          <a:graphicData uri="http://schemas.openxmlformats.org/presentationml/2006/ole">
            <p:oleObj spid="_x0000_s12299" name="Document" r:id="rId3" imgW="5265788" imgH="2600109" progId="Word.Document.8">
              <p:embed/>
            </p:oleObj>
          </a:graphicData>
        </a:graphic>
      </p:graphicFrame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954275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sz="4000">
                <a:latin typeface="Arial" charset="0"/>
              </a:rPr>
              <a:t>Capacity utilization &amp; the cost of spare capacity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609600" indent="-609600" eaLnBrk="1" hangingPunct="1">
              <a:lnSpc>
                <a:spcPct val="90000"/>
              </a:lnSpc>
            </a:pPr>
            <a:r>
              <a:rPr lang="en-GB" sz="2800" dirty="0">
                <a:latin typeface="Arial" charset="0"/>
              </a:rPr>
              <a:t>Utilization of capacity is a key performance driver</a:t>
            </a:r>
          </a:p>
          <a:p>
            <a:pPr marL="990600" lvl="1" indent="-533400" eaLnBrk="1" hangingPunct="1">
              <a:lnSpc>
                <a:spcPct val="90000"/>
              </a:lnSpc>
            </a:pPr>
            <a:r>
              <a:rPr lang="en-GB" sz="2400" dirty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Accounting traditionally equates the cost of </a:t>
            </a:r>
            <a:r>
              <a:rPr lang="en-GB" sz="2400" i="1" dirty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using</a:t>
            </a:r>
            <a:r>
              <a:rPr lang="en-GB" sz="2400" dirty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 resources with the cost of </a:t>
            </a:r>
            <a:r>
              <a:rPr lang="en-GB" sz="2400" i="1" dirty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supplying</a:t>
            </a:r>
            <a:r>
              <a:rPr lang="en-GB" sz="2400" dirty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 resources</a:t>
            </a:r>
          </a:p>
          <a:p>
            <a:pPr marL="609600" indent="-609600" eaLnBrk="1" hangingPunct="1">
              <a:lnSpc>
                <a:spcPct val="90000"/>
              </a:lnSpc>
            </a:pPr>
            <a:r>
              <a:rPr lang="en-GB" sz="2800" dirty="0" smtClean="0">
                <a:latin typeface="Arial" charset="0"/>
              </a:rPr>
              <a:t>Activity</a:t>
            </a:r>
            <a:r>
              <a:rPr lang="en-GB" sz="2800" dirty="0">
                <a:latin typeface="Arial" charset="0"/>
              </a:rPr>
              <a:t>-based costing</a:t>
            </a:r>
          </a:p>
          <a:p>
            <a:pPr marL="990600" lvl="1" indent="-533400" eaLnBrk="1" hangingPunct="1">
              <a:lnSpc>
                <a:spcPct val="90000"/>
              </a:lnSpc>
              <a:buFont typeface="Wingdings" charset="0"/>
              <a:buNone/>
            </a:pPr>
            <a:r>
              <a:rPr lang="en-GB" sz="2400" dirty="0">
                <a:latin typeface="Arial" charset="0"/>
              </a:rPr>
              <a:t>	cost of resources supplied – cost of resources used = cost of unused </a:t>
            </a:r>
            <a:r>
              <a:rPr lang="en-GB" sz="2400" dirty="0" smtClean="0">
                <a:latin typeface="Arial" charset="0"/>
              </a:rPr>
              <a:t>capacity</a:t>
            </a:r>
          </a:p>
          <a:p>
            <a:pPr marL="609600" indent="-609600">
              <a:lnSpc>
                <a:spcPct val="90000"/>
              </a:lnSpc>
            </a:pPr>
            <a:r>
              <a:rPr lang="en-GB" sz="2800" dirty="0">
                <a:latin typeface="Arial" charset="0"/>
              </a:rPr>
              <a:t>Unused capacity</a:t>
            </a:r>
          </a:p>
          <a:p>
            <a:pPr marL="990600" lvl="1" indent="-533400">
              <a:lnSpc>
                <a:spcPct val="90000"/>
              </a:lnSpc>
              <a:buClr>
                <a:schemeClr val="tx1"/>
              </a:buClr>
              <a:buFont typeface="Wingdings" charset="0"/>
              <a:buChar char="Ø"/>
            </a:pPr>
            <a:r>
              <a:rPr lang="en-GB" sz="2400" dirty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Reduce the supply of resources or</a:t>
            </a:r>
          </a:p>
          <a:p>
            <a:pPr marL="990600" lvl="1" indent="-533400">
              <a:lnSpc>
                <a:spcPct val="90000"/>
              </a:lnSpc>
              <a:buClr>
                <a:schemeClr val="tx1"/>
              </a:buClr>
              <a:buFont typeface="Wingdings" charset="0"/>
              <a:buChar char="Ø"/>
            </a:pPr>
            <a:r>
              <a:rPr lang="en-GB" sz="2400" dirty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Increasing the quantity of activities</a:t>
            </a:r>
          </a:p>
          <a:p>
            <a:pPr marL="1371600" lvl="2" indent="-457200">
              <a:lnSpc>
                <a:spcPct val="90000"/>
              </a:lnSpc>
            </a:pPr>
            <a:r>
              <a:rPr lang="en-GB" sz="2000" dirty="0">
                <a:latin typeface="Arial" charset="0"/>
              </a:rPr>
              <a:t>Kaplan &amp; </a:t>
            </a:r>
            <a:r>
              <a:rPr lang="en-GB" sz="2000" dirty="0" smtClean="0">
                <a:latin typeface="Arial" charset="0"/>
              </a:rPr>
              <a:t>Cooper (1998)</a:t>
            </a:r>
            <a:endParaRPr lang="en-GB" sz="2000" dirty="0">
              <a:latin typeface="Arial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22534" name="Rectangle 4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5105400" y="1600200"/>
            <a:ext cx="4038600" cy="4525963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sz="20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</a:pPr>
            <a:endParaRPr lang="en-GB" sz="2000" dirty="0">
              <a:latin typeface="Arial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835920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Cost of spare capacity</a:t>
            </a:r>
            <a:endParaRPr lang="en-GB" sz="3200">
              <a:latin typeface="Arial" charset="0"/>
            </a:endParaRPr>
          </a:p>
        </p:txBody>
      </p:sp>
      <p:sp>
        <p:nvSpPr>
          <p:cNvPr id="23557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eaLnBrk="1" hangingPunct="1"/>
            <a:r>
              <a:rPr lang="en-GB" sz="2400" dirty="0">
                <a:latin typeface="Arial" charset="0"/>
              </a:rPr>
              <a:t>Cost of resources supplied – cost of resources used = cost of spare capacity</a:t>
            </a:r>
          </a:p>
          <a:p>
            <a:pPr eaLnBrk="1" hangingPunct="1"/>
            <a:r>
              <a:rPr lang="en-GB" sz="2400" dirty="0">
                <a:latin typeface="Arial" charset="0"/>
              </a:rPr>
              <a:t>10 staff @ </a:t>
            </a:r>
            <a:r>
              <a:rPr lang="en-GB" sz="2400" dirty="0" smtClean="0">
                <a:latin typeface="Arial" charset="0"/>
              </a:rPr>
              <a:t>$30,000</a:t>
            </a:r>
            <a:endParaRPr lang="en-GB" sz="2400" dirty="0">
              <a:latin typeface="Arial" charset="0"/>
            </a:endParaRPr>
          </a:p>
          <a:p>
            <a:pPr eaLnBrk="1" hangingPunct="1"/>
            <a:r>
              <a:rPr lang="en-GB" sz="2400" dirty="0">
                <a:latin typeface="Arial" charset="0"/>
              </a:rPr>
              <a:t>Cost driver is 2,000 transactions per person (capacity)</a:t>
            </a:r>
          </a:p>
          <a:p>
            <a:pPr eaLnBrk="1" hangingPunct="1"/>
            <a:r>
              <a:rPr lang="en-GB" sz="2400" dirty="0">
                <a:latin typeface="Arial" charset="0"/>
              </a:rPr>
              <a:t>Cost of resources supplied 10 x </a:t>
            </a:r>
            <a:r>
              <a:rPr lang="en-GB" sz="2400" dirty="0" smtClean="0">
                <a:latin typeface="Arial" charset="0"/>
              </a:rPr>
              <a:t>$30,000 </a:t>
            </a:r>
            <a:r>
              <a:rPr lang="en-GB" sz="2400" dirty="0">
                <a:latin typeface="Arial" charset="0"/>
              </a:rPr>
              <a:t>= </a:t>
            </a:r>
            <a:r>
              <a:rPr lang="en-GB" sz="2400" dirty="0" smtClean="0">
                <a:latin typeface="Arial" charset="0"/>
              </a:rPr>
              <a:t>$300,000</a:t>
            </a:r>
            <a:endParaRPr lang="en-GB" sz="2400" dirty="0">
              <a:latin typeface="Arial" charset="0"/>
            </a:endParaRPr>
          </a:p>
          <a:p>
            <a:pPr eaLnBrk="1" hangingPunct="1"/>
            <a:endParaRPr lang="en-GB" sz="2400" dirty="0">
              <a:latin typeface="Arial" charset="0"/>
            </a:endParaRPr>
          </a:p>
        </p:txBody>
      </p:sp>
      <p:sp>
        <p:nvSpPr>
          <p:cNvPr id="23558" name="Rectangle 4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 eaLnBrk="1" hangingPunct="1"/>
            <a:r>
              <a:rPr lang="en-GB" sz="2400" dirty="0">
                <a:latin typeface="Arial" charset="0"/>
              </a:rPr>
              <a:t>Standard cost per transaction is </a:t>
            </a:r>
            <a:r>
              <a:rPr lang="en-GB" sz="2400" dirty="0" smtClean="0">
                <a:latin typeface="Arial" charset="0"/>
              </a:rPr>
              <a:t>$300,000</a:t>
            </a:r>
            <a:r>
              <a:rPr lang="en-GB" sz="2400" dirty="0">
                <a:latin typeface="Arial" charset="0"/>
              </a:rPr>
              <a:t>/20,000 = </a:t>
            </a:r>
            <a:r>
              <a:rPr lang="en-GB" sz="2400" dirty="0" smtClean="0">
                <a:latin typeface="Arial" charset="0"/>
              </a:rPr>
              <a:t>$15 </a:t>
            </a:r>
            <a:r>
              <a:rPr lang="en-GB" sz="2400" dirty="0">
                <a:latin typeface="Arial" charset="0"/>
              </a:rPr>
              <a:t>per transaction</a:t>
            </a:r>
          </a:p>
          <a:p>
            <a:pPr eaLnBrk="1" hangingPunct="1"/>
            <a:r>
              <a:rPr lang="en-GB" sz="2400" dirty="0">
                <a:latin typeface="Arial" charset="0"/>
              </a:rPr>
              <a:t>Actual 18,000 transactions</a:t>
            </a:r>
          </a:p>
          <a:p>
            <a:pPr eaLnBrk="1" hangingPunct="1"/>
            <a:r>
              <a:rPr lang="en-GB" sz="2400" dirty="0">
                <a:latin typeface="Arial" charset="0"/>
              </a:rPr>
              <a:t>Cost of resources used 18,000 x </a:t>
            </a:r>
            <a:r>
              <a:rPr lang="en-GB" sz="2400" dirty="0" smtClean="0">
                <a:latin typeface="Arial" charset="0"/>
              </a:rPr>
              <a:t>$15 </a:t>
            </a:r>
            <a:r>
              <a:rPr lang="en-GB" sz="2400" dirty="0">
                <a:latin typeface="Arial" charset="0"/>
              </a:rPr>
              <a:t>= </a:t>
            </a:r>
            <a:r>
              <a:rPr lang="en-GB" sz="2400" dirty="0" smtClean="0">
                <a:latin typeface="Arial" charset="0"/>
              </a:rPr>
              <a:t>$270,000</a:t>
            </a:r>
            <a:endParaRPr lang="en-GB" sz="2400" dirty="0">
              <a:latin typeface="Arial" charset="0"/>
            </a:endParaRPr>
          </a:p>
          <a:p>
            <a:pPr eaLnBrk="1" hangingPunct="1"/>
            <a:r>
              <a:rPr lang="en-GB" sz="2400" dirty="0">
                <a:latin typeface="Arial" charset="0"/>
              </a:rPr>
              <a:t>Cost of unused capacity = 300,000 – 270,000 = </a:t>
            </a:r>
            <a:r>
              <a:rPr lang="en-GB" sz="2400" dirty="0" smtClean="0">
                <a:latin typeface="Arial" charset="0"/>
              </a:rPr>
              <a:t>$30,000</a:t>
            </a:r>
            <a:endParaRPr lang="en-GB" sz="2400" dirty="0">
              <a:latin typeface="Arial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022344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>
                <a:latin typeface="Arial" charset="0"/>
              </a:rPr>
              <a:t>Capacity utilization &amp; product mix</a:t>
            </a:r>
          </a:p>
        </p:txBody>
      </p:sp>
      <p:sp>
        <p:nvSpPr>
          <p:cNvPr id="2458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Capacity as the limiting factor</a:t>
            </a:r>
          </a:p>
          <a:p>
            <a:pPr eaLnBrk="1" hangingPunct="1"/>
            <a:r>
              <a:rPr lang="en-GB">
                <a:latin typeface="Arial" charset="0"/>
              </a:rPr>
              <a:t>Ranking of product/services</a:t>
            </a:r>
          </a:p>
          <a:p>
            <a:pPr lvl="1" eaLnBrk="1" hangingPunct="1"/>
            <a:r>
              <a:rPr lang="en-GB">
                <a:latin typeface="Arial" charset="0"/>
              </a:rPr>
              <a:t>Contribution per unit of limiting factor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351853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>
                <a:latin typeface="Arial" charset="0"/>
              </a:rPr>
              <a:t>Capacity utilization and product mix</a:t>
            </a:r>
            <a:endParaRPr lang="en-GB" sz="280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100" y="1638300"/>
            <a:ext cx="8305800" cy="3581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365758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5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sz="4000">
                <a:latin typeface="Arial" charset="0"/>
              </a:rPr>
              <a:t>Contribution per unit of limiting factor</a:t>
            </a:r>
            <a:endParaRPr lang="en-GB" sz="280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17</a:t>
            </a:fld>
            <a:endParaRPr lang="en-US" dirty="0"/>
          </a:p>
        </p:txBody>
      </p:sp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263" y="2224088"/>
            <a:ext cx="7991475" cy="240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747844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9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116632"/>
            <a:ext cx="8229600" cy="1100138"/>
          </a:xfrm>
        </p:spPr>
        <p:txBody>
          <a:bodyPr/>
          <a:lstStyle/>
          <a:p>
            <a:pPr eaLnBrk="1" hangingPunct="1"/>
            <a:r>
              <a:rPr lang="en-GB" sz="4000" dirty="0">
                <a:latin typeface="Arial" charset="0"/>
              </a:rPr>
              <a:t>Optimum capacity utilisation</a:t>
            </a:r>
            <a:endParaRPr lang="en-GB" sz="2800" dirty="0">
              <a:latin typeface="Arial" charset="0"/>
            </a:endParaRPr>
          </a:p>
        </p:txBody>
      </p:sp>
      <p:graphicFrame>
        <p:nvGraphicFramePr>
          <p:cNvPr id="6146" name="Object 3"/>
          <p:cNvGraphicFramePr>
            <a:graphicFrameLocks noGrp="1" noChangeAspect="1"/>
          </p:cNvGraphicFramePr>
          <p:nvPr>
            <p:ph idx="1"/>
          </p:nvPr>
        </p:nvGraphicFramePr>
        <p:xfrm>
          <a:off x="1808163" y="1268413"/>
          <a:ext cx="5381625" cy="4857750"/>
        </p:xfrm>
        <a:graphic>
          <a:graphicData uri="http://schemas.openxmlformats.org/presentationml/2006/ole">
            <p:oleObj spid="_x0000_s18442" name="Document" r:id="rId3" imgW="5437540" imgH="4907775" progId="Word.Document.8">
              <p:embed/>
            </p:oleObj>
          </a:graphicData>
        </a:graphic>
      </p:graphicFrame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030437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Throughput accounting</a:t>
            </a:r>
          </a:p>
        </p:txBody>
      </p:sp>
      <p:sp>
        <p:nvSpPr>
          <p:cNvPr id="2560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>
                <a:latin typeface="Arial" charset="0"/>
              </a:rPr>
              <a:t>Theory of constraints</a:t>
            </a:r>
          </a:p>
          <a:p>
            <a:pPr lvl="1" eaLnBrk="1" hangingPunct="1">
              <a:lnSpc>
                <a:spcPct val="90000"/>
              </a:lnSpc>
              <a:buClr>
                <a:schemeClr val="tx1"/>
              </a:buClr>
              <a:buFont typeface="Wingdings" charset="0"/>
              <a:buChar char="Ø"/>
            </a:pPr>
            <a:r>
              <a:rPr lang="en-GB">
                <a:latin typeface="Arial" charset="0"/>
              </a:rPr>
              <a:t>Bottleneck defines capacity</a:t>
            </a:r>
          </a:p>
          <a:p>
            <a:pPr algn="ctr" eaLnBrk="1" hangingPunct="1">
              <a:lnSpc>
                <a:spcPct val="90000"/>
              </a:lnSpc>
              <a:buFont typeface="Wingdings" charset="0"/>
              <a:buNone/>
            </a:pPr>
            <a:r>
              <a:rPr lang="en-GB">
                <a:latin typeface="Arial" charset="0"/>
              </a:rPr>
              <a:t>	</a:t>
            </a:r>
            <a:r>
              <a:rPr lang="en-GB" sz="2400">
                <a:latin typeface="Arial" charset="0"/>
              </a:rPr>
              <a:t>Throughput contribution = sales – cost of materials</a:t>
            </a:r>
          </a:p>
          <a:p>
            <a:pPr lvl="1" eaLnBrk="1" hangingPunct="1">
              <a:lnSpc>
                <a:spcPct val="90000"/>
              </a:lnSpc>
              <a:buClr>
                <a:schemeClr val="tx1"/>
              </a:buClr>
              <a:buFont typeface="Wingdings" charset="0"/>
              <a:buChar char="Ø"/>
            </a:pPr>
            <a:r>
              <a:rPr lang="en-GB">
                <a:latin typeface="Arial" charset="0"/>
              </a:rPr>
              <a:t>Assumes all other costs are fixed</a:t>
            </a:r>
          </a:p>
          <a:p>
            <a:pPr eaLnBrk="1" hangingPunct="1">
              <a:lnSpc>
                <a:spcPct val="90000"/>
              </a:lnSpc>
            </a:pPr>
            <a:r>
              <a:rPr lang="en-GB">
                <a:latin typeface="Arial" charset="0"/>
              </a:rPr>
              <a:t>Ranking of product/services</a:t>
            </a:r>
          </a:p>
          <a:p>
            <a:pPr lvl="1" eaLnBrk="1" hangingPunct="1">
              <a:lnSpc>
                <a:spcPct val="90000"/>
              </a:lnSpc>
            </a:pPr>
            <a:r>
              <a:rPr lang="en-GB">
                <a:latin typeface="Arial" charset="0"/>
              </a:rPr>
              <a:t>Throughput contribution per unit of bottleneck resource</a:t>
            </a:r>
            <a:endParaRPr lang="en-AU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75974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>
                <a:latin typeface="Arial" charset="0"/>
              </a:rPr>
              <a:t>Throughput contribution</a:t>
            </a:r>
            <a:endParaRPr lang="en-GB" sz="280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20</a:t>
            </a:fld>
            <a:endParaRPr lang="en-US" dirty="0"/>
          </a:p>
        </p:txBody>
      </p:sp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025" y="1966913"/>
            <a:ext cx="7981950" cy="292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828942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sz="4000">
                <a:latin typeface="Arial" charset="0"/>
              </a:rPr>
              <a:t>Operating decisions &amp; relevant costs</a:t>
            </a:r>
          </a:p>
        </p:txBody>
      </p:sp>
      <p:sp>
        <p:nvSpPr>
          <p:cNvPr id="2662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z="2800" dirty="0">
                <a:latin typeface="Arial" charset="0"/>
              </a:rPr>
              <a:t>Relevant costs are those that are relevant to a particular decision. </a:t>
            </a:r>
          </a:p>
          <a:p>
            <a:pPr eaLnBrk="1" hangingPunct="1"/>
            <a:r>
              <a:rPr lang="en-GB" sz="2800" dirty="0">
                <a:latin typeface="Arial" charset="0"/>
              </a:rPr>
              <a:t>Relevant costs are the </a:t>
            </a:r>
            <a:r>
              <a:rPr lang="en-GB" sz="2800" i="1" dirty="0">
                <a:latin typeface="Arial" charset="0"/>
              </a:rPr>
              <a:t>future, incremental cash flows</a:t>
            </a:r>
            <a:r>
              <a:rPr lang="en-GB" sz="2800" dirty="0">
                <a:latin typeface="Arial" charset="0"/>
              </a:rPr>
              <a:t> that result from a decision </a:t>
            </a:r>
          </a:p>
          <a:p>
            <a:pPr eaLnBrk="1" hangingPunct="1"/>
            <a:r>
              <a:rPr lang="en-GB" sz="2800" dirty="0">
                <a:latin typeface="Arial" charset="0"/>
              </a:rPr>
              <a:t>Sunk costs are not </a:t>
            </a:r>
            <a:r>
              <a:rPr lang="en-GB" sz="2800" dirty="0" smtClean="0">
                <a:latin typeface="Arial" charset="0"/>
              </a:rPr>
              <a:t>relevant</a:t>
            </a:r>
          </a:p>
          <a:p>
            <a:r>
              <a:rPr lang="en-GB" sz="2800" dirty="0">
                <a:latin typeface="Arial" charset="0"/>
              </a:rPr>
              <a:t>Relevant costs may be opportunity costs</a:t>
            </a:r>
            <a:r>
              <a:rPr lang="en-GB" sz="2400" dirty="0">
                <a:latin typeface="Arial" charset="0"/>
              </a:rPr>
              <a:t> </a:t>
            </a:r>
          </a:p>
          <a:p>
            <a:pPr lvl="1"/>
            <a:r>
              <a:rPr lang="en-GB" sz="2400" dirty="0">
                <a:latin typeface="Arial" charset="0"/>
              </a:rPr>
              <a:t>the loss of a future cash flow that takes place as a result of making a particular decision </a:t>
            </a:r>
          </a:p>
          <a:p>
            <a:pPr marL="0" indent="0" eaLnBrk="1" hangingPunct="1">
              <a:buNone/>
            </a:pPr>
            <a:endParaRPr lang="en-GB" sz="2400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858431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Avoidable costs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charset="0"/>
              </a:rPr>
              <a:t>Relevant costs are avoidable costs. </a:t>
            </a:r>
          </a:p>
          <a:p>
            <a:r>
              <a:rPr lang="en-GB" dirty="0" smtClean="0">
                <a:latin typeface="Arial" charset="0"/>
              </a:rPr>
              <a:t>Unavoidable </a:t>
            </a:r>
            <a:r>
              <a:rPr lang="en-GB" dirty="0">
                <a:latin typeface="Arial" charset="0"/>
              </a:rPr>
              <a:t>costs are not relevant because, irrespective of what a decision is, unavoidable costs will still be incurred 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62786277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dirty="0" smtClean="0">
                <a:latin typeface="Arial" charset="0"/>
              </a:rPr>
              <a:t>Decisions where </a:t>
            </a:r>
            <a:r>
              <a:rPr lang="en-GB" dirty="0">
                <a:latin typeface="Arial" charset="0"/>
              </a:rPr>
              <a:t>relevant </a:t>
            </a:r>
            <a:r>
              <a:rPr lang="en-GB" dirty="0" smtClean="0">
                <a:latin typeface="Arial" charset="0"/>
              </a:rPr>
              <a:t>costs may be important</a:t>
            </a:r>
            <a:endParaRPr lang="en-GB" dirty="0">
              <a:latin typeface="Arial" charset="0"/>
            </a:endParaRP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 typeface="Arial"/>
              <a:buChar char="•"/>
              <a:defRPr/>
            </a:pPr>
            <a:r>
              <a:rPr lang="en-GB" dirty="0" smtClean="0">
                <a:ea typeface="+mn-ea"/>
              </a:rPr>
              <a:t>Make versus buy: outsourcing decisions</a:t>
            </a:r>
          </a:p>
          <a:p>
            <a:pPr eaLnBrk="1" hangingPunct="1">
              <a:lnSpc>
                <a:spcPct val="90000"/>
              </a:lnSpc>
              <a:buFont typeface="Arial"/>
              <a:buChar char="•"/>
              <a:defRPr/>
            </a:pPr>
            <a:r>
              <a:rPr lang="en-GB" dirty="0" smtClean="0">
                <a:ea typeface="+mn-ea"/>
              </a:rPr>
              <a:t>Equipment replacement</a:t>
            </a:r>
          </a:p>
          <a:p>
            <a:pPr eaLnBrk="1" hangingPunct="1">
              <a:lnSpc>
                <a:spcPct val="90000"/>
              </a:lnSpc>
              <a:buFont typeface="Arial"/>
              <a:buChar char="•"/>
              <a:defRPr/>
            </a:pPr>
            <a:r>
              <a:rPr lang="en-GB" dirty="0" smtClean="0">
                <a:ea typeface="+mn-ea"/>
              </a:rPr>
              <a:t>Relevant cost of materials in a contract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509773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7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57200"/>
            <a:ext cx="8229600" cy="1100138"/>
          </a:xfrm>
        </p:spPr>
        <p:txBody>
          <a:bodyPr/>
          <a:lstStyle/>
          <a:p>
            <a:pPr eaLnBrk="1" hangingPunct="1"/>
            <a:r>
              <a:rPr lang="en-GB" sz="4000" dirty="0" smtClean="0">
                <a:latin typeface="Arial" charset="0"/>
              </a:rPr>
              <a:t>Total </a:t>
            </a:r>
            <a:r>
              <a:rPr lang="en-GB" sz="4000" dirty="0">
                <a:latin typeface="Arial" charset="0"/>
              </a:rPr>
              <a:t>costs: make v. buy</a:t>
            </a:r>
            <a:endParaRPr lang="en-GB" sz="2800" dirty="0"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2" indent="-342900"/>
            <a:r>
              <a:rPr lang="en-GB" sz="3200" dirty="0"/>
              <a:t>Fixed costs are not </a:t>
            </a:r>
            <a:r>
              <a:rPr lang="en-GB" sz="3200" dirty="0" smtClean="0"/>
              <a:t>relevant</a:t>
            </a:r>
            <a:endParaRPr lang="en-GB" sz="3200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24</a:t>
            </a:fld>
            <a:endParaRPr lang="en-US" dirty="0"/>
          </a:p>
        </p:txBody>
      </p:sp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0591" y="2276872"/>
            <a:ext cx="7315200" cy="320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4080015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" charset="0"/>
              </a:rPr>
              <a:t>Relevant </a:t>
            </a:r>
            <a:r>
              <a:rPr lang="en-GB" dirty="0">
                <a:latin typeface="Arial" charset="0"/>
              </a:rPr>
              <a:t>costs: make v. buy</a:t>
            </a: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25</a:t>
            </a:fld>
            <a:endParaRPr lang="en-US" dirty="0"/>
          </a:p>
        </p:txBody>
      </p:sp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150" y="1938338"/>
            <a:ext cx="7505700" cy="2981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24144535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Equipment replacement</a:t>
            </a:r>
            <a:endParaRPr lang="en-GB" sz="2800"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2" indent="-342900"/>
            <a:r>
              <a:rPr lang="en-GB" sz="3200" dirty="0"/>
              <a:t>Sunk costs and depreciation are not </a:t>
            </a:r>
            <a:r>
              <a:rPr lang="en-GB" sz="3200" dirty="0" smtClean="0"/>
              <a:t>relevant</a:t>
            </a:r>
            <a:endParaRPr lang="en-GB" sz="3200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26</a:t>
            </a:fld>
            <a:endParaRPr lang="en-US" dirty="0"/>
          </a:p>
        </p:txBody>
      </p:sp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775" y="2420888"/>
            <a:ext cx="8172450" cy="361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253573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57200"/>
            <a:ext cx="8229600" cy="955675"/>
          </a:xfrm>
        </p:spPr>
        <p:txBody>
          <a:bodyPr>
            <a:normAutofit/>
          </a:bodyPr>
          <a:lstStyle/>
          <a:p>
            <a:pPr eaLnBrk="1" hangingPunct="1"/>
            <a:r>
              <a:rPr lang="en-GB" sz="4000" dirty="0">
                <a:latin typeface="Arial" charset="0"/>
              </a:rPr>
              <a:t>Relevant cost of </a:t>
            </a:r>
            <a:r>
              <a:rPr lang="en-GB" sz="4000" dirty="0" smtClean="0">
                <a:latin typeface="Arial" charset="0"/>
              </a:rPr>
              <a:t>materials</a:t>
            </a:r>
            <a:endParaRPr lang="en-GB" sz="2800" dirty="0"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>
              <a:lnSpc>
                <a:spcPct val="90000"/>
              </a:lnSpc>
              <a:buFont typeface="Arial"/>
              <a:buChar char="•"/>
              <a:defRPr/>
            </a:pPr>
            <a:r>
              <a:rPr lang="en-GB" sz="2400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Material </a:t>
            </a:r>
            <a:r>
              <a:rPr lang="en-GB" sz="24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purchased specifically - relevant cost is the purchase price</a:t>
            </a:r>
          </a:p>
          <a:p>
            <a:pPr lvl="1">
              <a:lnSpc>
                <a:spcPct val="90000"/>
              </a:lnSpc>
              <a:buFont typeface="Arial"/>
              <a:buChar char="•"/>
              <a:defRPr/>
            </a:pPr>
            <a:r>
              <a:rPr lang="en-GB" sz="24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Material already in stock and used regularly - relevant cost is the replacement price</a:t>
            </a:r>
          </a:p>
          <a:p>
            <a:pPr lvl="1">
              <a:lnSpc>
                <a:spcPct val="90000"/>
              </a:lnSpc>
              <a:buFont typeface="Arial"/>
              <a:buChar char="•"/>
              <a:defRPr/>
            </a:pPr>
            <a:r>
              <a:rPr lang="en-GB" sz="24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Material already in stock but surplus - relevant cost is the opportunity </a:t>
            </a:r>
            <a:r>
              <a:rPr lang="en-GB" sz="2400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cost</a:t>
            </a:r>
            <a:endParaRPr lang="en-GB" sz="2400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27</a:t>
            </a:fld>
            <a:endParaRPr lang="en-US" dirty="0"/>
          </a:p>
        </p:txBody>
      </p:sp>
      <p:pic>
        <p:nvPicPr>
          <p:cNvPr id="276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88" y="3861048"/>
            <a:ext cx="9113012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022991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Relevant cost of materials</a:t>
            </a: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28</a:t>
            </a:fld>
            <a:endParaRPr lang="en-US" dirty="0"/>
          </a:p>
        </p:txBody>
      </p:sp>
      <p:pic>
        <p:nvPicPr>
          <p:cNvPr id="286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44824"/>
            <a:ext cx="8964488" cy="3334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406595504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Comparison with accounting cost of materials</a:t>
            </a: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29</a:t>
            </a:fld>
            <a:endParaRPr lang="en-US" dirty="0"/>
          </a:p>
        </p:txBody>
      </p:sp>
      <p:pic>
        <p:nvPicPr>
          <p:cNvPr id="296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925947"/>
            <a:ext cx="9036496" cy="30984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0304006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>
                <a:latin typeface="Arial" charset="0"/>
              </a:rPr>
              <a:t>Quality Management </a:t>
            </a:r>
            <a:endParaRPr lang="en-GB" dirty="0">
              <a:latin typeface="Arial" charset="0"/>
            </a:endParaRP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buFont typeface="Arial"/>
              <a:buChar char="•"/>
              <a:defRPr/>
            </a:pPr>
            <a:r>
              <a:rPr lang="en-GB" sz="2400" dirty="0" smtClean="0">
                <a:latin typeface="Arial"/>
                <a:cs typeface="Arial"/>
              </a:rPr>
              <a:t>Total Quality Management (TQM) encompasses design, purchasing, operations, distribution, marketing and administration </a:t>
            </a:r>
          </a:p>
          <a:p>
            <a:pPr>
              <a:lnSpc>
                <a:spcPct val="80000"/>
              </a:lnSpc>
            </a:pPr>
            <a:r>
              <a:rPr lang="en-GB" sz="2400" dirty="0">
                <a:latin typeface="Arial"/>
                <a:cs typeface="Arial"/>
              </a:rPr>
              <a:t>Continuous improvement </a:t>
            </a:r>
            <a:r>
              <a:rPr lang="en-GB" sz="2400" dirty="0" smtClean="0">
                <a:latin typeface="Arial"/>
                <a:cs typeface="Arial"/>
              </a:rPr>
              <a:t>requires </a:t>
            </a:r>
            <a:r>
              <a:rPr lang="en-GB" sz="2400" dirty="0">
                <a:latin typeface="Arial"/>
                <a:cs typeface="Arial"/>
              </a:rPr>
              <a:t>a systematic approach to quality management which focuses on customers, re-engineers business processes and ensures that all employees are committed to quality </a:t>
            </a:r>
          </a:p>
          <a:p>
            <a:pPr lvl="1">
              <a:lnSpc>
                <a:spcPct val="80000"/>
              </a:lnSpc>
            </a:pPr>
            <a:r>
              <a:rPr lang="en-GB" sz="2400" dirty="0" smtClean="0">
                <a:latin typeface="Arial"/>
                <a:cs typeface="Arial"/>
              </a:rPr>
              <a:t>ISO9000</a:t>
            </a:r>
            <a:endParaRPr lang="en-GB" sz="2400" dirty="0">
              <a:latin typeface="Arial"/>
              <a:cs typeface="Arial"/>
            </a:endParaRPr>
          </a:p>
          <a:p>
            <a:pPr eaLnBrk="1" hangingPunct="1">
              <a:lnSpc>
                <a:spcPct val="80000"/>
              </a:lnSpc>
              <a:buFont typeface="Arial"/>
              <a:buChar char="•"/>
              <a:defRPr/>
            </a:pPr>
            <a:r>
              <a:rPr lang="en-GB" sz="2400" dirty="0" smtClean="0">
                <a:latin typeface="Arial"/>
                <a:cs typeface="Arial"/>
              </a:rPr>
              <a:t>Statistical Process Control (SPC) involves comprehensive measurement</a:t>
            </a:r>
          </a:p>
          <a:p>
            <a:pPr lvl="1" eaLnBrk="1" hangingPunct="1">
              <a:lnSpc>
                <a:spcPct val="80000"/>
              </a:lnSpc>
              <a:buFont typeface="Arial"/>
              <a:buChar char="•"/>
              <a:defRPr/>
            </a:pPr>
            <a:r>
              <a:rPr lang="en-GB" sz="2400" dirty="0" smtClean="0">
                <a:latin typeface="Arial"/>
                <a:cs typeface="Arial"/>
              </a:rPr>
              <a:t>E.g. Six Sigma</a:t>
            </a:r>
          </a:p>
          <a:p>
            <a:pPr eaLnBrk="1" hangingPunct="1">
              <a:lnSpc>
                <a:spcPct val="80000"/>
              </a:lnSpc>
              <a:buFont typeface="Arial"/>
              <a:buChar char="•"/>
              <a:defRPr/>
            </a:pPr>
            <a:r>
              <a:rPr lang="en-GB" sz="2400" dirty="0" smtClean="0">
                <a:latin typeface="Arial"/>
                <a:cs typeface="Arial"/>
              </a:rPr>
              <a:t>EFQM Business Excellence model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744425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0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Cost of quality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eaLnBrk="1" hangingPunct="1">
              <a:buFont typeface="Arial"/>
              <a:buChar char="•"/>
              <a:defRPr/>
            </a:pPr>
            <a:r>
              <a:rPr lang="en-GB" sz="24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T</a:t>
            </a:r>
            <a:r>
              <a:rPr lang="en-GB" sz="2400" dirty="0" smtClean="0">
                <a:effectLst>
                  <a:outerShdw blurRad="38100" dist="38100" dir="2700000" algn="tl">
                    <a:srgbClr val="C0C0C0"/>
                  </a:outerShdw>
                </a:effectLst>
                <a:ea typeface="+mn-ea"/>
              </a:rPr>
              <a:t>he difference between the actual costs of production, selling and after-sales service and the costs that would be incurred if there were no failures during production or usage of product/ services</a:t>
            </a:r>
          </a:p>
          <a:p>
            <a:pPr lvl="1" eaLnBrk="1" hangingPunct="1">
              <a:buFont typeface="Arial"/>
              <a:buChar char="•"/>
              <a:defRPr/>
            </a:pPr>
            <a:r>
              <a:rPr lang="en-GB" sz="2000" dirty="0" smtClean="0"/>
              <a:t>CIMA definition </a:t>
            </a:r>
          </a:p>
        </p:txBody>
      </p:sp>
      <p:sp>
        <p:nvSpPr>
          <p:cNvPr id="28676" name="Rectangle 4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>
              <a:lnSpc>
                <a:spcPct val="90000"/>
              </a:lnSpc>
              <a:defRPr/>
            </a:pPr>
            <a:r>
              <a:rPr lang="en-GB" sz="2400" dirty="0" smtClean="0">
                <a:ea typeface="+mn-ea"/>
              </a:rPr>
              <a:t>Conformance costs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000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prevention costs such as quality measurement and quality training, the costs of inspection and testing</a:t>
            </a:r>
            <a:r>
              <a:rPr lang="en-GB" sz="2000" dirty="0" smtClean="0"/>
              <a:t> </a:t>
            </a:r>
          </a:p>
          <a:p>
            <a:pPr>
              <a:lnSpc>
                <a:spcPct val="90000"/>
              </a:lnSpc>
              <a:defRPr/>
            </a:pPr>
            <a:r>
              <a:rPr lang="en-GB" sz="2400" dirty="0" smtClean="0">
                <a:ea typeface="+mn-ea"/>
              </a:rPr>
              <a:t>Non-conformance costs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000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Cost of waste or rework before the product/service reaches the customer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000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Warranty claims, discounts and replacement costs</a:t>
            </a:r>
            <a:r>
              <a:rPr lang="en-GB" sz="2000" dirty="0" smtClean="0"/>
              <a:t> </a:t>
            </a:r>
            <a:r>
              <a:rPr lang="en-GB" sz="2000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after the product/service is in the hands of the customer</a:t>
            </a:r>
            <a:endParaRPr lang="en-GB" sz="2000" dirty="0" smtClean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80144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AU">
                <a:latin typeface="Arial" charset="0"/>
              </a:rPr>
              <a:t>Environmental cost management</a:t>
            </a:r>
          </a:p>
        </p:txBody>
      </p:sp>
      <p:sp>
        <p:nvSpPr>
          <p:cNvPr id="3072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AU" sz="2400" dirty="0">
                <a:latin typeface="Arial" charset="0"/>
              </a:rPr>
              <a:t>Importance of corporate social </a:t>
            </a:r>
            <a:r>
              <a:rPr lang="en-AU" sz="2400" dirty="0" smtClean="0">
                <a:latin typeface="Arial" charset="0"/>
              </a:rPr>
              <a:t>responsibility – impact of costs that are externalised to the organization</a:t>
            </a:r>
            <a:endParaRPr lang="en-AU" sz="2400" dirty="0">
              <a:latin typeface="Arial" charset="0"/>
            </a:endParaRPr>
          </a:p>
          <a:p>
            <a:pPr eaLnBrk="1" hangingPunct="1"/>
            <a:r>
              <a:rPr lang="en-AU" sz="2400" dirty="0">
                <a:latin typeface="Arial" charset="0"/>
              </a:rPr>
              <a:t>Environmental costs</a:t>
            </a:r>
          </a:p>
          <a:p>
            <a:pPr lvl="1"/>
            <a:r>
              <a:rPr lang="en-AU" dirty="0">
                <a:latin typeface="Arial" charset="0"/>
              </a:rPr>
              <a:t>Land, water and air pollution, waste treatment</a:t>
            </a:r>
          </a:p>
          <a:p>
            <a:pPr lvl="2" eaLnBrk="1" hangingPunct="1"/>
            <a:r>
              <a:rPr lang="en-AU" dirty="0">
                <a:latin typeface="Arial" charset="0"/>
              </a:rPr>
              <a:t>ISO14000</a:t>
            </a:r>
          </a:p>
          <a:p>
            <a:pPr eaLnBrk="1" hangingPunct="1"/>
            <a:r>
              <a:rPr lang="en-AU" sz="2400" dirty="0">
                <a:latin typeface="Arial" charset="0"/>
              </a:rPr>
              <a:t>See chapter 7 for </a:t>
            </a:r>
            <a:r>
              <a:rPr lang="en-AU" sz="2400" dirty="0" smtClean="0">
                <a:latin typeface="Arial" charset="0"/>
              </a:rPr>
              <a:t>CSR reporting in the Annual Report</a:t>
            </a:r>
            <a:endParaRPr lang="en-AU" sz="2400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02808751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Environmental cost reporting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smtClean="0"/>
              <a:t>Prevention costs: </a:t>
            </a:r>
            <a:r>
              <a:rPr lang="en-US" dirty="0"/>
              <a:t>to avoid environmental damage (e.g. the cost of equipment to </a:t>
            </a:r>
            <a:r>
              <a:rPr lang="en-US" dirty="0" smtClean="0"/>
              <a:t>reduce pollution </a:t>
            </a:r>
            <a:r>
              <a:rPr lang="en-US" dirty="0"/>
              <a:t>and the training of employees); </a:t>
            </a:r>
            <a:endParaRPr lang="en-US" dirty="0" smtClean="0"/>
          </a:p>
          <a:p>
            <a:r>
              <a:rPr lang="en-US" dirty="0" smtClean="0"/>
              <a:t>Measurement </a:t>
            </a:r>
            <a:r>
              <a:rPr lang="en-US" dirty="0"/>
              <a:t>costs, to determine the extent of the </a:t>
            </a:r>
            <a:r>
              <a:rPr lang="en-US" dirty="0" smtClean="0"/>
              <a:t>organization’s environmental </a:t>
            </a:r>
            <a:r>
              <a:rPr lang="en-US" dirty="0"/>
              <a:t>impact (including testing, monitoring and external certification); </a:t>
            </a:r>
            <a:endParaRPr lang="en-US" dirty="0" smtClean="0"/>
          </a:p>
          <a:p>
            <a:r>
              <a:rPr lang="en-US" dirty="0"/>
              <a:t>I</a:t>
            </a:r>
            <a:r>
              <a:rPr lang="en-US" dirty="0" smtClean="0"/>
              <a:t>nternal </a:t>
            </a:r>
            <a:r>
              <a:rPr lang="en-US" dirty="0"/>
              <a:t>failure costs, </a:t>
            </a:r>
            <a:r>
              <a:rPr lang="en-US" dirty="0" smtClean="0"/>
              <a:t>where remedial </a:t>
            </a:r>
            <a:r>
              <a:rPr lang="en-US" dirty="0"/>
              <a:t>action has to be taken (e.g. cleaning up spillages or leakages, or employee health and safety-</a:t>
            </a:r>
            <a:r>
              <a:rPr lang="en-US" dirty="0" smtClean="0"/>
              <a:t>related damages</a:t>
            </a:r>
            <a:r>
              <a:rPr lang="en-US" dirty="0"/>
              <a:t>); </a:t>
            </a:r>
            <a:r>
              <a:rPr lang="en-US" dirty="0" smtClean="0"/>
              <a:t>and</a:t>
            </a:r>
          </a:p>
          <a:p>
            <a:r>
              <a:rPr lang="en-US" dirty="0"/>
              <a:t>E</a:t>
            </a:r>
            <a:r>
              <a:rPr lang="en-US" dirty="0" smtClean="0"/>
              <a:t>xternal </a:t>
            </a:r>
            <a:r>
              <a:rPr lang="en-US" dirty="0"/>
              <a:t>failure costs (e.g. penalties incurred for environmental damage).</a:t>
            </a: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26547120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dirty="0" smtClean="0">
                <a:latin typeface="Arial" charset="0"/>
              </a:rPr>
              <a:t>Key points</a:t>
            </a:r>
            <a:endParaRPr lang="en-AU" dirty="0">
              <a:latin typeface="Arial" charset="0"/>
            </a:endParaRPr>
          </a:p>
        </p:txBody>
      </p:sp>
      <p:sp>
        <p:nvSpPr>
          <p:cNvPr id="31747" name="Content Placeholder 6"/>
          <p:cNvSpPr>
            <a:spLocks noGrp="1"/>
          </p:cNvSpPr>
          <p:nvPr>
            <p:ph idx="1"/>
          </p:nvPr>
        </p:nvSpPr>
        <p:spPr>
          <a:xfrm>
            <a:off x="457200" y="1785938"/>
            <a:ext cx="8229600" cy="4081462"/>
          </a:xfrm>
        </p:spPr>
        <p:txBody>
          <a:bodyPr>
            <a:noAutofit/>
          </a:bodyPr>
          <a:lstStyle/>
          <a:p>
            <a:r>
              <a:rPr lang="en-AU" sz="2400" dirty="0">
                <a:latin typeface="Arial" charset="0"/>
              </a:rPr>
              <a:t>Using accounting to help make operations decisions</a:t>
            </a:r>
          </a:p>
          <a:p>
            <a:pPr>
              <a:lnSpc>
                <a:spcPct val="80000"/>
              </a:lnSpc>
            </a:pPr>
            <a:r>
              <a:rPr lang="en-GB" sz="2400" dirty="0" smtClean="0">
                <a:latin typeface="Arial" charset="0"/>
              </a:rPr>
              <a:t>Differences between costing for manufacturing and </a:t>
            </a:r>
            <a:r>
              <a:rPr lang="en-GB" sz="2400" dirty="0">
                <a:latin typeface="Arial" charset="0"/>
              </a:rPr>
              <a:t>services</a:t>
            </a:r>
          </a:p>
          <a:p>
            <a:pPr>
              <a:lnSpc>
                <a:spcPct val="80000"/>
              </a:lnSpc>
            </a:pPr>
            <a:r>
              <a:rPr lang="en-GB" sz="2400" dirty="0">
                <a:latin typeface="Arial" charset="0"/>
              </a:rPr>
              <a:t>Standard costs</a:t>
            </a:r>
          </a:p>
          <a:p>
            <a:pPr>
              <a:lnSpc>
                <a:spcPct val="80000"/>
              </a:lnSpc>
            </a:pPr>
            <a:r>
              <a:rPr lang="en-GB" sz="2400" dirty="0" smtClean="0">
                <a:latin typeface="Arial" charset="0"/>
              </a:rPr>
              <a:t>Cost of </a:t>
            </a:r>
            <a:r>
              <a:rPr lang="en-GB" sz="2400" dirty="0">
                <a:latin typeface="Arial" charset="0"/>
              </a:rPr>
              <a:t>spare capacity </a:t>
            </a:r>
          </a:p>
          <a:p>
            <a:pPr>
              <a:lnSpc>
                <a:spcPct val="80000"/>
              </a:lnSpc>
            </a:pPr>
            <a:r>
              <a:rPr lang="en-GB" sz="2400" dirty="0">
                <a:latin typeface="Arial" charset="0"/>
              </a:rPr>
              <a:t>Capacity utilization and product mix under limited </a:t>
            </a:r>
            <a:r>
              <a:rPr lang="en-GB" sz="2400" dirty="0" smtClean="0">
                <a:latin typeface="Arial" charset="0"/>
              </a:rPr>
              <a:t>capacity: </a:t>
            </a:r>
            <a:r>
              <a:rPr lang="en-AU" sz="2400" dirty="0" smtClean="0">
                <a:latin typeface="Arial" charset="0"/>
              </a:rPr>
              <a:t>Ranking </a:t>
            </a:r>
            <a:r>
              <a:rPr lang="en-AU" sz="2400" dirty="0">
                <a:latin typeface="Arial" charset="0"/>
              </a:rPr>
              <a:t>by contribution per unit of limited capacity &amp; throughput contribution</a:t>
            </a:r>
          </a:p>
          <a:p>
            <a:pPr>
              <a:lnSpc>
                <a:spcPct val="80000"/>
              </a:lnSpc>
            </a:pPr>
            <a:r>
              <a:rPr lang="en-GB" sz="2400" dirty="0" smtClean="0">
                <a:latin typeface="Arial" charset="0"/>
              </a:rPr>
              <a:t>Operating </a:t>
            </a:r>
            <a:r>
              <a:rPr lang="en-GB" sz="2400" dirty="0">
                <a:latin typeface="Arial" charset="0"/>
              </a:rPr>
              <a:t>decisions &amp; relevant </a:t>
            </a:r>
            <a:r>
              <a:rPr lang="en-GB" sz="2400" dirty="0" smtClean="0">
                <a:latin typeface="Arial" charset="0"/>
              </a:rPr>
              <a:t>costs</a:t>
            </a:r>
          </a:p>
          <a:p>
            <a:pPr lvl="1">
              <a:lnSpc>
                <a:spcPct val="80000"/>
              </a:lnSpc>
            </a:pPr>
            <a:r>
              <a:rPr lang="en-GB" sz="2000" dirty="0" smtClean="0">
                <a:latin typeface="Arial" charset="0"/>
              </a:rPr>
              <a:t>Make versus buy, equipment replacement, cost of materials</a:t>
            </a:r>
            <a:endParaRPr lang="en-GB" sz="2000" dirty="0">
              <a:latin typeface="Arial" charset="0"/>
            </a:endParaRPr>
          </a:p>
          <a:p>
            <a:pPr>
              <a:lnSpc>
                <a:spcPct val="80000"/>
              </a:lnSpc>
            </a:pPr>
            <a:r>
              <a:rPr lang="en-GB" sz="2400" smtClean="0">
                <a:latin typeface="Arial" charset="0"/>
              </a:rPr>
              <a:t>Cost of </a:t>
            </a:r>
            <a:r>
              <a:rPr lang="en-GB" sz="2400" dirty="0">
                <a:latin typeface="Arial" charset="0"/>
              </a:rPr>
              <a:t>quality and environmental cost </a:t>
            </a:r>
            <a:r>
              <a:rPr lang="en-GB" sz="2400" dirty="0" smtClean="0">
                <a:latin typeface="Arial" charset="0"/>
              </a:rPr>
              <a:t>management</a:t>
            </a:r>
            <a:endParaRPr lang="en-GB" sz="2400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34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377362603"/>
      </p:ext>
    </p:extLst>
  </p:cSld>
  <p:clrMapOvr>
    <a:masterClrMapping/>
  </p:clrMapOvr>
</p:sld>
</file>

<file path=ppt/theme/theme1.xml><?xml version="1.0" encoding="utf-8"?>
<a:theme xmlns:a="http://schemas.openxmlformats.org/drawingml/2006/main" name="Theme2">
  <a:themeElements>
    <a:clrScheme name="Default Design 14">
      <a:dk1>
        <a:srgbClr val="061E3B"/>
      </a:dk1>
      <a:lt1>
        <a:srgbClr val="ACDFFF"/>
      </a:lt1>
      <a:dk2>
        <a:srgbClr val="061E3B"/>
      </a:dk2>
      <a:lt2>
        <a:srgbClr val="969696"/>
      </a:lt2>
      <a:accent1>
        <a:srgbClr val="FFFFFF"/>
      </a:accent1>
      <a:accent2>
        <a:srgbClr val="8DC6FF"/>
      </a:accent2>
      <a:accent3>
        <a:srgbClr val="D2ECFF"/>
      </a:accent3>
      <a:accent4>
        <a:srgbClr val="041831"/>
      </a:accent4>
      <a:accent5>
        <a:srgbClr val="FFFFFF"/>
      </a:accent5>
      <a:accent6>
        <a:srgbClr val="7FB3E7"/>
      </a:accent6>
      <a:hlink>
        <a:srgbClr val="0E488F"/>
      </a:hlink>
      <a:folHlink>
        <a:srgbClr val="FFCC00"/>
      </a:folHlink>
    </a:clrScheme>
    <a:fontScheme name="Default Design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3">
        <a:dk1>
          <a:srgbClr val="061E3B"/>
        </a:dk1>
        <a:lt1>
          <a:srgbClr val="DEF6F1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14">
        <a:dk1>
          <a:srgbClr val="061E3B"/>
        </a:dk1>
        <a:lt1>
          <a:srgbClr val="ACDFFF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D2ECFF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Theme2</Template>
  <TotalTime>247</TotalTime>
  <Words>1182</Words>
  <Application>Microsoft Office PowerPoint</Application>
  <PresentationFormat>On-screen Show (4:3)</PresentationFormat>
  <Paragraphs>192</Paragraphs>
  <Slides>34</Slides>
  <Notes>1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6" baseType="lpstr">
      <vt:lpstr>Theme2</vt:lpstr>
      <vt:lpstr>Document</vt:lpstr>
      <vt:lpstr>Slide 1</vt:lpstr>
      <vt:lpstr>Overview</vt:lpstr>
      <vt:lpstr>Operations</vt:lpstr>
      <vt:lpstr>Value chain</vt:lpstr>
      <vt:lpstr>Operations &amp; accounting</vt:lpstr>
      <vt:lpstr>Value chain &amp; accounting</vt:lpstr>
      <vt:lpstr>Manufacturing</vt:lpstr>
      <vt:lpstr>Production methods</vt:lpstr>
      <vt:lpstr>Accounting for production of products</vt:lpstr>
      <vt:lpstr>Accounting for production of services</vt:lpstr>
      <vt:lpstr>Standard costs</vt:lpstr>
      <vt:lpstr>Standard cost illustration</vt:lpstr>
      <vt:lpstr>Capacity utilization &amp; the cost of spare capacity</vt:lpstr>
      <vt:lpstr>Cost of spare capacity</vt:lpstr>
      <vt:lpstr>Capacity utilization &amp; product mix</vt:lpstr>
      <vt:lpstr>Capacity utilization and product mix</vt:lpstr>
      <vt:lpstr>Contribution per unit of limiting factor</vt:lpstr>
      <vt:lpstr>Optimum capacity utilisation</vt:lpstr>
      <vt:lpstr>Throughput accounting</vt:lpstr>
      <vt:lpstr>Throughput contribution</vt:lpstr>
      <vt:lpstr>Operating decisions &amp; relevant costs</vt:lpstr>
      <vt:lpstr>Avoidable costs</vt:lpstr>
      <vt:lpstr>Decisions where relevant costs may be important</vt:lpstr>
      <vt:lpstr>Total costs: make v. buy</vt:lpstr>
      <vt:lpstr>Relevant costs: make v. buy</vt:lpstr>
      <vt:lpstr>Equipment replacement</vt:lpstr>
      <vt:lpstr>Relevant cost of materials</vt:lpstr>
      <vt:lpstr>Relevant cost of materials</vt:lpstr>
      <vt:lpstr>Comparison with accounting cost of materials</vt:lpstr>
      <vt:lpstr>Quality Management </vt:lpstr>
      <vt:lpstr>Cost of quality</vt:lpstr>
      <vt:lpstr>Environmental cost management</vt:lpstr>
      <vt:lpstr>Environmental cost reporting</vt:lpstr>
      <vt:lpstr>Key points</vt:lpstr>
    </vt:vector>
  </TitlesOfParts>
  <Company>John Wiley and Sons, Inc.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WileyService</dc:creator>
  <cp:lastModifiedBy>sa016</cp:lastModifiedBy>
  <cp:revision>16</cp:revision>
  <dcterms:created xsi:type="dcterms:W3CDTF">2011-03-17T09:17:02Z</dcterms:created>
  <dcterms:modified xsi:type="dcterms:W3CDTF">2012-09-27T15:58:59Z</dcterms:modified>
</cp:coreProperties>
</file>