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5"/>
  </p:notesMasterIdLst>
  <p:handoutMasterIdLst>
    <p:handoutMasterId r:id="rId26"/>
  </p:handoutMasterIdLst>
  <p:sldIdLst>
    <p:sldId id="256" r:id="rId5"/>
    <p:sldId id="313" r:id="rId6"/>
    <p:sldId id="297" r:id="rId7"/>
    <p:sldId id="298" r:id="rId8"/>
    <p:sldId id="299" r:id="rId9"/>
    <p:sldId id="300" r:id="rId10"/>
    <p:sldId id="315" r:id="rId11"/>
    <p:sldId id="314" r:id="rId12"/>
    <p:sldId id="302" r:id="rId13"/>
    <p:sldId id="303" r:id="rId14"/>
    <p:sldId id="304" r:id="rId15"/>
    <p:sldId id="305" r:id="rId16"/>
    <p:sldId id="306" r:id="rId17"/>
    <p:sldId id="307" r:id="rId18"/>
    <p:sldId id="316" r:id="rId19"/>
    <p:sldId id="308" r:id="rId20"/>
    <p:sldId id="309" r:id="rId21"/>
    <p:sldId id="310" r:id="rId22"/>
    <p:sldId id="311" r:id="rId23"/>
    <p:sldId id="317" r:id="rId2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FD9158F-13E1-4834-8ADA-C7A486F8AC0B}" v="21" dt="2020-06-29T13:00:59.09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141" autoAdjust="0"/>
    <p:restoredTop sz="94249" autoAdjust="0"/>
  </p:normalViewPr>
  <p:slideViewPr>
    <p:cSldViewPr>
      <p:cViewPr varScale="1">
        <p:scale>
          <a:sx n="128" d="100"/>
          <a:sy n="128" d="100"/>
        </p:scale>
        <p:origin x="1728" y="17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42CB0DE-99D5-40D2-BB87-4A59611CA0B1}" type="doc">
      <dgm:prSet loTypeId="urn:microsoft.com/office/officeart/2005/8/layout/venn1" loCatId="relationship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4C1AEB06-6B83-4B54-9A84-79547A18E96B}">
      <dgm:prSet/>
      <dgm:spPr/>
      <dgm:t>
        <a:bodyPr/>
        <a:lstStyle/>
        <a:p>
          <a:pPr rtl="0"/>
          <a:r>
            <a:rPr lang="en-US" b="1" baseline="0"/>
            <a:t>Task conflict </a:t>
          </a:r>
          <a:endParaRPr lang="en-GB"/>
        </a:p>
      </dgm:t>
    </dgm:pt>
    <dgm:pt modelId="{2F57636B-8E48-40F7-8D46-D77ACA183C78}" type="parTrans" cxnId="{44766AAC-FAFC-4076-BE18-FE68F5DCD407}">
      <dgm:prSet/>
      <dgm:spPr/>
      <dgm:t>
        <a:bodyPr/>
        <a:lstStyle/>
        <a:p>
          <a:endParaRPr lang="en-US"/>
        </a:p>
      </dgm:t>
    </dgm:pt>
    <dgm:pt modelId="{FA3C708A-4A7F-4B2E-BAC8-84D304D7B707}" type="sibTrans" cxnId="{44766AAC-FAFC-4076-BE18-FE68F5DCD407}">
      <dgm:prSet/>
      <dgm:spPr/>
      <dgm:t>
        <a:bodyPr/>
        <a:lstStyle/>
        <a:p>
          <a:endParaRPr lang="en-US"/>
        </a:p>
      </dgm:t>
    </dgm:pt>
    <dgm:pt modelId="{CB37E28C-5ED6-4108-9507-F6A4621C0CC1}">
      <dgm:prSet/>
      <dgm:spPr/>
      <dgm:t>
        <a:bodyPr/>
        <a:lstStyle/>
        <a:p>
          <a:pPr rtl="0"/>
          <a:r>
            <a:rPr lang="en-US" b="1" baseline="0"/>
            <a:t>Relationship conflict </a:t>
          </a:r>
          <a:endParaRPr lang="en-GB"/>
        </a:p>
      </dgm:t>
    </dgm:pt>
    <dgm:pt modelId="{74ECB6CB-D95E-497F-BACC-58C996B92FA7}" type="parTrans" cxnId="{96DC1304-9178-4902-8DBD-8B2AB8AAE5B7}">
      <dgm:prSet/>
      <dgm:spPr/>
      <dgm:t>
        <a:bodyPr/>
        <a:lstStyle/>
        <a:p>
          <a:endParaRPr lang="en-US"/>
        </a:p>
      </dgm:t>
    </dgm:pt>
    <dgm:pt modelId="{E76CD316-4CBA-45C1-B860-4C82E77C8DA9}" type="sibTrans" cxnId="{96DC1304-9178-4902-8DBD-8B2AB8AAE5B7}">
      <dgm:prSet/>
      <dgm:spPr/>
      <dgm:t>
        <a:bodyPr/>
        <a:lstStyle/>
        <a:p>
          <a:endParaRPr lang="en-US"/>
        </a:p>
      </dgm:t>
    </dgm:pt>
    <dgm:pt modelId="{04E35439-EF77-402E-8752-F272D692A68F}">
      <dgm:prSet/>
      <dgm:spPr/>
      <dgm:t>
        <a:bodyPr/>
        <a:lstStyle/>
        <a:p>
          <a:pPr rtl="0"/>
          <a:r>
            <a:rPr lang="en-US" b="1" baseline="0"/>
            <a:t>Process conflict</a:t>
          </a:r>
          <a:endParaRPr lang="en-GB"/>
        </a:p>
      </dgm:t>
    </dgm:pt>
    <dgm:pt modelId="{3B9853D8-2D7E-4260-84B3-DDA1D6F7F9D8}" type="parTrans" cxnId="{9DC429AA-8A90-4699-80BA-B2B03FC4265F}">
      <dgm:prSet/>
      <dgm:spPr/>
      <dgm:t>
        <a:bodyPr/>
        <a:lstStyle/>
        <a:p>
          <a:endParaRPr lang="en-US"/>
        </a:p>
      </dgm:t>
    </dgm:pt>
    <dgm:pt modelId="{D5172F9D-4477-477B-BDDD-202002897F4C}" type="sibTrans" cxnId="{9DC429AA-8A90-4699-80BA-B2B03FC4265F}">
      <dgm:prSet/>
      <dgm:spPr/>
      <dgm:t>
        <a:bodyPr/>
        <a:lstStyle/>
        <a:p>
          <a:endParaRPr lang="en-US"/>
        </a:p>
      </dgm:t>
    </dgm:pt>
    <dgm:pt modelId="{4F322044-EB3B-42FE-A130-21F03EE34F59}" type="pres">
      <dgm:prSet presAssocID="{142CB0DE-99D5-40D2-BB87-4A59611CA0B1}" presName="compositeShape" presStyleCnt="0">
        <dgm:presLayoutVars>
          <dgm:chMax val="7"/>
          <dgm:dir/>
          <dgm:resizeHandles val="exact"/>
        </dgm:presLayoutVars>
      </dgm:prSet>
      <dgm:spPr/>
    </dgm:pt>
    <dgm:pt modelId="{15A97D74-1D20-43EA-A037-A0AD6F5035BE}" type="pres">
      <dgm:prSet presAssocID="{4C1AEB06-6B83-4B54-9A84-79547A18E96B}" presName="circ1" presStyleLbl="vennNode1" presStyleIdx="0" presStyleCnt="3"/>
      <dgm:spPr/>
    </dgm:pt>
    <dgm:pt modelId="{0DA94693-8C47-4933-A559-DCAAF46411E8}" type="pres">
      <dgm:prSet presAssocID="{4C1AEB06-6B83-4B54-9A84-79547A18E96B}" presName="circ1Tx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DB8B4CBB-973E-4E59-8FA7-5027D65A9A0D}" type="pres">
      <dgm:prSet presAssocID="{CB37E28C-5ED6-4108-9507-F6A4621C0CC1}" presName="circ2" presStyleLbl="vennNode1" presStyleIdx="1" presStyleCnt="3"/>
      <dgm:spPr/>
    </dgm:pt>
    <dgm:pt modelId="{43234FDB-C1B5-448C-83FD-CE2A8C84448A}" type="pres">
      <dgm:prSet presAssocID="{CB37E28C-5ED6-4108-9507-F6A4621C0CC1}" presName="circ2Tx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CB3310F9-EC5D-4307-AAE4-D7C54301384B}" type="pres">
      <dgm:prSet presAssocID="{04E35439-EF77-402E-8752-F272D692A68F}" presName="circ3" presStyleLbl="vennNode1" presStyleIdx="2" presStyleCnt="3"/>
      <dgm:spPr/>
    </dgm:pt>
    <dgm:pt modelId="{2AF8FC6E-0731-441D-9DB7-49D854A1E37E}" type="pres">
      <dgm:prSet presAssocID="{04E35439-EF77-402E-8752-F272D692A68F}" presName="circ3Tx" presStyleLbl="revTx" presStyleIdx="0" presStyleCnt="0">
        <dgm:presLayoutVars>
          <dgm:chMax val="0"/>
          <dgm:chPref val="0"/>
          <dgm:bulletEnabled val="1"/>
        </dgm:presLayoutVars>
      </dgm:prSet>
      <dgm:spPr/>
    </dgm:pt>
  </dgm:ptLst>
  <dgm:cxnLst>
    <dgm:cxn modelId="{96DC1304-9178-4902-8DBD-8B2AB8AAE5B7}" srcId="{142CB0DE-99D5-40D2-BB87-4A59611CA0B1}" destId="{CB37E28C-5ED6-4108-9507-F6A4621C0CC1}" srcOrd="1" destOrd="0" parTransId="{74ECB6CB-D95E-497F-BACC-58C996B92FA7}" sibTransId="{E76CD316-4CBA-45C1-B860-4C82E77C8DA9}"/>
    <dgm:cxn modelId="{0193F309-03E5-4098-8B03-B9BDAD4B1C3A}" type="presOf" srcId="{04E35439-EF77-402E-8752-F272D692A68F}" destId="{2AF8FC6E-0731-441D-9DB7-49D854A1E37E}" srcOrd="1" destOrd="0" presId="urn:microsoft.com/office/officeart/2005/8/layout/venn1"/>
    <dgm:cxn modelId="{7742666C-6274-4CE3-8529-4B5BD1D427D5}" type="presOf" srcId="{CB37E28C-5ED6-4108-9507-F6A4621C0CC1}" destId="{DB8B4CBB-973E-4E59-8FA7-5027D65A9A0D}" srcOrd="0" destOrd="0" presId="urn:microsoft.com/office/officeart/2005/8/layout/venn1"/>
    <dgm:cxn modelId="{273CB398-74BE-4C6E-9D75-56DDF59CD5AE}" type="presOf" srcId="{CB37E28C-5ED6-4108-9507-F6A4621C0CC1}" destId="{43234FDB-C1B5-448C-83FD-CE2A8C84448A}" srcOrd="1" destOrd="0" presId="urn:microsoft.com/office/officeart/2005/8/layout/venn1"/>
    <dgm:cxn modelId="{9DC429AA-8A90-4699-80BA-B2B03FC4265F}" srcId="{142CB0DE-99D5-40D2-BB87-4A59611CA0B1}" destId="{04E35439-EF77-402E-8752-F272D692A68F}" srcOrd="2" destOrd="0" parTransId="{3B9853D8-2D7E-4260-84B3-DDA1D6F7F9D8}" sibTransId="{D5172F9D-4477-477B-BDDD-202002897F4C}"/>
    <dgm:cxn modelId="{44766AAC-FAFC-4076-BE18-FE68F5DCD407}" srcId="{142CB0DE-99D5-40D2-BB87-4A59611CA0B1}" destId="{4C1AEB06-6B83-4B54-9A84-79547A18E96B}" srcOrd="0" destOrd="0" parTransId="{2F57636B-8E48-40F7-8D46-D77ACA183C78}" sibTransId="{FA3C708A-4A7F-4B2E-BAC8-84D304D7B707}"/>
    <dgm:cxn modelId="{118FDDAD-6815-4625-8BEB-521B0BA0937F}" type="presOf" srcId="{04E35439-EF77-402E-8752-F272D692A68F}" destId="{CB3310F9-EC5D-4307-AAE4-D7C54301384B}" srcOrd="0" destOrd="0" presId="urn:microsoft.com/office/officeart/2005/8/layout/venn1"/>
    <dgm:cxn modelId="{B358A5C5-54CA-4582-A5F3-A5DA3738911F}" type="presOf" srcId="{4C1AEB06-6B83-4B54-9A84-79547A18E96B}" destId="{0DA94693-8C47-4933-A559-DCAAF46411E8}" srcOrd="1" destOrd="0" presId="urn:microsoft.com/office/officeart/2005/8/layout/venn1"/>
    <dgm:cxn modelId="{97F7B6CD-CA34-49AD-96D3-928F51F52031}" type="presOf" srcId="{142CB0DE-99D5-40D2-BB87-4A59611CA0B1}" destId="{4F322044-EB3B-42FE-A130-21F03EE34F59}" srcOrd="0" destOrd="0" presId="urn:microsoft.com/office/officeart/2005/8/layout/venn1"/>
    <dgm:cxn modelId="{1478D4DF-6830-4E83-A183-2062DC8F17CF}" type="presOf" srcId="{4C1AEB06-6B83-4B54-9A84-79547A18E96B}" destId="{15A97D74-1D20-43EA-A037-A0AD6F5035BE}" srcOrd="0" destOrd="0" presId="urn:microsoft.com/office/officeart/2005/8/layout/venn1"/>
    <dgm:cxn modelId="{917E81C7-72F7-4AA2-90A2-30E40495175C}" type="presParOf" srcId="{4F322044-EB3B-42FE-A130-21F03EE34F59}" destId="{15A97D74-1D20-43EA-A037-A0AD6F5035BE}" srcOrd="0" destOrd="0" presId="urn:microsoft.com/office/officeart/2005/8/layout/venn1"/>
    <dgm:cxn modelId="{B0205138-5376-43DB-8454-1904D4D767CB}" type="presParOf" srcId="{4F322044-EB3B-42FE-A130-21F03EE34F59}" destId="{0DA94693-8C47-4933-A559-DCAAF46411E8}" srcOrd="1" destOrd="0" presId="urn:microsoft.com/office/officeart/2005/8/layout/venn1"/>
    <dgm:cxn modelId="{CD0E5D6B-D4E3-4B99-BAFC-C4EC194BAE37}" type="presParOf" srcId="{4F322044-EB3B-42FE-A130-21F03EE34F59}" destId="{DB8B4CBB-973E-4E59-8FA7-5027D65A9A0D}" srcOrd="2" destOrd="0" presId="urn:microsoft.com/office/officeart/2005/8/layout/venn1"/>
    <dgm:cxn modelId="{BAA5E902-1AA8-4831-BCC3-3967014991FA}" type="presParOf" srcId="{4F322044-EB3B-42FE-A130-21F03EE34F59}" destId="{43234FDB-C1B5-448C-83FD-CE2A8C84448A}" srcOrd="3" destOrd="0" presId="urn:microsoft.com/office/officeart/2005/8/layout/venn1"/>
    <dgm:cxn modelId="{7555BBF9-6108-4583-9C66-F252E431D9E6}" type="presParOf" srcId="{4F322044-EB3B-42FE-A130-21F03EE34F59}" destId="{CB3310F9-EC5D-4307-AAE4-D7C54301384B}" srcOrd="4" destOrd="0" presId="urn:microsoft.com/office/officeart/2005/8/layout/venn1"/>
    <dgm:cxn modelId="{55EE595C-9358-4BD9-B533-64EE9FA21D7D}" type="presParOf" srcId="{4F322044-EB3B-42FE-A130-21F03EE34F59}" destId="{2AF8FC6E-0731-441D-9DB7-49D854A1E37E}" srcOrd="5" destOrd="0" presId="urn:microsoft.com/office/officeart/2005/8/layout/venn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5A97D74-1D20-43EA-A037-A0AD6F5035BE}">
      <dsp:nvSpPr>
        <dsp:cNvPr id="0" name=""/>
        <dsp:cNvSpPr/>
      </dsp:nvSpPr>
      <dsp:spPr>
        <a:xfrm>
          <a:off x="2939891" y="48954"/>
          <a:ext cx="2349817" cy="2349817"/>
        </a:xfrm>
        <a:prstGeom prst="ellipse">
          <a:avLst/>
        </a:prstGeom>
        <a:solidFill>
          <a:schemeClr val="accent5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 baseline="0"/>
            <a:t>Task conflict </a:t>
          </a:r>
          <a:endParaRPr lang="en-GB" sz="1900" kern="1200"/>
        </a:p>
      </dsp:txBody>
      <dsp:txXfrm>
        <a:off x="3253200" y="460172"/>
        <a:ext cx="1723199" cy="1057418"/>
      </dsp:txXfrm>
    </dsp:sp>
    <dsp:sp modelId="{DB8B4CBB-973E-4E59-8FA7-5027D65A9A0D}">
      <dsp:nvSpPr>
        <dsp:cNvPr id="0" name=""/>
        <dsp:cNvSpPr/>
      </dsp:nvSpPr>
      <dsp:spPr>
        <a:xfrm>
          <a:off x="3787783" y="1517590"/>
          <a:ext cx="2349817" cy="2349817"/>
        </a:xfrm>
        <a:prstGeom prst="ellipse">
          <a:avLst/>
        </a:prstGeom>
        <a:solidFill>
          <a:schemeClr val="accent5">
            <a:alpha val="50000"/>
            <a:hueOff val="-4966938"/>
            <a:satOff val="19906"/>
            <a:lumOff val="431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 baseline="0"/>
            <a:t>Relationship conflict </a:t>
          </a:r>
          <a:endParaRPr lang="en-GB" sz="1900" kern="1200"/>
        </a:p>
      </dsp:txBody>
      <dsp:txXfrm>
        <a:off x="4506436" y="2124626"/>
        <a:ext cx="1409890" cy="1292399"/>
      </dsp:txXfrm>
    </dsp:sp>
    <dsp:sp modelId="{CB3310F9-EC5D-4307-AAE4-D7C54301384B}">
      <dsp:nvSpPr>
        <dsp:cNvPr id="0" name=""/>
        <dsp:cNvSpPr/>
      </dsp:nvSpPr>
      <dsp:spPr>
        <a:xfrm>
          <a:off x="2091998" y="1517590"/>
          <a:ext cx="2349817" cy="2349817"/>
        </a:xfrm>
        <a:prstGeom prst="ellipse">
          <a:avLst/>
        </a:prstGeom>
        <a:solidFill>
          <a:schemeClr val="accent5">
            <a:alpha val="50000"/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 baseline="0"/>
            <a:t>Process conflict</a:t>
          </a:r>
          <a:endParaRPr lang="en-GB" sz="1900" kern="1200"/>
        </a:p>
      </dsp:txBody>
      <dsp:txXfrm>
        <a:off x="2313273" y="2124626"/>
        <a:ext cx="1409890" cy="129239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enn1">
  <dgm:title val=""/>
  <dgm:desc val=""/>
  <dgm:catLst>
    <dgm:cat type="relationship" pri="28000"/>
    <dgm:cat type="convert" pri="19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clrData>
  <dgm:layoutNode name="compositeShape">
    <dgm:varLst>
      <dgm:chMax val="7"/>
      <dgm:dir/>
      <dgm:resizeHandles val="exact"/>
    </dgm:varLst>
    <dgm:choose name="Name0">
      <dgm:if name="Name1" axis="ch" ptType="node" func="cnt" op="equ" val="1">
        <dgm:alg type="composite">
          <dgm:param type="ar" val="1"/>
        </dgm:alg>
      </dgm:if>
      <dgm:if name="Name2" axis="ch" ptType="node" func="cnt" op="equ" val="2">
        <dgm:alg type="composite">
          <dgm:param type="ar" val="1.792"/>
        </dgm:alg>
      </dgm:if>
      <dgm:if name="Name3" axis="ch" ptType="node" func="cnt" op="equ" val="3">
        <dgm:alg type="composite">
          <dgm:param type="ar" val="1"/>
        </dgm:alg>
      </dgm:if>
      <dgm:if name="Name4" axis="ch" ptType="node" func="cnt" op="equ" val="4">
        <dgm:alg type="composite">
          <dgm:param type="ar" val="1"/>
        </dgm:alg>
      </dgm:if>
      <dgm:if name="Name5" axis="ch" ptType="node" func="cnt" op="equ" val="5">
        <dgm:alg type="composite">
          <dgm:param type="ar" val="1.4"/>
        </dgm:alg>
      </dgm:if>
      <dgm:if name="Name6" axis="ch" ptType="node" func="cnt" op="equ" val="6">
        <dgm:alg type="composite">
          <dgm:param type="ar" val="1.285"/>
        </dgm:alg>
      </dgm:if>
      <dgm:if name="Name7" axis="ch" ptType="node" func="cnt" op="equ" val="7">
        <dgm:alg type="composite">
          <dgm:param type="ar" val="1.359"/>
        </dgm:alg>
      </dgm:if>
      <dgm:else name="Name8">
        <dgm:alg type="composite">
          <dgm:param type="ar" val="1.359"/>
        </dgm:alg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1">
        <dgm:constrLst>
          <dgm:constr type="ctrX" for="ch" forName="circ1TxSh" refType="w" fact="0.5"/>
          <dgm:constr type="ctrY" for="ch" forName="circ1TxSh" refType="h" fact="0.5"/>
          <dgm:constr type="w" for="ch" forName="circ1TxSh" refType="w"/>
          <dgm:constr type="h" for="ch" forName="circ1TxSh" refType="h"/>
          <dgm:constr type="primFontSz" for="ch" ptType="node" op="equ"/>
        </dgm:constrLst>
      </dgm:if>
      <dgm:if name="Name11" axis="ch" ptType="node" func="cnt" op="equ" val="2">
        <dgm:constrLst>
          <dgm:constr type="ctrX" for="ch" forName="circ1" refType="w" fact="0.3"/>
          <dgm:constr type="ctrY" for="ch" forName="circ1" refType="h" fact="0.5"/>
          <dgm:constr type="w" for="ch" forName="circ1" refType="w" fact="0.555"/>
          <dgm:constr type="h" for="ch" forName="circ1" refType="h" fact="0.99456"/>
          <dgm:constr type="l" for="ch" forName="circ1Tx" refType="w" fact="0.1"/>
          <dgm:constr type="t" for="ch" forName="circ1Tx" refType="h" fact="0.12"/>
          <dgm:constr type="w" for="ch" forName="circ1Tx" refType="w" fact="0.32"/>
          <dgm:constr type="h" for="ch" forName="circ1Tx" refType="h" fact="0.76"/>
          <dgm:constr type="ctrX" for="ch" forName="circ2" refType="w" fact="0.7"/>
          <dgm:constr type="ctrY" for="ch" forName="circ2" refType="h" fact="0.5"/>
          <dgm:constr type="w" for="ch" forName="circ2" refType="w" fact="0.555"/>
          <dgm:constr type="h" for="ch" forName="circ2" refType="h" fact="0.99456"/>
          <dgm:constr type="l" for="ch" forName="circ2Tx" refType="w" fact="0.58"/>
          <dgm:constr type="t" for="ch" forName="circ2Tx" refType="h" fact="0.12"/>
          <dgm:constr type="w" for="ch" forName="circ2Tx" refType="w" fact="0.32"/>
          <dgm:constr type="h" for="ch" forName="circ2Tx" refType="h" fact="0.76"/>
          <dgm:constr type="primFontSz" for="ch" ptType="node" op="equ"/>
        </dgm:constrLst>
      </dgm:if>
      <dgm:if name="Name12" axis="ch" ptType="node" func="cnt" op="equ" val="3">
        <dgm:constrLst>
          <dgm:constr type="ctrX" for="ch" forName="circ1" refType="w" fact="0.5"/>
          <dgm:constr type="ctrY" for="ch" forName="circ1" refType="w" fact="0.25"/>
          <dgm:constr type="w" for="ch" forName="circ1" refType="w" fact="0.6"/>
          <dgm:constr type="h" for="ch" forName="circ1" refType="h" fact="0.6"/>
          <dgm:constr type="l" for="ch" forName="circ1Tx" refType="w" fact="0.28"/>
          <dgm:constr type="t" for="ch" forName="circ1Tx" refType="h" fact="0.055"/>
          <dgm:constr type="w" for="ch" forName="circ1Tx" refType="w" fact="0.44"/>
          <dgm:constr type="h" for="ch" forName="circ1Tx" refType="h" fact="0.27"/>
          <dgm:constr type="ctrX" for="ch" forName="circ2" refType="w" fact="0.7165"/>
          <dgm:constr type="ctrY" for="ch" forName="circ2" refType="w" fact="0.625"/>
          <dgm:constr type="w" for="ch" forName="circ2" refType="w" fact="0.6"/>
          <dgm:constr type="h" for="ch" forName="circ2" refType="h" fact="0.6"/>
          <dgm:constr type="l" for="ch" forName="circ2Tx" refType="w" fact="0.6"/>
          <dgm:constr type="t" for="ch" forName="circ2Tx" refType="h" fact="0.48"/>
          <dgm:constr type="w" for="ch" forName="circ2Tx" refType="w" fact="0.36"/>
          <dgm:constr type="h" for="ch" forName="circ2Tx" refType="h" fact="0.33"/>
          <dgm:constr type="ctrX" for="ch" forName="circ3" refType="w" fact="0.2835"/>
          <dgm:constr type="ctrY" for="ch" forName="circ3" refType="w" fact="0.625"/>
          <dgm:constr type="w" for="ch" forName="circ3" refType="w" fact="0.6"/>
          <dgm:constr type="h" for="ch" forName="circ3" refType="h" fact="0.6"/>
          <dgm:constr type="l" for="ch" forName="circ3Tx" refType="w" fact="0.04"/>
          <dgm:constr type="t" for="ch" forName="circ3Tx" refType="h" fact="0.48"/>
          <dgm:constr type="w" for="ch" forName="circ3Tx" refType="w" fact="0.36"/>
          <dgm:constr type="h" for="ch" forName="circ3Tx" refType="h" fact="0.33"/>
          <dgm:constr type="primFontSz" for="ch" ptType="node" op="equ"/>
        </dgm:constrLst>
      </dgm:if>
      <dgm:if name="Name13" axis="ch" ptType="node" func="cnt" op="equ" val="4">
        <dgm:constrLst>
          <dgm:constr type="ctrX" for="ch" forName="circ1" refType="w" fact="0.5"/>
          <dgm:constr type="ctrY" for="ch" forName="circ1" refType="w" fact="0.27"/>
          <dgm:constr type="w" for="ch" forName="circ1" refType="w" fact="0.52"/>
          <dgm:constr type="h" for="ch" forName="circ1" refType="h" fact="0.52"/>
          <dgm:constr type="l" for="ch" forName="circ1Tx" refType="w" fact="0.3"/>
          <dgm:constr type="t" for="ch" forName="circ1Tx" refType="h" fact="0.08"/>
          <dgm:constr type="w" for="ch" forName="circ1Tx" refType="w" fact="0.4"/>
          <dgm:constr type="h" for="ch" forName="circ1Tx" refType="h" fact="0.165"/>
          <dgm:constr type="ctrX" for="ch" forName="circ2" refType="w" fact="0.73"/>
          <dgm:constr type="ctrY" for="ch" forName="circ2" refType="w" fact="0.5"/>
          <dgm:constr type="w" for="ch" forName="circ2" refType="w" fact="0.52"/>
          <dgm:constr type="h" for="ch" forName="circ2" refType="h" fact="0.52"/>
          <dgm:constr type="r" for="ch" forName="circ2Tx" refType="w" fact="0.95"/>
          <dgm:constr type="t" for="ch" forName="circ2Tx" refType="h" fact="0.3"/>
          <dgm:constr type="w" for="ch" forName="circ2Tx" refType="w" fact="0.2"/>
          <dgm:constr type="h" for="ch" forName="circ2Tx" refType="h" fact="0.4"/>
          <dgm:constr type="ctrX" for="ch" forName="circ3" refType="w" fact="0.5"/>
          <dgm:constr type="ctrY" for="ch" forName="circ3" refType="w" fact="0.73"/>
          <dgm:constr type="w" for="ch" forName="circ3" refType="w" fact="0.52"/>
          <dgm:constr type="h" for="ch" forName="circ3" refType="h" fact="0.52"/>
          <dgm:constr type="l" for="ch" forName="circ3Tx" refType="w" fact="0.3"/>
          <dgm:constr type="b" for="ch" forName="circ3Tx" refType="h" fact="0.92"/>
          <dgm:constr type="w" for="ch" forName="circ3Tx" refType="w" fact="0.4"/>
          <dgm:constr type="h" for="ch" forName="circ3Tx" refType="h" fact="0.165"/>
          <dgm:constr type="ctrX" for="ch" forName="circ4" refType="w" fact="0.27"/>
          <dgm:constr type="ctrY" for="ch" forName="circ4" refType="h" fact="0.5"/>
          <dgm:constr type="w" for="ch" forName="circ4" refType="w" fact="0.52"/>
          <dgm:constr type="h" for="ch" forName="circ4" refType="h" fact="0.52"/>
          <dgm:constr type="l" for="ch" forName="circ4Tx" refType="w" fact="0.05"/>
          <dgm:constr type="t" for="ch" forName="circ4Tx" refType="h" fact="0.3"/>
          <dgm:constr type="w" for="ch" forName="circ4Tx" refType="w" fact="0.2"/>
          <dgm:constr type="h" for="ch" forName="circ4Tx" refType="h" fact="0.4"/>
          <dgm:constr type="primFontSz" for="ch" ptType="node" op="equ"/>
        </dgm:constrLst>
      </dgm:if>
      <dgm:if name="Name14" axis="ch" ptType="node" func="cnt" op="equ" val="5">
        <dgm:constrLst>
          <dgm:constr type="ctrX" for="ch" forName="circ1" refType="w" fact="0.5"/>
          <dgm:constr type="ctrY" for="ch" forName="circ1" refType="h" fact="0.46"/>
          <dgm:constr type="w" for="ch" forName="circ1" refType="w" fact="0.25"/>
          <dgm:constr type="h" for="ch" forName="circ1" refType="h" fact="0.35"/>
          <dgm:constr type="l" for="ch" forName="circ1Tx" refType="w" fact="0.355"/>
          <dgm:constr type="t" for="ch" forName="circ1Tx"/>
          <dgm:constr type="w" for="ch" forName="circ1Tx" refType="w" fact="0.29"/>
          <dgm:constr type="h" for="ch" forName="circ1Tx" refType="h" fact="0.235"/>
          <dgm:constr type="ctrX" for="ch" forName="circ2" refType="w" fact="0.5951"/>
          <dgm:constr type="ctrY" for="ch" forName="circ2" refType="h" fact="0.5567"/>
          <dgm:constr type="w" for="ch" forName="circ2" refType="w" fact="0.25"/>
          <dgm:constr type="h" for="ch" forName="circ2" refType="h" fact="0.35"/>
          <dgm:constr type="l" for="ch" forName="circ2Tx" refType="w" fact="0.74"/>
          <dgm:constr type="t" for="ch" forName="circ2Tx" refType="h" fact="0.31"/>
          <dgm:constr type="w" for="ch" forName="circ2Tx" refType="w" fact="0.26"/>
          <dgm:constr type="h" for="ch" forName="circ2Tx" refType="h" fact="0.255"/>
          <dgm:constr type="ctrX" for="ch" forName="circ3" refType="w" fact="0.5588"/>
          <dgm:constr type="ctrY" for="ch" forName="circ3" refType="h" fact="0.7133"/>
          <dgm:constr type="w" for="ch" forName="circ3" refType="w" fact="0.25"/>
          <dgm:constr type="h" for="ch" forName="circ3" refType="h" fact="0.35"/>
          <dgm:constr type="l" for="ch" forName="circ3Tx" refType="w" fact="0.7"/>
          <dgm:constr type="t" for="ch" forName="circ3Tx" refType="h" fact="0.745"/>
          <dgm:constr type="w" for="ch" forName="circ3Tx" refType="w" fact="0.26"/>
          <dgm:constr type="h" for="ch" forName="circ3Tx" refType="h" fact="0.255"/>
          <dgm:constr type="ctrX" for="ch" forName="circ4" refType="w" fact="0.4412"/>
          <dgm:constr type="ctrY" for="ch" forName="circ4" refType="h" fact="0.7133"/>
          <dgm:constr type="w" for="ch" forName="circ4" refType="w" fact="0.25"/>
          <dgm:constr type="h" for="ch" forName="circ4" refType="h" fact="0.35"/>
          <dgm:constr type="l" for="ch" forName="circ4Tx" refType="w" fact="0.04"/>
          <dgm:constr type="t" for="ch" forName="circ4Tx" refType="h" fact="0.745"/>
          <dgm:constr type="w" for="ch" forName="circ4Tx" refType="w" fact="0.26"/>
          <dgm:constr type="h" for="ch" forName="circ4Tx" refType="h" fact="0.255"/>
          <dgm:constr type="ctrX" for="ch" forName="circ5" refType="w" fact="0.4049"/>
          <dgm:constr type="ctrY" for="ch" forName="circ5" refType="h" fact="0.5567"/>
          <dgm:constr type="w" for="ch" forName="circ5" refType="w" fact="0.25"/>
          <dgm:constr type="h" for="ch" forName="circ5" refType="h" fact="0.35"/>
          <dgm:constr type="l" for="ch" forName="circ5Tx"/>
          <dgm:constr type="t" for="ch" forName="circ5Tx" refType="h" fact="0.31"/>
          <dgm:constr type="w" for="ch" forName="circ5Tx" refType="w" fact="0.26"/>
          <dgm:constr type="h" for="ch" forName="circ5Tx" refType="h" fact="0.255"/>
          <dgm:constr type="primFontSz" for="ch" ptType="node" op="equ"/>
        </dgm:constrLst>
      </dgm:if>
      <dgm:if name="Name15" axis="ch" ptType="node" func="cnt" op="equ" val="6">
        <dgm:constrLst>
          <dgm:constr type="ctrX" for="ch" forName="circ1" refType="w" fact="0.5"/>
          <dgm:constr type="ctrY" for="ch" forName="circ1" refType="h" fact="0.3844"/>
          <dgm:constr type="w" for="ch" forName="circ1" refType="w" fact="0.24"/>
          <dgm:constr type="h" for="ch" forName="circ1" refType="h" fact="0.3084"/>
          <dgm:constr type="l" for="ch" forName="circ1Tx" refType="w" fact="0.35"/>
          <dgm:constr type="t" for="ch" forName="circ1Tx"/>
          <dgm:constr type="w" for="ch" forName="circ1Tx" refType="w" fact="0.3"/>
          <dgm:constr type="h" for="ch" forName="circ1Tx" refType="h" fact="0.21"/>
          <dgm:constr type="ctrX" for="ch" forName="circ2" refType="w" fact="0.5779"/>
          <dgm:constr type="ctrY" for="ch" forName="circ2" refType="h" fact="0.4422"/>
          <dgm:constr type="w" for="ch" forName="circ2" refType="w" fact="0.24"/>
          <dgm:constr type="h" for="ch" forName="circ2" refType="h" fact="0.3084"/>
          <dgm:constr type="l" for="ch" forName="circ2Tx" refType="w" fact="0.7157"/>
          <dgm:constr type="t" for="ch" forName="circ2Tx" refType="h" fact="0.2"/>
          <dgm:constr type="w" for="ch" forName="circ2Tx" refType="w" fact="0.2843"/>
          <dgm:constr type="h" for="ch" forName="circ2Tx" refType="h" fact="0.23"/>
          <dgm:constr type="ctrX" for="ch" forName="circ3" refType="w" fact="0.5779"/>
          <dgm:constr type="ctrY" for="ch" forName="circ3" refType="h" fact="0.5578"/>
          <dgm:constr type="w" for="ch" forName="circ3" refType="w" fact="0.24"/>
          <dgm:constr type="h" for="ch" forName="circ3" refType="h" fact="0.3084"/>
          <dgm:constr type="l" for="ch" forName="circ3Tx" refType="w" fact="0.7157"/>
          <dgm:constr type="t" for="ch" forName="circ3Tx" refType="h" fact="0.543"/>
          <dgm:constr type="w" for="ch" forName="circ3Tx" refType="w" fact="0.2843"/>
          <dgm:constr type="h" for="ch" forName="circ3Tx" refType="h" fact="0.257"/>
          <dgm:constr type="ctrX" for="ch" forName="circ4" refType="w" fact="0.5"/>
          <dgm:constr type="ctrY" for="ch" forName="circ4" refType="h" fact="0.6157"/>
          <dgm:constr type="w" for="ch" forName="circ4" refType="w" fact="0.24"/>
          <dgm:constr type="h" for="ch" forName="circ4" refType="h" fact="0.3084"/>
          <dgm:constr type="l" for="ch" forName="circ4Tx" refType="w" fact="0.35"/>
          <dgm:constr type="t" for="ch" forName="circ4Tx" refType="h" fact="0.79"/>
          <dgm:constr type="w" for="ch" forName="circ4Tx" refType="w" fact="0.3"/>
          <dgm:constr type="h" for="ch" forName="circ4Tx" refType="h" fact="0.21"/>
          <dgm:constr type="ctrX" for="ch" forName="circ5" refType="w" fact="0.4221"/>
          <dgm:constr type="ctrY" for="ch" forName="circ5" refType="h" fact="0.5578"/>
          <dgm:constr type="w" for="ch" forName="circ5" refType="w" fact="0.24"/>
          <dgm:constr type="h" for="ch" forName="circ5" refType="h" fact="0.3084"/>
          <dgm:constr type="l" for="ch" forName="circ5Tx" refType="w" fact="0"/>
          <dgm:constr type="t" for="ch" forName="circ5Tx" refType="h" fact="0.543"/>
          <dgm:constr type="w" for="ch" forName="circ5Tx" refType="w" fact="0.2843"/>
          <dgm:constr type="h" for="ch" forName="circ5Tx" refType="h" fact="0.257"/>
          <dgm:constr type="ctrX" for="ch" forName="circ6" refType="w" fact="0.4221"/>
          <dgm:constr type="ctrY" for="ch" forName="circ6" refType="h" fact="0.4422"/>
          <dgm:constr type="w" for="ch" forName="circ6" refType="w" fact="0.24"/>
          <dgm:constr type="h" for="ch" forName="circ6" refType="h" fact="0.3084"/>
          <dgm:constr type="l" for="ch" forName="circ6Tx" refType="w" fact="0"/>
          <dgm:constr type="t" for="ch" forName="circ6Tx" refType="h" fact="0.2"/>
          <dgm:constr type="w" for="ch" forName="circ6Tx" refType="w" fact="0.2843"/>
          <dgm:constr type="h" for="ch" forName="circ6Tx" refType="h" fact="0.257"/>
          <dgm:constr type="primFontSz" for="ch" ptType="node" op="equ"/>
        </dgm:constrLst>
      </dgm:if>
      <dgm:else name="Name16">
        <dgm:constrLst>
          <dgm:constr type="ctrX" for="ch" forName="circ1" refType="w" fact="0.5"/>
          <dgm:constr type="ctrY" for="ch" forName="circ1" refType="h" fact="0.4177"/>
          <dgm:constr type="w" for="ch" forName="circ1" refType="w" fact="0.24"/>
          <dgm:constr type="h" for="ch" forName="circ1" refType="h" fact="0.3262"/>
          <dgm:constr type="l" for="ch" forName="circ1Tx" refType="w" fact="0.3625"/>
          <dgm:constr type="t" for="ch" forName="circ1Tx"/>
          <dgm:constr type="w" for="ch" forName="circ1Tx" refType="w" fact="0.275"/>
          <dgm:constr type="h" for="ch" forName="circ1Tx" refType="h" fact="0.2"/>
          <dgm:constr type="ctrX" for="ch" forName="circ2" refType="w" fact="0.5704"/>
          <dgm:constr type="ctrY" for="ch" forName="circ2" refType="h" fact="0.4637"/>
          <dgm:constr type="w" for="ch" forName="circ2" refType="w" fact="0.24"/>
          <dgm:constr type="h" for="ch" forName="circ2" refType="h" fact="0.3262"/>
          <dgm:constr type="l" for="ch" forName="circ2Tx" refType="w" fact="0.72"/>
          <dgm:constr type="t" for="ch" forName="circ2Tx" refType="h" fact="0.19"/>
          <dgm:constr type="w" for="ch" forName="circ2Tx" refType="w" fact="0.26"/>
          <dgm:constr type="h" for="ch" forName="circ2Tx" refType="h" fact="0.22"/>
          <dgm:constr type="ctrX" for="ch" forName="circ3" refType="w" fact="0.5877"/>
          <dgm:constr type="ctrY" for="ch" forName="circ3" refType="h" fact="0.5672"/>
          <dgm:constr type="w" for="ch" forName="circ3" refType="w" fact="0.24"/>
          <dgm:constr type="h" for="ch" forName="circ3" refType="h" fact="0.3262"/>
          <dgm:constr type="l" for="ch" forName="circ3Tx" refType="w" fact="0.745"/>
          <dgm:constr type="t" for="ch" forName="circ3Tx" refType="h" fact="0.47"/>
          <dgm:constr type="w" for="ch" forName="circ3Tx" refType="w" fact="0.255"/>
          <dgm:constr type="h" for="ch" forName="circ3Tx" refType="h" fact="0.235"/>
          <dgm:constr type="ctrX" for="ch" forName="circ4" refType="w" fact="0.539"/>
          <dgm:constr type="ctrY" for="ch" forName="circ4" refType="h" fact="0.6502"/>
          <dgm:constr type="w" for="ch" forName="circ4" refType="w" fact="0.24"/>
          <dgm:constr type="h" for="ch" forName="circ4" refType="h" fact="0.3262"/>
          <dgm:constr type="l" for="ch" forName="circ4Tx" refType="w" fact="0.635"/>
          <dgm:constr type="t" for="ch" forName="circ4Tx" refType="h" fact="0.785"/>
          <dgm:constr type="w" for="ch" forName="circ4Tx" refType="w" fact="0.275"/>
          <dgm:constr type="h" for="ch" forName="circ4Tx" refType="h" fact="0.215"/>
          <dgm:constr type="ctrX" for="ch" forName="circ5" refType="w" fact="0.461"/>
          <dgm:constr type="ctrY" for="ch" forName="circ5" refType="h" fact="0.6502"/>
          <dgm:constr type="w" for="ch" forName="circ5" refType="w" fact="0.24"/>
          <dgm:constr type="h" for="ch" forName="circ5" refType="h" fact="0.3262"/>
          <dgm:constr type="l" for="ch" forName="circ5Tx" refType="w" fact="0.09"/>
          <dgm:constr type="t" for="ch" forName="circ5Tx" refType="h" fact="0.785"/>
          <dgm:constr type="w" for="ch" forName="circ5Tx" refType="w" fact="0.275"/>
          <dgm:constr type="h" for="ch" forName="circ5Tx" refType="h" fact="0.215"/>
          <dgm:constr type="ctrX" for="ch" forName="circ6" refType="w" fact="0.4123"/>
          <dgm:constr type="ctrY" for="ch" forName="circ6" refType="h" fact="0.5672"/>
          <dgm:constr type="w" for="ch" forName="circ6" refType="w" fact="0.24"/>
          <dgm:constr type="h" for="ch" forName="circ6" refType="h" fact="0.3262"/>
          <dgm:constr type="l" for="ch" forName="circ6Tx"/>
          <dgm:constr type="t" for="ch" forName="circ6Tx" refType="h" fact="0.47"/>
          <dgm:constr type="w" for="ch" forName="circ6Tx" refType="w" fact="0.255"/>
          <dgm:constr type="h" for="ch" forName="circ6Tx" refType="h" fact="0.235"/>
          <dgm:constr type="ctrX" for="ch" forName="circ7" refType="w" fact="0.4296"/>
          <dgm:constr type="ctrY" for="ch" forName="circ7" refType="h" fact="0.4637"/>
          <dgm:constr type="w" for="ch" forName="circ7" refType="w" fact="0.24"/>
          <dgm:constr type="h" for="ch" forName="circ7" refType="h" fact="0.3262"/>
          <dgm:constr type="l" for="ch" forName="circ7Tx" refType="w" fact="0.02"/>
          <dgm:constr type="t" for="ch" forName="circ7Tx" refType="h" fact="0.19"/>
          <dgm:constr type="w" for="ch" forName="circ7Tx" refType="w" fact="0.26"/>
          <dgm:constr type="h" for="ch" forName="circ7Tx" refType="h" fact="0.22"/>
          <dgm:constr type="primFontSz" for="ch" ptType="node" op="equ"/>
        </dgm:constrLst>
      </dgm:else>
    </dgm:choose>
    <dgm:ruleLst/>
    <dgm:forEach name="Name17" axis="ch" ptType="node" cnt="1">
      <dgm:choose name="Name18">
        <dgm:if name="Name19" axis="root ch" ptType="all node" func="cnt" op="equ" val="1">
          <dgm:layoutNode name="circ1TxSh" styleLbl="vennNode1"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0">
              <dgm:if name="Name21" func="var" arg="dir" op="equ" val="norm">
                <dgm:choose name="Name22">
                  <dgm:if name="Name23" axis="root ch" ptType="all node" func="cnt" op="lte" val="4">
                    <dgm:presOf axis="desOrSelf" ptType="node"/>
                  </dgm:if>
                  <dgm:else name="Name24">
                    <dgm:presOf/>
                  </dgm:else>
                </dgm:choose>
              </dgm:if>
              <dgm:else name="Name25">
                <dgm:choose name="Name26">
                  <dgm:if name="Name27" axis="root ch" ptType="all node" func="cnt" op="equ" val="2">
                    <dgm:presOf axis="root ch desOrSelf" ptType="all node node" st="1 2 1" cnt="1 1 0"/>
                  </dgm:if>
                  <dgm:else name="Name28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if>
        <dgm:else name="Name29">
          <dgm:layoutNode name="circ1" styleLbl="vennNode1">
            <dgm:alg type="sp"/>
            <dgm:shape xmlns:r="http://schemas.openxmlformats.org/officeDocument/2006/relationships" type="ellipse" r:blip="">
              <dgm:adjLst/>
            </dgm:shape>
            <dgm:choose name="Name30">
              <dgm:if name="Name31" func="var" arg="dir" op="equ" val="norm">
                <dgm:choose name="Name32">
                  <dgm:if name="Name33" axis="root ch" ptType="all node" func="cnt" op="lte" val="4">
                    <dgm:presOf axis="desOrSelf" ptType="node"/>
                  </dgm:if>
                  <dgm:else name="Name34">
                    <dgm:presOf/>
                  </dgm:else>
                </dgm:choose>
              </dgm:if>
              <dgm:else name="Name35">
                <dgm:choose name="Name36">
                  <dgm:if name="Name37" axis="root ch" ptType="all node" func="cnt" op="equ" val="2">
                    <dgm:presOf axis="root ch desOrSelf" ptType="all node node" st="1 2 1" cnt="1 1 0"/>
                  </dgm:if>
                  <dgm:else name="Name38">
                    <dgm:choose name="Name39">
                      <dgm:if name="Name40" axis="root ch" ptType="all node" func="cnt" op="lte" val="4">
                        <dgm:presOf axis="desOrSelf" ptType="node"/>
                      </dgm:if>
                      <dgm:else name="Name41">
                        <dgm:presOf/>
                      </dgm:else>
                    </dgm:choose>
                  </dgm:else>
                </dgm:choose>
              </dgm:else>
            </dgm:choose>
            <dgm:constrLst/>
            <dgm:ruleLst/>
          </dgm:layoutNode>
          <dgm:layoutNode name="circ1Tx" styleLbl="revTx">
            <dgm:varLst>
              <dgm:chMax val="0"/>
              <dgm:chPref val="0"/>
              <dgm:bulletEnabled val="1"/>
            </dgm:varLst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choose name="Name42">
              <dgm:if name="Name43" func="var" arg="dir" op="equ" val="norm">
                <dgm:presOf axis="desOrSelf" ptType="node"/>
              </dgm:if>
              <dgm:else name="Name44">
                <dgm:choose name="Name45">
                  <dgm:if name="Name46" axis="root ch" ptType="all node" func="cnt" op="equ" val="2">
                    <dgm:presOf axis="root ch desOrSelf" ptType="all node node" st="1 2 1" cnt="1 1 0"/>
                  </dgm:if>
                  <dgm:else name="Name47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else>
      </dgm:choose>
    </dgm:forEach>
    <dgm:forEach name="Name48" axis="ch" ptType="node" st="2" cnt="1">
      <dgm:layoutNode name="circ2" styleLbl="vennNode1">
        <dgm:alg type="sp"/>
        <dgm:shape xmlns:r="http://schemas.openxmlformats.org/officeDocument/2006/relationships" type="ellipse" r:blip="">
          <dgm:adjLst/>
        </dgm:shape>
        <dgm:choose name="Name49">
          <dgm:if name="Name50" func="var" arg="dir" op="equ" val="norm">
            <dgm:choose name="Name51">
              <dgm:if name="Name52" axis="root ch" ptType="all node" func="cnt" op="lte" val="4">
                <dgm:presOf axis="desOrSelf" ptType="node"/>
              </dgm:if>
              <dgm:else name="Name53">
                <dgm:presOf/>
              </dgm:else>
            </dgm:choose>
          </dgm:if>
          <dgm:else name="Name54">
            <dgm:choose name="Name55">
              <dgm:if name="Name56" axis="root ch" ptType="all node" func="cnt" op="equ" val="2">
                <dgm:presOf axis="root ch desOrSelf" ptType="all node node" st="1 1 1" cnt="1 1 0"/>
              </dgm:if>
              <dgm:if name="Name57" axis="root ch" ptType="all node" func="cnt" op="equ" val="3">
                <dgm:presOf axis="root ch desOrSelf" ptType="all node node" st="1 3 1" cnt="1 1 0"/>
              </dgm:if>
              <dgm:if name="Name58" axis="root ch" ptType="all node" func="cnt" op="equ" val="4">
                <dgm:presOf axis="root ch desOrSelf" ptType="all node node" st="1 4 1" cnt="1 1 0"/>
              </dgm:if>
              <dgm:else name="Name59">
                <dgm:presOf/>
              </dgm:else>
            </dgm:choose>
          </dgm:else>
        </dgm:choose>
        <dgm:constrLst/>
        <dgm:ruleLst/>
      </dgm:layoutNode>
      <dgm:layoutNode name="circ2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60">
          <dgm:if name="Name61" func="var" arg="dir" op="equ" val="norm">
            <dgm:presOf axis="desOrSelf" ptType="node"/>
          </dgm:if>
          <dgm:else name="Name62">
            <dgm:choose name="Name63">
              <dgm:if name="Name64" axis="root ch" ptType="all node" func="cnt" op="equ" val="2">
                <dgm:presOf axis="root ch desOrSelf" ptType="all node node" st="1 1 1" cnt="1 1 0"/>
              </dgm:if>
              <dgm:if name="Name65" axis="root ch" ptType="all node" func="cnt" op="equ" val="3">
                <dgm:presOf axis="root ch desOrSelf" ptType="all node node" st="1 3 1" cnt="1 1 0"/>
              </dgm:if>
              <dgm:if name="Name66" axis="root ch" ptType="all node" func="cnt" op="equ" val="4">
                <dgm:presOf axis="root ch desOrSelf" ptType="all node node" st="1 4 1" cnt="1 1 0"/>
              </dgm:if>
              <dgm:if name="Name67" axis="root ch" ptType="all node" func="cnt" op="equ" val="5">
                <dgm:presOf axis="root ch desOrSelf" ptType="all node node" st="1 5 1" cnt="1 1 0"/>
              </dgm:if>
              <dgm:if name="Name68" axis="root ch" ptType="all node" func="cnt" op="equ" val="6">
                <dgm:presOf axis="root ch desOrSelf" ptType="all node node" st="1 6 1" cnt="1 1 0"/>
              </dgm:if>
              <dgm:else name="Name69">
                <dgm:presOf axis="root ch desOrSelf" ptType="all node node" st="1 7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70" axis="ch" ptType="node" st="3" cnt="1">
      <dgm:layoutNode name="circ3" styleLbl="vennNode1">
        <dgm:alg type="sp"/>
        <dgm:shape xmlns:r="http://schemas.openxmlformats.org/officeDocument/2006/relationships" type="ellipse" r:blip="">
          <dgm:adjLst/>
        </dgm:shape>
        <dgm:choose name="Name71">
          <dgm:if name="Name72" func="var" arg="dir" op="equ" val="norm">
            <dgm:choose name="Name73">
              <dgm:if name="Name74" axis="root ch" ptType="all node" func="cnt" op="lte" val="4">
                <dgm:presOf axis="desOrSelf" ptType="node"/>
              </dgm:if>
              <dgm:else name="Name75">
                <dgm:presOf/>
              </dgm:else>
            </dgm:choose>
          </dgm:if>
          <dgm:else name="Name76">
            <dgm:choose name="Name77">
              <dgm:if name="Name78" axis="root ch" ptType="all node" func="cnt" op="equ" val="3">
                <dgm:presOf axis="root ch desOrSelf" ptType="all node node" st="1 2 1" cnt="1 1 0"/>
              </dgm:if>
              <dgm:if name="Name79" axis="root ch" ptType="all node" func="cnt" op="equ" val="4">
                <dgm:presOf axis="root ch desOrSelf" ptType="all node node" st="1 3 1" cnt="1 1 0"/>
              </dgm:if>
              <dgm:else name="Name80">
                <dgm:presOf/>
              </dgm:else>
            </dgm:choose>
          </dgm:else>
        </dgm:choose>
        <dgm:constrLst/>
        <dgm:ruleLst/>
      </dgm:layoutNode>
      <dgm:layoutNode name="circ3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81">
          <dgm:if name="Name82" func="var" arg="dir" op="equ" val="norm">
            <dgm:presOf axis="desOrSelf" ptType="node"/>
          </dgm:if>
          <dgm:else name="Name83">
            <dgm:choose name="Name84">
              <dgm:if name="Name85" axis="root ch" ptType="all node" func="cnt" op="equ" val="3">
                <dgm:presOf axis="root ch desOrSelf" ptType="all node node" st="1 2 1" cnt="1 1 0"/>
              </dgm:if>
              <dgm:if name="Name86" axis="root ch" ptType="all node" func="cnt" op="equ" val="4">
                <dgm:presOf axis="root ch desOrSelf" ptType="all node node" st="1 3 1" cnt="1 1 0"/>
              </dgm:if>
              <dgm:if name="Name87" axis="root ch" ptType="all node" func="cnt" op="equ" val="5">
                <dgm:presOf axis="root ch desOrSelf" ptType="all node node" st="1 4 1" cnt="1 1 0"/>
              </dgm:if>
              <dgm:if name="Name88" axis="root ch" ptType="all node" func="cnt" op="equ" val="6">
                <dgm:presOf axis="root ch desOrSelf" ptType="all node node" st="1 5 1" cnt="1 1 0"/>
              </dgm:if>
              <dgm:else name="Name89">
                <dgm:presOf axis="root ch desOrSelf" ptType="all node node" st="1 6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circ4" styleLbl="vennNode1">
        <dgm:alg type="sp"/>
        <dgm:shape xmlns:r="http://schemas.openxmlformats.org/officeDocument/2006/relationships" type="ellipse" r:blip="">
          <dgm:adjLst/>
        </dgm:shape>
        <dgm:choose name="Name91">
          <dgm:if name="Name92" func="var" arg="dir" op="equ" val="norm">
            <dgm:choose name="Name93">
              <dgm:if name="Name94" axis="root ch" ptType="all node" func="cnt" op="lte" val="4">
                <dgm:presOf axis="desOrSelf" ptType="node"/>
              </dgm:if>
              <dgm:else name="Name95">
                <dgm:presOf/>
              </dgm:else>
            </dgm:choose>
          </dgm:if>
          <dgm:else name="Name96">
            <dgm:choose name="Name97">
              <dgm:if name="Name98" axis="root ch" ptType="all node" func="cnt" op="equ" val="4">
                <dgm:presOf axis="root ch desOrSelf" ptType="all node node" st="1 2 1" cnt="1 1 0"/>
              </dgm:if>
              <dgm:else name="Name99">
                <dgm:presOf/>
              </dgm:else>
            </dgm:choose>
          </dgm:else>
        </dgm:choose>
        <dgm:constrLst/>
        <dgm:ruleLst/>
      </dgm:layoutNode>
      <dgm:layoutNode name="circ4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0">
          <dgm:if name="Name101" func="var" arg="dir" op="equ" val="norm">
            <dgm:presOf axis="desOrSelf" ptType="node"/>
          </dgm:if>
          <dgm:else name="Name102">
            <dgm:choose name="Name103">
              <dgm:if name="Name104" axis="root ch" ptType="all node" func="cnt" op="equ" val="4">
                <dgm:presOf axis="root ch desOrSelf" ptType="all node node" st="1 2 1" cnt="1 1 0"/>
              </dgm:if>
              <dgm:if name="Name105" axis="root ch" ptType="all node" func="cnt" op="equ" val="5">
                <dgm:presOf axis="root ch desOrSelf" ptType="all node node" st="1 3 1" cnt="1 1 0"/>
              </dgm:if>
              <dgm:if name="Name106" axis="root ch" ptType="all node" func="cnt" op="equ" val="6">
                <dgm:presOf axis="root ch desOrSelf" ptType="all node node" st="1 4 1" cnt="1 1 0"/>
              </dgm:if>
              <dgm:else name="Name107">
                <dgm:presOf axis="root ch desOrSelf" ptType="all node node" st="1 5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08" axis="ch" ptType="node" st="5" cnt="1">
      <dgm:layoutNode name="circ5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5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9">
          <dgm:if name="Name110" func="var" arg="dir" op="equ" val="norm">
            <dgm:presOf axis="desOrSelf" ptType="node"/>
          </dgm:if>
          <dgm:else name="Name111">
            <dgm:choose name="Name112">
              <dgm:if name="Name113" axis="root ch" ptType="all node" func="cnt" op="equ" val="5">
                <dgm:presOf axis="root ch desOrSelf" ptType="all node node" st="1 2 1" cnt="1 1 0"/>
              </dgm:if>
              <dgm:if name="Name114" axis="root ch" ptType="all node" func="cnt" op="equ" val="6">
                <dgm:presOf axis="root ch desOrSelf" ptType="all node node" st="1 3 1" cnt="1 1 0"/>
              </dgm:if>
              <dgm:else name="Name115">
                <dgm:presOf axis="root ch desOrSelf" ptType="all node node" st="1 4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16" axis="ch" ptType="node" st="6" cnt="1">
      <dgm:layoutNode name="circ6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6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17">
          <dgm:if name="Name118" func="var" arg="dir" op="equ" val="norm">
            <dgm:presOf axis="desOrSelf" ptType="node"/>
          </dgm:if>
          <dgm:else name="Name119">
            <dgm:choose name="Name120">
              <dgm:if name="Name121" axis="root ch" ptType="all node" func="cnt" op="equ" val="6">
                <dgm:presOf axis="root ch desOrSelf" ptType="all node node" st="1 2 1" cnt="1 1 0"/>
              </dgm:if>
              <dgm:else name="Name122">
                <dgm:presOf axis="root ch desOrSelf" ptType="all node node" st="1 3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23" axis="ch" ptType="node" st="7" cnt="1">
      <dgm:layoutNode name="circ7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7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24">
          <dgm:if name="Name125" func="var" arg="dir" op="equ" val="norm">
            <dgm:presOf axis="desOrSelf" ptType="node"/>
          </dgm:if>
          <dgm:else name="Name126">
            <dgm:presOf axis="root ch desOrSelf" ptType="all node node" st="1 2 1" cnt="1 1 0"/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20/07/2022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7/20/22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20/07/2022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20/07/2022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20/07/2022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20/07/2022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20/07/2022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20/07/2022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20/07/2022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20/07/2022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20/07/2022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20/07/2022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20/07/2022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75556" y="908720"/>
            <a:ext cx="7992888" cy="4824536"/>
          </a:xfrm>
        </p:spPr>
        <p:txBody>
          <a:bodyPr>
            <a:normAutofit/>
          </a:bodyPr>
          <a:lstStyle/>
          <a:p>
            <a:r>
              <a:rPr lang="en-GB" altLang="en-US" sz="2400" dirty="0"/>
              <a:t>Bachelor of Arts Business Management</a:t>
            </a:r>
            <a:br>
              <a:rPr lang="en-GB" altLang="en-US" sz="2400" dirty="0"/>
            </a:br>
            <a:br>
              <a:rPr lang="en-GB" altLang="en-US" dirty="0"/>
            </a:br>
            <a:r>
              <a:rPr lang="en-GB" dirty="0"/>
              <a:t> </a:t>
            </a:r>
            <a: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Introduction to Modern Workplace</a:t>
            </a:r>
            <a:b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24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Week 9 Conflict in Teams and Organisation</a:t>
            </a:r>
            <a:br>
              <a:rPr lang="en-GB" sz="40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b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endParaRPr lang="en-GB" altLang="en-US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D6B5DB-D6C1-4F1B-93F4-0338AAF435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Conflict in Teams and Organizations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CDDE0D-E409-4AC2-AEE6-583B949277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Conflict is a clash between individuals or groups due to different opinions, thought processes, and perceptions</a:t>
            </a:r>
          </a:p>
        </p:txBody>
      </p:sp>
    </p:spTree>
    <p:extLst>
      <p:ext uri="{BB962C8B-B14F-4D97-AF65-F5344CB8AC3E}">
        <p14:creationId xmlns:p14="http://schemas.microsoft.com/office/powerpoint/2010/main" val="141554526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A864A8-723B-4D6D-A169-B751BBCCD5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Employee Relations and Conflict in the Workplace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E1C248-E41A-48DB-B40E-1EA3C94B933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/>
              <a:t>The relationship between employers and employees</a:t>
            </a:r>
          </a:p>
          <a:p>
            <a:endParaRPr lang="en-US" dirty="0"/>
          </a:p>
          <a:p>
            <a:r>
              <a:rPr lang="en-US" dirty="0"/>
              <a:t>Evolution of Industrial Relations to Employee Relations</a:t>
            </a:r>
          </a:p>
          <a:p>
            <a:endParaRPr lang="en-US" dirty="0"/>
          </a:p>
          <a:p>
            <a:r>
              <a:rPr lang="en-US" dirty="0"/>
              <a:t>Management of individuals/groups with potentially conflicting goals, interests and values</a:t>
            </a:r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562996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EB4C5A-FB00-4A26-94A1-C4FC3A0539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Employee Relations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506A24-235B-49CC-B8A3-0EDAC02F73A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“An awareness of goals, values, opinions, or activities by at least one party. A party’s action based on a conflict experience is defined as conflict handling. At the point where a party starts to act, the conflict becomes a dynamic process where the conflicting parties influence each other in a vicious circle of action and reaction” (</a:t>
            </a:r>
            <a:r>
              <a:rPr lang="en-GB" dirty="0" err="1"/>
              <a:t>DeReuver</a:t>
            </a:r>
            <a:r>
              <a:rPr lang="en-GB" dirty="0"/>
              <a:t> and van </a:t>
            </a:r>
            <a:r>
              <a:rPr lang="en-GB" dirty="0" err="1"/>
              <a:t>Woerkom</a:t>
            </a:r>
            <a:r>
              <a:rPr lang="en-GB" dirty="0"/>
              <a:t>, 2010, </a:t>
            </a:r>
            <a:r>
              <a:rPr lang="en-GB" dirty="0" err="1"/>
              <a:t>pg</a:t>
            </a:r>
            <a:r>
              <a:rPr lang="en-GB" dirty="0"/>
              <a:t> 480).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7908737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C284D6-7AC0-4F2C-B110-C03687E5C1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Conflict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8C3471-0272-4209-8AE9-065269BE314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“An awareness of goals, values, opinions, or activities by at least one party. A party’s action based on a conflict experience is defined as conflict handling. At the point where a party starts to act, the conflict becomes a dynamic process where the conflicting parties influence each other in a vicious circle of action and reaction” (</a:t>
            </a:r>
            <a:r>
              <a:rPr lang="en-GB" dirty="0" err="1"/>
              <a:t>DeReuver</a:t>
            </a:r>
            <a:r>
              <a:rPr lang="en-GB" dirty="0"/>
              <a:t> and van </a:t>
            </a:r>
            <a:r>
              <a:rPr lang="en-GB" dirty="0" err="1"/>
              <a:t>Woerkom</a:t>
            </a:r>
            <a:r>
              <a:rPr lang="en-GB" dirty="0"/>
              <a:t>, 2010, </a:t>
            </a:r>
            <a:r>
              <a:rPr lang="en-GB" dirty="0" err="1"/>
              <a:t>pg</a:t>
            </a:r>
            <a:r>
              <a:rPr lang="en-GB" dirty="0"/>
              <a:t> 480).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5142110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D9382D-BF1E-4986-B5FE-939120949D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Causes of conflict</a:t>
            </a:r>
            <a:endParaRPr lang="en-US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CCB39A44-099C-456C-AAF0-7D32DDDB6D9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548122" y="1417638"/>
            <a:ext cx="6047756" cy="37258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187677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B02268-D11B-4826-8ACF-BF1F173FD4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Conflict Types</a:t>
            </a:r>
            <a:endParaRPr lang="en-US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06311C32-A7D3-4059-998E-8BC2274AB36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624657" y="1600200"/>
            <a:ext cx="5894686" cy="391636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8FA00A5-17B1-4F31-84C5-C005309A14D4}"/>
              </a:ext>
            </a:extLst>
          </p:cNvPr>
          <p:cNvSpPr txBox="1"/>
          <p:nvPr/>
        </p:nvSpPr>
        <p:spPr>
          <a:xfrm>
            <a:off x="683568" y="2132856"/>
            <a:ext cx="4572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Functional vs dysfunctional</a:t>
            </a:r>
          </a:p>
        </p:txBody>
      </p:sp>
    </p:spTree>
    <p:extLst>
      <p:ext uri="{BB962C8B-B14F-4D97-AF65-F5344CB8AC3E}">
        <p14:creationId xmlns:p14="http://schemas.microsoft.com/office/powerpoint/2010/main" val="369235603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1EC7D9-C401-49BF-ACB6-4E0368170A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Conflict in Teams and Organizations 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D954B932-92F6-4203-9A08-D461BB745875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3916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1952609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4A2A27-EDF3-4B97-97C6-3D2A1D85D4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Outcomes of Conflict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A42431-E084-4364-BBB1-3C404D43993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109537" marR="0" lvl="0" indent="0" algn="l" defTabSz="914400" rtl="0" eaLnBrk="0" fontAlgn="base" latinLnBrk="0" hangingPunct="0">
              <a:lnSpc>
                <a:spcPct val="100000"/>
              </a:lnSpc>
              <a:spcBef>
                <a:spcPts val="300"/>
              </a:spcBef>
              <a:spcAft>
                <a:spcPct val="0"/>
              </a:spcAft>
              <a:buClr>
                <a:srgbClr val="A04DA3"/>
              </a:buClr>
              <a:buSzTx/>
              <a:buFont typeface="Georgia" pitchFamily="18" charset="0"/>
              <a:buNone/>
              <a:tabLst/>
              <a:defRPr/>
            </a:pPr>
            <a:r>
              <a:rPr kumimoji="0" lang="en-GB" alt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Positive</a:t>
            </a:r>
          </a:p>
          <a:p>
            <a:pPr marL="365125" marR="0" lvl="0" indent="-255588" algn="l" defTabSz="914400" rtl="0" eaLnBrk="0" fontAlgn="base" latinLnBrk="0" hangingPunct="0">
              <a:lnSpc>
                <a:spcPct val="100000"/>
              </a:lnSpc>
              <a:spcBef>
                <a:spcPts val="300"/>
              </a:spcBef>
              <a:spcAft>
                <a:spcPct val="0"/>
              </a:spcAft>
              <a:buClr>
                <a:srgbClr val="A04DA3"/>
              </a:buClr>
              <a:buSzTx/>
              <a:buFont typeface="Georgia" pitchFamily="18" charset="0"/>
              <a:buChar char="•"/>
              <a:tabLst/>
              <a:defRPr/>
            </a:pPr>
            <a:r>
              <a:rPr kumimoji="0" lang="en-GB" altLang="en-US" sz="20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Open-up discussion</a:t>
            </a:r>
          </a:p>
          <a:p>
            <a:pPr marL="365125" marR="0" lvl="0" indent="-255588" algn="l" defTabSz="914400" rtl="0" eaLnBrk="0" fontAlgn="base" latinLnBrk="0" hangingPunct="0">
              <a:lnSpc>
                <a:spcPct val="100000"/>
              </a:lnSpc>
              <a:spcBef>
                <a:spcPts val="300"/>
              </a:spcBef>
              <a:spcAft>
                <a:spcPct val="0"/>
              </a:spcAft>
              <a:buClr>
                <a:srgbClr val="A04DA3"/>
              </a:buClr>
              <a:buSzTx/>
              <a:buFont typeface="Georgia" pitchFamily="18" charset="0"/>
              <a:buChar char="•"/>
              <a:tabLst/>
              <a:defRPr/>
            </a:pPr>
            <a:r>
              <a:rPr kumimoji="0" lang="en-GB" altLang="en-US" sz="20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Generate new ideas / better solutions</a:t>
            </a:r>
          </a:p>
          <a:p>
            <a:pPr marL="365125" marR="0" lvl="0" indent="-255588" algn="l" defTabSz="914400" rtl="0" eaLnBrk="0" fontAlgn="base" latinLnBrk="0" hangingPunct="0">
              <a:lnSpc>
                <a:spcPct val="100000"/>
              </a:lnSpc>
              <a:spcBef>
                <a:spcPts val="300"/>
              </a:spcBef>
              <a:spcAft>
                <a:spcPct val="0"/>
              </a:spcAft>
              <a:buClr>
                <a:srgbClr val="A04DA3"/>
              </a:buClr>
              <a:buSzTx/>
              <a:buFont typeface="Georgia" pitchFamily="18" charset="0"/>
              <a:buChar char="•"/>
              <a:tabLst/>
              <a:defRPr/>
            </a:pPr>
            <a:r>
              <a:rPr kumimoji="0" lang="en-GB" altLang="en-US" sz="20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Increase involvement/ personal investment</a:t>
            </a:r>
          </a:p>
          <a:p>
            <a:pPr marL="365125" marR="0" lvl="0" indent="-255588" algn="l" defTabSz="914400" rtl="0" eaLnBrk="0" fontAlgn="base" latinLnBrk="0" hangingPunct="0">
              <a:lnSpc>
                <a:spcPct val="100000"/>
              </a:lnSpc>
              <a:spcBef>
                <a:spcPts val="300"/>
              </a:spcBef>
              <a:spcAft>
                <a:spcPct val="0"/>
              </a:spcAft>
              <a:buClr>
                <a:srgbClr val="A04DA3"/>
              </a:buClr>
              <a:buSzTx/>
              <a:buFont typeface="Georgia" pitchFamily="18" charset="0"/>
              <a:buChar char="•"/>
              <a:tabLst/>
              <a:defRPr/>
            </a:pPr>
            <a:endParaRPr lang="en-GB" altLang="en-US" sz="2000" dirty="0">
              <a:solidFill>
                <a:prstClr val="black"/>
              </a:solidFill>
              <a:latin typeface="Verdana" pitchFamily="34" charset="0"/>
            </a:endParaRPr>
          </a:p>
          <a:p>
            <a:pPr marL="109537" marR="0" lvl="0" indent="0" algn="l" defTabSz="914400" rtl="0" eaLnBrk="0" fontAlgn="base" latinLnBrk="0" hangingPunct="0">
              <a:lnSpc>
                <a:spcPct val="100000"/>
              </a:lnSpc>
              <a:spcBef>
                <a:spcPts val="300"/>
              </a:spcBef>
              <a:spcAft>
                <a:spcPct val="0"/>
              </a:spcAft>
              <a:buClr>
                <a:srgbClr val="A04DA3"/>
              </a:buClr>
              <a:buSzTx/>
              <a:buNone/>
              <a:tabLst/>
              <a:defRPr/>
            </a:pPr>
            <a:r>
              <a:rPr kumimoji="0" lang="en-US" alt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Negative </a:t>
            </a:r>
          </a:p>
          <a:p>
            <a:pPr marL="365125" marR="0" lvl="0" indent="-255588" algn="l" defTabSz="914400" rtl="0" eaLnBrk="0" fontAlgn="base" latinLnBrk="0" hangingPunct="0">
              <a:lnSpc>
                <a:spcPct val="100000"/>
              </a:lnSpc>
              <a:spcBef>
                <a:spcPts val="300"/>
              </a:spcBef>
              <a:spcAft>
                <a:spcPct val="0"/>
              </a:spcAft>
              <a:buClr>
                <a:srgbClr val="A04DA3"/>
              </a:buClr>
              <a:buSzTx/>
              <a:buFont typeface="Georgia" pitchFamily="18" charset="0"/>
              <a:buChar char="•"/>
              <a:tabLst/>
              <a:defRPr/>
            </a:pPr>
            <a:r>
              <a:rPr kumimoji="0" lang="en-US" altLang="en-US" sz="20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Issue snowballs</a:t>
            </a:r>
          </a:p>
          <a:p>
            <a:pPr marL="365125" marR="0" lvl="0" indent="-255588" algn="l" defTabSz="914400" rtl="0" eaLnBrk="0" fontAlgn="base" latinLnBrk="0" hangingPunct="0">
              <a:lnSpc>
                <a:spcPct val="100000"/>
              </a:lnSpc>
              <a:spcBef>
                <a:spcPts val="300"/>
              </a:spcBef>
              <a:spcAft>
                <a:spcPct val="0"/>
              </a:spcAft>
              <a:buClr>
                <a:srgbClr val="A04DA3"/>
              </a:buClr>
              <a:buSzTx/>
              <a:buFont typeface="Georgia" pitchFamily="18" charset="0"/>
              <a:buChar char="•"/>
              <a:tabLst/>
              <a:defRPr/>
            </a:pPr>
            <a:r>
              <a:rPr kumimoji="0" lang="en-US" altLang="en-US" sz="20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Dissatisfaction, stress and/or tension</a:t>
            </a:r>
          </a:p>
          <a:p>
            <a:pPr marL="365125" marR="0" lvl="0" indent="-255588" algn="l" defTabSz="914400" rtl="0" eaLnBrk="0" fontAlgn="base" latinLnBrk="0" hangingPunct="0">
              <a:lnSpc>
                <a:spcPct val="100000"/>
              </a:lnSpc>
              <a:spcBef>
                <a:spcPts val="300"/>
              </a:spcBef>
              <a:spcAft>
                <a:spcPct val="0"/>
              </a:spcAft>
              <a:buClr>
                <a:srgbClr val="A04DA3"/>
              </a:buClr>
              <a:buSzTx/>
              <a:buFont typeface="Georgia" pitchFamily="18" charset="0"/>
              <a:buChar char="•"/>
              <a:tabLst/>
              <a:defRPr/>
            </a:pPr>
            <a:r>
              <a:rPr kumimoji="0" lang="en-US" altLang="en-US" sz="20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Performance affected</a:t>
            </a:r>
          </a:p>
          <a:p>
            <a:pPr marL="365125" marR="0" lvl="0" indent="-255588" algn="l" defTabSz="914400" rtl="0" eaLnBrk="0" fontAlgn="base" latinLnBrk="0" hangingPunct="0">
              <a:lnSpc>
                <a:spcPct val="100000"/>
              </a:lnSpc>
              <a:spcBef>
                <a:spcPts val="300"/>
              </a:spcBef>
              <a:spcAft>
                <a:spcPct val="0"/>
              </a:spcAft>
              <a:buClr>
                <a:srgbClr val="A04DA3"/>
              </a:buClr>
              <a:buSzTx/>
              <a:buFont typeface="Georgia" pitchFamily="18" charset="0"/>
              <a:buChar char="•"/>
              <a:tabLst/>
              <a:defRPr/>
            </a:pPr>
            <a:r>
              <a:rPr kumimoji="0" lang="en-US" altLang="en-US" sz="20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Distraction</a:t>
            </a:r>
          </a:p>
          <a:p>
            <a:pPr marL="365125" marR="0" lvl="0" indent="-255588" algn="l" defTabSz="914400" rtl="0" eaLnBrk="0" fontAlgn="base" latinLnBrk="0" hangingPunct="0">
              <a:lnSpc>
                <a:spcPct val="100000"/>
              </a:lnSpc>
              <a:spcBef>
                <a:spcPts val="300"/>
              </a:spcBef>
              <a:spcAft>
                <a:spcPct val="0"/>
              </a:spcAft>
              <a:buClr>
                <a:srgbClr val="A04DA3"/>
              </a:buClr>
              <a:buSzTx/>
              <a:buFont typeface="Georgia" pitchFamily="18" charset="0"/>
              <a:buChar char="•"/>
              <a:tabLst/>
              <a:defRPr/>
            </a:pPr>
            <a:r>
              <a:rPr kumimoji="0" lang="en-US" altLang="en-US" sz="20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People stop cooperating</a:t>
            </a:r>
          </a:p>
          <a:p>
            <a:pPr marL="365125" marR="0" lvl="0" indent="-255588" algn="l" defTabSz="914400" rtl="0" eaLnBrk="0" fontAlgn="base" latinLnBrk="0" hangingPunct="0">
              <a:lnSpc>
                <a:spcPct val="100000"/>
              </a:lnSpc>
              <a:spcBef>
                <a:spcPts val="300"/>
              </a:spcBef>
              <a:spcAft>
                <a:spcPct val="0"/>
              </a:spcAft>
              <a:buClr>
                <a:srgbClr val="A04DA3"/>
              </a:buClr>
              <a:buSzTx/>
              <a:buFont typeface="Georgia" pitchFamily="18" charset="0"/>
              <a:buChar char="•"/>
              <a:tabLst/>
              <a:defRPr/>
            </a:pPr>
            <a:endParaRPr kumimoji="0" lang="en-US" altLang="en-US" sz="20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863826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09A2A8-E651-42A4-AE95-A7163EFD90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Conflict Types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915CBE-F3D8-4E0C-9F6C-7639E650D4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endParaRPr lang="en-GB" dirty="0"/>
          </a:p>
          <a:p>
            <a:r>
              <a:rPr lang="en-GB" dirty="0"/>
              <a:t>Task vs relational</a:t>
            </a:r>
          </a:p>
          <a:p>
            <a:pPr lvl="1"/>
            <a:r>
              <a:rPr lang="en-GB" dirty="0"/>
              <a:t>Task – differing opinions on strategies, processes, options etc.</a:t>
            </a:r>
          </a:p>
          <a:p>
            <a:pPr lvl="1"/>
            <a:r>
              <a:rPr lang="en-GB" dirty="0"/>
              <a:t>Relational – interpersonal incompatibilities, negative evaluation, communication difficulties (</a:t>
            </a:r>
            <a:r>
              <a:rPr lang="en-GB" dirty="0" err="1"/>
              <a:t>Jehn</a:t>
            </a:r>
            <a:r>
              <a:rPr lang="en-GB" dirty="0"/>
              <a:t>, 1997)</a:t>
            </a:r>
          </a:p>
          <a:p>
            <a:pPr lvl="1"/>
            <a:endParaRPr lang="en-GB" dirty="0"/>
          </a:p>
          <a:p>
            <a:r>
              <a:rPr lang="en-GB" dirty="0"/>
              <a:t>Correlated (De </a:t>
            </a:r>
            <a:r>
              <a:rPr lang="en-GB" dirty="0" err="1"/>
              <a:t>Dreu</a:t>
            </a:r>
            <a:r>
              <a:rPr lang="en-GB" dirty="0"/>
              <a:t> and </a:t>
            </a:r>
            <a:r>
              <a:rPr lang="en-GB" dirty="0" err="1"/>
              <a:t>Weingart</a:t>
            </a:r>
            <a:r>
              <a:rPr lang="en-GB" dirty="0"/>
              <a:t>, 2003)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050761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BAA81D-85D4-4237-830E-50A43A3C5E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Class activity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D5BB9E-AFDC-4121-B0A0-810D343374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Think of a time when you have experienced conflict at work</a:t>
            </a:r>
          </a:p>
          <a:p>
            <a:endParaRPr lang="en-GB" dirty="0"/>
          </a:p>
          <a:p>
            <a:r>
              <a:rPr lang="en-GB" dirty="0"/>
              <a:t>Write down the main step you took to resolve it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9745774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B618C2-05D3-485D-AC40-4FFC4FF7C4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en-GB" dirty="0"/>
              <a:t>Responding to conflict</a:t>
            </a:r>
            <a:endParaRPr lang="en-US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266B38A1-39B4-4FFB-A418-CA3F20D3A73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3774"/>
          <a:stretch/>
        </p:blipFill>
        <p:spPr>
          <a:xfrm>
            <a:off x="792152" y="1556792"/>
            <a:ext cx="7559695" cy="4018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418351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CA9197-4C0E-47A8-9494-86ED82FA6A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Conflict Modes</a:t>
            </a:r>
            <a:endParaRPr lang="en-US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E233BA68-4AAE-46F6-BB9E-45D43208E80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350762" y="1600200"/>
            <a:ext cx="6442475" cy="3916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302671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03949B-883E-4928-9D5A-895E3160CD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Conflict Modes</a:t>
            </a:r>
            <a:endParaRPr lang="en-US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10C3652D-AE0A-4CF1-8BF1-26964E74AA3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09340" y="1600200"/>
            <a:ext cx="7125319" cy="3916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724545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2F8215-CFBD-481A-9B79-5F91C9DAEC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Conflict Management Strategies 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0A3088BD-F6E0-4E7F-A271-E0210687C7C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666540" y="1600200"/>
            <a:ext cx="5810920" cy="3916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315042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71B5C9-A7A3-43CB-941C-F7E0D27469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400" b="1" dirty="0"/>
              <a:t>Different Modes for Different Situations – Try to think of examples</a:t>
            </a:r>
            <a:endParaRPr lang="en-US" sz="2400" b="1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2361BB28-4E53-4ECA-9945-6A7248FC071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57436" y="1613589"/>
            <a:ext cx="8029128" cy="3889585"/>
          </a:xfrm>
        </p:spPr>
      </p:pic>
    </p:spTree>
    <p:extLst>
      <p:ext uri="{BB962C8B-B14F-4D97-AF65-F5344CB8AC3E}">
        <p14:creationId xmlns:p14="http://schemas.microsoft.com/office/powerpoint/2010/main" val="338537425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E09D8B-F257-4BE9-91BD-7AFC8B7534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Negotiation and Dispute Resolution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EA9F0E-FB49-413C-9B18-D7DC81D5611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Negotiation </a:t>
            </a:r>
          </a:p>
          <a:p>
            <a:r>
              <a:rPr lang="en-US" dirty="0"/>
              <a:t>is the process of reaching an agreement that both parties find acceptable.</a:t>
            </a:r>
          </a:p>
          <a:p>
            <a:r>
              <a:rPr lang="en-US" dirty="0"/>
              <a:t>When getting ready to negotiate:</a:t>
            </a:r>
          </a:p>
          <a:p>
            <a:r>
              <a:rPr lang="en-US" dirty="0"/>
              <a:t>Outline your goals and objectives </a:t>
            </a:r>
          </a:p>
          <a:p>
            <a:r>
              <a:rPr lang="en-US" dirty="0"/>
              <a:t>Research your opponent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557188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CF1541-A0BB-4BD9-B519-97E6FFB1DB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4380" y="260648"/>
            <a:ext cx="8229600" cy="490066"/>
          </a:xfrm>
        </p:spPr>
        <p:txBody>
          <a:bodyPr>
            <a:normAutofit fontScale="90000"/>
          </a:bodyPr>
          <a:lstStyle/>
          <a:p>
            <a:r>
              <a:rPr lang="en-US" b="1" dirty="0"/>
              <a:t>Negotiation and Dispute Resolution 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E2DCB9F0-8DEC-460A-BF1B-10E9F47BEFE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1268760"/>
            <a:ext cx="8075240" cy="42449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426446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D4DD20-73DB-4FA1-8FAE-ECCE5F5B24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Bargaining Approaches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C8C5B9-16C8-4E0B-960C-596BD844C5C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US" sz="1600" b="1" dirty="0">
                <a:solidFill>
                  <a:schemeClr val="accent6">
                    <a:lumMod val="75000"/>
                  </a:schemeClr>
                </a:solidFill>
              </a:rPr>
              <a:t>Distributive bargaining </a:t>
            </a:r>
            <a:r>
              <a:rPr lang="en-US" sz="1600" dirty="0"/>
              <a:t>occurs when two parties both try to claim a “fixed pie” of resources.</a:t>
            </a:r>
          </a:p>
          <a:p>
            <a:endParaRPr lang="en-US" dirty="0"/>
          </a:p>
          <a:p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5FCD1E8-6C81-4332-B81B-249D8C1BC68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2349"/>
          <a:stretch/>
        </p:blipFill>
        <p:spPr>
          <a:xfrm>
            <a:off x="683569" y="2420888"/>
            <a:ext cx="3806796" cy="258339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BFBDCD89-E538-4C57-BF6B-0CE685AEA45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880" t="51474" r="-1424" b="-882"/>
          <a:stretch/>
        </p:blipFill>
        <p:spPr>
          <a:xfrm>
            <a:off x="4653636" y="2420888"/>
            <a:ext cx="4259533" cy="25833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666125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80F423-76B0-458E-8247-E1D594F7D6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Role of managers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29E5A9-BC41-4B9E-9E33-4B942977AB9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Development of internal mediation skills</a:t>
            </a:r>
          </a:p>
          <a:p>
            <a:r>
              <a:rPr lang="en-GB" dirty="0"/>
              <a:t>Line manager training in managing conflict and handling ‘difficult conversations’</a:t>
            </a:r>
          </a:p>
          <a:p>
            <a:r>
              <a:rPr lang="en-GB" dirty="0"/>
              <a:t>Perception of public policy and employer practice</a:t>
            </a:r>
          </a:p>
          <a:p>
            <a:pPr lvl="1"/>
            <a:r>
              <a:rPr lang="en-GB" dirty="0"/>
              <a:t>Workplace-focused, informal style of dispute resolution</a:t>
            </a:r>
          </a:p>
          <a:p>
            <a:r>
              <a:rPr lang="en-GB" dirty="0"/>
              <a:t>Need for better training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7819183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8A0C572-12CD-4983-B493-0C046FD3354B}">
  <ds:schemaRefs>
    <ds:schemaRef ds:uri="http://purl.org/dc/terms/"/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schemas.microsoft.com/office/2006/documentManagement/types"/>
    <ds:schemaRef ds:uri="303dbf9b-b85b-46a0-94f1-894078c07ecd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428</TotalTime>
  <Words>462</Words>
  <Application>Microsoft Macintosh PowerPoint</Application>
  <PresentationFormat>On-screen Show (4:3)</PresentationFormat>
  <Paragraphs>63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6" baseType="lpstr">
      <vt:lpstr>Arial</vt:lpstr>
      <vt:lpstr>Calibri</vt:lpstr>
      <vt:lpstr>Georgia</vt:lpstr>
      <vt:lpstr>Myriad Pro</vt:lpstr>
      <vt:lpstr>Verdana</vt:lpstr>
      <vt:lpstr>20140311PresentationUWTSDTemplate</vt:lpstr>
      <vt:lpstr>Bachelor of Arts Business Management   Introduction to Modern Workplace Week 9 Conflict in Teams and Organisation  </vt:lpstr>
      <vt:lpstr>Conflict in Teams and Organizations </vt:lpstr>
      <vt:lpstr>Employee Relations and Conflict in the Workplace</vt:lpstr>
      <vt:lpstr>Employee Relations</vt:lpstr>
      <vt:lpstr>Conflict </vt:lpstr>
      <vt:lpstr>Causes of conflict</vt:lpstr>
      <vt:lpstr>Conflict Types</vt:lpstr>
      <vt:lpstr>Conflict in Teams and Organizations </vt:lpstr>
      <vt:lpstr>Outcomes of Conflict</vt:lpstr>
      <vt:lpstr>Conflict Types</vt:lpstr>
      <vt:lpstr>Class activity </vt:lpstr>
      <vt:lpstr>Responding to conflict</vt:lpstr>
      <vt:lpstr>Conflict Modes</vt:lpstr>
      <vt:lpstr>Conflict Modes</vt:lpstr>
      <vt:lpstr>Conflict Management Strategies </vt:lpstr>
      <vt:lpstr>Different Modes for Different Situations – Try to think of examples</vt:lpstr>
      <vt:lpstr>Negotiation and Dispute Resolution </vt:lpstr>
      <vt:lpstr>Negotiation and Dispute Resolution </vt:lpstr>
      <vt:lpstr>Bargaining Approaches </vt:lpstr>
      <vt:lpstr>Role of managers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Bachelor of Arts Business Management   ACADEMIC SKILLS (BMSW 4002) Induction and Introduction</dc:title>
  <dc:creator>Eric Osei</dc:creator>
  <cp:lastModifiedBy>Buddhi Pathak</cp:lastModifiedBy>
  <cp:revision>17</cp:revision>
  <dcterms:created xsi:type="dcterms:W3CDTF">2020-04-05T00:35:36Z</dcterms:created>
  <dcterms:modified xsi:type="dcterms:W3CDTF">2022-07-20T11:57:27Z</dcterms:modified>
</cp:coreProperties>
</file>