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0" r:id="rId5"/>
    <p:sldId id="262" r:id="rId6"/>
    <p:sldId id="270" r:id="rId7"/>
    <p:sldId id="263" r:id="rId8"/>
    <p:sldId id="261" r:id="rId9"/>
    <p:sldId id="269" r:id="rId10"/>
    <p:sldId id="267" r:id="rId11"/>
    <p:sldId id="274" r:id="rId12"/>
    <p:sldId id="272" r:id="rId13"/>
    <p:sldId id="27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393" autoAdjust="0"/>
    <p:restoredTop sz="94660"/>
  </p:normalViewPr>
  <p:slideViewPr>
    <p:cSldViewPr snapToGrid="0">
      <p:cViewPr varScale="1">
        <p:scale>
          <a:sx n="115" d="100"/>
          <a:sy n="115" d="100"/>
        </p:scale>
        <p:origin x="18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23"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1/25/2018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3.jpg"/><Relationship Id="rId13" Type="http://schemas.openxmlformats.org/officeDocument/2006/relationships/image" Target="../media/image18.jpg"/><Relationship Id="rId3" Type="http://schemas.openxmlformats.org/officeDocument/2006/relationships/image" Target="../media/image8.png"/><Relationship Id="rId7" Type="http://schemas.openxmlformats.org/officeDocument/2006/relationships/image" Target="../media/image12.jpg"/><Relationship Id="rId12" Type="http://schemas.openxmlformats.org/officeDocument/2006/relationships/image" Target="../media/image17.jpeg"/><Relationship Id="rId2" Type="http://schemas.openxmlformats.org/officeDocument/2006/relationships/image" Target="../media/image7.jpg"/><Relationship Id="rId1" Type="http://schemas.openxmlformats.org/officeDocument/2006/relationships/slideLayout" Target="../slideLayouts/slideLayout2.xml"/><Relationship Id="rId6" Type="http://schemas.openxmlformats.org/officeDocument/2006/relationships/image" Target="../media/image11.jpg"/><Relationship Id="rId11" Type="http://schemas.openxmlformats.org/officeDocument/2006/relationships/image" Target="../media/image16.jpg"/><Relationship Id="rId5" Type="http://schemas.openxmlformats.org/officeDocument/2006/relationships/image" Target="../media/image10.jpg"/><Relationship Id="rId10" Type="http://schemas.openxmlformats.org/officeDocument/2006/relationships/image" Target="../media/image15.jpg"/><Relationship Id="rId4" Type="http://schemas.openxmlformats.org/officeDocument/2006/relationships/image" Target="../media/image9.jpg"/><Relationship Id="rId9" Type="http://schemas.openxmlformats.org/officeDocument/2006/relationships/image" Target="../media/image14.jpg"/></Relationships>
</file>

<file path=ppt/slides/_rels/slide8.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2.xml"/><Relationship Id="rId6" Type="http://schemas.openxmlformats.org/officeDocument/2006/relationships/image" Target="../media/image23.jpg"/><Relationship Id="rId5" Type="http://schemas.openxmlformats.org/officeDocument/2006/relationships/image" Target="../media/image22.jpg"/><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www.equalpayportal.co.uk/wales/" TargetMode="External"/><Relationship Id="rId3" Type="http://schemas.openxmlformats.org/officeDocument/2006/relationships/hyperlink" Target="http://www.dailymail.co.uk/news/article-2719704/Gender-pay-gap-SIXTY-years-Women-earning-80p-pound-men-paid.html" TargetMode="External"/><Relationship Id="rId7" Type="http://schemas.openxmlformats.org/officeDocument/2006/relationships/hyperlink" Target="http://www.equalpayportal.co.uk/the-law/" TargetMode="External"/><Relationship Id="rId2" Type="http://schemas.openxmlformats.org/officeDocument/2006/relationships/hyperlink" Target="http://www.marieclaire.co.uk/reports/pay-gaps-around-the-world-how-women-are-fighting-for-equal-wages-62471" TargetMode="External"/><Relationship Id="rId1" Type="http://schemas.openxmlformats.org/officeDocument/2006/relationships/slideLayout" Target="../slideLayouts/slideLayout2.xml"/><Relationship Id="rId6" Type="http://schemas.openxmlformats.org/officeDocument/2006/relationships/hyperlink" Target="http://entertainment.ie/tv/news/Catt-Sadler-has-left-E-News-due-to-gender-pay-gap/400498.htm" TargetMode="External"/><Relationship Id="rId5" Type="http://schemas.openxmlformats.org/officeDocument/2006/relationships/hyperlink" Target="https://www.eeoc.gov/laws/statutes/epa.cfm" TargetMode="External"/><Relationship Id="rId10" Type="http://schemas.openxmlformats.org/officeDocument/2006/relationships/hyperlink" Target="https://www.gov.uk/government/uploads/system/uploads/attachment_data/file/585771/Public_Sector_Gender_Pay_Gap_Consultation_Response_final.pdf" TargetMode="External"/><Relationship Id="rId4" Type="http://schemas.openxmlformats.org/officeDocument/2006/relationships/hyperlink" Target="http://america.aljazeera.com/opinions/2015/1/gender-pay-gap-womenrightseconomicequality.html" TargetMode="External"/><Relationship Id="rId9" Type="http://schemas.openxmlformats.org/officeDocument/2006/relationships/hyperlink" Target="https://www.humanrights.gov.au/news/stories/gender-pay-gap-20-year-high"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law.gov.wales/constitution-government/devolution/gowa-06/?lang=en#/constitution-government/devolution/gowa-06/?tab=overview&amp;lang=en" TargetMode="External"/><Relationship Id="rId3" Type="http://schemas.openxmlformats.org/officeDocument/2006/relationships/hyperlink" Target="http://www.bbc.co.uk/news/uk-42580194" TargetMode="External"/><Relationship Id="rId7" Type="http://schemas.openxmlformats.org/officeDocument/2006/relationships/hyperlink" Target="https://obamawhitehouse.archives.gov/blog/2012/01/30/archives-president-obama-signs-lilly-ledbetter-fair-pay-act" TargetMode="External"/><Relationship Id="rId2" Type="http://schemas.openxmlformats.org/officeDocument/2006/relationships/hyperlink" Target="http://www.thejournal.ie/mark-walhberg-gender-pay-3796830-Jan2018/" TargetMode="External"/><Relationship Id="rId1" Type="http://schemas.openxmlformats.org/officeDocument/2006/relationships/slideLayout" Target="../slideLayouts/slideLayout2.xml"/><Relationship Id="rId6" Type="http://schemas.openxmlformats.org/officeDocument/2006/relationships/hyperlink" Target="https://www.academia.edu/730532/The_Internet_and_political_engagement_Making_a_difference?auto=download" TargetMode="External"/><Relationship Id="rId5" Type="http://schemas.openxmlformats.org/officeDocument/2006/relationships/hyperlink" Target="http://www.huffingtonpost.co.uk/entry/gary-lineker-bbc-gender-pay-gap_uk_5975c4e3e4b0e79ec19a6be2" TargetMode="External"/><Relationship Id="rId4" Type="http://schemas.openxmlformats.org/officeDocument/2006/relationships/hyperlink" Target="http://www.dailymail.co.uk/news/article-5244299/Carrie-Gracie-quits-BBC-gender-pay-gap.html#ixzz555pPn39"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i.ytimg.com/vi/_HgFsD9oB4s/hqdefault.jpg" TargetMode="External"/><Relationship Id="rId3" Type="http://schemas.openxmlformats.org/officeDocument/2006/relationships/hyperlink" Target="https://cdn1.lockerdomecdn.com/uploads/94c8809597d1f9a7f5fee7bac03415b8e3d76188c2ed00f345728d6ebfcb672c_large" TargetMode="External"/><Relationship Id="rId7" Type="http://schemas.openxmlformats.org/officeDocument/2006/relationships/hyperlink" Target="https://www.commondreams.org/sites/default/files/styles/cd_large/public/views-article/womansday_march_equal_pay.png?itok=AsZsXs9y" TargetMode="External"/><Relationship Id="rId12" Type="http://schemas.openxmlformats.org/officeDocument/2006/relationships/hyperlink" Target="http://i.dailymail.co.uk/i/pix/2018/01/08/01/47DD726700000578-5244299-image-a-5_1515375956572.jpg" TargetMode="External"/><Relationship Id="rId2" Type="http://schemas.openxmlformats.org/officeDocument/2006/relationships/hyperlink" Target="https://glopo.wikispaces.com/Political+Engagement+Activity+(PEA)" TargetMode="External"/><Relationship Id="rId1" Type="http://schemas.openxmlformats.org/officeDocument/2006/relationships/slideLayout" Target="../slideLayouts/slideLayout2.xml"/><Relationship Id="rId6" Type="http://schemas.openxmlformats.org/officeDocument/2006/relationships/hyperlink" Target="http://www.solentjournalism.co.uk/gender-pay-gap-expected-to-close-in-2041/" TargetMode="External"/><Relationship Id="rId11" Type="http://schemas.openxmlformats.org/officeDocument/2006/relationships/hyperlink" Target="http://america.aljazeera.com/content/ajam/opinions/2015/1/gender-pay-gap-womenrightseconomicequality/jcr:content/headlineImage.adapt.1460.high.gender_pay_gap_a.1425418343033.jpg" TargetMode="External"/><Relationship Id="rId5" Type="http://schemas.openxmlformats.org/officeDocument/2006/relationships/hyperlink" Target="http://www.acas.org.uk/media/image/j/g/cliff_silhouettes3202.jpg" TargetMode="External"/><Relationship Id="rId10" Type="http://schemas.openxmlformats.org/officeDocument/2006/relationships/hyperlink" Target="http://entertainment.ie/images_content/rectangle/620x372/catt-sadler.jpg" TargetMode="External"/><Relationship Id="rId4" Type="http://schemas.openxmlformats.org/officeDocument/2006/relationships/hyperlink" Target="https://www.statista.com/chart/4279/the-gender-pay-gap-in-developed-nations-visualised/" TargetMode="External"/><Relationship Id="rId9" Type="http://schemas.openxmlformats.org/officeDocument/2006/relationships/hyperlink" Target="https://s.yimg.com/ny/api/res/1.2/q3tYRK63UbRShAp6HZr.TQ--/YXBwaWQ9aGlnaGxhbmRlcjtzbT0xO3c9NTg5O2g9NjEx/http:/media.zenfs.com/en/homerun/feed_manager_auto_publish_494/42de47b4a92bf8fefb246a76bfb6ba2b"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www.huffingtonpost.co.uk/entry/gary-lineker-bbc-gender-pay-gap_uk_5975c4e3e4b0e79ec19a6be2" TargetMode="External"/><Relationship Id="rId3" Type="http://schemas.openxmlformats.org/officeDocument/2006/relationships/hyperlink" Target="http://www.telegraph.co.uk/content/dam/news/2016/05/11/women_like_men_onl_3010598k_trans_NvBQzQNjv4BqqVzuuqpFlyLIwiB6NTmJwfSVWeZ_vEN7c6bHu2jJnT8.jpg?imwidth=450" TargetMode="External"/><Relationship Id="rId7" Type="http://schemas.openxmlformats.org/officeDocument/2006/relationships/hyperlink" Target="https://www.standard.co.uk/s3fs-public/thumbnails/image/2018/01/06/15/genderpaygap.jpg" TargetMode="External"/><Relationship Id="rId12" Type="http://schemas.openxmlformats.org/officeDocument/2006/relationships/hyperlink" Target="http://www.azquotes.com/picture-quotes/quote-we-simply-can-no-longer-afford-to-deny-the-full-potential-of-one-half-of-the-population-michelle-bachelet-97-51-28.jpg" TargetMode="External"/><Relationship Id="rId2" Type="http://schemas.openxmlformats.org/officeDocument/2006/relationships/hyperlink" Target="http://www.catalyst.org/uploads/styles/content-large/public/equalpayblog.jpg" TargetMode="External"/><Relationship Id="rId1" Type="http://schemas.openxmlformats.org/officeDocument/2006/relationships/slideLayout" Target="../slideLayouts/slideLayout2.xml"/><Relationship Id="rId6" Type="http://schemas.openxmlformats.org/officeDocument/2006/relationships/hyperlink" Target="https://i.pinimg.com/originals/e0/e9/d5/e0e9d5aa4a0244f658848c254f72d896.jpg" TargetMode="External"/><Relationship Id="rId11" Type="http://schemas.openxmlformats.org/officeDocument/2006/relationships/hyperlink" Target="https://i.guim.co.uk/img/media/1796c8ab2a545b5cde2df603d78b79f9cb70469c/469_89_2844_1706/master/2844.jpg?w=300&amp;q=55&amp;auto=format&amp;usm=12&amp;fit=max&amp;s=643e38fcd452b93d9cb38e0cb2223532" TargetMode="External"/><Relationship Id="rId5" Type="http://schemas.openxmlformats.org/officeDocument/2006/relationships/hyperlink" Target="https://i0.wp.com/ichef.bbci.co.uk/news/320/cpsprodpb/1107/production/_96995340_i.jpg?resize=620,821&amp;ssl=1" TargetMode="External"/><Relationship Id="rId10" Type="http://schemas.openxmlformats.org/officeDocument/2006/relationships/hyperlink" Target="https://flytimetv.com/wp-content/uploads/2018/01/mark-2-500x500.jpg" TargetMode="External"/><Relationship Id="rId4" Type="http://schemas.openxmlformats.org/officeDocument/2006/relationships/hyperlink" Target="http://www.kgw.com/article/news/nation-now/pay-gap-48-of-women-say-they-have-to-work-twice-as-hard-as-men-to-take-home-half-the-pay/465-9718c3dd-f076-4fc8-94d6-63053f9ea36f" TargetMode="External"/><Relationship Id="rId9" Type="http://schemas.openxmlformats.org/officeDocument/2006/relationships/hyperlink" Target="https://obamawhitehouse.archives.gov/blog/2012/01/30/archives-president-obama-signs-lilly-ledbetter-fair-pay-a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44184" y="287383"/>
            <a:ext cx="8915399" cy="2530569"/>
          </a:xfrm>
        </p:spPr>
        <p:txBody>
          <a:bodyPr>
            <a:normAutofit/>
          </a:bodyPr>
          <a:lstStyle/>
          <a:p>
            <a:r>
              <a:rPr lang="en-GB" sz="4000" dirty="0"/>
              <a:t>My Engagement with current political issues, legislation and manifesto, from a Wales, UK, and World perspective</a:t>
            </a:r>
            <a:r>
              <a:rPr lang="en-GB" sz="4000" dirty="0" smtClean="0"/>
              <a:t>.</a:t>
            </a:r>
            <a:endParaRPr lang="en-GB" sz="4000" dirty="0"/>
          </a:p>
        </p:txBody>
      </p:sp>
      <p:sp>
        <p:nvSpPr>
          <p:cNvPr id="3" name="Rectangle 2"/>
          <p:cNvSpPr/>
          <p:nvPr/>
        </p:nvSpPr>
        <p:spPr>
          <a:xfrm>
            <a:off x="1817671" y="4080357"/>
            <a:ext cx="5732660" cy="369332"/>
          </a:xfrm>
          <a:prstGeom prst="rect">
            <a:avLst/>
          </a:prstGeom>
        </p:spPr>
        <p:txBody>
          <a:bodyPr wrap="none">
            <a:spAutoFit/>
          </a:bodyPr>
          <a:lstStyle/>
          <a:p>
            <a:r>
              <a:rPr lang="en-GB" dirty="0"/>
              <a:t>1501811                                                     Josie Evans</a:t>
            </a:r>
          </a:p>
        </p:txBody>
      </p:sp>
      <p:sp>
        <p:nvSpPr>
          <p:cNvPr id="4" name="TextBox 3"/>
          <p:cNvSpPr txBox="1"/>
          <p:nvPr/>
        </p:nvSpPr>
        <p:spPr>
          <a:xfrm>
            <a:off x="4284617" y="3200400"/>
            <a:ext cx="3265714" cy="369332"/>
          </a:xfrm>
          <a:prstGeom prst="rect">
            <a:avLst/>
          </a:prstGeom>
          <a:noFill/>
        </p:spPr>
        <p:txBody>
          <a:bodyPr wrap="square" rtlCol="0">
            <a:spAutoFit/>
          </a:bodyPr>
          <a:lstStyle/>
          <a:p>
            <a:r>
              <a:rPr lang="en-GB" dirty="0" smtClean="0"/>
              <a:t>ECSS6002</a:t>
            </a:r>
            <a:endParaRPr lang="en-GB" dirty="0"/>
          </a:p>
        </p:txBody>
      </p:sp>
    </p:spTree>
    <p:extLst>
      <p:ext uri="{BB962C8B-B14F-4D97-AF65-F5344CB8AC3E}">
        <p14:creationId xmlns:p14="http://schemas.microsoft.com/office/powerpoint/2010/main" val="10839971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4250" y="641968"/>
            <a:ext cx="8911687" cy="1280890"/>
          </a:xfrm>
        </p:spPr>
        <p:txBody>
          <a:bodyPr/>
          <a:lstStyle/>
          <a:p>
            <a:r>
              <a:rPr lang="en-GB" dirty="0"/>
              <a:t>What do we mean by engagement</a:t>
            </a:r>
          </a:p>
        </p:txBody>
      </p:sp>
      <p:sp>
        <p:nvSpPr>
          <p:cNvPr id="3" name="Content Placeholder 2"/>
          <p:cNvSpPr>
            <a:spLocks noGrp="1"/>
          </p:cNvSpPr>
          <p:nvPr>
            <p:ph idx="1"/>
          </p:nvPr>
        </p:nvSpPr>
        <p:spPr>
          <a:xfrm>
            <a:off x="1160462" y="1390650"/>
            <a:ext cx="8915400" cy="3777622"/>
          </a:xfrm>
        </p:spPr>
        <p:txBody>
          <a:bodyPr/>
          <a:lstStyle/>
          <a:p>
            <a:r>
              <a:rPr lang="en-GB" dirty="0"/>
              <a:t>Engagement -  refers to the amount of attention, curiosity, interest, optimism, and passion that is shown for an activity/topic. </a:t>
            </a:r>
          </a:p>
          <a:p>
            <a:r>
              <a:rPr lang="en-GB" dirty="0"/>
              <a:t>Emotional connection felt toward an activity/topic which tends to influence his or her behaviours and attains to the  level of effort in related activities. The more engagement, the more effort is put in.</a:t>
            </a:r>
          </a:p>
        </p:txBody>
      </p:sp>
      <p:pic>
        <p:nvPicPr>
          <p:cNvPr id="4" name="Picture 3"/>
          <p:cNvPicPr>
            <a:picLocks noChangeAspect="1"/>
          </p:cNvPicPr>
          <p:nvPr/>
        </p:nvPicPr>
        <p:blipFill>
          <a:blip r:embed="rId2"/>
          <a:stretch>
            <a:fillRect/>
          </a:stretch>
        </p:blipFill>
        <p:spPr>
          <a:xfrm>
            <a:off x="5618162" y="3061800"/>
            <a:ext cx="6381904" cy="3370341"/>
          </a:xfrm>
          <a:prstGeom prst="rect">
            <a:avLst/>
          </a:prstGeom>
        </p:spPr>
      </p:pic>
      <p:sp>
        <p:nvSpPr>
          <p:cNvPr id="5" name="TextBox 4"/>
          <p:cNvSpPr txBox="1"/>
          <p:nvPr/>
        </p:nvSpPr>
        <p:spPr>
          <a:xfrm>
            <a:off x="5810864" y="6451183"/>
            <a:ext cx="1337187" cy="369332"/>
          </a:xfrm>
          <a:prstGeom prst="rect">
            <a:avLst/>
          </a:prstGeom>
          <a:noFill/>
        </p:spPr>
        <p:txBody>
          <a:bodyPr wrap="square" rtlCol="0">
            <a:spAutoFit/>
          </a:bodyPr>
          <a:lstStyle/>
          <a:p>
            <a:r>
              <a:rPr lang="en-GB" dirty="0" smtClean="0"/>
              <a:t>Image 1</a:t>
            </a:r>
            <a:endParaRPr lang="en-GB" dirty="0"/>
          </a:p>
        </p:txBody>
      </p:sp>
    </p:spTree>
    <p:extLst>
      <p:ext uri="{BB962C8B-B14F-4D97-AF65-F5344CB8AC3E}">
        <p14:creationId xmlns:p14="http://schemas.microsoft.com/office/powerpoint/2010/main" val="214383859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Political Engagement</a:t>
            </a:r>
          </a:p>
        </p:txBody>
      </p:sp>
      <p:sp>
        <p:nvSpPr>
          <p:cNvPr id="3" name="Content Placeholder 2"/>
          <p:cNvSpPr>
            <a:spLocks noGrp="1"/>
          </p:cNvSpPr>
          <p:nvPr>
            <p:ph idx="1"/>
          </p:nvPr>
        </p:nvSpPr>
        <p:spPr/>
        <p:txBody>
          <a:bodyPr/>
          <a:lstStyle/>
          <a:p>
            <a:r>
              <a:rPr lang="en-GB" dirty="0"/>
              <a:t>A person who is engaged in politics is someone who keeps up with the news on public affairs, participates in politics by (at least) casting a vote in the periodic elections, and trusts the political system to provide solutions for collective problems (Perez, 2008)</a:t>
            </a:r>
          </a:p>
          <a:p>
            <a:r>
              <a:rPr lang="en-GB" dirty="0"/>
              <a:t>Political information, political participation, and political trust. These are the three components of the canonic definition of “political engagement” established by Norris (2000).</a:t>
            </a:r>
          </a:p>
        </p:txBody>
      </p:sp>
    </p:spTree>
    <p:extLst>
      <p:ext uri="{BB962C8B-B14F-4D97-AF65-F5344CB8AC3E}">
        <p14:creationId xmlns:p14="http://schemas.microsoft.com/office/powerpoint/2010/main" val="78499057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0425" y="614585"/>
            <a:ext cx="8911687" cy="1280890"/>
          </a:xfrm>
        </p:spPr>
        <p:txBody>
          <a:bodyPr/>
          <a:lstStyle/>
          <a:p>
            <a:r>
              <a:rPr lang="en-GB" dirty="0"/>
              <a:t>Gender Pay Inequality</a:t>
            </a:r>
            <a:br>
              <a:rPr lang="en-GB" dirty="0"/>
            </a:br>
            <a:endParaRPr lang="en-GB" dirty="0"/>
          </a:p>
        </p:txBody>
      </p:sp>
      <p:sp>
        <p:nvSpPr>
          <p:cNvPr id="3" name="Content Placeholder 2"/>
          <p:cNvSpPr>
            <a:spLocks noGrp="1"/>
          </p:cNvSpPr>
          <p:nvPr>
            <p:ph idx="1"/>
          </p:nvPr>
        </p:nvSpPr>
        <p:spPr>
          <a:xfrm>
            <a:off x="1122362" y="1249677"/>
            <a:ext cx="8915400" cy="3777622"/>
          </a:xfrm>
        </p:spPr>
        <p:txBody>
          <a:bodyPr/>
          <a:lstStyle/>
          <a:p>
            <a:r>
              <a:rPr lang="en-GB" dirty="0"/>
              <a:t>Wales</a:t>
            </a:r>
          </a:p>
          <a:p>
            <a:r>
              <a:rPr lang="en-GB" dirty="0"/>
              <a:t>U.K.</a:t>
            </a:r>
          </a:p>
          <a:p>
            <a:r>
              <a:rPr lang="en-GB" dirty="0"/>
              <a:t>WORLD</a:t>
            </a:r>
          </a:p>
        </p:txBody>
      </p:sp>
      <p:pic>
        <p:nvPicPr>
          <p:cNvPr id="4" name="Picture 3"/>
          <p:cNvPicPr>
            <a:picLocks noChangeAspect="1"/>
          </p:cNvPicPr>
          <p:nvPr/>
        </p:nvPicPr>
        <p:blipFill>
          <a:blip r:embed="rId2"/>
          <a:stretch>
            <a:fillRect/>
          </a:stretch>
        </p:blipFill>
        <p:spPr>
          <a:xfrm>
            <a:off x="7739932" y="169069"/>
            <a:ext cx="4223467" cy="2697956"/>
          </a:xfrm>
          <a:prstGeom prst="rect">
            <a:avLst/>
          </a:prstGeom>
        </p:spPr>
      </p:pic>
      <p:pic>
        <p:nvPicPr>
          <p:cNvPr id="5" name="Picture 4"/>
          <p:cNvPicPr>
            <a:picLocks noChangeAspect="1"/>
          </p:cNvPicPr>
          <p:nvPr/>
        </p:nvPicPr>
        <p:blipFill>
          <a:blip r:embed="rId3"/>
          <a:stretch>
            <a:fillRect/>
          </a:stretch>
        </p:blipFill>
        <p:spPr>
          <a:xfrm>
            <a:off x="1328021" y="2340992"/>
            <a:ext cx="5897561" cy="4202012"/>
          </a:xfrm>
          <a:prstGeom prst="rect">
            <a:avLst/>
          </a:prstGeom>
        </p:spPr>
      </p:pic>
      <p:sp>
        <p:nvSpPr>
          <p:cNvPr id="6" name="TextBox 5"/>
          <p:cNvSpPr txBox="1"/>
          <p:nvPr/>
        </p:nvSpPr>
        <p:spPr>
          <a:xfrm>
            <a:off x="10243421" y="2871751"/>
            <a:ext cx="1619864" cy="369332"/>
          </a:xfrm>
          <a:prstGeom prst="rect">
            <a:avLst/>
          </a:prstGeom>
          <a:noFill/>
        </p:spPr>
        <p:txBody>
          <a:bodyPr wrap="square" rtlCol="0">
            <a:spAutoFit/>
          </a:bodyPr>
          <a:lstStyle/>
          <a:p>
            <a:r>
              <a:rPr lang="en-GB" dirty="0" smtClean="0"/>
              <a:t>Image 2</a:t>
            </a:r>
            <a:endParaRPr lang="en-GB" dirty="0"/>
          </a:p>
        </p:txBody>
      </p:sp>
      <p:sp>
        <p:nvSpPr>
          <p:cNvPr id="7" name="TextBox 6"/>
          <p:cNvSpPr txBox="1"/>
          <p:nvPr/>
        </p:nvSpPr>
        <p:spPr>
          <a:xfrm>
            <a:off x="7315200" y="6017342"/>
            <a:ext cx="1789471" cy="369332"/>
          </a:xfrm>
          <a:prstGeom prst="rect">
            <a:avLst/>
          </a:prstGeom>
          <a:noFill/>
        </p:spPr>
        <p:txBody>
          <a:bodyPr wrap="square" rtlCol="0">
            <a:spAutoFit/>
          </a:bodyPr>
          <a:lstStyle/>
          <a:p>
            <a:r>
              <a:rPr lang="en-GB" dirty="0" smtClean="0"/>
              <a:t>Image 3</a:t>
            </a:r>
            <a:endParaRPr lang="en-GB" dirty="0"/>
          </a:p>
        </p:txBody>
      </p:sp>
    </p:spTree>
    <p:extLst>
      <p:ext uri="{BB962C8B-B14F-4D97-AF65-F5344CB8AC3E}">
        <p14:creationId xmlns:p14="http://schemas.microsoft.com/office/powerpoint/2010/main" val="392840156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Gender Pay Gap</a:t>
            </a:r>
          </a:p>
        </p:txBody>
      </p:sp>
      <p:sp>
        <p:nvSpPr>
          <p:cNvPr id="3" name="Content Placeholder 2"/>
          <p:cNvSpPr>
            <a:spLocks noGrp="1"/>
          </p:cNvSpPr>
          <p:nvPr>
            <p:ph idx="1"/>
          </p:nvPr>
        </p:nvSpPr>
        <p:spPr/>
        <p:txBody>
          <a:bodyPr/>
          <a:lstStyle/>
          <a:p>
            <a:pPr marL="0" indent="0">
              <a:buNone/>
            </a:pPr>
            <a:r>
              <a:rPr lang="en-GB" dirty="0"/>
              <a:t> </a:t>
            </a:r>
          </a:p>
        </p:txBody>
      </p:sp>
      <p:pic>
        <p:nvPicPr>
          <p:cNvPr id="5" name="Picture 4">
            <a:extLst>
              <a:ext uri="{FF2B5EF4-FFF2-40B4-BE49-F238E27FC236}">
                <a16:creationId xmlns:a16="http://schemas.microsoft.com/office/drawing/2014/main" id="{7EAB2AAB-E44E-4B88-9371-88BDAF43555D}"/>
              </a:ext>
            </a:extLst>
          </p:cNvPr>
          <p:cNvPicPr>
            <a:picLocks noChangeAspect="1"/>
          </p:cNvPicPr>
          <p:nvPr/>
        </p:nvPicPr>
        <p:blipFill>
          <a:blip r:embed="rId2"/>
          <a:stretch>
            <a:fillRect/>
          </a:stretch>
        </p:blipFill>
        <p:spPr>
          <a:xfrm>
            <a:off x="0" y="4104706"/>
            <a:ext cx="4887504" cy="2753294"/>
          </a:xfrm>
          <a:prstGeom prst="rect">
            <a:avLst/>
          </a:prstGeom>
        </p:spPr>
      </p:pic>
      <p:pic>
        <p:nvPicPr>
          <p:cNvPr id="7" name="Picture 6">
            <a:extLst>
              <a:ext uri="{FF2B5EF4-FFF2-40B4-BE49-F238E27FC236}">
                <a16:creationId xmlns:a16="http://schemas.microsoft.com/office/drawing/2014/main" id="{8F2D0F65-1365-4BA5-815C-0DB6C956AA97}"/>
              </a:ext>
            </a:extLst>
          </p:cNvPr>
          <p:cNvPicPr>
            <a:picLocks noChangeAspect="1"/>
          </p:cNvPicPr>
          <p:nvPr/>
        </p:nvPicPr>
        <p:blipFill>
          <a:blip r:embed="rId3"/>
          <a:stretch>
            <a:fillRect/>
          </a:stretch>
        </p:blipFill>
        <p:spPr>
          <a:xfrm>
            <a:off x="9134168" y="0"/>
            <a:ext cx="3048000" cy="1943100"/>
          </a:xfrm>
          <a:prstGeom prst="rect">
            <a:avLst/>
          </a:prstGeom>
        </p:spPr>
      </p:pic>
      <p:pic>
        <p:nvPicPr>
          <p:cNvPr id="9" name="Picture 8">
            <a:extLst>
              <a:ext uri="{FF2B5EF4-FFF2-40B4-BE49-F238E27FC236}">
                <a16:creationId xmlns:a16="http://schemas.microsoft.com/office/drawing/2014/main" id="{DBE940B2-6945-4DC3-95E6-A507B456764B}"/>
              </a:ext>
            </a:extLst>
          </p:cNvPr>
          <p:cNvPicPr>
            <a:picLocks noChangeAspect="1"/>
          </p:cNvPicPr>
          <p:nvPr/>
        </p:nvPicPr>
        <p:blipFill>
          <a:blip r:embed="rId4"/>
          <a:stretch>
            <a:fillRect/>
          </a:stretch>
        </p:blipFill>
        <p:spPr>
          <a:xfrm>
            <a:off x="4887503" y="2703637"/>
            <a:ext cx="7333993" cy="4154363"/>
          </a:xfrm>
          <a:prstGeom prst="rect">
            <a:avLst/>
          </a:prstGeom>
        </p:spPr>
      </p:pic>
      <p:sp>
        <p:nvSpPr>
          <p:cNvPr id="4" name="Rectangle 3"/>
          <p:cNvSpPr/>
          <p:nvPr/>
        </p:nvSpPr>
        <p:spPr>
          <a:xfrm>
            <a:off x="855406" y="1676771"/>
            <a:ext cx="6096000" cy="685059"/>
          </a:xfrm>
          <a:prstGeom prst="rect">
            <a:avLst/>
          </a:prstGeom>
        </p:spPr>
        <p:txBody>
          <a:bodyPr>
            <a:spAutoFit/>
          </a:bodyPr>
          <a:lstStyle/>
          <a:p>
            <a:pPr marL="342900" lvl="0" indent="-342900">
              <a:lnSpc>
                <a:spcPct val="107000"/>
              </a:lnSpc>
              <a:spcBef>
                <a:spcPts val="1200"/>
              </a:spcBef>
              <a:spcAft>
                <a:spcPts val="800"/>
              </a:spcAft>
              <a:buFont typeface="Wingdings 3" panose="05040102010807070707" pitchFamily="18" charset="2"/>
              <a:buChar char=""/>
              <a:tabLst>
                <a:tab pos="457200" algn="l"/>
              </a:tabLst>
            </a:pPr>
            <a:r>
              <a:rPr lang="en-GB" dirty="0">
                <a:solidFill>
                  <a:srgbClr val="404040"/>
                </a:solidFill>
                <a:latin typeface="Helvetica" panose="020B0604020202020204" pitchFamily="34" charset="0"/>
                <a:ea typeface="Times New Roman" panose="02020603050405020304" pitchFamily="18" charset="0"/>
                <a:cs typeface="Times New Roman" panose="02020603050405020304" pitchFamily="18" charset="0"/>
              </a:rPr>
              <a:t>In 2016, the UK gender pay gap was 9.4% for full-time workers, or 18.1% for all staff.</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p:cNvSpPr txBox="1"/>
          <p:nvPr/>
        </p:nvSpPr>
        <p:spPr>
          <a:xfrm>
            <a:off x="9281652" y="1853684"/>
            <a:ext cx="2222960" cy="369332"/>
          </a:xfrm>
          <a:prstGeom prst="rect">
            <a:avLst/>
          </a:prstGeom>
          <a:noFill/>
        </p:spPr>
        <p:txBody>
          <a:bodyPr wrap="square" rtlCol="0">
            <a:spAutoFit/>
          </a:bodyPr>
          <a:lstStyle/>
          <a:p>
            <a:r>
              <a:rPr lang="en-GB" dirty="0" smtClean="0"/>
              <a:t>Image 4</a:t>
            </a:r>
            <a:endParaRPr lang="en-GB" dirty="0"/>
          </a:p>
        </p:txBody>
      </p:sp>
      <p:sp>
        <p:nvSpPr>
          <p:cNvPr id="8" name="TextBox 7"/>
          <p:cNvSpPr txBox="1"/>
          <p:nvPr/>
        </p:nvSpPr>
        <p:spPr>
          <a:xfrm>
            <a:off x="0" y="3795252"/>
            <a:ext cx="1720645" cy="369332"/>
          </a:xfrm>
          <a:prstGeom prst="rect">
            <a:avLst/>
          </a:prstGeom>
          <a:noFill/>
        </p:spPr>
        <p:txBody>
          <a:bodyPr wrap="square" rtlCol="0">
            <a:spAutoFit/>
          </a:bodyPr>
          <a:lstStyle/>
          <a:p>
            <a:r>
              <a:rPr lang="en-GB" dirty="0" smtClean="0"/>
              <a:t>Image 5</a:t>
            </a:r>
            <a:endParaRPr lang="en-GB" dirty="0"/>
          </a:p>
        </p:txBody>
      </p:sp>
      <p:sp>
        <p:nvSpPr>
          <p:cNvPr id="10" name="TextBox 9"/>
          <p:cNvSpPr txBox="1"/>
          <p:nvPr/>
        </p:nvSpPr>
        <p:spPr>
          <a:xfrm>
            <a:off x="10913806" y="2595716"/>
            <a:ext cx="1268362" cy="369332"/>
          </a:xfrm>
          <a:prstGeom prst="rect">
            <a:avLst/>
          </a:prstGeom>
          <a:noFill/>
        </p:spPr>
        <p:txBody>
          <a:bodyPr wrap="square" rtlCol="0">
            <a:spAutoFit/>
          </a:bodyPr>
          <a:lstStyle/>
          <a:p>
            <a:r>
              <a:rPr lang="en-GB" dirty="0" smtClean="0"/>
              <a:t>Image 6</a:t>
            </a:r>
            <a:endParaRPr lang="en-GB" dirty="0"/>
          </a:p>
        </p:txBody>
      </p:sp>
    </p:spTree>
    <p:extLst>
      <p:ext uri="{BB962C8B-B14F-4D97-AF65-F5344CB8AC3E}">
        <p14:creationId xmlns:p14="http://schemas.microsoft.com/office/powerpoint/2010/main" val="23740249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Legislation </a:t>
            </a:r>
          </a:p>
        </p:txBody>
      </p:sp>
      <p:sp>
        <p:nvSpPr>
          <p:cNvPr id="3" name="Content Placeholder 2"/>
          <p:cNvSpPr>
            <a:spLocks noGrp="1"/>
          </p:cNvSpPr>
          <p:nvPr>
            <p:ph idx="1"/>
          </p:nvPr>
        </p:nvSpPr>
        <p:spPr>
          <a:xfrm>
            <a:off x="1910787" y="1425676"/>
            <a:ext cx="8915400" cy="4808213"/>
          </a:xfrm>
        </p:spPr>
        <p:txBody>
          <a:bodyPr>
            <a:normAutofit/>
          </a:bodyPr>
          <a:lstStyle/>
          <a:p>
            <a:r>
              <a:rPr lang="en-GB" b="1" dirty="0"/>
              <a:t>Equal Pay Act </a:t>
            </a:r>
            <a:r>
              <a:rPr lang="en-GB" dirty="0"/>
              <a:t>1970 CHAPTER 41 </a:t>
            </a:r>
          </a:p>
          <a:p>
            <a:r>
              <a:rPr lang="en-GB" b="1" dirty="0"/>
              <a:t>The Equal Pay Act of 1963 (USA</a:t>
            </a:r>
            <a:r>
              <a:rPr lang="en-GB" b="1" dirty="0" smtClean="0"/>
              <a:t>)</a:t>
            </a:r>
            <a:endParaRPr lang="en-GB" dirty="0"/>
          </a:p>
          <a:p>
            <a:r>
              <a:rPr lang="en-GB" b="1" dirty="0" smtClean="0"/>
              <a:t>Lilly </a:t>
            </a:r>
            <a:r>
              <a:rPr lang="en-GB" b="1" dirty="0"/>
              <a:t>Ledbetter Fair Pay </a:t>
            </a:r>
            <a:r>
              <a:rPr lang="en-GB" b="1" dirty="0" smtClean="0"/>
              <a:t>Act 2009</a:t>
            </a:r>
          </a:p>
          <a:p>
            <a:r>
              <a:rPr lang="en-GB" b="1" dirty="0" smtClean="0"/>
              <a:t>The Equality Act 2010</a:t>
            </a:r>
            <a:r>
              <a:rPr lang="en-GB" b="1" dirty="0"/>
              <a:t> </a:t>
            </a:r>
            <a:endParaRPr lang="en-GB" b="1" dirty="0" smtClean="0"/>
          </a:p>
          <a:p>
            <a:r>
              <a:rPr lang="en-GB" b="1" dirty="0" smtClean="0"/>
              <a:t>The Equality Act 2010 (Statutory Duties) (Wales) Regulations 2011</a:t>
            </a:r>
          </a:p>
          <a:p>
            <a:r>
              <a:rPr lang="en-GB" b="1" dirty="0" smtClean="0"/>
              <a:t>Government of Wales Acts 1998, 2006</a:t>
            </a:r>
          </a:p>
          <a:p>
            <a:r>
              <a:rPr lang="en-GB" b="1" dirty="0"/>
              <a:t>The Treaty of the Functioning of the European </a:t>
            </a:r>
            <a:r>
              <a:rPr lang="en-GB" b="1" dirty="0" smtClean="0"/>
              <a:t>Union</a:t>
            </a:r>
          </a:p>
          <a:p>
            <a:r>
              <a:rPr lang="en-GB" b="1" dirty="0"/>
              <a:t>Equal Treatment in Employment and </a:t>
            </a:r>
            <a:r>
              <a:rPr lang="en-GB" b="1" dirty="0" smtClean="0"/>
              <a:t>Occupation</a:t>
            </a:r>
          </a:p>
          <a:p>
            <a:r>
              <a:rPr lang="en-GB" b="1" dirty="0"/>
              <a:t>The Code of </a:t>
            </a:r>
            <a:r>
              <a:rPr lang="en-GB" b="1" dirty="0" smtClean="0"/>
              <a:t>Practice</a:t>
            </a:r>
          </a:p>
          <a:p>
            <a:r>
              <a:rPr lang="en-GB" b="1" dirty="0" smtClean="0"/>
              <a:t>(Legislation.gov.uk, 2017; EEOC, 1963; NWCL, 2009; Gov.wales, 2006; Legislation.gov.uk, 1998; Equalpayportal, 2017)</a:t>
            </a:r>
            <a:endParaRPr lang="en-GB" dirty="0"/>
          </a:p>
        </p:txBody>
      </p:sp>
    </p:spTree>
    <p:extLst>
      <p:ext uri="{BB962C8B-B14F-4D97-AF65-F5344CB8AC3E}">
        <p14:creationId xmlns:p14="http://schemas.microsoft.com/office/powerpoint/2010/main" val="260090253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9248" y="1177516"/>
            <a:ext cx="4572000" cy="3429000"/>
          </a:xfr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248" y="3958311"/>
            <a:ext cx="2795281" cy="2899689"/>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64529" y="4606516"/>
            <a:ext cx="3449483" cy="2251484"/>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91375" y="0"/>
            <a:ext cx="5000625" cy="2495550"/>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14012" y="4606516"/>
            <a:ext cx="4003636" cy="2251484"/>
          </a:xfrm>
          <a:prstGeom prst="rect">
            <a:avLst/>
          </a:prstGeom>
        </p:spPr>
      </p:pic>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082929" y="5678632"/>
            <a:ext cx="2109071" cy="1179368"/>
          </a:xfrm>
          <a:prstGeom prst="rect">
            <a:avLst/>
          </a:prstGeom>
        </p:spPr>
      </p:pic>
      <p:pic>
        <p:nvPicPr>
          <p:cNvPr id="12" name="Picture 1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070848" y="2392745"/>
            <a:ext cx="3121152" cy="1979750"/>
          </a:xfrm>
          <a:prstGeom prst="rect">
            <a:avLst/>
          </a:prstGeom>
        </p:spPr>
      </p:pic>
      <p:pic>
        <p:nvPicPr>
          <p:cNvPr id="13" name="Picture 12"/>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468679" y="2296165"/>
            <a:ext cx="3722052" cy="2322459"/>
          </a:xfrm>
          <a:prstGeom prst="rect">
            <a:avLst/>
          </a:prstGeom>
        </p:spPr>
      </p:pic>
      <p:pic>
        <p:nvPicPr>
          <p:cNvPr id="14" name="Picture 13"/>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732027" y="582854"/>
            <a:ext cx="2599175" cy="1733137"/>
          </a:xfrm>
          <a:prstGeom prst="rect">
            <a:avLst/>
          </a:prstGeom>
        </p:spPr>
      </p:pic>
      <p:pic>
        <p:nvPicPr>
          <p:cNvPr id="15" name="Picture 14"/>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176429" y="2392745"/>
            <a:ext cx="1127760" cy="1493372"/>
          </a:xfrm>
          <a:prstGeom prst="rect">
            <a:avLst/>
          </a:prstGeom>
        </p:spPr>
      </p:pic>
      <p:pic>
        <p:nvPicPr>
          <p:cNvPr id="1026" name="Picture 2" descr="http://www.telegraph.co.uk/content/dam/news/2016/05/11/women_like_men_onl_3010598k_trans_NvBQzQNjv4BqqVzuuqpFlyLIwiB6NTmJwfSVWeZ_vEN7c6bHu2jJnT8.jpg?imwidth=450"/>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0260809" y="4372495"/>
            <a:ext cx="1953696" cy="1306137"/>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8190731" y="3614199"/>
            <a:ext cx="1596721" cy="1064480"/>
          </a:xfrm>
          <a:prstGeom prst="rect">
            <a:avLst/>
          </a:prstGeom>
        </p:spPr>
      </p:pic>
      <p:sp>
        <p:nvSpPr>
          <p:cNvPr id="17" name="TextBox 16"/>
          <p:cNvSpPr txBox="1"/>
          <p:nvPr/>
        </p:nvSpPr>
        <p:spPr>
          <a:xfrm>
            <a:off x="169248" y="166255"/>
            <a:ext cx="4572000" cy="369332"/>
          </a:xfrm>
          <a:prstGeom prst="rect">
            <a:avLst/>
          </a:prstGeom>
          <a:noFill/>
        </p:spPr>
        <p:txBody>
          <a:bodyPr wrap="square" rtlCol="0">
            <a:spAutoFit/>
          </a:bodyPr>
          <a:lstStyle/>
          <a:p>
            <a:r>
              <a:rPr lang="en-GB" dirty="0" smtClean="0"/>
              <a:t>In The Headlines</a:t>
            </a:r>
            <a:endParaRPr lang="en-GB" dirty="0"/>
          </a:p>
        </p:txBody>
      </p:sp>
      <p:sp>
        <p:nvSpPr>
          <p:cNvPr id="2" name="TextBox 1"/>
          <p:cNvSpPr txBox="1"/>
          <p:nvPr/>
        </p:nvSpPr>
        <p:spPr>
          <a:xfrm>
            <a:off x="271130" y="1228542"/>
            <a:ext cx="1295758" cy="246221"/>
          </a:xfrm>
          <a:prstGeom prst="rect">
            <a:avLst/>
          </a:prstGeom>
          <a:noFill/>
        </p:spPr>
        <p:txBody>
          <a:bodyPr wrap="square" rtlCol="0">
            <a:spAutoFit/>
          </a:bodyPr>
          <a:lstStyle/>
          <a:p>
            <a:r>
              <a:rPr lang="en-GB" sz="1000" dirty="0" smtClean="0"/>
              <a:t>Image 7</a:t>
            </a:r>
            <a:endParaRPr lang="en-GB" sz="1000" dirty="0"/>
          </a:p>
        </p:txBody>
      </p:sp>
      <p:sp>
        <p:nvSpPr>
          <p:cNvPr id="3" name="TextBox 2"/>
          <p:cNvSpPr txBox="1"/>
          <p:nvPr/>
        </p:nvSpPr>
        <p:spPr>
          <a:xfrm>
            <a:off x="2116122" y="4187827"/>
            <a:ext cx="1464197" cy="246221"/>
          </a:xfrm>
          <a:prstGeom prst="rect">
            <a:avLst/>
          </a:prstGeom>
          <a:noFill/>
        </p:spPr>
        <p:txBody>
          <a:bodyPr wrap="square" rtlCol="0">
            <a:spAutoFit/>
          </a:bodyPr>
          <a:lstStyle/>
          <a:p>
            <a:r>
              <a:rPr lang="en-GB" sz="1000" dirty="0" smtClean="0"/>
              <a:t>Image 8</a:t>
            </a:r>
            <a:endParaRPr lang="en-GB" sz="1000" dirty="0"/>
          </a:p>
        </p:txBody>
      </p:sp>
      <p:sp>
        <p:nvSpPr>
          <p:cNvPr id="4" name="TextBox 3"/>
          <p:cNvSpPr txBox="1"/>
          <p:nvPr/>
        </p:nvSpPr>
        <p:spPr>
          <a:xfrm>
            <a:off x="3025231" y="4678679"/>
            <a:ext cx="1193550" cy="246221"/>
          </a:xfrm>
          <a:prstGeom prst="rect">
            <a:avLst/>
          </a:prstGeom>
          <a:noFill/>
        </p:spPr>
        <p:txBody>
          <a:bodyPr wrap="square" rtlCol="0">
            <a:spAutoFit/>
          </a:bodyPr>
          <a:lstStyle/>
          <a:p>
            <a:r>
              <a:rPr lang="en-GB" sz="1000" dirty="0" smtClean="0"/>
              <a:t>Image 9</a:t>
            </a:r>
            <a:endParaRPr lang="en-GB" sz="1000" dirty="0"/>
          </a:p>
        </p:txBody>
      </p:sp>
      <p:sp>
        <p:nvSpPr>
          <p:cNvPr id="5" name="TextBox 4"/>
          <p:cNvSpPr txBox="1"/>
          <p:nvPr/>
        </p:nvSpPr>
        <p:spPr>
          <a:xfrm>
            <a:off x="7374004" y="4062547"/>
            <a:ext cx="1162063" cy="246221"/>
          </a:xfrm>
          <a:prstGeom prst="rect">
            <a:avLst/>
          </a:prstGeom>
          <a:noFill/>
        </p:spPr>
        <p:txBody>
          <a:bodyPr wrap="square" rtlCol="0">
            <a:spAutoFit/>
          </a:bodyPr>
          <a:lstStyle/>
          <a:p>
            <a:r>
              <a:rPr lang="en-GB" sz="1000" dirty="0" smtClean="0"/>
              <a:t>Image 10</a:t>
            </a:r>
            <a:endParaRPr lang="en-GB" sz="1000" dirty="0"/>
          </a:p>
        </p:txBody>
      </p:sp>
      <p:sp>
        <p:nvSpPr>
          <p:cNvPr id="18" name="TextBox 17"/>
          <p:cNvSpPr txBox="1"/>
          <p:nvPr/>
        </p:nvSpPr>
        <p:spPr>
          <a:xfrm>
            <a:off x="8901933" y="6555624"/>
            <a:ext cx="1358876" cy="246221"/>
          </a:xfrm>
          <a:prstGeom prst="rect">
            <a:avLst/>
          </a:prstGeom>
          <a:noFill/>
        </p:spPr>
        <p:txBody>
          <a:bodyPr wrap="square" rtlCol="0">
            <a:spAutoFit/>
          </a:bodyPr>
          <a:lstStyle/>
          <a:p>
            <a:r>
              <a:rPr lang="en-GB" sz="1000" dirty="0" smtClean="0"/>
              <a:t>Image 11</a:t>
            </a:r>
            <a:endParaRPr lang="en-GB" sz="1000" dirty="0"/>
          </a:p>
        </p:txBody>
      </p:sp>
      <p:sp>
        <p:nvSpPr>
          <p:cNvPr id="19" name="TextBox 18"/>
          <p:cNvSpPr txBox="1"/>
          <p:nvPr/>
        </p:nvSpPr>
        <p:spPr>
          <a:xfrm>
            <a:off x="10015415" y="5650235"/>
            <a:ext cx="1592825" cy="246221"/>
          </a:xfrm>
          <a:prstGeom prst="rect">
            <a:avLst/>
          </a:prstGeom>
          <a:noFill/>
        </p:spPr>
        <p:txBody>
          <a:bodyPr wrap="square" rtlCol="0">
            <a:spAutoFit/>
          </a:bodyPr>
          <a:lstStyle/>
          <a:p>
            <a:r>
              <a:rPr lang="en-GB" sz="1000" dirty="0" smtClean="0"/>
              <a:t>Image 12</a:t>
            </a:r>
            <a:endParaRPr lang="en-GB" sz="1000" dirty="0"/>
          </a:p>
        </p:txBody>
      </p:sp>
      <p:sp>
        <p:nvSpPr>
          <p:cNvPr id="20" name="TextBox 19"/>
          <p:cNvSpPr txBox="1"/>
          <p:nvPr/>
        </p:nvSpPr>
        <p:spPr>
          <a:xfrm>
            <a:off x="11507812" y="5486037"/>
            <a:ext cx="1105067" cy="246221"/>
          </a:xfrm>
          <a:prstGeom prst="rect">
            <a:avLst/>
          </a:prstGeom>
          <a:noFill/>
        </p:spPr>
        <p:txBody>
          <a:bodyPr wrap="square" rtlCol="0">
            <a:spAutoFit/>
          </a:bodyPr>
          <a:lstStyle/>
          <a:p>
            <a:r>
              <a:rPr lang="en-GB" sz="1000" dirty="0" smtClean="0"/>
              <a:t>Image 13</a:t>
            </a:r>
            <a:endParaRPr lang="en-GB" sz="1000" dirty="0"/>
          </a:p>
        </p:txBody>
      </p:sp>
      <p:sp>
        <p:nvSpPr>
          <p:cNvPr id="21" name="TextBox 20"/>
          <p:cNvSpPr txBox="1"/>
          <p:nvPr/>
        </p:nvSpPr>
        <p:spPr>
          <a:xfrm>
            <a:off x="8099792" y="3576205"/>
            <a:ext cx="1061995" cy="246221"/>
          </a:xfrm>
          <a:prstGeom prst="rect">
            <a:avLst/>
          </a:prstGeom>
          <a:noFill/>
        </p:spPr>
        <p:txBody>
          <a:bodyPr wrap="square" rtlCol="0">
            <a:spAutoFit/>
          </a:bodyPr>
          <a:lstStyle/>
          <a:p>
            <a:r>
              <a:rPr lang="en-GB" sz="1000" dirty="0" smtClean="0"/>
              <a:t>Image 14</a:t>
            </a:r>
            <a:endParaRPr lang="en-GB" sz="1000" dirty="0"/>
          </a:p>
        </p:txBody>
      </p:sp>
      <p:sp>
        <p:nvSpPr>
          <p:cNvPr id="22" name="TextBox 21"/>
          <p:cNvSpPr txBox="1"/>
          <p:nvPr/>
        </p:nvSpPr>
        <p:spPr>
          <a:xfrm>
            <a:off x="8116132" y="2315991"/>
            <a:ext cx="1571602" cy="246221"/>
          </a:xfrm>
          <a:prstGeom prst="rect">
            <a:avLst/>
          </a:prstGeom>
          <a:noFill/>
        </p:spPr>
        <p:txBody>
          <a:bodyPr wrap="square" rtlCol="0">
            <a:spAutoFit/>
          </a:bodyPr>
          <a:lstStyle/>
          <a:p>
            <a:r>
              <a:rPr lang="en-GB" sz="1000" dirty="0" smtClean="0"/>
              <a:t>Image 15</a:t>
            </a:r>
            <a:endParaRPr lang="en-GB" sz="1000" dirty="0"/>
          </a:p>
        </p:txBody>
      </p:sp>
      <p:sp>
        <p:nvSpPr>
          <p:cNvPr id="23" name="TextBox 22"/>
          <p:cNvSpPr txBox="1"/>
          <p:nvPr/>
        </p:nvSpPr>
        <p:spPr>
          <a:xfrm>
            <a:off x="7158919" y="70644"/>
            <a:ext cx="997332" cy="246221"/>
          </a:xfrm>
          <a:prstGeom prst="rect">
            <a:avLst/>
          </a:prstGeom>
          <a:noFill/>
        </p:spPr>
        <p:txBody>
          <a:bodyPr wrap="square" rtlCol="0">
            <a:spAutoFit/>
          </a:bodyPr>
          <a:lstStyle/>
          <a:p>
            <a:r>
              <a:rPr lang="en-GB" sz="1000" dirty="0" smtClean="0">
                <a:solidFill>
                  <a:schemeClr val="bg1"/>
                </a:solidFill>
              </a:rPr>
              <a:t>Image 16</a:t>
            </a:r>
            <a:endParaRPr lang="en-GB" sz="1000" dirty="0">
              <a:solidFill>
                <a:schemeClr val="bg1"/>
              </a:solidFill>
            </a:endParaRPr>
          </a:p>
        </p:txBody>
      </p:sp>
      <p:sp>
        <p:nvSpPr>
          <p:cNvPr id="24" name="TextBox 23"/>
          <p:cNvSpPr txBox="1"/>
          <p:nvPr/>
        </p:nvSpPr>
        <p:spPr>
          <a:xfrm>
            <a:off x="6582376" y="2099797"/>
            <a:ext cx="840596" cy="246221"/>
          </a:xfrm>
          <a:prstGeom prst="rect">
            <a:avLst/>
          </a:prstGeom>
          <a:noFill/>
        </p:spPr>
        <p:txBody>
          <a:bodyPr wrap="square" rtlCol="0">
            <a:spAutoFit/>
          </a:bodyPr>
          <a:lstStyle/>
          <a:p>
            <a:r>
              <a:rPr lang="en-GB" sz="1000" dirty="0" smtClean="0"/>
              <a:t>Image 17</a:t>
            </a:r>
            <a:endParaRPr lang="en-GB" sz="1000" dirty="0"/>
          </a:p>
        </p:txBody>
      </p:sp>
    </p:spTree>
    <p:extLst>
      <p:ext uri="{BB962C8B-B14F-4D97-AF65-F5344CB8AC3E}">
        <p14:creationId xmlns:p14="http://schemas.microsoft.com/office/powerpoint/2010/main" val="15231093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Male support?</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97131" y="3824875"/>
            <a:ext cx="2377440" cy="1584960"/>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7131" y="1264555"/>
            <a:ext cx="1920240" cy="2560320"/>
          </a:xfrm>
          <a:prstGeom prst="rect">
            <a:avLst/>
          </a:prstGeom>
        </p:spPr>
      </p:pic>
      <p:pic>
        <p:nvPicPr>
          <p:cNvPr id="7" name="Picture 6"/>
          <p:cNvPicPr>
            <a:picLocks noChangeAspect="1"/>
          </p:cNvPicPr>
          <p:nvPr/>
        </p:nvPicPr>
        <p:blipFill>
          <a:blip r:embed="rId4"/>
          <a:stretch>
            <a:fillRect/>
          </a:stretch>
        </p:blipFill>
        <p:spPr>
          <a:xfrm>
            <a:off x="2974571" y="3760105"/>
            <a:ext cx="2857500" cy="1714500"/>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17371" y="1259205"/>
            <a:ext cx="3924993" cy="2612083"/>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23642" y="1259203"/>
            <a:ext cx="1938962" cy="1938962"/>
          </a:xfrm>
          <a:prstGeom prst="rect">
            <a:avLst/>
          </a:prstGeom>
        </p:spPr>
      </p:pic>
      <p:sp>
        <p:nvSpPr>
          <p:cNvPr id="3" name="TextBox 2"/>
          <p:cNvSpPr txBox="1"/>
          <p:nvPr/>
        </p:nvSpPr>
        <p:spPr>
          <a:xfrm>
            <a:off x="597131" y="1259205"/>
            <a:ext cx="1015359" cy="246221"/>
          </a:xfrm>
          <a:prstGeom prst="rect">
            <a:avLst/>
          </a:prstGeom>
          <a:noFill/>
        </p:spPr>
        <p:txBody>
          <a:bodyPr wrap="square" rtlCol="0">
            <a:spAutoFit/>
          </a:bodyPr>
          <a:lstStyle/>
          <a:p>
            <a:r>
              <a:rPr lang="en-GB" sz="1000" dirty="0" smtClean="0"/>
              <a:t>Image 18</a:t>
            </a:r>
            <a:endParaRPr lang="en-GB" sz="1000" dirty="0"/>
          </a:p>
        </p:txBody>
      </p:sp>
      <p:sp>
        <p:nvSpPr>
          <p:cNvPr id="6" name="TextBox 5"/>
          <p:cNvSpPr txBox="1"/>
          <p:nvPr/>
        </p:nvSpPr>
        <p:spPr>
          <a:xfrm>
            <a:off x="597131" y="5163614"/>
            <a:ext cx="1052052" cy="246221"/>
          </a:xfrm>
          <a:prstGeom prst="rect">
            <a:avLst/>
          </a:prstGeom>
          <a:noFill/>
        </p:spPr>
        <p:txBody>
          <a:bodyPr wrap="square" rtlCol="0">
            <a:spAutoFit/>
          </a:bodyPr>
          <a:lstStyle/>
          <a:p>
            <a:r>
              <a:rPr lang="en-GB" sz="1000" dirty="0" smtClean="0"/>
              <a:t>Image 19</a:t>
            </a:r>
            <a:endParaRPr lang="en-GB" sz="1000" dirty="0"/>
          </a:p>
        </p:txBody>
      </p:sp>
      <p:sp>
        <p:nvSpPr>
          <p:cNvPr id="10" name="TextBox 9"/>
          <p:cNvSpPr txBox="1"/>
          <p:nvPr/>
        </p:nvSpPr>
        <p:spPr>
          <a:xfrm>
            <a:off x="5215768" y="1259204"/>
            <a:ext cx="1472757" cy="246221"/>
          </a:xfrm>
          <a:prstGeom prst="rect">
            <a:avLst/>
          </a:prstGeom>
          <a:noFill/>
        </p:spPr>
        <p:txBody>
          <a:bodyPr wrap="square" rtlCol="0">
            <a:spAutoFit/>
          </a:bodyPr>
          <a:lstStyle/>
          <a:p>
            <a:r>
              <a:rPr lang="en-GB" sz="1000" dirty="0" smtClean="0"/>
              <a:t>Image 20</a:t>
            </a:r>
            <a:endParaRPr lang="en-GB" sz="1000" dirty="0"/>
          </a:p>
        </p:txBody>
      </p:sp>
      <p:sp>
        <p:nvSpPr>
          <p:cNvPr id="11" name="TextBox 10"/>
          <p:cNvSpPr txBox="1"/>
          <p:nvPr/>
        </p:nvSpPr>
        <p:spPr>
          <a:xfrm>
            <a:off x="7650238" y="2951944"/>
            <a:ext cx="1281753" cy="246221"/>
          </a:xfrm>
          <a:prstGeom prst="rect">
            <a:avLst/>
          </a:prstGeom>
          <a:noFill/>
        </p:spPr>
        <p:txBody>
          <a:bodyPr wrap="square" rtlCol="0">
            <a:spAutoFit/>
          </a:bodyPr>
          <a:lstStyle/>
          <a:p>
            <a:r>
              <a:rPr lang="en-GB" sz="1000" dirty="0" smtClean="0"/>
              <a:t>Image 21</a:t>
            </a:r>
            <a:endParaRPr lang="en-GB" sz="1000" dirty="0"/>
          </a:p>
        </p:txBody>
      </p:sp>
      <p:sp>
        <p:nvSpPr>
          <p:cNvPr id="12" name="TextBox 11"/>
          <p:cNvSpPr txBox="1"/>
          <p:nvPr/>
        </p:nvSpPr>
        <p:spPr>
          <a:xfrm>
            <a:off x="2989945" y="5199912"/>
            <a:ext cx="1086152" cy="246221"/>
          </a:xfrm>
          <a:prstGeom prst="rect">
            <a:avLst/>
          </a:prstGeom>
          <a:noFill/>
        </p:spPr>
        <p:txBody>
          <a:bodyPr wrap="square" rtlCol="0">
            <a:spAutoFit/>
          </a:bodyPr>
          <a:lstStyle/>
          <a:p>
            <a:r>
              <a:rPr lang="en-GB" sz="1000" dirty="0" smtClean="0"/>
              <a:t>Image 22</a:t>
            </a:r>
            <a:endParaRPr lang="en-GB" sz="1000" dirty="0"/>
          </a:p>
        </p:txBody>
      </p:sp>
    </p:spTree>
    <p:extLst>
      <p:ext uri="{BB962C8B-B14F-4D97-AF65-F5344CB8AC3E}">
        <p14:creationId xmlns:p14="http://schemas.microsoft.com/office/powerpoint/2010/main" val="40216317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t>
            </a:r>
            <a:r>
              <a:rPr lang="en-GB" dirty="0" smtClean="0"/>
              <a:t>he </a:t>
            </a:r>
            <a:r>
              <a:rPr lang="en-GB" dirty="0"/>
              <a:t>Future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96762" y="3761861"/>
            <a:ext cx="6095238" cy="3047619"/>
          </a:xfrm>
        </p:spPr>
      </p:pic>
      <p:sp>
        <p:nvSpPr>
          <p:cNvPr id="5" name="TextBox 4"/>
          <p:cNvSpPr txBox="1"/>
          <p:nvPr/>
        </p:nvSpPr>
        <p:spPr>
          <a:xfrm>
            <a:off x="2344189" y="1571105"/>
            <a:ext cx="7672647" cy="2239276"/>
          </a:xfrm>
          <a:prstGeom prst="rect">
            <a:avLst/>
          </a:prstGeom>
          <a:noFill/>
        </p:spPr>
        <p:txBody>
          <a:bodyPr wrap="square" rtlCol="0">
            <a:spAutoFit/>
          </a:bodyPr>
          <a:lstStyle/>
          <a:p>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025" y="1225683"/>
            <a:ext cx="5459323" cy="2569093"/>
          </a:xfrm>
          <a:prstGeom prst="rect">
            <a:avLst/>
          </a:prstGeom>
        </p:spPr>
      </p:pic>
      <p:sp>
        <p:nvSpPr>
          <p:cNvPr id="7" name="TextBox 6"/>
          <p:cNvSpPr txBox="1"/>
          <p:nvPr/>
        </p:nvSpPr>
        <p:spPr>
          <a:xfrm>
            <a:off x="6096762" y="1404851"/>
            <a:ext cx="5790438" cy="2308324"/>
          </a:xfrm>
          <a:prstGeom prst="rect">
            <a:avLst/>
          </a:prstGeom>
          <a:noFill/>
        </p:spPr>
        <p:txBody>
          <a:bodyPr wrap="square" rtlCol="0">
            <a:spAutoFit/>
          </a:bodyPr>
          <a:lstStyle/>
          <a:p>
            <a:r>
              <a:rPr lang="en-GB" dirty="0" smtClean="0"/>
              <a:t>An ideal future would be one where, it does not matter what gender you are, you would be paid equal for doing the same job. The glass ceiling approach would hopefully come to an end and more women will be in powerful positions, and becoming a mother and raising a family would not be an issue or a hindrance to getting a promotion and climbing the corporate ladder. </a:t>
            </a:r>
            <a:endParaRPr lang="en-GB" dirty="0"/>
          </a:p>
        </p:txBody>
      </p:sp>
      <p:sp>
        <p:nvSpPr>
          <p:cNvPr id="3" name="TextBox 2"/>
          <p:cNvSpPr txBox="1"/>
          <p:nvPr/>
        </p:nvSpPr>
        <p:spPr>
          <a:xfrm>
            <a:off x="4866428" y="3556357"/>
            <a:ext cx="1505808" cy="246221"/>
          </a:xfrm>
          <a:prstGeom prst="rect">
            <a:avLst/>
          </a:prstGeom>
          <a:noFill/>
        </p:spPr>
        <p:txBody>
          <a:bodyPr wrap="square" rtlCol="0">
            <a:spAutoFit/>
          </a:bodyPr>
          <a:lstStyle/>
          <a:p>
            <a:r>
              <a:rPr lang="en-GB" sz="1000" dirty="0" smtClean="0">
                <a:solidFill>
                  <a:schemeClr val="bg1"/>
                </a:solidFill>
              </a:rPr>
              <a:t>Image 23</a:t>
            </a:r>
            <a:endParaRPr lang="en-GB" sz="1000" dirty="0">
              <a:solidFill>
                <a:schemeClr val="bg1"/>
              </a:solidFill>
            </a:endParaRPr>
          </a:p>
        </p:txBody>
      </p:sp>
      <p:sp>
        <p:nvSpPr>
          <p:cNvPr id="8" name="TextBox 7"/>
          <p:cNvSpPr txBox="1"/>
          <p:nvPr/>
        </p:nvSpPr>
        <p:spPr>
          <a:xfrm>
            <a:off x="11425084" y="6611779"/>
            <a:ext cx="1120877" cy="246221"/>
          </a:xfrm>
          <a:prstGeom prst="rect">
            <a:avLst/>
          </a:prstGeom>
          <a:noFill/>
        </p:spPr>
        <p:txBody>
          <a:bodyPr wrap="square" rtlCol="0">
            <a:spAutoFit/>
          </a:bodyPr>
          <a:lstStyle/>
          <a:p>
            <a:r>
              <a:rPr lang="en-GB" sz="1000" dirty="0" smtClean="0">
                <a:solidFill>
                  <a:schemeClr val="bg1"/>
                </a:solidFill>
              </a:rPr>
              <a:t>Image 24</a:t>
            </a:r>
            <a:endParaRPr lang="en-GB" sz="1000" dirty="0">
              <a:solidFill>
                <a:schemeClr val="bg1"/>
              </a:solidFill>
            </a:endParaRPr>
          </a:p>
        </p:txBody>
      </p:sp>
    </p:spTree>
    <p:extLst>
      <p:ext uri="{BB962C8B-B14F-4D97-AF65-F5344CB8AC3E}">
        <p14:creationId xmlns:p14="http://schemas.microsoft.com/office/powerpoint/2010/main" val="173157330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3328" y="316287"/>
            <a:ext cx="8911687" cy="1280890"/>
          </a:xfrm>
        </p:spPr>
        <p:txBody>
          <a:bodyPr/>
          <a:lstStyle/>
          <a:p>
            <a:r>
              <a:rPr lang="en-GB" dirty="0"/>
              <a:t>References</a:t>
            </a:r>
            <a:br>
              <a:rPr lang="en-GB" dirty="0"/>
            </a:br>
            <a:endParaRPr lang="en-GB" dirty="0"/>
          </a:p>
        </p:txBody>
      </p:sp>
      <p:sp>
        <p:nvSpPr>
          <p:cNvPr id="3" name="Content Placeholder 2"/>
          <p:cNvSpPr>
            <a:spLocks noGrp="1"/>
          </p:cNvSpPr>
          <p:nvPr>
            <p:ph idx="1"/>
          </p:nvPr>
        </p:nvSpPr>
        <p:spPr>
          <a:xfrm>
            <a:off x="1563328" y="956732"/>
            <a:ext cx="9941283" cy="5799667"/>
          </a:xfrm>
        </p:spPr>
        <p:txBody>
          <a:bodyPr>
            <a:normAutofit fontScale="32500" lnSpcReduction="20000"/>
          </a:bodyPr>
          <a:lstStyle/>
          <a:p>
            <a:pPr marL="0" indent="0">
              <a:buNone/>
            </a:pPr>
            <a:endParaRPr lang="en-GB" sz="4000" dirty="0"/>
          </a:p>
          <a:p>
            <a:r>
              <a:rPr lang="en-GB" sz="4000" dirty="0"/>
              <a:t>Claire, M. (2015). </a:t>
            </a:r>
            <a:r>
              <a:rPr lang="en-GB" sz="4000" i="1" dirty="0"/>
              <a:t>Pay Gaps Around The World: How Women Are Fighting For Equal Wages</a:t>
            </a:r>
            <a:r>
              <a:rPr lang="en-GB" sz="4000" dirty="0"/>
              <a:t>. [online] Marie Claire. Available at: </a:t>
            </a:r>
            <a:r>
              <a:rPr lang="en-GB" sz="4000" u="sng" dirty="0">
                <a:hlinkClick r:id="rId2"/>
              </a:rPr>
              <a:t>http://www.marieclaire.co.uk/reports/pay-gaps-around-the-world-how-women-are-fighting-for-equal-wages-62471</a:t>
            </a:r>
            <a:r>
              <a:rPr lang="en-GB" sz="4000" dirty="0"/>
              <a:t>  [Accessed 17 Jan. 2018</a:t>
            </a:r>
            <a:r>
              <a:rPr lang="en-GB" sz="4000" dirty="0" smtClean="0"/>
              <a:t>].</a:t>
            </a:r>
            <a:endParaRPr lang="en-GB" sz="4000" dirty="0"/>
          </a:p>
          <a:p>
            <a:r>
              <a:rPr lang="en-GB" sz="4000" dirty="0"/>
              <a:t>Chorley, M. (2014). Gender pay gap to last for another SIXTY years: Women still earning 80p for every pound men are paid. [online] Mail Online. Available at: </a:t>
            </a:r>
            <a:r>
              <a:rPr lang="en-GB" sz="4000" u="sng" dirty="0">
                <a:hlinkClick r:id="rId3"/>
              </a:rPr>
              <a:t>http://www.dailymail.co.uk/news/article-2719704/Gender-pay-gap-SIXTY-years-Women-earning-80p-pound-men-paid.html</a:t>
            </a:r>
            <a:r>
              <a:rPr lang="en-GB" sz="4000" dirty="0"/>
              <a:t>  [Accessed 16 Jan. 2018</a:t>
            </a:r>
            <a:r>
              <a:rPr lang="en-GB" sz="4000" dirty="0" smtClean="0"/>
              <a:t>].</a:t>
            </a:r>
            <a:endParaRPr lang="en-GB" sz="4000" dirty="0"/>
          </a:p>
          <a:p>
            <a:r>
              <a:rPr lang="en-GB" sz="4000" dirty="0"/>
              <a:t>Dean, A. (2015). </a:t>
            </a:r>
            <a:r>
              <a:rPr lang="en-GB" sz="4000" i="1" dirty="0"/>
              <a:t>OPINION: End the gender pay gap in 2015</a:t>
            </a:r>
            <a:r>
              <a:rPr lang="en-GB" sz="4000" dirty="0"/>
              <a:t>. [online] America.aljazeera.com. Available at: </a:t>
            </a:r>
            <a:r>
              <a:rPr lang="en-GB" sz="4000" u="sng" dirty="0">
                <a:hlinkClick r:id="rId4"/>
              </a:rPr>
              <a:t>http://america.aljazeera.com/opinions/2015/1/gender-pay-gap-womenrightseconomicequality.html</a:t>
            </a:r>
            <a:r>
              <a:rPr lang="en-GB" sz="4000" dirty="0"/>
              <a:t>  [Accessed 24 Jan. 2018].</a:t>
            </a:r>
          </a:p>
          <a:p>
            <a:r>
              <a:rPr lang="en-GB" sz="4000" dirty="0"/>
              <a:t>Eeoc.gov. (1963). </a:t>
            </a:r>
            <a:r>
              <a:rPr lang="en-GB" sz="4000" i="1" dirty="0"/>
              <a:t>The Equal Pay Act of 1963 (EPA)</a:t>
            </a:r>
            <a:r>
              <a:rPr lang="en-GB" sz="4000" dirty="0"/>
              <a:t>. [online] Available at: </a:t>
            </a:r>
            <a:r>
              <a:rPr lang="en-GB" sz="4000" u="sng" dirty="0">
                <a:hlinkClick r:id="rId5"/>
              </a:rPr>
              <a:t>https://www.eeoc.gov/laws/statutes/epa.cfm</a:t>
            </a:r>
            <a:r>
              <a:rPr lang="en-GB" sz="4000" dirty="0"/>
              <a:t>  [Accessed 21 Jan. 2018].</a:t>
            </a:r>
          </a:p>
          <a:p>
            <a:r>
              <a:rPr lang="en-GB" sz="4000" dirty="0"/>
              <a:t>entertainment.ie. (2018). </a:t>
            </a:r>
            <a:r>
              <a:rPr lang="en-GB" sz="4000" i="1" dirty="0"/>
              <a:t>Catt Sadler has left E! News due to gender pay gap</a:t>
            </a:r>
            <a:r>
              <a:rPr lang="en-GB" sz="4000" dirty="0"/>
              <a:t>. [online] Available at: </a:t>
            </a:r>
            <a:r>
              <a:rPr lang="en-GB" sz="4000" u="sng" dirty="0">
                <a:hlinkClick r:id="rId6"/>
              </a:rPr>
              <a:t>http://entertainment.ie/tv/news/Catt-Sadler-has-left-E-News-due-to-gender-pay-gap/400498.htm</a:t>
            </a:r>
            <a:r>
              <a:rPr lang="en-GB" sz="4000" dirty="0"/>
              <a:t>  [Accessed 18 Jan. 2018].</a:t>
            </a:r>
          </a:p>
          <a:p>
            <a:r>
              <a:rPr lang="en-GB" sz="4000" dirty="0"/>
              <a:t>Equalpayportal.co.uk. (2017). </a:t>
            </a:r>
            <a:r>
              <a:rPr lang="en-GB" sz="4000" i="1" dirty="0"/>
              <a:t>Equal Pay Portal |  Law</a:t>
            </a:r>
            <a:r>
              <a:rPr lang="en-GB" sz="4000" dirty="0"/>
              <a:t>. [online] Available at: </a:t>
            </a:r>
            <a:r>
              <a:rPr lang="en-GB" sz="4000" u="sng" dirty="0">
                <a:hlinkClick r:id="rId7"/>
              </a:rPr>
              <a:t>http://www.equalpayportal.co.uk/the-law/</a:t>
            </a:r>
            <a:r>
              <a:rPr lang="en-GB" sz="4000" dirty="0"/>
              <a:t>  [Accessed 19 Jan. 2018].</a:t>
            </a:r>
          </a:p>
          <a:p>
            <a:r>
              <a:rPr lang="en-GB" sz="4000" dirty="0"/>
              <a:t>Equalpayportal.co.uk. (2017). </a:t>
            </a:r>
            <a:r>
              <a:rPr lang="en-GB" sz="4000" i="1" dirty="0"/>
              <a:t>Equal Pay Portal |  Wales</a:t>
            </a:r>
            <a:r>
              <a:rPr lang="en-GB" sz="4000" dirty="0"/>
              <a:t>. [online] Available at: </a:t>
            </a:r>
            <a:r>
              <a:rPr lang="en-GB" sz="4000" u="sng" dirty="0">
                <a:hlinkClick r:id="rId8"/>
              </a:rPr>
              <a:t>http://www.equalpayportal.co.uk/wales/</a:t>
            </a:r>
            <a:r>
              <a:rPr lang="en-GB" sz="4000" dirty="0"/>
              <a:t>  [Accessed 23 Jan. 2018].</a:t>
            </a:r>
          </a:p>
          <a:p>
            <a:r>
              <a:rPr lang="en-GB" sz="4000" dirty="0"/>
              <a:t>Humanrights.gov.au. (2014). </a:t>
            </a:r>
            <a:r>
              <a:rPr lang="en-GB" sz="4000" i="1" dirty="0"/>
              <a:t>Gender pay gap at 20 year high | Australian Human Rights Commission</a:t>
            </a:r>
            <a:r>
              <a:rPr lang="en-GB" sz="4000" dirty="0"/>
              <a:t>. [online] Available at: </a:t>
            </a:r>
            <a:r>
              <a:rPr lang="en-GB" sz="4000" u="sng" dirty="0">
                <a:hlinkClick r:id="rId9"/>
              </a:rPr>
              <a:t>https://www.humanrights.gov.au/news/stories/gender-pay-gap-20-year-high</a:t>
            </a:r>
            <a:r>
              <a:rPr lang="en-GB" sz="4000" dirty="0"/>
              <a:t>  [Accessed 24 Jan. 2018].</a:t>
            </a:r>
          </a:p>
          <a:p>
            <a:r>
              <a:rPr lang="en-GB" sz="4000" dirty="0" smtClean="0"/>
              <a:t>Mandatory </a:t>
            </a:r>
            <a:r>
              <a:rPr lang="en-GB" sz="4000" dirty="0"/>
              <a:t>Gender Pay Gap Reporting. (2017). [</a:t>
            </a:r>
            <a:r>
              <a:rPr lang="en-GB" sz="4000" dirty="0" err="1"/>
              <a:t>ebook</a:t>
            </a:r>
            <a:r>
              <a:rPr lang="en-GB" sz="4000" dirty="0"/>
              <a:t>] Crown copyright. Available at: </a:t>
            </a:r>
            <a:r>
              <a:rPr lang="en-GB" sz="4000" u="sng" dirty="0">
                <a:hlinkClick r:id="rId10"/>
              </a:rPr>
              <a:t>https://www.gov.uk/government/uploads/system/uploads/attachment_data/file/585771/Public_Sector_Gender_Pay_Gap_Consultation_Response_final.pdf</a:t>
            </a:r>
            <a:r>
              <a:rPr lang="en-GB" sz="4000" dirty="0"/>
              <a:t>  [Accessed 19 Jan. 2018].</a:t>
            </a:r>
          </a:p>
          <a:p>
            <a:r>
              <a:rPr lang="en-GB" sz="4000" dirty="0"/>
              <a:t>Norris, P. 2000. A virtuous circle: Political communications in post industrial societies. New York: Cambridge University </a:t>
            </a:r>
            <a:r>
              <a:rPr lang="en-GB" sz="4000" dirty="0" smtClean="0"/>
              <a:t>Press</a:t>
            </a:r>
            <a:endParaRPr lang="en-GB" sz="4000" dirty="0"/>
          </a:p>
        </p:txBody>
      </p:sp>
    </p:spTree>
    <p:extLst>
      <p:ext uri="{BB962C8B-B14F-4D97-AF65-F5344CB8AC3E}">
        <p14:creationId xmlns:p14="http://schemas.microsoft.com/office/powerpoint/2010/main" val="41967648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8546" y="1439333"/>
            <a:ext cx="8915400" cy="3777622"/>
          </a:xfrm>
        </p:spPr>
        <p:txBody>
          <a:bodyPr>
            <a:normAutofit fontScale="55000" lnSpcReduction="20000"/>
          </a:bodyPr>
          <a:lstStyle/>
          <a:p>
            <a:r>
              <a:rPr lang="en-GB" dirty="0"/>
              <a:t>Ni </a:t>
            </a:r>
            <a:r>
              <a:rPr lang="en-GB" dirty="0" err="1"/>
              <a:t>Aodha</a:t>
            </a:r>
            <a:r>
              <a:rPr lang="en-GB" dirty="0"/>
              <a:t>, G. (2018). </a:t>
            </a:r>
            <a:r>
              <a:rPr lang="en-GB" i="1" dirty="0"/>
              <a:t>After huge gender pay gap revealed, Mark Wahlberg donates €1.5m reshoot salary to Time's Up</a:t>
            </a:r>
            <a:r>
              <a:rPr lang="en-GB" dirty="0"/>
              <a:t>. [online] TheJournal.ie. Available at: </a:t>
            </a:r>
            <a:r>
              <a:rPr lang="en-GB" u="sng" dirty="0">
                <a:hlinkClick r:id="rId2"/>
              </a:rPr>
              <a:t>http://www.thejournal.ie/mark-walhberg-gender-pay-3796830-Jan2018/</a:t>
            </a:r>
            <a:r>
              <a:rPr lang="en-GB" dirty="0"/>
              <a:t>  [Accessed 24 Jan. 2018].</a:t>
            </a:r>
          </a:p>
          <a:p>
            <a:r>
              <a:rPr lang="en-GB" dirty="0"/>
              <a:t>Palmer, K. (2018). </a:t>
            </a:r>
            <a:r>
              <a:rPr lang="en-GB" i="1" dirty="0"/>
              <a:t>Gender pay gap revealed at 500 UK firms</a:t>
            </a:r>
            <a:r>
              <a:rPr lang="en-GB" dirty="0"/>
              <a:t>. [online] BBC News. Available at: </a:t>
            </a:r>
            <a:r>
              <a:rPr lang="en-GB" u="sng" dirty="0">
                <a:hlinkClick r:id="rId3"/>
              </a:rPr>
              <a:t>http://www.bbc.co.uk/news/uk-42580194</a:t>
            </a:r>
            <a:r>
              <a:rPr lang="en-GB" dirty="0"/>
              <a:t>  [Accessed 14 Jan. 2018].</a:t>
            </a:r>
          </a:p>
          <a:p>
            <a:r>
              <a:rPr lang="en-GB" dirty="0"/>
              <a:t>Pearson-Jones, B., Joseph, A. and Boyd, C. (2018). </a:t>
            </a:r>
            <a:r>
              <a:rPr lang="en-GB" i="1" dirty="0"/>
              <a:t>BBC journalist Carrie Gracie says she doesn't trust her BBC bosses</a:t>
            </a:r>
            <a:r>
              <a:rPr lang="en-GB" dirty="0"/>
              <a:t>. [online] Mail Online. Available at: </a:t>
            </a:r>
            <a:r>
              <a:rPr lang="en-GB" u="sng" dirty="0">
                <a:hlinkClick r:id="rId4"/>
              </a:rPr>
              <a:t>http://www.dailymail.co.uk/news/article-5244299/Carrie-Gracie-quits-BBC-gender-pay-gap.html#ixzz555pPn39</a:t>
            </a:r>
            <a:r>
              <a:rPr lang="en-GB" dirty="0"/>
              <a:t>  [Accessed 17 Jan. 2018].</a:t>
            </a:r>
          </a:p>
          <a:p>
            <a:r>
              <a:rPr lang="en-GB" dirty="0"/>
              <a:t>Pearson-Jones, B., Joseph, A. and Boyd, C. (2018). </a:t>
            </a:r>
            <a:r>
              <a:rPr lang="en-GB" i="1" dirty="0"/>
              <a:t>BBC journalist Carrie Gracie says she doesn't trust her BBC bosses</a:t>
            </a:r>
            <a:r>
              <a:rPr lang="en-GB" dirty="0"/>
              <a:t>. [online] Mail Online. Available at: </a:t>
            </a:r>
            <a:r>
              <a:rPr lang="en-GB" u="sng" dirty="0">
                <a:hlinkClick r:id="rId4"/>
              </a:rPr>
              <a:t>http://www.dailymail.co.uk/news/article-5244299/Carrie-Gracie-quits-BBC-gender-pay-gap.html#ixzz555pPn39</a:t>
            </a:r>
            <a:r>
              <a:rPr lang="en-GB" dirty="0"/>
              <a:t>  [Accessed 17 Jan. 2018].</a:t>
            </a:r>
          </a:p>
          <a:p>
            <a:r>
              <a:rPr lang="en-GB" dirty="0"/>
              <a:t>Percival, A. (2017). </a:t>
            </a:r>
            <a:r>
              <a:rPr lang="en-GB" i="1" dirty="0"/>
              <a:t>Gary </a:t>
            </a:r>
            <a:r>
              <a:rPr lang="en-GB" i="1" dirty="0" err="1"/>
              <a:t>Lineker</a:t>
            </a:r>
            <a:r>
              <a:rPr lang="en-GB" i="1" dirty="0"/>
              <a:t> Voices 'Total And Utter Support' For BBC Female Stars Amid Gender Pay Gap Row</a:t>
            </a:r>
            <a:r>
              <a:rPr lang="en-GB" dirty="0"/>
              <a:t>. [online] </a:t>
            </a:r>
            <a:r>
              <a:rPr lang="en-GB" dirty="0" err="1"/>
              <a:t>HuffPost</a:t>
            </a:r>
            <a:r>
              <a:rPr lang="en-GB" dirty="0"/>
              <a:t> UK. Available at: </a:t>
            </a:r>
            <a:r>
              <a:rPr lang="en-GB" u="sng" dirty="0">
                <a:hlinkClick r:id="rId5"/>
              </a:rPr>
              <a:t>http://www.huffingtonpost.co.uk/entry/gary-lineker-bbc-gender-pay-gap_uk_5975c4e3e4b0e79ec19a6be2</a:t>
            </a:r>
            <a:r>
              <a:rPr lang="en-GB" dirty="0"/>
              <a:t>  [Accessed 24 Jan. 2018].</a:t>
            </a:r>
          </a:p>
          <a:p>
            <a:r>
              <a:rPr lang="en-GB" dirty="0"/>
              <a:t>Perez, F. (2008). </a:t>
            </a:r>
            <a:r>
              <a:rPr lang="en-GB" i="1" dirty="0"/>
              <a:t>The Internet and political engagement: Making a difference</a:t>
            </a:r>
            <a:r>
              <a:rPr lang="en-GB" dirty="0"/>
              <a:t>. [</a:t>
            </a:r>
            <a:r>
              <a:rPr lang="en-GB" dirty="0" err="1"/>
              <a:t>ebook</a:t>
            </a:r>
            <a:r>
              <a:rPr lang="en-GB" dirty="0"/>
              <a:t>] Leeds: University of Leeds, p.2. Available at: </a:t>
            </a:r>
            <a:r>
              <a:rPr lang="en-GB" u="sng" dirty="0">
                <a:hlinkClick r:id="rId6"/>
              </a:rPr>
              <a:t>https://www.academia.edu/730532/The_Internet_and_political_engagement_Making_a_difference?auto=download</a:t>
            </a:r>
            <a:r>
              <a:rPr lang="en-GB" dirty="0"/>
              <a:t>  [Accessed 16 Jan. 2018].</a:t>
            </a:r>
          </a:p>
          <a:p>
            <a:r>
              <a:rPr lang="en-GB" dirty="0"/>
              <a:t>Slack, M. (2012). </a:t>
            </a:r>
            <a:r>
              <a:rPr lang="en-GB" i="1" dirty="0"/>
              <a:t>From the Archives: President Obama Signs the Lilly Ledbetter Fair Pay Act</a:t>
            </a:r>
            <a:r>
              <a:rPr lang="en-GB" dirty="0"/>
              <a:t>. [online] Available at: </a:t>
            </a:r>
            <a:r>
              <a:rPr lang="en-GB" u="sng" dirty="0">
                <a:hlinkClick r:id="rId7"/>
              </a:rPr>
              <a:t>https://obamawhitehouse.archives.gov/blog/2012/01/30/archives-president-obama-signs-lilly-ledbetter-fair-pay-act</a:t>
            </a:r>
            <a:r>
              <a:rPr lang="en-GB" dirty="0"/>
              <a:t>  [Accessed 24 Jan. 2018].</a:t>
            </a:r>
          </a:p>
          <a:p>
            <a:r>
              <a:rPr lang="en-GB" dirty="0"/>
              <a:t>Welsh Government. (2006). </a:t>
            </a:r>
            <a:r>
              <a:rPr lang="en-GB" i="1" dirty="0"/>
              <a:t>Law Wales - Government of Wales Act 2006</a:t>
            </a:r>
            <a:r>
              <a:rPr lang="en-GB" dirty="0"/>
              <a:t>. [online] </a:t>
            </a:r>
            <a:r>
              <a:rPr lang="en-GB" dirty="0" err="1"/>
              <a:t>Law.gov.wales</a:t>
            </a:r>
            <a:r>
              <a:rPr lang="en-GB" dirty="0"/>
              <a:t>. Available at: </a:t>
            </a:r>
            <a:r>
              <a:rPr lang="en-GB" u="sng" dirty="0">
                <a:hlinkClick r:id="rId8"/>
              </a:rPr>
              <a:t>http://law.gov.wales/constitution-government/devolution/gowa-06/?lang=en#/constitution-government/devolution/gowa-06/?tab=overview&amp;lang=en</a:t>
            </a:r>
            <a:r>
              <a:rPr lang="en-GB" dirty="0"/>
              <a:t>  [Accessed 24 Jan. 2018].</a:t>
            </a:r>
          </a:p>
          <a:p>
            <a:pPr marL="0" indent="0">
              <a:buNone/>
            </a:pPr>
            <a:endParaRPr lang="en-GB" dirty="0"/>
          </a:p>
          <a:p>
            <a:pPr marL="0" indent="0">
              <a:buNone/>
            </a:pPr>
            <a:endParaRPr lang="en-GB" sz="200" dirty="0"/>
          </a:p>
          <a:p>
            <a:endParaRPr lang="en-GB" dirty="0"/>
          </a:p>
        </p:txBody>
      </p:sp>
    </p:spTree>
    <p:extLst>
      <p:ext uri="{BB962C8B-B14F-4D97-AF65-F5344CB8AC3E}">
        <p14:creationId xmlns:p14="http://schemas.microsoft.com/office/powerpoint/2010/main" val="20761698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4BDBAE-D75A-43C4-B237-C4FBF815F6A7}"/>
              </a:ext>
            </a:extLst>
          </p:cNvPr>
          <p:cNvSpPr>
            <a:spLocks noGrp="1"/>
          </p:cNvSpPr>
          <p:nvPr>
            <p:ph idx="1"/>
          </p:nvPr>
        </p:nvSpPr>
        <p:spPr>
          <a:xfrm>
            <a:off x="2589212" y="865239"/>
            <a:ext cx="8915400" cy="5045983"/>
          </a:xfrm>
        </p:spPr>
        <p:txBody>
          <a:bodyPr>
            <a:normAutofit fontScale="55000" lnSpcReduction="20000"/>
          </a:bodyPr>
          <a:lstStyle/>
          <a:p>
            <a:r>
              <a:rPr lang="en-GB" dirty="0"/>
              <a:t>Image 1, Glopo.wikispaces.com. (2018). </a:t>
            </a:r>
            <a:r>
              <a:rPr lang="en-GB" dirty="0" err="1"/>
              <a:t>GloPo</a:t>
            </a:r>
            <a:r>
              <a:rPr lang="en-GB" dirty="0"/>
              <a:t> - Political Engagement Activity (PEA). [online] Available at: </a:t>
            </a:r>
            <a:r>
              <a:rPr lang="en-GB" u="sng" dirty="0">
                <a:hlinkClick r:id="rId2"/>
              </a:rPr>
              <a:t>ttps://glopo.wikispaces.com/Political+Engagement+Activity+(PEA)</a:t>
            </a:r>
            <a:r>
              <a:rPr lang="en-GB" dirty="0"/>
              <a:t> </a:t>
            </a:r>
            <a:r>
              <a:rPr lang="en-GB" u="sng" dirty="0">
                <a:hlinkClick r:id="rId2"/>
              </a:rPr>
              <a:t>h</a:t>
            </a:r>
            <a:r>
              <a:rPr lang="en-GB" u="sng" dirty="0"/>
              <a:t> </a:t>
            </a:r>
            <a:r>
              <a:rPr lang="en-GB" dirty="0"/>
              <a:t>[Accessed 16 Jan. 2018</a:t>
            </a:r>
            <a:r>
              <a:rPr lang="en-GB" dirty="0" smtClean="0"/>
              <a:t>].</a:t>
            </a:r>
          </a:p>
          <a:p>
            <a:r>
              <a:rPr lang="en-GB" dirty="0"/>
              <a:t>Image 2. Paper articles. (2018). [image] Available at: </a:t>
            </a:r>
            <a:r>
              <a:rPr lang="en-GB" u="sng" dirty="0">
                <a:hlinkClick r:id="rId3"/>
              </a:rPr>
              <a:t>https://cdn1.lockerdomecdn.com/uploads/94c8809597d1f9a7f5fee7bac03415b8e3d76188c2ed00f345728d6ebfcb672c_large</a:t>
            </a:r>
            <a:r>
              <a:rPr lang="en-GB" dirty="0"/>
              <a:t>  [Accessed 24 Jan. 2018</a:t>
            </a:r>
            <a:r>
              <a:rPr lang="en-GB" dirty="0" smtClean="0"/>
              <a:t>].</a:t>
            </a:r>
          </a:p>
          <a:p>
            <a:r>
              <a:rPr lang="en-GB" dirty="0"/>
              <a:t>Image 3. McCarthy, N. (2018). Infographic: The Gender Pay Gap In Developed Nations Visualised. [online] Statista Infographics. Available at: </a:t>
            </a:r>
            <a:r>
              <a:rPr lang="en-GB" u="sng" dirty="0">
                <a:hlinkClick r:id="rId4"/>
              </a:rPr>
              <a:t>https://www.statista.com/chart/4279/the-gender-pay-gap-in-developed-nations-visualised/</a:t>
            </a:r>
            <a:r>
              <a:rPr lang="en-GB" dirty="0"/>
              <a:t>  [Accessed 16 Jan. 2018].</a:t>
            </a:r>
          </a:p>
          <a:p>
            <a:r>
              <a:rPr lang="en-GB" dirty="0"/>
              <a:t>Image 4. Mind the Gap. (2018). [image] Available at: </a:t>
            </a:r>
            <a:r>
              <a:rPr lang="en-GB" u="sng" dirty="0">
                <a:hlinkClick r:id="rId5"/>
              </a:rPr>
              <a:t>http://www.acas.org.uk/media/image/j/g/cliff_silhouettes3202.jpg</a:t>
            </a:r>
            <a:r>
              <a:rPr lang="en-GB" dirty="0"/>
              <a:t>  [Accessed 19 Jan. 2018].</a:t>
            </a:r>
          </a:p>
          <a:p>
            <a:r>
              <a:rPr lang="en-GB" dirty="0"/>
              <a:t>Image 5. Gender Pay Gap. (2018). [image] Available at: </a:t>
            </a:r>
            <a:r>
              <a:rPr lang="en-GB" u="sng" dirty="0">
                <a:hlinkClick r:id="rId6"/>
              </a:rPr>
              <a:t>http://www.solentjournalism.co.uk/gender-pay-gap-expected-to-close-in-2041/</a:t>
            </a:r>
            <a:r>
              <a:rPr lang="en-GB" dirty="0"/>
              <a:t>  [Accessed 23 Jan. 2018].</a:t>
            </a:r>
          </a:p>
          <a:p>
            <a:r>
              <a:rPr lang="en-GB" dirty="0"/>
              <a:t>Image 6. Women's day march. (2018). [image] Available at: </a:t>
            </a:r>
            <a:r>
              <a:rPr lang="en-GB" u="sng" dirty="0">
                <a:hlinkClick r:id="rId7"/>
              </a:rPr>
              <a:t>https://www.commondreams.org/sites/default/files/styles/cd_large/public/views-article/womansday_march_equal_pay.png?itok=AsZsXs9y</a:t>
            </a:r>
            <a:r>
              <a:rPr lang="en-GB" dirty="0"/>
              <a:t>  [Accessed 23 Jan. 2018].</a:t>
            </a:r>
          </a:p>
          <a:p>
            <a:r>
              <a:rPr lang="en-GB" dirty="0"/>
              <a:t>Image 7. gender pay global issue. (2018). [image] Available at: </a:t>
            </a:r>
            <a:r>
              <a:rPr lang="en-GB" u="sng" dirty="0">
                <a:hlinkClick r:id="rId8"/>
              </a:rPr>
              <a:t>https://i.ytimg.com/vi/_HgFsD9oB4s/hqdefault.jpg</a:t>
            </a:r>
            <a:r>
              <a:rPr lang="en-GB" dirty="0"/>
              <a:t>  [Accessed 20 Jan. 2018].</a:t>
            </a:r>
          </a:p>
          <a:p>
            <a:r>
              <a:rPr lang="en-GB" dirty="0"/>
              <a:t>Image 8. The Guardian (2018). </a:t>
            </a:r>
            <a:r>
              <a:rPr lang="en-GB" i="1" dirty="0"/>
              <a:t>The guardian image</a:t>
            </a:r>
            <a:r>
              <a:rPr lang="en-GB" dirty="0"/>
              <a:t>. [image] Available at: </a:t>
            </a:r>
            <a:r>
              <a:rPr lang="en-GB" dirty="0">
                <a:sym typeface="Symbol" panose="05050102010706020507" pitchFamily="18" charset="2"/>
              </a:rPr>
              <a:t></a:t>
            </a:r>
            <a:r>
              <a:rPr lang="en-GB" dirty="0"/>
              <a:t> </a:t>
            </a:r>
            <a:r>
              <a:rPr lang="en-GB" u="sng" dirty="0">
                <a:hlinkClick r:id="rId9"/>
              </a:rPr>
              <a:t>https://s.yimg.com/ny/api/res/1.2/q3tYRK63UbRShAp6HZr.TQ--/YXBwaWQ9aGlnaGxhbmRlcjtzbT0xO3c9NTg5O2g9NjEx/http://media.zenfs.com/en/homerun/feed_manager_auto_publish_494/42de47b4a92bf8fefb246a76bfb6ba2b</a:t>
            </a:r>
            <a:r>
              <a:rPr lang="en-GB" dirty="0"/>
              <a:t>  [Accessed 24 Jan. 2018].</a:t>
            </a:r>
          </a:p>
          <a:p>
            <a:r>
              <a:rPr lang="en-GB" dirty="0"/>
              <a:t>Image 9. </a:t>
            </a:r>
            <a:r>
              <a:rPr lang="en-GB" dirty="0" err="1"/>
              <a:t>E!News</a:t>
            </a:r>
            <a:r>
              <a:rPr lang="en-GB" dirty="0"/>
              <a:t> (2018). [image] Available at: </a:t>
            </a:r>
            <a:r>
              <a:rPr lang="en-GB" u="sng" dirty="0">
                <a:hlinkClick r:id="rId10"/>
              </a:rPr>
              <a:t>http://entertainment.ie//images_content/rectangle/620x372/catt-sadler.jpg</a:t>
            </a:r>
            <a:r>
              <a:rPr lang="en-GB" dirty="0"/>
              <a:t>  [Accessed 24 Jan. 2018</a:t>
            </a:r>
            <a:r>
              <a:rPr lang="en-GB" dirty="0" smtClean="0"/>
              <a:t>].</a:t>
            </a:r>
            <a:endParaRPr lang="en-GB" dirty="0"/>
          </a:p>
          <a:p>
            <a:r>
              <a:rPr lang="en-GB" dirty="0"/>
              <a:t>Image 10. </a:t>
            </a:r>
            <a:r>
              <a:rPr lang="en-GB" dirty="0" err="1"/>
              <a:t>Usa</a:t>
            </a:r>
            <a:r>
              <a:rPr lang="en-GB" dirty="0"/>
              <a:t> gender pay gap. (2018). [image] Available at: </a:t>
            </a:r>
            <a:r>
              <a:rPr lang="en-GB" u="sng" dirty="0">
                <a:hlinkClick r:id="rId11"/>
              </a:rPr>
              <a:t>http://america.aljazeera.com/content/ajam/opinions/2015/1/gender-pay-gap-womenrightseconomicequality/jcr:content/headlineImage.adapt.1460.high.gender_pay_gap_a.1425418343033.jpg</a:t>
            </a:r>
            <a:r>
              <a:rPr lang="en-GB" dirty="0"/>
              <a:t>  [Accessed 24 Jan. 2018].</a:t>
            </a:r>
          </a:p>
          <a:p>
            <a:r>
              <a:rPr lang="en-GB" dirty="0"/>
              <a:t>Image 11. Twitter (2018). </a:t>
            </a:r>
            <a:r>
              <a:rPr lang="en-GB" i="1" dirty="0"/>
              <a:t>tweet</a:t>
            </a:r>
            <a:r>
              <a:rPr lang="en-GB" dirty="0"/>
              <a:t>. [image] Available at: </a:t>
            </a:r>
            <a:r>
              <a:rPr lang="en-GB" u="sng" dirty="0">
                <a:hlinkClick r:id="rId12"/>
              </a:rPr>
              <a:t>http://i.dailymail.co.uk/i/pix/2018/01/08/01/47DD726700000578-5244299-image-a-5_1515375956572.jpg</a:t>
            </a:r>
            <a:r>
              <a:rPr lang="en-GB" dirty="0"/>
              <a:t>  [Accessed 24 Jan. 2018].</a:t>
            </a:r>
          </a:p>
          <a:p>
            <a:endParaRPr lang="en-GB" dirty="0"/>
          </a:p>
        </p:txBody>
      </p:sp>
      <p:sp>
        <p:nvSpPr>
          <p:cNvPr id="4" name="TextBox 3"/>
          <p:cNvSpPr txBox="1"/>
          <p:nvPr/>
        </p:nvSpPr>
        <p:spPr>
          <a:xfrm>
            <a:off x="3048000" y="334297"/>
            <a:ext cx="6017342" cy="369332"/>
          </a:xfrm>
          <a:prstGeom prst="rect">
            <a:avLst/>
          </a:prstGeom>
          <a:noFill/>
        </p:spPr>
        <p:txBody>
          <a:bodyPr wrap="square" rtlCol="0">
            <a:spAutoFit/>
          </a:bodyPr>
          <a:lstStyle/>
          <a:p>
            <a:r>
              <a:rPr lang="en-GB" dirty="0" smtClean="0"/>
              <a:t>Image References</a:t>
            </a:r>
            <a:endParaRPr lang="en-GB" dirty="0"/>
          </a:p>
        </p:txBody>
      </p:sp>
    </p:spTree>
    <p:extLst>
      <p:ext uri="{BB962C8B-B14F-4D97-AF65-F5344CB8AC3E}">
        <p14:creationId xmlns:p14="http://schemas.microsoft.com/office/powerpoint/2010/main" val="24915559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12533" y="973394"/>
            <a:ext cx="6096000" cy="5478423"/>
          </a:xfrm>
          <a:prstGeom prst="rect">
            <a:avLst/>
          </a:prstGeom>
        </p:spPr>
        <p:txBody>
          <a:bodyPr>
            <a:spAutoFit/>
          </a:bodyPr>
          <a:lstStyle/>
          <a:p>
            <a:r>
              <a:rPr lang="en-GB" sz="1000" dirty="0"/>
              <a:t>Image 12. Equal Pay Day. (2018). [image] available at: </a:t>
            </a:r>
            <a:r>
              <a:rPr lang="en-GB" sz="1000" u="sng" dirty="0">
                <a:hlinkClick r:id="rId2"/>
              </a:rPr>
              <a:t>http://www.catalyst.org/uploads/styles/content-large/public/equalpayblog.jpg</a:t>
            </a:r>
            <a:r>
              <a:rPr lang="en-GB" sz="1000" dirty="0"/>
              <a:t> [Accessed 19 Jan. 2018].</a:t>
            </a:r>
          </a:p>
          <a:p>
            <a:r>
              <a:rPr lang="en-GB" sz="1000" dirty="0"/>
              <a:t>Image 13. women are like men only cheaper. (2018). [image] Available at: </a:t>
            </a:r>
            <a:r>
              <a:rPr lang="en-GB" sz="1000" u="sng" dirty="0">
                <a:hlinkClick r:id="rId3"/>
              </a:rPr>
              <a:t>http://www.telegraph.co.uk/content/dam/news/2016/05/11/women_like_men_onl_3010598k_trans_NvBQzQNjv4BqqVzuuqpFlyLIwiB6NTmJwfSVWeZ_vEN7c6bHu2jJnT8.jpg?imwidth=450</a:t>
            </a:r>
            <a:r>
              <a:rPr lang="en-GB" sz="1000" dirty="0"/>
              <a:t>  [Accessed 24 Jan. 2018].</a:t>
            </a:r>
          </a:p>
          <a:p>
            <a:r>
              <a:rPr lang="en-GB" sz="1000" dirty="0"/>
              <a:t>Image 14. Michelle Williams. (2018). [image] Available at: </a:t>
            </a:r>
            <a:r>
              <a:rPr lang="en-GB" sz="1000" u="sng" dirty="0">
                <a:hlinkClick r:id="rId4"/>
              </a:rPr>
              <a:t>http://www.kgw.com/article/news/nation-now/pay-gap-48-of-women-say-they-have-to-work-twice-as-hard-as-men-to-take-home-half-the-pay/465-9718c3dd-f076-4fc8-94d6-63053f9ea36f</a:t>
            </a:r>
            <a:r>
              <a:rPr lang="en-GB" sz="1000" dirty="0"/>
              <a:t>  [Accessed 24 Jan. 2018].</a:t>
            </a:r>
          </a:p>
          <a:p>
            <a:r>
              <a:rPr lang="en-GB" sz="1000" dirty="0"/>
              <a:t>Image 15. </a:t>
            </a:r>
            <a:r>
              <a:rPr lang="en-GB" sz="1000" dirty="0" err="1"/>
              <a:t>bbci</a:t>
            </a:r>
            <a:r>
              <a:rPr lang="en-GB" sz="1000" dirty="0"/>
              <a:t> (2018). [image] Available at: </a:t>
            </a:r>
            <a:r>
              <a:rPr lang="en-GB" sz="1000" u="sng" dirty="0">
                <a:hlinkClick r:id="rId5"/>
              </a:rPr>
              <a:t>https://i0.wp.com/ichef.bbci.co.uk/news/320/cpsprodpb/1107/production/_96995340_i.jpg?resize=620%2C821&amp;ssl=1</a:t>
            </a:r>
            <a:r>
              <a:rPr lang="en-GB" sz="1000" dirty="0"/>
              <a:t>  [Accessed 24 Jan. 2018].</a:t>
            </a:r>
          </a:p>
          <a:p>
            <a:r>
              <a:rPr lang="en-GB" sz="1000" dirty="0"/>
              <a:t>Image 16. </a:t>
            </a:r>
            <a:r>
              <a:rPr lang="en-GB" sz="1000" dirty="0" err="1"/>
              <a:t>patricia</a:t>
            </a:r>
            <a:r>
              <a:rPr lang="en-GB" sz="1000" dirty="0"/>
              <a:t> </a:t>
            </a:r>
            <a:r>
              <a:rPr lang="en-GB" sz="1000" dirty="0" err="1"/>
              <a:t>arquette</a:t>
            </a:r>
            <a:r>
              <a:rPr lang="en-GB" sz="1000" dirty="0"/>
              <a:t>. (2018). [image] Available at: </a:t>
            </a:r>
            <a:r>
              <a:rPr lang="en-GB" sz="1000" u="sng" dirty="0">
                <a:hlinkClick r:id="rId6"/>
              </a:rPr>
              <a:t>https://i.pinimg.com/originals/e0/e9/d5/e0e9d5aa4a0244f658848c254f72d896.jpg</a:t>
            </a:r>
            <a:r>
              <a:rPr lang="en-GB" sz="1000" dirty="0"/>
              <a:t>  [Accessed 24 Jan. 2018].</a:t>
            </a:r>
          </a:p>
          <a:p>
            <a:r>
              <a:rPr lang="en-GB" sz="1000" dirty="0"/>
              <a:t>Image 17.Equal Pay. (2018). [image] Available at: </a:t>
            </a:r>
            <a:r>
              <a:rPr lang="en-GB" sz="1000" u="sng" dirty="0">
                <a:hlinkClick r:id="rId7"/>
              </a:rPr>
              <a:t>https://www.standard.co.uk/s3fs-public/thumbnails/image/2018/01/06/15/genderpaygap.jpg</a:t>
            </a:r>
            <a:r>
              <a:rPr lang="en-GB" sz="1000" dirty="0"/>
              <a:t>  [Accessed 24 Jan. 2018].</a:t>
            </a:r>
          </a:p>
          <a:p>
            <a:r>
              <a:rPr lang="en-GB" sz="1000" dirty="0"/>
              <a:t>Image 18. Percival, A. (2017). </a:t>
            </a:r>
            <a:r>
              <a:rPr lang="en-GB" sz="1000" i="1" dirty="0"/>
              <a:t>Gary </a:t>
            </a:r>
            <a:r>
              <a:rPr lang="en-GB" sz="1000" i="1" dirty="0" err="1"/>
              <a:t>Lineker</a:t>
            </a:r>
            <a:r>
              <a:rPr lang="en-GB" sz="1000" i="1" dirty="0"/>
              <a:t> Voices 'Total And Utter Support' For BBC Female Stars Amid Gender Pay Gap Row</a:t>
            </a:r>
            <a:r>
              <a:rPr lang="en-GB" sz="1000" dirty="0"/>
              <a:t>. [online] </a:t>
            </a:r>
            <a:r>
              <a:rPr lang="en-GB" sz="1000" dirty="0" err="1"/>
              <a:t>HuffPost</a:t>
            </a:r>
            <a:r>
              <a:rPr lang="en-GB" sz="1000" dirty="0"/>
              <a:t> UK. Available at: </a:t>
            </a:r>
            <a:r>
              <a:rPr lang="en-GB" sz="1000" u="sng" dirty="0">
                <a:hlinkClick r:id="rId8"/>
              </a:rPr>
              <a:t>http://www.huffingtonpost.co.uk/entry/gary-lineker-bbc-gender-pay-gap_uk_5975c4e3e4b0e79ec19a6be2</a:t>
            </a:r>
            <a:r>
              <a:rPr lang="en-GB" sz="1000" dirty="0"/>
              <a:t>  [Accessed 24 Jan. 2018].</a:t>
            </a:r>
          </a:p>
          <a:p>
            <a:r>
              <a:rPr lang="en-GB" sz="1000" dirty="0"/>
              <a:t>Image 20. Whitehouse archives (2018). </a:t>
            </a:r>
            <a:r>
              <a:rPr lang="en-GB" sz="1000" i="1" dirty="0" err="1"/>
              <a:t>lilly</a:t>
            </a:r>
            <a:r>
              <a:rPr lang="en-GB" sz="1000" i="1" dirty="0"/>
              <a:t> </a:t>
            </a:r>
            <a:r>
              <a:rPr lang="en-GB" sz="1000" i="1" dirty="0" err="1"/>
              <a:t>ledbetter</a:t>
            </a:r>
            <a:r>
              <a:rPr lang="en-GB" sz="1000" i="1" dirty="0"/>
              <a:t> sign</a:t>
            </a:r>
            <a:r>
              <a:rPr lang="en-GB" sz="1000" dirty="0"/>
              <a:t>. [image] Available at: </a:t>
            </a:r>
            <a:r>
              <a:rPr lang="en-GB" sz="1000" u="sng" dirty="0">
                <a:hlinkClick r:id="rId9"/>
              </a:rPr>
              <a:t>https://obamawhitehouse.archives.gov/blog/2012/01/30/archives-president-obama-signs-lilly-ledbetter-fair-pay-act</a:t>
            </a:r>
            <a:r>
              <a:rPr lang="en-GB" sz="1000" dirty="0"/>
              <a:t>  [Accessed 24 Jan. 2018].</a:t>
            </a:r>
          </a:p>
          <a:p>
            <a:r>
              <a:rPr lang="en-GB" sz="1000" dirty="0"/>
              <a:t>Image 21. Mark Wahlberg. (2018). [image] Available at: </a:t>
            </a:r>
            <a:r>
              <a:rPr lang="en-GB" sz="1000" u="sng" dirty="0">
                <a:hlinkClick r:id="rId10"/>
              </a:rPr>
              <a:t>https://flytimetv.com/wp-content/uploads/2018/01/mark-2-500x500.jpg</a:t>
            </a:r>
            <a:r>
              <a:rPr lang="en-GB" sz="1000" dirty="0"/>
              <a:t> [Accessed 18 Jan. 2018].</a:t>
            </a:r>
          </a:p>
          <a:p>
            <a:r>
              <a:rPr lang="en-GB" sz="1000" dirty="0"/>
              <a:t>Image 22. Daniel Radcliffe. (2018). [image] Available at: </a:t>
            </a:r>
            <a:r>
              <a:rPr lang="en-GB" sz="1000" u="sng" dirty="0">
                <a:hlinkClick r:id="rId11"/>
              </a:rPr>
              <a:t>https://i.guim.co.uk/img/media/1796c8ab2a545b5cde2df603d78b79f9cb70469c/469_89_2844_1706/master/2844.jpg?w=300&amp;q=55&amp;auto=format&amp;usm=12&amp;fit=max&amp;s=643e38fcd452b93d9cb38e0cb2223532</a:t>
            </a:r>
            <a:r>
              <a:rPr lang="en-GB" sz="1000" dirty="0"/>
              <a:t>  [Accessed 24 Jan. 2018].</a:t>
            </a:r>
          </a:p>
          <a:p>
            <a:r>
              <a:rPr lang="en-GB" sz="1000" dirty="0"/>
              <a:t>Image 23. Conclusion quote. (2018). [image] Available at: </a:t>
            </a:r>
            <a:r>
              <a:rPr lang="en-GB" sz="1000" u="sng" dirty="0">
                <a:hlinkClick r:id="rId12"/>
              </a:rPr>
              <a:t>http://www.azquotes.com/picture-quotes/quote-we-simply-can-no-longer-afford-to-deny-the-full-potential-of-one-half-of-the-population-michelle-bachelet-97-51-28.jpg</a:t>
            </a:r>
            <a:r>
              <a:rPr lang="en-GB" sz="1000" dirty="0"/>
              <a:t>  [Accessed 24 Jan. 2018].</a:t>
            </a:r>
          </a:p>
        </p:txBody>
      </p:sp>
    </p:spTree>
    <p:extLst>
      <p:ext uri="{BB962C8B-B14F-4D97-AF65-F5344CB8AC3E}">
        <p14:creationId xmlns:p14="http://schemas.microsoft.com/office/powerpoint/2010/main" val="235169332"/>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docProps/app.xml><?xml version="1.0" encoding="utf-8"?>
<Properties xmlns="http://schemas.openxmlformats.org/officeDocument/2006/extended-properties" xmlns:vt="http://schemas.openxmlformats.org/officeDocument/2006/docPropsVTypes">
  <Template>Wisp</Template>
  <TotalTime>584</TotalTime>
  <Words>1517</Words>
  <Application>Microsoft Office PowerPoint</Application>
  <PresentationFormat>Widescreen</PresentationFormat>
  <Paragraphs>99</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Calibri</vt:lpstr>
      <vt:lpstr>Century Gothic</vt:lpstr>
      <vt:lpstr>Helvetica</vt:lpstr>
      <vt:lpstr>Symbol</vt:lpstr>
      <vt:lpstr>Times New Roman</vt:lpstr>
      <vt:lpstr>Wingdings 3</vt:lpstr>
      <vt:lpstr>Wisp</vt:lpstr>
      <vt:lpstr>My Engagement with current political issues, legislation and manifesto, from a Wales, UK, and World perspective.</vt:lpstr>
      <vt:lpstr>What do we mean by engagement</vt:lpstr>
      <vt:lpstr>Political Engagement</vt:lpstr>
      <vt:lpstr>Gender Pay Inequality </vt:lpstr>
      <vt:lpstr>Gender Pay Gap</vt:lpstr>
      <vt:lpstr>Legislation </vt:lpstr>
      <vt:lpstr>PowerPoint Presentation</vt:lpstr>
      <vt:lpstr>Male support?</vt:lpstr>
      <vt:lpstr>The Future</vt:lpstr>
      <vt:lpstr>References </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Engagement with current political issues</dc:title>
  <dc:creator>Colyn Pugh</dc:creator>
  <cp:lastModifiedBy>Josie Evans (1501811)</cp:lastModifiedBy>
  <cp:revision>40</cp:revision>
  <dcterms:created xsi:type="dcterms:W3CDTF">2018-01-16T09:29:42Z</dcterms:created>
  <dcterms:modified xsi:type="dcterms:W3CDTF">2018-01-25T12:32:55Z</dcterms:modified>
</cp:coreProperties>
</file>