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270" r:id="rId3"/>
    <p:sldId id="266" r:id="rId4"/>
    <p:sldId id="399" r:id="rId5"/>
    <p:sldId id="400" r:id="rId6"/>
    <p:sldId id="312" r:id="rId7"/>
    <p:sldId id="402" r:id="rId8"/>
    <p:sldId id="401" r:id="rId9"/>
    <p:sldId id="428" r:id="rId10"/>
    <p:sldId id="380" r:id="rId11"/>
    <p:sldId id="426" r:id="rId12"/>
    <p:sldId id="381" r:id="rId13"/>
    <p:sldId id="427" r:id="rId14"/>
    <p:sldId id="403" r:id="rId15"/>
    <p:sldId id="404" r:id="rId16"/>
    <p:sldId id="429" r:id="rId17"/>
    <p:sldId id="382" r:id="rId18"/>
    <p:sldId id="406" r:id="rId19"/>
    <p:sldId id="430" r:id="rId20"/>
    <p:sldId id="407" r:id="rId21"/>
    <p:sldId id="408" r:id="rId22"/>
    <p:sldId id="409" r:id="rId23"/>
    <p:sldId id="431" r:id="rId24"/>
    <p:sldId id="425" r:id="rId25"/>
    <p:sldId id="339" r:id="rId26"/>
    <p:sldId id="432" r:id="rId27"/>
    <p:sldId id="410" r:id="rId28"/>
    <p:sldId id="413" r:id="rId29"/>
    <p:sldId id="412" r:id="rId30"/>
    <p:sldId id="415" r:id="rId31"/>
    <p:sldId id="411" r:id="rId32"/>
    <p:sldId id="417" r:id="rId33"/>
    <p:sldId id="418" r:id="rId34"/>
    <p:sldId id="416" r:id="rId35"/>
    <p:sldId id="421" r:id="rId36"/>
    <p:sldId id="424" r:id="rId37"/>
    <p:sldId id="419" r:id="rId38"/>
    <p:sldId id="420" r:id="rId39"/>
    <p:sldId id="27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E2D679-A4D2-4BC5-80AB-3D2BE4DFAF40}" v="6" dt="2026-05-05T07:09:57.8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2377" autoAdjust="0"/>
  </p:normalViewPr>
  <p:slideViewPr>
    <p:cSldViewPr snapToGrid="0">
      <p:cViewPr>
        <p:scale>
          <a:sx n="70" d="100"/>
          <a:sy n="70" d="100"/>
        </p:scale>
        <p:origin x="669"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8D5FE213-2627-46A8-B7F5-8229AF6DB0FD}"/>
    <pc:docChg chg="undo custSel addSld delSld modSld sldOrd">
      <pc:chgData name="Rhian Keyse" userId="e640c12b-a8e6-4355-9f2c-a517ac7d1786" providerId="ADAL" clId="{8D5FE213-2627-46A8-B7F5-8229AF6DB0FD}" dt="2026-05-05T08:17:19.661" v="1391"/>
      <pc:docMkLst>
        <pc:docMk/>
      </pc:docMkLst>
      <pc:sldChg chg="addSp delSp modSp mod">
        <pc:chgData name="Rhian Keyse" userId="e640c12b-a8e6-4355-9f2c-a517ac7d1786" providerId="ADAL" clId="{8D5FE213-2627-46A8-B7F5-8229AF6DB0FD}" dt="2026-05-05T07:10:55.481" v="1370" actId="1076"/>
        <pc:sldMkLst>
          <pc:docMk/>
          <pc:sldMk cId="1959445687" sldId="274"/>
        </pc:sldMkLst>
        <pc:spChg chg="mod">
          <ac:chgData name="Rhian Keyse" userId="e640c12b-a8e6-4355-9f2c-a517ac7d1786" providerId="ADAL" clId="{8D5FE213-2627-46A8-B7F5-8229AF6DB0FD}" dt="2026-05-05T07:06:06.903" v="1327" actId="20577"/>
          <ac:spMkLst>
            <pc:docMk/>
            <pc:sldMk cId="1959445687" sldId="274"/>
            <ac:spMk id="2" creationId="{F690027F-CD04-A4F8-A2D6-420D7B483177}"/>
          </ac:spMkLst>
        </pc:spChg>
        <pc:spChg chg="add del">
          <ac:chgData name="Rhian Keyse" userId="e640c12b-a8e6-4355-9f2c-a517ac7d1786" providerId="ADAL" clId="{8D5FE213-2627-46A8-B7F5-8229AF6DB0FD}" dt="2026-05-05T07:09:57.813" v="1330" actId="478"/>
          <ac:spMkLst>
            <pc:docMk/>
            <pc:sldMk cId="1959445687" sldId="274"/>
            <ac:spMk id="4" creationId="{0BDAD77D-EB7D-4FBE-B62D-C386A642D3F2}"/>
          </ac:spMkLst>
        </pc:spChg>
        <pc:spChg chg="mod">
          <ac:chgData name="Rhian Keyse" userId="e640c12b-a8e6-4355-9f2c-a517ac7d1786" providerId="ADAL" clId="{8D5FE213-2627-46A8-B7F5-8229AF6DB0FD}" dt="2026-05-05T07:10:55.481" v="1370" actId="1076"/>
          <ac:spMkLst>
            <pc:docMk/>
            <pc:sldMk cId="1959445687" sldId="274"/>
            <ac:spMk id="10" creationId="{43FB11FC-6C6A-5C77-6675-59CCACA328A2}"/>
          </ac:spMkLst>
        </pc:spChg>
        <pc:picChg chg="del">
          <ac:chgData name="Rhian Keyse" userId="e640c12b-a8e6-4355-9f2c-a517ac7d1786" providerId="ADAL" clId="{8D5FE213-2627-46A8-B7F5-8229AF6DB0FD}" dt="2026-05-05T07:08:11.986" v="1328" actId="478"/>
          <ac:picMkLst>
            <pc:docMk/>
            <pc:sldMk cId="1959445687" sldId="274"/>
            <ac:picMk id="6" creationId="{7ED45FBE-E0B2-7C39-060F-76857DE06FD1}"/>
          </ac:picMkLst>
        </pc:picChg>
        <pc:picChg chg="add mod">
          <ac:chgData name="Rhian Keyse" userId="e640c12b-a8e6-4355-9f2c-a517ac7d1786" providerId="ADAL" clId="{8D5FE213-2627-46A8-B7F5-8229AF6DB0FD}" dt="2026-05-05T07:10:50.809" v="1369" actId="1076"/>
          <ac:picMkLst>
            <pc:docMk/>
            <pc:sldMk cId="1959445687" sldId="274"/>
            <ac:picMk id="7" creationId="{2E816A03-897B-CBD6-10BF-ADC5F9FE5225}"/>
          </ac:picMkLst>
        </pc:picChg>
      </pc:sldChg>
      <pc:sldChg chg="modSp mod">
        <pc:chgData name="Rhian Keyse" userId="e640c12b-a8e6-4355-9f2c-a517ac7d1786" providerId="ADAL" clId="{8D5FE213-2627-46A8-B7F5-8229AF6DB0FD}" dt="2026-05-05T07:11:15.626" v="1386" actId="20577"/>
        <pc:sldMkLst>
          <pc:docMk/>
          <pc:sldMk cId="2553110884" sldId="312"/>
        </pc:sldMkLst>
        <pc:spChg chg="mod">
          <ac:chgData name="Rhian Keyse" userId="e640c12b-a8e6-4355-9f2c-a517ac7d1786" providerId="ADAL" clId="{8D5FE213-2627-46A8-B7F5-8229AF6DB0FD}" dt="2026-05-05T07:11:15.626" v="1386" actId="20577"/>
          <ac:spMkLst>
            <pc:docMk/>
            <pc:sldMk cId="2553110884" sldId="312"/>
            <ac:spMk id="3" creationId="{445CCC6D-119E-BBAC-FF19-3148BFC18F7B}"/>
          </ac:spMkLst>
        </pc:spChg>
      </pc:sldChg>
      <pc:sldChg chg="modSp mod">
        <pc:chgData name="Rhian Keyse" userId="e640c12b-a8e6-4355-9f2c-a517ac7d1786" providerId="ADAL" clId="{8D5FE213-2627-46A8-B7F5-8229AF6DB0FD}" dt="2026-05-05T07:04:59.063" v="1297" actId="27636"/>
        <pc:sldMkLst>
          <pc:docMk/>
          <pc:sldMk cId="2836323706" sldId="339"/>
        </pc:sldMkLst>
        <pc:spChg chg="mod">
          <ac:chgData name="Rhian Keyse" userId="e640c12b-a8e6-4355-9f2c-a517ac7d1786" providerId="ADAL" clId="{8D5FE213-2627-46A8-B7F5-8229AF6DB0FD}" dt="2026-05-05T07:04:35.859" v="1289" actId="20577"/>
          <ac:spMkLst>
            <pc:docMk/>
            <pc:sldMk cId="2836323706" sldId="339"/>
            <ac:spMk id="2" creationId="{A8611058-B226-06CE-9824-FC42CF683AD8}"/>
          </ac:spMkLst>
        </pc:spChg>
        <pc:spChg chg="mod">
          <ac:chgData name="Rhian Keyse" userId="e640c12b-a8e6-4355-9f2c-a517ac7d1786" providerId="ADAL" clId="{8D5FE213-2627-46A8-B7F5-8229AF6DB0FD}" dt="2026-05-05T07:04:59.063" v="1297" actId="27636"/>
          <ac:spMkLst>
            <pc:docMk/>
            <pc:sldMk cId="2836323706" sldId="339"/>
            <ac:spMk id="3" creationId="{7F4D8A15-4E8C-30BB-5846-8F9A2874723C}"/>
          </ac:spMkLst>
        </pc:spChg>
      </pc:sldChg>
      <pc:sldChg chg="modSp mod">
        <pc:chgData name="Rhian Keyse" userId="e640c12b-a8e6-4355-9f2c-a517ac7d1786" providerId="ADAL" clId="{8D5FE213-2627-46A8-B7F5-8229AF6DB0FD}" dt="2026-05-05T06:59:53.419" v="1203" actId="20577"/>
        <pc:sldMkLst>
          <pc:docMk/>
          <pc:sldMk cId="1274614615" sldId="380"/>
        </pc:sldMkLst>
        <pc:spChg chg="mod">
          <ac:chgData name="Rhian Keyse" userId="e640c12b-a8e6-4355-9f2c-a517ac7d1786" providerId="ADAL" clId="{8D5FE213-2627-46A8-B7F5-8229AF6DB0FD}" dt="2026-05-05T06:59:53.419" v="1203" actId="20577"/>
          <ac:spMkLst>
            <pc:docMk/>
            <pc:sldMk cId="1274614615" sldId="380"/>
            <ac:spMk id="3" creationId="{C89AFBA2-6D8A-B14C-AF8C-7260207BA2FE}"/>
          </ac:spMkLst>
        </pc:spChg>
      </pc:sldChg>
      <pc:sldChg chg="modSp mod">
        <pc:chgData name="Rhian Keyse" userId="e640c12b-a8e6-4355-9f2c-a517ac7d1786" providerId="ADAL" clId="{8D5FE213-2627-46A8-B7F5-8229AF6DB0FD}" dt="2026-05-05T06:45:03.481" v="641" actId="27636"/>
        <pc:sldMkLst>
          <pc:docMk/>
          <pc:sldMk cId="1773412353" sldId="381"/>
        </pc:sldMkLst>
        <pc:spChg chg="mod">
          <ac:chgData name="Rhian Keyse" userId="e640c12b-a8e6-4355-9f2c-a517ac7d1786" providerId="ADAL" clId="{8D5FE213-2627-46A8-B7F5-8229AF6DB0FD}" dt="2026-05-05T06:45:03.481" v="641" actId="27636"/>
          <ac:spMkLst>
            <pc:docMk/>
            <pc:sldMk cId="1773412353" sldId="381"/>
            <ac:spMk id="3" creationId="{DDDD3037-1EDA-1676-E6D9-3B235C3C226A}"/>
          </ac:spMkLst>
        </pc:spChg>
      </pc:sldChg>
      <pc:sldChg chg="modSp mod">
        <pc:chgData name="Rhian Keyse" userId="e640c12b-a8e6-4355-9f2c-a517ac7d1786" providerId="ADAL" clId="{8D5FE213-2627-46A8-B7F5-8229AF6DB0FD}" dt="2026-05-05T07:03:29.790" v="1248" actId="20577"/>
        <pc:sldMkLst>
          <pc:docMk/>
          <pc:sldMk cId="705518195" sldId="382"/>
        </pc:sldMkLst>
        <pc:spChg chg="mod">
          <ac:chgData name="Rhian Keyse" userId="e640c12b-a8e6-4355-9f2c-a517ac7d1786" providerId="ADAL" clId="{8D5FE213-2627-46A8-B7F5-8229AF6DB0FD}" dt="2026-05-05T07:03:29.790" v="1248" actId="20577"/>
          <ac:spMkLst>
            <pc:docMk/>
            <pc:sldMk cId="705518195" sldId="382"/>
            <ac:spMk id="2" creationId="{208E056D-639F-323B-E713-07FE8CB70CF5}"/>
          </ac:spMkLst>
        </pc:spChg>
      </pc:sldChg>
      <pc:sldChg chg="modSp mod ord">
        <pc:chgData name="Rhian Keyse" userId="e640c12b-a8e6-4355-9f2c-a517ac7d1786" providerId="ADAL" clId="{8D5FE213-2627-46A8-B7F5-8229AF6DB0FD}" dt="2026-05-05T06:51:26.522" v="957" actId="27636"/>
        <pc:sldMkLst>
          <pc:docMk/>
          <pc:sldMk cId="1581223949" sldId="401"/>
        </pc:sldMkLst>
        <pc:spChg chg="mod">
          <ac:chgData name="Rhian Keyse" userId="e640c12b-a8e6-4355-9f2c-a517ac7d1786" providerId="ADAL" clId="{8D5FE213-2627-46A8-B7F5-8229AF6DB0FD}" dt="2026-05-05T06:51:26.522" v="957" actId="27636"/>
          <ac:spMkLst>
            <pc:docMk/>
            <pc:sldMk cId="1581223949" sldId="401"/>
            <ac:spMk id="3" creationId="{BDC5F2C3-581C-0682-72B3-BE04F63AF21E}"/>
          </ac:spMkLst>
        </pc:spChg>
      </pc:sldChg>
      <pc:sldChg chg="modSp mod">
        <pc:chgData name="Rhian Keyse" userId="e640c12b-a8e6-4355-9f2c-a517ac7d1786" providerId="ADAL" clId="{8D5FE213-2627-46A8-B7F5-8229AF6DB0FD}" dt="2026-05-05T06:55:47.376" v="1067" actId="20577"/>
        <pc:sldMkLst>
          <pc:docMk/>
          <pc:sldMk cId="598951581" sldId="402"/>
        </pc:sldMkLst>
        <pc:spChg chg="mod">
          <ac:chgData name="Rhian Keyse" userId="e640c12b-a8e6-4355-9f2c-a517ac7d1786" providerId="ADAL" clId="{8D5FE213-2627-46A8-B7F5-8229AF6DB0FD}" dt="2026-05-05T06:55:47.376" v="1067" actId="20577"/>
          <ac:spMkLst>
            <pc:docMk/>
            <pc:sldMk cId="598951581" sldId="402"/>
            <ac:spMk id="3" creationId="{58F2F6C5-8751-DBDE-6A17-63CAC424C6F8}"/>
          </ac:spMkLst>
        </pc:spChg>
      </pc:sldChg>
      <pc:sldChg chg="modSp mod">
        <pc:chgData name="Rhian Keyse" userId="e640c12b-a8e6-4355-9f2c-a517ac7d1786" providerId="ADAL" clId="{8D5FE213-2627-46A8-B7F5-8229AF6DB0FD}" dt="2026-05-05T07:01:18.222" v="1220" actId="20577"/>
        <pc:sldMkLst>
          <pc:docMk/>
          <pc:sldMk cId="2934132851" sldId="404"/>
        </pc:sldMkLst>
        <pc:spChg chg="mod">
          <ac:chgData name="Rhian Keyse" userId="e640c12b-a8e6-4355-9f2c-a517ac7d1786" providerId="ADAL" clId="{8D5FE213-2627-46A8-B7F5-8229AF6DB0FD}" dt="2026-05-05T06:53:31" v="996" actId="20577"/>
          <ac:spMkLst>
            <pc:docMk/>
            <pc:sldMk cId="2934132851" sldId="404"/>
            <ac:spMk id="2" creationId="{360B55A4-B46D-2D7C-65FE-97F6DE44EBF3}"/>
          </ac:spMkLst>
        </pc:spChg>
        <pc:spChg chg="mod">
          <ac:chgData name="Rhian Keyse" userId="e640c12b-a8e6-4355-9f2c-a517ac7d1786" providerId="ADAL" clId="{8D5FE213-2627-46A8-B7F5-8229AF6DB0FD}" dt="2026-05-05T07:01:18.222" v="1220" actId="20577"/>
          <ac:spMkLst>
            <pc:docMk/>
            <pc:sldMk cId="2934132851" sldId="404"/>
            <ac:spMk id="3" creationId="{BE5CFFA9-CE76-50D9-DB66-45643ABEDA55}"/>
          </ac:spMkLst>
        </pc:spChg>
      </pc:sldChg>
      <pc:sldChg chg="del">
        <pc:chgData name="Rhian Keyse" userId="e640c12b-a8e6-4355-9f2c-a517ac7d1786" providerId="ADAL" clId="{8D5FE213-2627-46A8-B7F5-8229AF6DB0FD}" dt="2026-05-05T07:02:58.460" v="1221" actId="47"/>
        <pc:sldMkLst>
          <pc:docMk/>
          <pc:sldMk cId="3976996348" sldId="405"/>
        </pc:sldMkLst>
      </pc:sldChg>
      <pc:sldChg chg="modSp mod">
        <pc:chgData name="Rhian Keyse" userId="e640c12b-a8e6-4355-9f2c-a517ac7d1786" providerId="ADAL" clId="{8D5FE213-2627-46A8-B7F5-8229AF6DB0FD}" dt="2026-05-05T07:03:11.885" v="1224" actId="27636"/>
        <pc:sldMkLst>
          <pc:docMk/>
          <pc:sldMk cId="2384470355" sldId="406"/>
        </pc:sldMkLst>
        <pc:spChg chg="mod">
          <ac:chgData name="Rhian Keyse" userId="e640c12b-a8e6-4355-9f2c-a517ac7d1786" providerId="ADAL" clId="{8D5FE213-2627-46A8-B7F5-8229AF6DB0FD}" dt="2026-05-05T07:03:11.885" v="1224" actId="27636"/>
          <ac:spMkLst>
            <pc:docMk/>
            <pc:sldMk cId="2384470355" sldId="406"/>
            <ac:spMk id="3" creationId="{BA8CCD32-62BD-773F-BF8F-827B6B25EDFD}"/>
          </ac:spMkLst>
        </pc:spChg>
      </pc:sldChg>
      <pc:sldChg chg="modSp mod">
        <pc:chgData name="Rhian Keyse" userId="e640c12b-a8e6-4355-9f2c-a517ac7d1786" providerId="ADAL" clId="{8D5FE213-2627-46A8-B7F5-8229AF6DB0FD}" dt="2026-05-05T07:03:57.232" v="1251" actId="27636"/>
        <pc:sldMkLst>
          <pc:docMk/>
          <pc:sldMk cId="3376334206" sldId="409"/>
        </pc:sldMkLst>
        <pc:spChg chg="mod">
          <ac:chgData name="Rhian Keyse" userId="e640c12b-a8e6-4355-9f2c-a517ac7d1786" providerId="ADAL" clId="{8D5FE213-2627-46A8-B7F5-8229AF6DB0FD}" dt="2026-05-05T07:03:57.232" v="1251" actId="27636"/>
          <ac:spMkLst>
            <pc:docMk/>
            <pc:sldMk cId="3376334206" sldId="409"/>
            <ac:spMk id="3" creationId="{2797D29D-E1AA-2B3E-88D9-197DD9157DDC}"/>
          </ac:spMkLst>
        </pc:spChg>
      </pc:sldChg>
      <pc:sldChg chg="modSp mod ord">
        <pc:chgData name="Rhian Keyse" userId="e640c12b-a8e6-4355-9f2c-a517ac7d1786" providerId="ADAL" clId="{8D5FE213-2627-46A8-B7F5-8229AF6DB0FD}" dt="2026-05-05T08:17:19.661" v="1391"/>
        <pc:sldMkLst>
          <pc:docMk/>
          <pc:sldMk cId="4262055608" sldId="425"/>
        </pc:sldMkLst>
        <pc:spChg chg="mod">
          <ac:chgData name="Rhian Keyse" userId="e640c12b-a8e6-4355-9f2c-a517ac7d1786" providerId="ADAL" clId="{8D5FE213-2627-46A8-B7F5-8229AF6DB0FD}" dt="2026-05-05T07:05:47.855" v="1304" actId="27636"/>
          <ac:spMkLst>
            <pc:docMk/>
            <pc:sldMk cId="4262055608" sldId="425"/>
            <ac:spMk id="3" creationId="{9BB5F070-342C-61EE-9D46-92B39A0F19B8}"/>
          </ac:spMkLst>
        </pc:spChg>
      </pc:sldChg>
      <pc:sldChg chg="modSp add mod">
        <pc:chgData name="Rhian Keyse" userId="e640c12b-a8e6-4355-9f2c-a517ac7d1786" providerId="ADAL" clId="{8D5FE213-2627-46A8-B7F5-8229AF6DB0FD}" dt="2026-05-05T06:44:31.743" v="627" actId="27636"/>
        <pc:sldMkLst>
          <pc:docMk/>
          <pc:sldMk cId="2744855586" sldId="426"/>
        </pc:sldMkLst>
        <pc:spChg chg="mod">
          <ac:chgData name="Rhian Keyse" userId="e640c12b-a8e6-4355-9f2c-a517ac7d1786" providerId="ADAL" clId="{8D5FE213-2627-46A8-B7F5-8229AF6DB0FD}" dt="2026-05-05T06:44:31.743" v="627" actId="27636"/>
          <ac:spMkLst>
            <pc:docMk/>
            <pc:sldMk cId="2744855586" sldId="426"/>
            <ac:spMk id="3" creationId="{AAE57BB0-1760-C142-4FC0-986E6B625905}"/>
          </ac:spMkLst>
        </pc:spChg>
      </pc:sldChg>
      <pc:sldChg chg="modSp add mod">
        <pc:chgData name="Rhian Keyse" userId="e640c12b-a8e6-4355-9f2c-a517ac7d1786" providerId="ADAL" clId="{8D5FE213-2627-46A8-B7F5-8229AF6DB0FD}" dt="2026-05-05T06:44:55.926" v="637" actId="27636"/>
        <pc:sldMkLst>
          <pc:docMk/>
          <pc:sldMk cId="2762162861" sldId="427"/>
        </pc:sldMkLst>
        <pc:spChg chg="mod">
          <ac:chgData name="Rhian Keyse" userId="e640c12b-a8e6-4355-9f2c-a517ac7d1786" providerId="ADAL" clId="{8D5FE213-2627-46A8-B7F5-8229AF6DB0FD}" dt="2026-05-05T06:44:55.926" v="637" actId="27636"/>
          <ac:spMkLst>
            <pc:docMk/>
            <pc:sldMk cId="2762162861" sldId="427"/>
            <ac:spMk id="3" creationId="{FD6CFE9F-AB86-6779-F167-773B8F2623A6}"/>
          </ac:spMkLst>
        </pc:spChg>
      </pc:sldChg>
      <pc:sldChg chg="modSp add mod">
        <pc:chgData name="Rhian Keyse" userId="e640c12b-a8e6-4355-9f2c-a517ac7d1786" providerId="ADAL" clId="{8D5FE213-2627-46A8-B7F5-8229AF6DB0FD}" dt="2026-05-05T06:50:57.327" v="939" actId="403"/>
        <pc:sldMkLst>
          <pc:docMk/>
          <pc:sldMk cId="1742404061" sldId="428"/>
        </pc:sldMkLst>
        <pc:spChg chg="mod">
          <ac:chgData name="Rhian Keyse" userId="e640c12b-a8e6-4355-9f2c-a517ac7d1786" providerId="ADAL" clId="{8D5FE213-2627-46A8-B7F5-8229AF6DB0FD}" dt="2026-05-05T06:50:57.327" v="939" actId="403"/>
          <ac:spMkLst>
            <pc:docMk/>
            <pc:sldMk cId="1742404061" sldId="428"/>
            <ac:spMk id="3" creationId="{8183E3A2-FF1C-394B-6627-3E80DD13B7CF}"/>
          </ac:spMkLst>
        </pc:spChg>
      </pc:sldChg>
      <pc:sldChg chg="new del">
        <pc:chgData name="Rhian Keyse" userId="e640c12b-a8e6-4355-9f2c-a517ac7d1786" providerId="ADAL" clId="{8D5FE213-2627-46A8-B7F5-8229AF6DB0FD}" dt="2026-05-05T06:49:36.096" v="801" actId="680"/>
        <pc:sldMkLst>
          <pc:docMk/>
          <pc:sldMk cId="4248262413" sldId="428"/>
        </pc:sldMkLst>
      </pc:sldChg>
      <pc:sldChg chg="addSp delSp modSp add mod">
        <pc:chgData name="Rhian Keyse" userId="e640c12b-a8e6-4355-9f2c-a517ac7d1786" providerId="ADAL" clId="{8D5FE213-2627-46A8-B7F5-8229AF6DB0FD}" dt="2026-05-05T07:14:04.345" v="1388" actId="26606"/>
        <pc:sldMkLst>
          <pc:docMk/>
          <pc:sldMk cId="1263832281" sldId="429"/>
        </pc:sldMkLst>
        <pc:spChg chg="mod">
          <ac:chgData name="Rhian Keyse" userId="e640c12b-a8e6-4355-9f2c-a517ac7d1786" providerId="ADAL" clId="{8D5FE213-2627-46A8-B7F5-8229AF6DB0FD}" dt="2026-05-05T07:14:04.345" v="1388" actId="26606"/>
          <ac:spMkLst>
            <pc:docMk/>
            <pc:sldMk cId="1263832281" sldId="429"/>
            <ac:spMk id="2" creationId="{305718A5-716A-AE37-B096-C94B39B6A258}"/>
          </ac:spMkLst>
        </pc:spChg>
        <pc:spChg chg="mod">
          <ac:chgData name="Rhian Keyse" userId="e640c12b-a8e6-4355-9f2c-a517ac7d1786" providerId="ADAL" clId="{8D5FE213-2627-46A8-B7F5-8229AF6DB0FD}" dt="2026-05-05T07:14:04.345" v="1388" actId="26606"/>
          <ac:spMkLst>
            <pc:docMk/>
            <pc:sldMk cId="1263832281" sldId="429"/>
            <ac:spMk id="3" creationId="{2E5C73ED-8B52-6F98-34BD-CCBF22CE740A}"/>
          </ac:spMkLst>
        </pc:spChg>
        <pc:spChg chg="del">
          <ac:chgData name="Rhian Keyse" userId="e640c12b-a8e6-4355-9f2c-a517ac7d1786" providerId="ADAL" clId="{8D5FE213-2627-46A8-B7F5-8229AF6DB0FD}" dt="2026-05-05T07:14:04.345" v="1388" actId="26606"/>
          <ac:spMkLst>
            <pc:docMk/>
            <pc:sldMk cId="1263832281" sldId="429"/>
            <ac:spMk id="8" creationId="{3C0DEA40-E60C-90AE-F3F7-E019E81FEC6F}"/>
          </ac:spMkLst>
        </pc:spChg>
        <pc:spChg chg="del">
          <ac:chgData name="Rhian Keyse" userId="e640c12b-a8e6-4355-9f2c-a517ac7d1786" providerId="ADAL" clId="{8D5FE213-2627-46A8-B7F5-8229AF6DB0FD}" dt="2026-05-05T07:14:04.345" v="1388" actId="26606"/>
          <ac:spMkLst>
            <pc:docMk/>
            <pc:sldMk cId="1263832281" sldId="429"/>
            <ac:spMk id="10" creationId="{49A216A1-D850-A91E-C6C2-D81C5EECD82C}"/>
          </ac:spMkLst>
        </pc:spChg>
        <pc:spChg chg="add">
          <ac:chgData name="Rhian Keyse" userId="e640c12b-a8e6-4355-9f2c-a517ac7d1786" providerId="ADAL" clId="{8D5FE213-2627-46A8-B7F5-8229AF6DB0FD}" dt="2026-05-05T07:14:04.345" v="1388" actId="26606"/>
          <ac:spMkLst>
            <pc:docMk/>
            <pc:sldMk cId="1263832281" sldId="429"/>
            <ac:spMk id="15" creationId="{45D37F4E-DDB4-456B-97E0-9937730A039F}"/>
          </ac:spMkLst>
        </pc:spChg>
        <pc:spChg chg="add">
          <ac:chgData name="Rhian Keyse" userId="e640c12b-a8e6-4355-9f2c-a517ac7d1786" providerId="ADAL" clId="{8D5FE213-2627-46A8-B7F5-8229AF6DB0FD}" dt="2026-05-05T07:14:04.345" v="1388" actId="26606"/>
          <ac:spMkLst>
            <pc:docMk/>
            <pc:sldMk cId="1263832281" sldId="429"/>
            <ac:spMk id="17" creationId="{B2DD41CD-8F47-4F56-AD12-4E2FF7696987}"/>
          </ac:spMkLst>
        </pc:spChg>
        <pc:picChg chg="add mod">
          <ac:chgData name="Rhian Keyse" userId="e640c12b-a8e6-4355-9f2c-a517ac7d1786" providerId="ADAL" clId="{8D5FE213-2627-46A8-B7F5-8229AF6DB0FD}" dt="2026-05-05T07:14:04.345" v="1388" actId="26606"/>
          <ac:picMkLst>
            <pc:docMk/>
            <pc:sldMk cId="1263832281" sldId="429"/>
            <ac:picMk id="5" creationId="{C75CAB3F-0835-9837-F6D3-6727ECEE7F0D}"/>
          </ac:picMkLst>
        </pc:picChg>
      </pc:sldChg>
      <pc:sldChg chg="modSp add mod">
        <pc:chgData name="Rhian Keyse" userId="e640c12b-a8e6-4355-9f2c-a517ac7d1786" providerId="ADAL" clId="{8D5FE213-2627-46A8-B7F5-8229AF6DB0FD}" dt="2026-05-05T07:03:17.166" v="1226" actId="27636"/>
        <pc:sldMkLst>
          <pc:docMk/>
          <pc:sldMk cId="1588661190" sldId="430"/>
        </pc:sldMkLst>
        <pc:spChg chg="mod">
          <ac:chgData name="Rhian Keyse" userId="e640c12b-a8e6-4355-9f2c-a517ac7d1786" providerId="ADAL" clId="{8D5FE213-2627-46A8-B7F5-8229AF6DB0FD}" dt="2026-05-05T07:03:17.166" v="1226" actId="27636"/>
          <ac:spMkLst>
            <pc:docMk/>
            <pc:sldMk cId="1588661190" sldId="430"/>
            <ac:spMk id="3" creationId="{6A2093EF-6F36-F073-9CFD-A71EE9F0E577}"/>
          </ac:spMkLst>
        </pc:spChg>
      </pc:sldChg>
      <pc:sldChg chg="modSp add mod">
        <pc:chgData name="Rhian Keyse" userId="e640c12b-a8e6-4355-9f2c-a517ac7d1786" providerId="ADAL" clId="{8D5FE213-2627-46A8-B7F5-8229AF6DB0FD}" dt="2026-05-05T07:04:01.836" v="1253" actId="27636"/>
        <pc:sldMkLst>
          <pc:docMk/>
          <pc:sldMk cId="2125564410" sldId="431"/>
        </pc:sldMkLst>
        <pc:spChg chg="mod">
          <ac:chgData name="Rhian Keyse" userId="e640c12b-a8e6-4355-9f2c-a517ac7d1786" providerId="ADAL" clId="{8D5FE213-2627-46A8-B7F5-8229AF6DB0FD}" dt="2026-05-05T07:04:01.836" v="1253" actId="27636"/>
          <ac:spMkLst>
            <pc:docMk/>
            <pc:sldMk cId="2125564410" sldId="431"/>
            <ac:spMk id="3" creationId="{9EF727FE-FA4F-8152-061D-81348AE61039}"/>
          </ac:spMkLst>
        </pc:spChg>
      </pc:sldChg>
      <pc:sldChg chg="modSp add mod">
        <pc:chgData name="Rhian Keyse" userId="e640c12b-a8e6-4355-9f2c-a517ac7d1786" providerId="ADAL" clId="{8D5FE213-2627-46A8-B7F5-8229AF6DB0FD}" dt="2026-05-05T07:05:09.165" v="1301" actId="403"/>
        <pc:sldMkLst>
          <pc:docMk/>
          <pc:sldMk cId="3414583143" sldId="432"/>
        </pc:sldMkLst>
        <pc:spChg chg="mod">
          <ac:chgData name="Rhian Keyse" userId="e640c12b-a8e6-4355-9f2c-a517ac7d1786" providerId="ADAL" clId="{8D5FE213-2627-46A8-B7F5-8229AF6DB0FD}" dt="2026-05-05T07:05:09.165" v="1301" actId="403"/>
          <ac:spMkLst>
            <pc:docMk/>
            <pc:sldMk cId="3414583143" sldId="432"/>
            <ac:spMk id="3" creationId="{1833D2E9-10A7-8590-E9E7-1ECA1E2BF536}"/>
          </ac:spMkLst>
        </pc:spChg>
      </pc:sldChg>
      <pc:sldChg chg="modSp add del mod">
        <pc:chgData name="Rhian Keyse" userId="e640c12b-a8e6-4355-9f2c-a517ac7d1786" providerId="ADAL" clId="{8D5FE213-2627-46A8-B7F5-8229AF6DB0FD}" dt="2026-05-05T08:17:04.669" v="1389" actId="47"/>
        <pc:sldMkLst>
          <pc:docMk/>
          <pc:sldMk cId="3613520541" sldId="433"/>
        </pc:sldMkLst>
        <pc:spChg chg="mod">
          <ac:chgData name="Rhian Keyse" userId="e640c12b-a8e6-4355-9f2c-a517ac7d1786" providerId="ADAL" clId="{8D5FE213-2627-46A8-B7F5-8229AF6DB0FD}" dt="2026-05-05T07:05:52.709" v="1306" actId="27636"/>
          <ac:spMkLst>
            <pc:docMk/>
            <pc:sldMk cId="3613520541" sldId="433"/>
            <ac:spMk id="3" creationId="{1752344A-0A70-5D62-7912-F46C2F4E2B1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2C3950-67A5-49D3-8B6A-42007FED4017}" type="datetimeFigureOut">
              <a:rPr lang="en-GB" smtClean="0"/>
              <a:t>04/05/2026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B540DF-5EDC-45BC-A059-EAD5BC294CDB}" type="slidenum">
              <a:rPr lang="en-GB" smtClean="0"/>
              <a:t>‹#›</a:t>
            </a:fld>
            <a:endParaRPr lang="en-GB"/>
          </a:p>
        </p:txBody>
      </p:sp>
    </p:spTree>
    <p:extLst>
      <p:ext uri="{BB962C8B-B14F-4D97-AF65-F5344CB8AC3E}">
        <p14:creationId xmlns:p14="http://schemas.microsoft.com/office/powerpoint/2010/main" val="3224947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57D77-0C0B-2911-C6B4-4B640C410F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3D25AA-7C0E-6591-4784-2CABFF4F7C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BDF728-3B41-70B4-30DE-EF1662793A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28204E4-E2B0-2411-6D40-1144F761D820}"/>
              </a:ext>
            </a:extLst>
          </p:cNvPr>
          <p:cNvSpPr>
            <a:spLocks noGrp="1"/>
          </p:cNvSpPr>
          <p:nvPr>
            <p:ph type="sldNum" sz="quarter" idx="5"/>
          </p:nvPr>
        </p:nvSpPr>
        <p:spPr/>
        <p:txBody>
          <a:bodyPr/>
          <a:lstStyle/>
          <a:p>
            <a:fld id="{BFB540DF-5EDC-45BC-A059-EAD5BC294CDB}" type="slidenum">
              <a:rPr lang="en-GB" smtClean="0"/>
              <a:t>24</a:t>
            </a:fld>
            <a:endParaRPr lang="en-GB"/>
          </a:p>
        </p:txBody>
      </p:sp>
    </p:spTree>
    <p:extLst>
      <p:ext uri="{BB962C8B-B14F-4D97-AF65-F5344CB8AC3E}">
        <p14:creationId xmlns:p14="http://schemas.microsoft.com/office/powerpoint/2010/main" val="3471001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B540DF-5EDC-45BC-A059-EAD5BC294CDB}" type="slidenum">
              <a:rPr lang="en-GB" smtClean="0"/>
              <a:t>25</a:t>
            </a:fld>
            <a:endParaRPr lang="en-GB"/>
          </a:p>
        </p:txBody>
      </p:sp>
    </p:spTree>
    <p:extLst>
      <p:ext uri="{BB962C8B-B14F-4D97-AF65-F5344CB8AC3E}">
        <p14:creationId xmlns:p14="http://schemas.microsoft.com/office/powerpoint/2010/main" val="524953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3AB324-EFAE-22EC-8341-C1E2614456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986AF1-0276-5682-F802-69A33E9D89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B5D302-410F-B0ED-BCBE-B5EC839838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0E126D-36ED-8950-C9C7-CB509CA22EDE}"/>
              </a:ext>
            </a:extLst>
          </p:cNvPr>
          <p:cNvSpPr>
            <a:spLocks noGrp="1"/>
          </p:cNvSpPr>
          <p:nvPr>
            <p:ph type="sldNum" sz="quarter" idx="5"/>
          </p:nvPr>
        </p:nvSpPr>
        <p:spPr/>
        <p:txBody>
          <a:bodyPr/>
          <a:lstStyle/>
          <a:p>
            <a:fld id="{BFB540DF-5EDC-45BC-A059-EAD5BC294CDB}" type="slidenum">
              <a:rPr lang="en-GB" smtClean="0"/>
              <a:t>26</a:t>
            </a:fld>
            <a:endParaRPr lang="en-GB"/>
          </a:p>
        </p:txBody>
      </p:sp>
    </p:spTree>
    <p:extLst>
      <p:ext uri="{BB962C8B-B14F-4D97-AF65-F5344CB8AC3E}">
        <p14:creationId xmlns:p14="http://schemas.microsoft.com/office/powerpoint/2010/main" val="2934788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ABA11B-DE67-8FD5-2B2C-227D34F57B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87E4F8-0EED-11BF-32FB-1A00420FF7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206DA4-1DD2-6A5B-591C-2DB5E53ABED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A09F895-E3BD-09F8-F056-3E9F9D398AE1}"/>
              </a:ext>
            </a:extLst>
          </p:cNvPr>
          <p:cNvSpPr>
            <a:spLocks noGrp="1"/>
          </p:cNvSpPr>
          <p:nvPr>
            <p:ph type="sldNum" sz="quarter" idx="5"/>
          </p:nvPr>
        </p:nvSpPr>
        <p:spPr/>
        <p:txBody>
          <a:bodyPr/>
          <a:lstStyle/>
          <a:p>
            <a:fld id="{BFB540DF-5EDC-45BC-A059-EAD5BC294CDB}" type="slidenum">
              <a:rPr lang="en-GB" smtClean="0"/>
              <a:t>27</a:t>
            </a:fld>
            <a:endParaRPr lang="en-GB"/>
          </a:p>
        </p:txBody>
      </p:sp>
    </p:spTree>
    <p:extLst>
      <p:ext uri="{BB962C8B-B14F-4D97-AF65-F5344CB8AC3E}">
        <p14:creationId xmlns:p14="http://schemas.microsoft.com/office/powerpoint/2010/main" val="12620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AC8A28-70CF-5287-0864-2EEDB7E3D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6298F0-8EDB-D843-10B8-40EE59871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2651E9-26A4-73DA-057F-D934EE6C197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91DB30-5EDA-524A-3FC8-6BBCEB397FFD}"/>
              </a:ext>
            </a:extLst>
          </p:cNvPr>
          <p:cNvSpPr>
            <a:spLocks noGrp="1"/>
          </p:cNvSpPr>
          <p:nvPr>
            <p:ph type="sldNum" sz="quarter" idx="5"/>
          </p:nvPr>
        </p:nvSpPr>
        <p:spPr/>
        <p:txBody>
          <a:bodyPr/>
          <a:lstStyle/>
          <a:p>
            <a:fld id="{BFB540DF-5EDC-45BC-A059-EAD5BC294CDB}" type="slidenum">
              <a:rPr lang="en-GB" smtClean="0"/>
              <a:t>28</a:t>
            </a:fld>
            <a:endParaRPr lang="en-GB"/>
          </a:p>
        </p:txBody>
      </p:sp>
    </p:spTree>
    <p:extLst>
      <p:ext uri="{BB962C8B-B14F-4D97-AF65-F5344CB8AC3E}">
        <p14:creationId xmlns:p14="http://schemas.microsoft.com/office/powerpoint/2010/main" val="909100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5A965-5917-EDC6-8653-81140AE430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F30F65-FD63-1F2D-35B8-19F67DD74A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C35A29-0D77-6D34-A6CB-F37D47F15BF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52C8F8-9954-F43D-4F3F-766F7FDD7FD5}"/>
              </a:ext>
            </a:extLst>
          </p:cNvPr>
          <p:cNvSpPr>
            <a:spLocks noGrp="1"/>
          </p:cNvSpPr>
          <p:nvPr>
            <p:ph type="sldNum" sz="quarter" idx="5"/>
          </p:nvPr>
        </p:nvSpPr>
        <p:spPr/>
        <p:txBody>
          <a:bodyPr/>
          <a:lstStyle/>
          <a:p>
            <a:fld id="{BFB540DF-5EDC-45BC-A059-EAD5BC294CDB}" type="slidenum">
              <a:rPr lang="en-GB" smtClean="0"/>
              <a:t>29</a:t>
            </a:fld>
            <a:endParaRPr lang="en-GB"/>
          </a:p>
        </p:txBody>
      </p:sp>
    </p:spTree>
    <p:extLst>
      <p:ext uri="{BB962C8B-B14F-4D97-AF65-F5344CB8AC3E}">
        <p14:creationId xmlns:p14="http://schemas.microsoft.com/office/powerpoint/2010/main" val="2120857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EA442-C062-B6CD-FF23-57C740835D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9CF84F-1A43-2AD4-9ACA-FBC4340E2B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738F71-4F2B-6B1B-19DE-A18FC957141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5ED82AB-A8FC-86E9-A98C-CDB95E45EA3A}"/>
              </a:ext>
            </a:extLst>
          </p:cNvPr>
          <p:cNvSpPr>
            <a:spLocks noGrp="1"/>
          </p:cNvSpPr>
          <p:nvPr>
            <p:ph type="sldNum" sz="quarter" idx="5"/>
          </p:nvPr>
        </p:nvSpPr>
        <p:spPr/>
        <p:txBody>
          <a:bodyPr/>
          <a:lstStyle/>
          <a:p>
            <a:fld id="{BFB540DF-5EDC-45BC-A059-EAD5BC294CDB}" type="slidenum">
              <a:rPr lang="en-GB" smtClean="0"/>
              <a:t>30</a:t>
            </a:fld>
            <a:endParaRPr lang="en-GB"/>
          </a:p>
        </p:txBody>
      </p:sp>
    </p:spTree>
    <p:extLst>
      <p:ext uri="{BB962C8B-B14F-4D97-AF65-F5344CB8AC3E}">
        <p14:creationId xmlns:p14="http://schemas.microsoft.com/office/powerpoint/2010/main" val="2207630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8C7EA-1E7F-6BAF-D13D-46092B20C3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B7A075-EA69-4270-F509-ED6E2D5300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0770DC-F8B4-916E-F580-D9B4F8574EC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9374B1-8224-FD21-2701-779E9AE385C6}"/>
              </a:ext>
            </a:extLst>
          </p:cNvPr>
          <p:cNvSpPr>
            <a:spLocks noGrp="1"/>
          </p:cNvSpPr>
          <p:nvPr>
            <p:ph type="sldNum" sz="quarter" idx="5"/>
          </p:nvPr>
        </p:nvSpPr>
        <p:spPr/>
        <p:txBody>
          <a:bodyPr/>
          <a:lstStyle/>
          <a:p>
            <a:fld id="{BFB540DF-5EDC-45BC-A059-EAD5BC294CDB}" type="slidenum">
              <a:rPr lang="en-GB" smtClean="0"/>
              <a:t>31</a:t>
            </a:fld>
            <a:endParaRPr lang="en-GB"/>
          </a:p>
        </p:txBody>
      </p:sp>
    </p:spTree>
    <p:extLst>
      <p:ext uri="{BB962C8B-B14F-4D97-AF65-F5344CB8AC3E}">
        <p14:creationId xmlns:p14="http://schemas.microsoft.com/office/powerpoint/2010/main" val="15716086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E56F7-23CB-AE15-DDA1-CCFC8DD2E7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127DDB-3820-C341-4693-144AF41898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0BE92C-75D1-9E56-C60D-515B1EBCED7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85FBE0E-5777-5AD9-80BE-4BD3349002ED}"/>
              </a:ext>
            </a:extLst>
          </p:cNvPr>
          <p:cNvSpPr>
            <a:spLocks noGrp="1"/>
          </p:cNvSpPr>
          <p:nvPr>
            <p:ph type="sldNum" sz="quarter" idx="5"/>
          </p:nvPr>
        </p:nvSpPr>
        <p:spPr/>
        <p:txBody>
          <a:bodyPr/>
          <a:lstStyle/>
          <a:p>
            <a:fld id="{BFB540DF-5EDC-45BC-A059-EAD5BC294CDB}" type="slidenum">
              <a:rPr lang="en-GB" smtClean="0"/>
              <a:t>32</a:t>
            </a:fld>
            <a:endParaRPr lang="en-GB"/>
          </a:p>
        </p:txBody>
      </p:sp>
    </p:spTree>
    <p:extLst>
      <p:ext uri="{BB962C8B-B14F-4D97-AF65-F5344CB8AC3E}">
        <p14:creationId xmlns:p14="http://schemas.microsoft.com/office/powerpoint/2010/main" val="314242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2371BE-B2F7-DBCA-BE82-88F058AF96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FA7301-3B2A-40A8-D25A-4C72FB270A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3B844C-703E-E9DC-0108-29788EB1EE7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7F74B8-FFF0-760B-C9C7-0EE96ACB6D58}"/>
              </a:ext>
            </a:extLst>
          </p:cNvPr>
          <p:cNvSpPr>
            <a:spLocks noGrp="1"/>
          </p:cNvSpPr>
          <p:nvPr>
            <p:ph type="sldNum" sz="quarter" idx="5"/>
          </p:nvPr>
        </p:nvSpPr>
        <p:spPr/>
        <p:txBody>
          <a:bodyPr/>
          <a:lstStyle/>
          <a:p>
            <a:fld id="{BFB540DF-5EDC-45BC-A059-EAD5BC294CDB}" type="slidenum">
              <a:rPr lang="en-GB" smtClean="0"/>
              <a:t>33</a:t>
            </a:fld>
            <a:endParaRPr lang="en-GB"/>
          </a:p>
        </p:txBody>
      </p:sp>
    </p:spTree>
    <p:extLst>
      <p:ext uri="{BB962C8B-B14F-4D97-AF65-F5344CB8AC3E}">
        <p14:creationId xmlns:p14="http://schemas.microsoft.com/office/powerpoint/2010/main" val="18785321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BF282-473C-D619-4CCC-41B0F064A1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4C3CA6-1295-4DB6-EBF4-48AF9062EB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5F38D1-65FB-1FB0-88AB-94E153BF433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5558DF7-0F06-E787-C7E8-73C5F77C4D1A}"/>
              </a:ext>
            </a:extLst>
          </p:cNvPr>
          <p:cNvSpPr>
            <a:spLocks noGrp="1"/>
          </p:cNvSpPr>
          <p:nvPr>
            <p:ph type="sldNum" sz="quarter" idx="5"/>
          </p:nvPr>
        </p:nvSpPr>
        <p:spPr/>
        <p:txBody>
          <a:bodyPr/>
          <a:lstStyle/>
          <a:p>
            <a:fld id="{BFB540DF-5EDC-45BC-A059-EAD5BC294CDB}" type="slidenum">
              <a:rPr lang="en-GB" smtClean="0"/>
              <a:t>34</a:t>
            </a:fld>
            <a:endParaRPr lang="en-GB"/>
          </a:p>
        </p:txBody>
      </p:sp>
    </p:spTree>
    <p:extLst>
      <p:ext uri="{BB962C8B-B14F-4D97-AF65-F5344CB8AC3E}">
        <p14:creationId xmlns:p14="http://schemas.microsoft.com/office/powerpoint/2010/main" val="9828244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EEA0A-8EA8-11A6-5FC3-5865E9663C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0199C4-1DCC-928D-1950-EDEB6C45A8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1DE37F-37D4-6F83-4BC5-3C1FCDC761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86C6D0-4BD6-9888-EB7C-E962C6319182}"/>
              </a:ext>
            </a:extLst>
          </p:cNvPr>
          <p:cNvSpPr>
            <a:spLocks noGrp="1"/>
          </p:cNvSpPr>
          <p:nvPr>
            <p:ph type="sldNum" sz="quarter" idx="5"/>
          </p:nvPr>
        </p:nvSpPr>
        <p:spPr/>
        <p:txBody>
          <a:bodyPr/>
          <a:lstStyle/>
          <a:p>
            <a:fld id="{BFB540DF-5EDC-45BC-A059-EAD5BC294CDB}" type="slidenum">
              <a:rPr lang="en-GB" smtClean="0"/>
              <a:t>35</a:t>
            </a:fld>
            <a:endParaRPr lang="en-GB"/>
          </a:p>
        </p:txBody>
      </p:sp>
    </p:spTree>
    <p:extLst>
      <p:ext uri="{BB962C8B-B14F-4D97-AF65-F5344CB8AC3E}">
        <p14:creationId xmlns:p14="http://schemas.microsoft.com/office/powerpoint/2010/main" val="8203704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72AAE-B919-2655-C506-95E76057E0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57390-FBF3-4585-2C31-E115F10711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3DE25F-5F36-F97A-D018-2835E2B027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9879277-7E0A-2992-75C3-DFF36D4A7E6D}"/>
              </a:ext>
            </a:extLst>
          </p:cNvPr>
          <p:cNvSpPr>
            <a:spLocks noGrp="1"/>
          </p:cNvSpPr>
          <p:nvPr>
            <p:ph type="sldNum" sz="quarter" idx="5"/>
          </p:nvPr>
        </p:nvSpPr>
        <p:spPr/>
        <p:txBody>
          <a:bodyPr/>
          <a:lstStyle/>
          <a:p>
            <a:fld id="{BFB540DF-5EDC-45BC-A059-EAD5BC294CDB}" type="slidenum">
              <a:rPr lang="en-GB" smtClean="0"/>
              <a:t>36</a:t>
            </a:fld>
            <a:endParaRPr lang="en-GB"/>
          </a:p>
        </p:txBody>
      </p:sp>
    </p:spTree>
    <p:extLst>
      <p:ext uri="{BB962C8B-B14F-4D97-AF65-F5344CB8AC3E}">
        <p14:creationId xmlns:p14="http://schemas.microsoft.com/office/powerpoint/2010/main" val="1571670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8AD482-3A9D-C216-51C8-97A007DAFA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9A3675-9CFE-6A2C-0D2A-F83246A38E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F18563-0697-81EC-7C7D-6B0AAADB553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8F572A-5534-C5EC-3A14-577611E6931C}"/>
              </a:ext>
            </a:extLst>
          </p:cNvPr>
          <p:cNvSpPr>
            <a:spLocks noGrp="1"/>
          </p:cNvSpPr>
          <p:nvPr>
            <p:ph type="sldNum" sz="quarter" idx="5"/>
          </p:nvPr>
        </p:nvSpPr>
        <p:spPr/>
        <p:txBody>
          <a:bodyPr/>
          <a:lstStyle/>
          <a:p>
            <a:fld id="{BFB540DF-5EDC-45BC-A059-EAD5BC294CDB}" type="slidenum">
              <a:rPr lang="en-GB" smtClean="0"/>
              <a:t>37</a:t>
            </a:fld>
            <a:endParaRPr lang="en-GB"/>
          </a:p>
        </p:txBody>
      </p:sp>
    </p:spTree>
    <p:extLst>
      <p:ext uri="{BB962C8B-B14F-4D97-AF65-F5344CB8AC3E}">
        <p14:creationId xmlns:p14="http://schemas.microsoft.com/office/powerpoint/2010/main" val="11687256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77A48-7CAE-FC69-B2D1-8B7F7AFF94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DCCB50-6AC3-5365-2DA4-09864187D8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312DCD-80B4-C8CE-0367-BD967871AA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CF7F040-B8CC-FFA7-8F43-81C161D05515}"/>
              </a:ext>
            </a:extLst>
          </p:cNvPr>
          <p:cNvSpPr>
            <a:spLocks noGrp="1"/>
          </p:cNvSpPr>
          <p:nvPr>
            <p:ph type="sldNum" sz="quarter" idx="5"/>
          </p:nvPr>
        </p:nvSpPr>
        <p:spPr/>
        <p:txBody>
          <a:bodyPr/>
          <a:lstStyle/>
          <a:p>
            <a:fld id="{BFB540DF-5EDC-45BC-A059-EAD5BC294CDB}" type="slidenum">
              <a:rPr lang="en-GB" smtClean="0"/>
              <a:t>38</a:t>
            </a:fld>
            <a:endParaRPr lang="en-GB"/>
          </a:p>
        </p:txBody>
      </p:sp>
    </p:spTree>
    <p:extLst>
      <p:ext uri="{BB962C8B-B14F-4D97-AF65-F5344CB8AC3E}">
        <p14:creationId xmlns:p14="http://schemas.microsoft.com/office/powerpoint/2010/main" val="3693020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EE0DB-2A89-D965-97C9-FF9986D1F7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B215C2-5554-4222-9265-7CEE721732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056F18-E67C-2C46-367C-30CC0361B90B}"/>
              </a:ext>
            </a:extLst>
          </p:cNvPr>
          <p:cNvSpPr>
            <a:spLocks noGrp="1"/>
          </p:cNvSpPr>
          <p:nvPr>
            <p:ph type="dt" sz="half" idx="10"/>
          </p:nvPr>
        </p:nvSpPr>
        <p:spPr/>
        <p:txBody>
          <a:bodyPr/>
          <a:lstStyle/>
          <a:p>
            <a:fld id="{547BC9A5-11A6-4AE2-A289-5EF3198C79F6}" type="datetimeFigureOut">
              <a:rPr lang="en-GB" smtClean="0"/>
              <a:t>04/05/2026</a:t>
            </a:fld>
            <a:endParaRPr lang="en-GB"/>
          </a:p>
        </p:txBody>
      </p:sp>
      <p:sp>
        <p:nvSpPr>
          <p:cNvPr id="5" name="Footer Placeholder 4">
            <a:extLst>
              <a:ext uri="{FF2B5EF4-FFF2-40B4-BE49-F238E27FC236}">
                <a16:creationId xmlns:a16="http://schemas.microsoft.com/office/drawing/2014/main" id="{D77C00C0-C96C-7896-0DF9-A1CE07D4A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D6A059-EC56-9449-A49C-891EFBDD6EA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438774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D04F4-48EA-D46A-9FC8-15C38EEC8F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7A8988-0624-B3B2-3FE4-D40C68D1D6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CC1441-C2DC-3D55-E9E6-8821C7D2726E}"/>
              </a:ext>
            </a:extLst>
          </p:cNvPr>
          <p:cNvSpPr>
            <a:spLocks noGrp="1"/>
          </p:cNvSpPr>
          <p:nvPr>
            <p:ph type="dt" sz="half" idx="10"/>
          </p:nvPr>
        </p:nvSpPr>
        <p:spPr/>
        <p:txBody>
          <a:bodyPr/>
          <a:lstStyle/>
          <a:p>
            <a:fld id="{547BC9A5-11A6-4AE2-A289-5EF3198C79F6}" type="datetimeFigureOut">
              <a:rPr lang="en-GB" smtClean="0"/>
              <a:t>04/05/2026</a:t>
            </a:fld>
            <a:endParaRPr lang="en-GB"/>
          </a:p>
        </p:txBody>
      </p:sp>
      <p:sp>
        <p:nvSpPr>
          <p:cNvPr id="5" name="Footer Placeholder 4">
            <a:extLst>
              <a:ext uri="{FF2B5EF4-FFF2-40B4-BE49-F238E27FC236}">
                <a16:creationId xmlns:a16="http://schemas.microsoft.com/office/drawing/2014/main" id="{BC509403-27F4-6389-2DAA-621F3B3B7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D27BF-F20F-5F91-9BA9-0751B9F1E20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38958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80974-D1B3-BC0F-CFBD-A26A51C324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C7967A-4B71-CBEB-5EDE-9F48FC598E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DCF2B7-21D6-098E-9013-D1C35245BD81}"/>
              </a:ext>
            </a:extLst>
          </p:cNvPr>
          <p:cNvSpPr>
            <a:spLocks noGrp="1"/>
          </p:cNvSpPr>
          <p:nvPr>
            <p:ph type="dt" sz="half" idx="10"/>
          </p:nvPr>
        </p:nvSpPr>
        <p:spPr/>
        <p:txBody>
          <a:bodyPr/>
          <a:lstStyle/>
          <a:p>
            <a:fld id="{547BC9A5-11A6-4AE2-A289-5EF3198C79F6}" type="datetimeFigureOut">
              <a:rPr lang="en-GB" smtClean="0"/>
              <a:t>04/05/2026</a:t>
            </a:fld>
            <a:endParaRPr lang="en-GB"/>
          </a:p>
        </p:txBody>
      </p:sp>
      <p:sp>
        <p:nvSpPr>
          <p:cNvPr id="5" name="Footer Placeholder 4">
            <a:extLst>
              <a:ext uri="{FF2B5EF4-FFF2-40B4-BE49-F238E27FC236}">
                <a16:creationId xmlns:a16="http://schemas.microsoft.com/office/drawing/2014/main" id="{AB972013-28A5-787A-4330-14446AEF1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DEC844-31DB-6FE7-D25A-544B59893B62}"/>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121291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DF62-8048-03E5-ECF9-E074046273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67D1B6-38C3-274F-1EA0-D5A8FE2214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57DADF-A2B4-E9DB-4815-1446173183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946D8B-DEE3-B3DC-1067-DEB281057B47}"/>
              </a:ext>
            </a:extLst>
          </p:cNvPr>
          <p:cNvSpPr>
            <a:spLocks noGrp="1"/>
          </p:cNvSpPr>
          <p:nvPr>
            <p:ph type="dt" sz="half" idx="10"/>
          </p:nvPr>
        </p:nvSpPr>
        <p:spPr/>
        <p:txBody>
          <a:bodyPr/>
          <a:lstStyle/>
          <a:p>
            <a:fld id="{547BC9A5-11A6-4AE2-A289-5EF3198C79F6}" type="datetimeFigureOut">
              <a:rPr lang="en-GB" smtClean="0"/>
              <a:t>04/05/2026</a:t>
            </a:fld>
            <a:endParaRPr lang="en-GB"/>
          </a:p>
        </p:txBody>
      </p:sp>
      <p:sp>
        <p:nvSpPr>
          <p:cNvPr id="6" name="Footer Placeholder 5">
            <a:extLst>
              <a:ext uri="{FF2B5EF4-FFF2-40B4-BE49-F238E27FC236}">
                <a16:creationId xmlns:a16="http://schemas.microsoft.com/office/drawing/2014/main" id="{743D245B-555C-3350-BBE7-9EB8F39CB9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41697F-B852-DFE3-C6E4-908FF72AEEF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888934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68259-6DFA-A383-3046-332F4A4692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2EF2D-0A93-CC37-59B4-5875A2A6E2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17A0B5-8B79-518C-E17F-D63C92C87C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5C4212-1B8D-4080-4C03-783B6CAA67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2B9E63-383A-9F74-9E8E-405E615825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D504C4-E804-5123-5C1C-1F2E6A351E6B}"/>
              </a:ext>
            </a:extLst>
          </p:cNvPr>
          <p:cNvSpPr>
            <a:spLocks noGrp="1"/>
          </p:cNvSpPr>
          <p:nvPr>
            <p:ph type="dt" sz="half" idx="10"/>
          </p:nvPr>
        </p:nvSpPr>
        <p:spPr/>
        <p:txBody>
          <a:bodyPr/>
          <a:lstStyle/>
          <a:p>
            <a:fld id="{547BC9A5-11A6-4AE2-A289-5EF3198C79F6}" type="datetimeFigureOut">
              <a:rPr lang="en-GB" smtClean="0"/>
              <a:t>04/05/2026</a:t>
            </a:fld>
            <a:endParaRPr lang="en-GB"/>
          </a:p>
        </p:txBody>
      </p:sp>
      <p:sp>
        <p:nvSpPr>
          <p:cNvPr id="8" name="Footer Placeholder 7">
            <a:extLst>
              <a:ext uri="{FF2B5EF4-FFF2-40B4-BE49-F238E27FC236}">
                <a16:creationId xmlns:a16="http://schemas.microsoft.com/office/drawing/2014/main" id="{6A3C6EB8-CCE4-7573-EE05-2BDC3DACA8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15C169-3202-C7F1-99BE-9E9B3ED8E56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009016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F7583-1081-D75F-06AD-6BED7A0FBF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23263-FCBF-DAD8-497A-07D4608FE730}"/>
              </a:ext>
            </a:extLst>
          </p:cNvPr>
          <p:cNvSpPr>
            <a:spLocks noGrp="1"/>
          </p:cNvSpPr>
          <p:nvPr>
            <p:ph type="dt" sz="half" idx="10"/>
          </p:nvPr>
        </p:nvSpPr>
        <p:spPr/>
        <p:txBody>
          <a:bodyPr/>
          <a:lstStyle/>
          <a:p>
            <a:fld id="{547BC9A5-11A6-4AE2-A289-5EF3198C79F6}" type="datetimeFigureOut">
              <a:rPr lang="en-GB" smtClean="0"/>
              <a:t>04/05/2026</a:t>
            </a:fld>
            <a:endParaRPr lang="en-GB"/>
          </a:p>
        </p:txBody>
      </p:sp>
      <p:sp>
        <p:nvSpPr>
          <p:cNvPr id="4" name="Footer Placeholder 3">
            <a:extLst>
              <a:ext uri="{FF2B5EF4-FFF2-40B4-BE49-F238E27FC236}">
                <a16:creationId xmlns:a16="http://schemas.microsoft.com/office/drawing/2014/main" id="{D41D02AD-C4B9-C6DB-2A53-DD4D57FFCD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D58EDF-5E2B-4C4F-49E5-C15F4D71A913}"/>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741154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51EB8C-88CC-2386-84FA-648E6A9B5E52}"/>
              </a:ext>
            </a:extLst>
          </p:cNvPr>
          <p:cNvSpPr>
            <a:spLocks noGrp="1"/>
          </p:cNvSpPr>
          <p:nvPr>
            <p:ph type="dt" sz="half" idx="10"/>
          </p:nvPr>
        </p:nvSpPr>
        <p:spPr/>
        <p:txBody>
          <a:bodyPr/>
          <a:lstStyle/>
          <a:p>
            <a:fld id="{547BC9A5-11A6-4AE2-A289-5EF3198C79F6}" type="datetimeFigureOut">
              <a:rPr lang="en-GB" smtClean="0"/>
              <a:t>04/05/2026</a:t>
            </a:fld>
            <a:endParaRPr lang="en-GB"/>
          </a:p>
        </p:txBody>
      </p:sp>
      <p:sp>
        <p:nvSpPr>
          <p:cNvPr id="3" name="Footer Placeholder 2">
            <a:extLst>
              <a:ext uri="{FF2B5EF4-FFF2-40B4-BE49-F238E27FC236}">
                <a16:creationId xmlns:a16="http://schemas.microsoft.com/office/drawing/2014/main" id="{60ACF5A3-4F41-8858-4A4F-25D737D696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995845-FDBF-C768-0854-D478E6369257}"/>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87083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9571B-67F9-95F0-67A9-EC4808A567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33C5C-F3AA-F152-EE6B-AB224BB36E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C1E2CE-CB41-0C40-EF43-5C483B02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D05B10-226F-8C3B-56F6-78D296CCFBB0}"/>
              </a:ext>
            </a:extLst>
          </p:cNvPr>
          <p:cNvSpPr>
            <a:spLocks noGrp="1"/>
          </p:cNvSpPr>
          <p:nvPr>
            <p:ph type="dt" sz="half" idx="10"/>
          </p:nvPr>
        </p:nvSpPr>
        <p:spPr/>
        <p:txBody>
          <a:bodyPr/>
          <a:lstStyle/>
          <a:p>
            <a:fld id="{547BC9A5-11A6-4AE2-A289-5EF3198C79F6}" type="datetimeFigureOut">
              <a:rPr lang="en-GB" smtClean="0"/>
              <a:t>04/05/2026</a:t>
            </a:fld>
            <a:endParaRPr lang="en-GB"/>
          </a:p>
        </p:txBody>
      </p:sp>
      <p:sp>
        <p:nvSpPr>
          <p:cNvPr id="6" name="Footer Placeholder 5">
            <a:extLst>
              <a:ext uri="{FF2B5EF4-FFF2-40B4-BE49-F238E27FC236}">
                <a16:creationId xmlns:a16="http://schemas.microsoft.com/office/drawing/2014/main" id="{79C43EEB-DF50-A163-E451-C1140E159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B8160D-2272-6B83-10B9-510BC08E0A2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642099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DFB9-FD23-EE01-F6E3-6C22B52085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6728D1-E238-2168-7FB0-E2DBC50C4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07847E-1348-8665-4D49-B5929C2DCC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301E7C-0B0C-6F89-40A0-294F75599297}"/>
              </a:ext>
            </a:extLst>
          </p:cNvPr>
          <p:cNvSpPr>
            <a:spLocks noGrp="1"/>
          </p:cNvSpPr>
          <p:nvPr>
            <p:ph type="dt" sz="half" idx="10"/>
          </p:nvPr>
        </p:nvSpPr>
        <p:spPr/>
        <p:txBody>
          <a:bodyPr/>
          <a:lstStyle/>
          <a:p>
            <a:fld id="{547BC9A5-11A6-4AE2-A289-5EF3198C79F6}" type="datetimeFigureOut">
              <a:rPr lang="en-GB" smtClean="0"/>
              <a:t>04/05/2026</a:t>
            </a:fld>
            <a:endParaRPr lang="en-GB"/>
          </a:p>
        </p:txBody>
      </p:sp>
      <p:sp>
        <p:nvSpPr>
          <p:cNvPr id="6" name="Footer Placeholder 5">
            <a:extLst>
              <a:ext uri="{FF2B5EF4-FFF2-40B4-BE49-F238E27FC236}">
                <a16:creationId xmlns:a16="http://schemas.microsoft.com/office/drawing/2014/main" id="{5A7FF6BC-1B19-0562-11AA-872D628D02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E6D071-FAF8-D320-2A5A-3C4AC5D7326F}"/>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93978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143EA-6B1C-BB32-4189-EF75CE3780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7AF822-F057-8D03-24D9-BEAA9366A3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92312-429B-BBC7-7DD1-3295BD29570B}"/>
              </a:ext>
            </a:extLst>
          </p:cNvPr>
          <p:cNvSpPr>
            <a:spLocks noGrp="1"/>
          </p:cNvSpPr>
          <p:nvPr>
            <p:ph type="dt" sz="half" idx="10"/>
          </p:nvPr>
        </p:nvSpPr>
        <p:spPr/>
        <p:txBody>
          <a:bodyPr/>
          <a:lstStyle/>
          <a:p>
            <a:fld id="{547BC9A5-11A6-4AE2-A289-5EF3198C79F6}" type="datetimeFigureOut">
              <a:rPr lang="en-GB" smtClean="0"/>
              <a:t>04/05/2026</a:t>
            </a:fld>
            <a:endParaRPr lang="en-GB"/>
          </a:p>
        </p:txBody>
      </p:sp>
      <p:sp>
        <p:nvSpPr>
          <p:cNvPr id="5" name="Footer Placeholder 4">
            <a:extLst>
              <a:ext uri="{FF2B5EF4-FFF2-40B4-BE49-F238E27FC236}">
                <a16:creationId xmlns:a16="http://schemas.microsoft.com/office/drawing/2014/main" id="{07B5A03A-FDA5-3901-37BB-00CF9FD50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B4D7C-5B00-0FB1-B04B-534CA9CB3C2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6258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2D4100-3E80-C071-7E64-38F51AB54E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506A2F-0DD5-03CB-44F1-B0DD7C6170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AF702-1137-D65E-B5FE-20984B476BDB}"/>
              </a:ext>
            </a:extLst>
          </p:cNvPr>
          <p:cNvSpPr>
            <a:spLocks noGrp="1"/>
          </p:cNvSpPr>
          <p:nvPr>
            <p:ph type="dt" sz="half" idx="10"/>
          </p:nvPr>
        </p:nvSpPr>
        <p:spPr/>
        <p:txBody>
          <a:bodyPr/>
          <a:lstStyle/>
          <a:p>
            <a:fld id="{547BC9A5-11A6-4AE2-A289-5EF3198C79F6}" type="datetimeFigureOut">
              <a:rPr lang="en-GB" smtClean="0"/>
              <a:t>04/05/2026</a:t>
            </a:fld>
            <a:endParaRPr lang="en-GB"/>
          </a:p>
        </p:txBody>
      </p:sp>
      <p:sp>
        <p:nvSpPr>
          <p:cNvPr id="5" name="Footer Placeholder 4">
            <a:extLst>
              <a:ext uri="{FF2B5EF4-FFF2-40B4-BE49-F238E27FC236}">
                <a16:creationId xmlns:a16="http://schemas.microsoft.com/office/drawing/2014/main" id="{1F4199DD-0EDB-0857-6EE1-2EE0D1547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556F21-F464-5D90-6DE4-F1672F2C9EAB}"/>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09630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AFD43E-ACF0-3C1B-7E4E-F9768B095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E0C6A6-8E71-CE10-D679-9F47FCD3C3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4BB266-6AA1-E858-6C5D-A984627DA9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7BC9A5-11A6-4AE2-A289-5EF3198C79F6}" type="datetimeFigureOut">
              <a:rPr lang="en-GB" smtClean="0"/>
              <a:t>04/05/2026</a:t>
            </a:fld>
            <a:endParaRPr lang="en-GB"/>
          </a:p>
        </p:txBody>
      </p:sp>
      <p:sp>
        <p:nvSpPr>
          <p:cNvPr id="5" name="Footer Placeholder 4">
            <a:extLst>
              <a:ext uri="{FF2B5EF4-FFF2-40B4-BE49-F238E27FC236}">
                <a16:creationId xmlns:a16="http://schemas.microsoft.com/office/drawing/2014/main" id="{6107CBC5-04D0-E965-0363-5221C5FE68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9BD0CE-DA18-3B97-16F8-DC0269E5EB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6ECF70-CE18-4B81-846F-5BB841E3F1B8}" type="slidenum">
              <a:rPr lang="en-GB" smtClean="0"/>
              <a:t>‹#›</a:t>
            </a:fld>
            <a:endParaRPr lang="en-GB"/>
          </a:p>
        </p:txBody>
      </p:sp>
    </p:spTree>
    <p:extLst>
      <p:ext uri="{BB962C8B-B14F-4D97-AF65-F5344CB8AC3E}">
        <p14:creationId xmlns:p14="http://schemas.microsoft.com/office/powerpoint/2010/main" val="2566999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1315E6-26DC-8209-D638-E2867E1E7AB0}"/>
              </a:ext>
            </a:extLst>
          </p:cNvPr>
          <p:cNvPicPr>
            <a:picLocks noChangeAspect="1"/>
          </p:cNvPicPr>
          <p:nvPr/>
        </p:nvPicPr>
        <p:blipFill>
          <a:blip r:embed="rId2">
            <a:alphaModFix amt="50000"/>
          </a:blip>
          <a:srcRect r="-1" b="15708"/>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04DC2029-22F3-D220-57E9-395D1CECA830}"/>
              </a:ext>
            </a:extLst>
          </p:cNvPr>
          <p:cNvSpPr>
            <a:spLocks noGrp="1"/>
          </p:cNvSpPr>
          <p:nvPr>
            <p:ph type="ctrTitle"/>
          </p:nvPr>
        </p:nvSpPr>
        <p:spPr>
          <a:xfrm>
            <a:off x="1524000" y="1122363"/>
            <a:ext cx="9144000" cy="3063240"/>
          </a:xfrm>
        </p:spPr>
        <p:txBody>
          <a:bodyPr>
            <a:normAutofit/>
          </a:bodyPr>
          <a:lstStyle/>
          <a:p>
            <a:r>
              <a:rPr lang="en-GB" sz="6600" b="1" dirty="0">
                <a:solidFill>
                  <a:schemeClr val="bg1"/>
                </a:solidFill>
              </a:rPr>
              <a:t>HPHI5035/6035: African Modernities </a:t>
            </a:r>
            <a:br>
              <a:rPr lang="en-GB" sz="6600" b="1" dirty="0">
                <a:solidFill>
                  <a:schemeClr val="bg1"/>
                </a:solidFill>
              </a:rPr>
            </a:br>
            <a:endParaRPr lang="en-GB" sz="6600" dirty="0">
              <a:solidFill>
                <a:schemeClr val="bg1"/>
              </a:solidFill>
            </a:endParaRPr>
          </a:p>
        </p:txBody>
      </p:sp>
      <p:sp>
        <p:nvSpPr>
          <p:cNvPr id="3" name="Subtitle 2">
            <a:extLst>
              <a:ext uri="{FF2B5EF4-FFF2-40B4-BE49-F238E27FC236}">
                <a16:creationId xmlns:a16="http://schemas.microsoft.com/office/drawing/2014/main" id="{E5822AB4-6041-245D-5365-B8030EA65572}"/>
              </a:ext>
            </a:extLst>
          </p:cNvPr>
          <p:cNvSpPr>
            <a:spLocks noGrp="1"/>
          </p:cNvSpPr>
          <p:nvPr>
            <p:ph type="subTitle" idx="1"/>
          </p:nvPr>
        </p:nvSpPr>
        <p:spPr>
          <a:xfrm>
            <a:off x="1527048" y="4599432"/>
            <a:ext cx="9144000" cy="1536192"/>
          </a:xfrm>
        </p:spPr>
        <p:txBody>
          <a:bodyPr>
            <a:normAutofit/>
          </a:bodyPr>
          <a:lstStyle/>
          <a:p>
            <a:r>
              <a:rPr lang="en-GB" sz="1900" dirty="0">
                <a:solidFill>
                  <a:schemeClr val="bg1"/>
                </a:solidFill>
              </a:rPr>
              <a:t>Session 7: Drugs and alcohol</a:t>
            </a:r>
          </a:p>
          <a:p>
            <a:r>
              <a:rPr lang="en-GB" sz="1900" dirty="0">
                <a:solidFill>
                  <a:schemeClr val="bg1"/>
                </a:solidFill>
              </a:rPr>
              <a:t>Dr Rhian Elinor Keyse</a:t>
            </a:r>
          </a:p>
          <a:p>
            <a:r>
              <a:rPr lang="en-GB" sz="1900" dirty="0">
                <a:solidFill>
                  <a:schemeClr val="bg1"/>
                </a:solidFill>
              </a:rPr>
              <a:t>Lecturer in Global Historical Studies</a:t>
            </a:r>
          </a:p>
          <a:p>
            <a:r>
              <a:rPr lang="en-GB" sz="1900" dirty="0">
                <a:solidFill>
                  <a:schemeClr val="bg1"/>
                </a:solidFill>
              </a:rPr>
              <a:t>r.keyse@uwtsd.ac.uk</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976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1041B3-7894-748A-4AA9-21E692A1730C}"/>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4C2D17-3C63-7FC0-CBB2-084AF5C12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F3F55-2E06-2BC8-A8A2-C46DDC5CD001}"/>
              </a:ext>
            </a:extLst>
          </p:cNvPr>
          <p:cNvSpPr>
            <a:spLocks noGrp="1"/>
          </p:cNvSpPr>
          <p:nvPr>
            <p:ph type="title"/>
          </p:nvPr>
        </p:nvSpPr>
        <p:spPr>
          <a:xfrm>
            <a:off x="5297762" y="329184"/>
            <a:ext cx="6251110" cy="1783080"/>
          </a:xfrm>
        </p:spPr>
        <p:txBody>
          <a:bodyPr anchor="b">
            <a:normAutofit/>
          </a:bodyPr>
          <a:lstStyle/>
          <a:p>
            <a:r>
              <a:rPr lang="en-GB" sz="5400" dirty="0"/>
              <a:t>Today’s session</a:t>
            </a:r>
          </a:p>
        </p:txBody>
      </p:sp>
      <p:pic>
        <p:nvPicPr>
          <p:cNvPr id="5" name="Picture 4" descr="hand holding ball">
            <a:extLst>
              <a:ext uri="{FF2B5EF4-FFF2-40B4-BE49-F238E27FC236}">
                <a16:creationId xmlns:a16="http://schemas.microsoft.com/office/drawing/2014/main" id="{43516936-0CF1-F4AA-6233-531BF0F2231F}"/>
              </a:ext>
            </a:extLst>
          </p:cNvPr>
          <p:cNvPicPr>
            <a:picLocks noChangeAspect="1"/>
          </p:cNvPicPr>
          <p:nvPr/>
        </p:nvPicPr>
        <p:blipFill>
          <a:blip r:embed="rId2"/>
          <a:srcRect l="30729" r="2411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31473A85-00E8-0F46-110D-0C8FF181C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6D6847-5C20-F56B-FFD5-DCC9CB457FB2}"/>
              </a:ext>
            </a:extLst>
          </p:cNvPr>
          <p:cNvSpPr>
            <a:spLocks noGrp="1"/>
          </p:cNvSpPr>
          <p:nvPr>
            <p:ph idx="1"/>
          </p:nvPr>
        </p:nvSpPr>
        <p:spPr>
          <a:xfrm>
            <a:off x="5297762" y="2706624"/>
            <a:ext cx="6251110" cy="3483864"/>
          </a:xfrm>
        </p:spPr>
        <p:txBody>
          <a:bodyPr>
            <a:normAutofit/>
          </a:bodyPr>
          <a:lstStyle/>
          <a:p>
            <a:r>
              <a:rPr lang="en-GB" sz="3600" dirty="0"/>
              <a:t>Drugs and alcohol in colonial and postcolonial Africa</a:t>
            </a:r>
          </a:p>
        </p:txBody>
      </p:sp>
    </p:spTree>
    <p:extLst>
      <p:ext uri="{BB962C8B-B14F-4D97-AF65-F5344CB8AC3E}">
        <p14:creationId xmlns:p14="http://schemas.microsoft.com/office/powerpoint/2010/main" val="175251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4676986-7980-8F36-1351-01130E889A66}"/>
              </a:ext>
            </a:extLst>
          </p:cNvPr>
          <p:cNvSpPr>
            <a:spLocks noGrp="1"/>
          </p:cNvSpPr>
          <p:nvPr>
            <p:ph type="title"/>
          </p:nvPr>
        </p:nvSpPr>
        <p:spPr>
          <a:xfrm>
            <a:off x="838200" y="365125"/>
            <a:ext cx="10515600" cy="1325563"/>
          </a:xfrm>
        </p:spPr>
        <p:txBody>
          <a:bodyPr>
            <a:normAutofit/>
          </a:bodyPr>
          <a:lstStyle/>
          <a:p>
            <a:r>
              <a:rPr lang="en-GB" sz="5400" dirty="0"/>
              <a:t>Review</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CA00994-23F0-F602-05B1-D86DD5BD3685}"/>
              </a:ext>
            </a:extLst>
          </p:cNvPr>
          <p:cNvSpPr>
            <a:spLocks noGrp="1"/>
          </p:cNvSpPr>
          <p:nvPr>
            <p:ph idx="1"/>
          </p:nvPr>
        </p:nvSpPr>
        <p:spPr>
          <a:xfrm>
            <a:off x="838200" y="1929384"/>
            <a:ext cx="10515600" cy="4251960"/>
          </a:xfrm>
        </p:spPr>
        <p:txBody>
          <a:bodyPr>
            <a:normAutofit/>
          </a:bodyPr>
          <a:lstStyle/>
          <a:p>
            <a:r>
              <a:rPr lang="en-GB" sz="4400" dirty="0"/>
              <a:t>Urbanisation and life in the city – key takeaways?</a:t>
            </a:r>
          </a:p>
        </p:txBody>
      </p:sp>
    </p:spTree>
    <p:extLst>
      <p:ext uri="{BB962C8B-B14F-4D97-AF65-F5344CB8AC3E}">
        <p14:creationId xmlns:p14="http://schemas.microsoft.com/office/powerpoint/2010/main" val="582729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FD42BF-9E83-9F6A-1610-20EB9735399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DDEE0B-53F5-70E3-0AC5-E1F5A23EC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BE75A9E-9BA5-6B5C-DC0C-521D1D228A6A}"/>
              </a:ext>
            </a:extLst>
          </p:cNvPr>
          <p:cNvSpPr>
            <a:spLocks noGrp="1"/>
          </p:cNvSpPr>
          <p:nvPr>
            <p:ph type="title"/>
          </p:nvPr>
        </p:nvSpPr>
        <p:spPr>
          <a:xfrm>
            <a:off x="838200" y="365125"/>
            <a:ext cx="10515600" cy="1325563"/>
          </a:xfrm>
        </p:spPr>
        <p:txBody>
          <a:bodyPr>
            <a:normAutofit/>
          </a:bodyPr>
          <a:lstStyle/>
          <a:p>
            <a:r>
              <a:rPr lang="en-GB" sz="5400" dirty="0"/>
              <a:t>BBC Podcast: ‘Africa’s Urban Future’</a:t>
            </a:r>
          </a:p>
        </p:txBody>
      </p:sp>
      <p:sp>
        <p:nvSpPr>
          <p:cNvPr id="10" name="sketch line">
            <a:extLst>
              <a:ext uri="{FF2B5EF4-FFF2-40B4-BE49-F238E27FC236}">
                <a16:creationId xmlns:a16="http://schemas.microsoft.com/office/drawing/2014/main" id="{B7BEFEF3-E4D2-924B-9066-EE4A8C283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28052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C1AB3-8B04-4D8E-4E8C-7058E4618F53}"/>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Alcohol and drugs</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2033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83886-5E1D-5F32-5EE5-017E778D12D8}"/>
              </a:ext>
            </a:extLst>
          </p:cNvPr>
          <p:cNvSpPr>
            <a:spLocks noGrp="1"/>
          </p:cNvSpPr>
          <p:nvPr>
            <p:ph type="title"/>
          </p:nvPr>
        </p:nvSpPr>
        <p:spPr>
          <a:xfrm>
            <a:off x="838200" y="365125"/>
            <a:ext cx="10515600" cy="1325563"/>
          </a:xfrm>
        </p:spPr>
        <p:txBody>
          <a:bodyPr>
            <a:normAutofit/>
          </a:bodyPr>
          <a:lstStyle/>
          <a:p>
            <a:r>
              <a:rPr lang="en-GB" sz="4000" dirty="0"/>
              <a:t>Alcohol and drugs – review of the historiography</a:t>
            </a:r>
            <a:endParaRPr lang="en-GB" sz="4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5CCC6D-119E-BBAC-FF19-3148BFC18F7B}"/>
              </a:ext>
            </a:extLst>
          </p:cNvPr>
          <p:cNvSpPr>
            <a:spLocks noGrp="1"/>
          </p:cNvSpPr>
          <p:nvPr>
            <p:ph idx="1"/>
          </p:nvPr>
        </p:nvSpPr>
        <p:spPr>
          <a:xfrm>
            <a:off x="838200" y="1929384"/>
            <a:ext cx="10515600" cy="4251960"/>
          </a:xfrm>
        </p:spPr>
        <p:txBody>
          <a:bodyPr>
            <a:normAutofit/>
          </a:bodyPr>
          <a:lstStyle/>
          <a:p>
            <a:pPr lvl="0"/>
            <a:r>
              <a:rPr lang="en-GB" dirty="0"/>
              <a:t>Historiography follows other branches of African history: Colonialism, then African resistance, then post-colonial focus on cultural continuity and African agency (Willis, 2005).</a:t>
            </a:r>
          </a:p>
          <a:p>
            <a:pPr lvl="0"/>
            <a:r>
              <a:rPr lang="en-GB" dirty="0"/>
              <a:t>Ambler (1990; 1991) - Alcohol as a contested resource – debates over consumption were means through which to contest issues of age, gender, and power. </a:t>
            </a:r>
          </a:p>
          <a:p>
            <a:pPr lvl="0"/>
            <a:r>
              <a:rPr lang="en-GB" dirty="0"/>
              <a:t>Akyeampong (1996) - alcohol as means of contesting class.</a:t>
            </a:r>
          </a:p>
          <a:p>
            <a:pPr lvl="0"/>
            <a:r>
              <a:rPr lang="en-GB" dirty="0"/>
              <a:t>Some historians see alcohol as a marker of social change, whilst others see it as a driver of that change in and of itself.</a:t>
            </a:r>
          </a:p>
        </p:txBody>
      </p:sp>
    </p:spTree>
    <p:extLst>
      <p:ext uri="{BB962C8B-B14F-4D97-AF65-F5344CB8AC3E}">
        <p14:creationId xmlns:p14="http://schemas.microsoft.com/office/powerpoint/2010/main" val="2553110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28E01A-6F43-0925-ABA4-2F99ACB3BC2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D8501F1-6E81-EF00-9A05-0A4DA85AC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28A342-6B02-D11D-7013-8968021E7042}"/>
              </a:ext>
            </a:extLst>
          </p:cNvPr>
          <p:cNvSpPr>
            <a:spLocks noGrp="1"/>
          </p:cNvSpPr>
          <p:nvPr>
            <p:ph type="title"/>
          </p:nvPr>
        </p:nvSpPr>
        <p:spPr>
          <a:xfrm>
            <a:off x="838200" y="365125"/>
            <a:ext cx="10515600" cy="1325563"/>
          </a:xfrm>
        </p:spPr>
        <p:txBody>
          <a:bodyPr>
            <a:normAutofit/>
          </a:bodyPr>
          <a:lstStyle/>
          <a:p>
            <a:r>
              <a:rPr lang="en-GB" sz="4000" dirty="0"/>
              <a:t>Alcohol and drugs – review of the historiography</a:t>
            </a:r>
            <a:endParaRPr lang="en-GB" sz="4200" dirty="0"/>
          </a:p>
        </p:txBody>
      </p:sp>
      <p:sp>
        <p:nvSpPr>
          <p:cNvPr id="10" name="sketch line">
            <a:extLst>
              <a:ext uri="{FF2B5EF4-FFF2-40B4-BE49-F238E27FC236}">
                <a16:creationId xmlns:a16="http://schemas.microsoft.com/office/drawing/2014/main" id="{97811904-E7FA-79EB-E257-D78EB4DF5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F2F6C5-8751-DBDE-6A17-63CAC424C6F8}"/>
              </a:ext>
            </a:extLst>
          </p:cNvPr>
          <p:cNvSpPr>
            <a:spLocks noGrp="1"/>
          </p:cNvSpPr>
          <p:nvPr>
            <p:ph idx="1"/>
          </p:nvPr>
        </p:nvSpPr>
        <p:spPr>
          <a:xfrm>
            <a:off x="838200" y="1929384"/>
            <a:ext cx="10515600" cy="4251960"/>
          </a:xfrm>
        </p:spPr>
        <p:txBody>
          <a:bodyPr>
            <a:normAutofit fontScale="92500" lnSpcReduction="20000"/>
          </a:bodyPr>
          <a:lstStyle/>
          <a:p>
            <a:pPr lvl="0"/>
            <a:r>
              <a:rPr lang="en-GB" dirty="0"/>
              <a:t>Ambler and Crush (1992): Struggles over alcohol production and consumption were manifestations of rejection of state interference and control in the area of alcohol.</a:t>
            </a:r>
          </a:p>
          <a:p>
            <a:pPr lvl="0"/>
            <a:r>
              <a:rPr lang="en-GB" dirty="0"/>
              <a:t>Akyeampong (1996) and Willis (2002): social and political importance of the rise of a liquor industry, particularly producing bottled beer, in Africa. </a:t>
            </a:r>
          </a:p>
          <a:p>
            <a:pPr lvl="0"/>
            <a:r>
              <a:rPr lang="en-GB" dirty="0"/>
              <a:t>Partanen (1991)and Ferguson (1999): emergence of bottled beer as a symbolic consumption item which marks commitment to modernity (see also: van den </a:t>
            </a:r>
            <a:r>
              <a:rPr lang="en-GB" dirty="0" err="1"/>
              <a:t>Bersselaar</a:t>
            </a:r>
            <a:r>
              <a:rPr lang="en-GB" dirty="0"/>
              <a:t>, 2011).</a:t>
            </a:r>
          </a:p>
          <a:p>
            <a:pPr lvl="0"/>
            <a:r>
              <a:rPr lang="en-GB" dirty="0"/>
              <a:t>Most recent literature fits ‘control-resistance’ model (Ambler and Crush, 1992): alcohol as site of contest between African population and state.</a:t>
            </a:r>
          </a:p>
        </p:txBody>
      </p:sp>
    </p:spTree>
    <p:extLst>
      <p:ext uri="{BB962C8B-B14F-4D97-AF65-F5344CB8AC3E}">
        <p14:creationId xmlns:p14="http://schemas.microsoft.com/office/powerpoint/2010/main" val="598951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7271D-F3C5-0EEB-3CE9-9C01AEEDDA79}"/>
              </a:ext>
            </a:extLst>
          </p:cNvPr>
          <p:cNvSpPr>
            <a:spLocks noGrp="1"/>
          </p:cNvSpPr>
          <p:nvPr>
            <p:ph type="title"/>
          </p:nvPr>
        </p:nvSpPr>
        <p:spPr>
          <a:xfrm>
            <a:off x="838200" y="365125"/>
            <a:ext cx="10515600" cy="1325563"/>
          </a:xfrm>
        </p:spPr>
        <p:txBody>
          <a:bodyPr>
            <a:normAutofit/>
          </a:bodyPr>
          <a:lstStyle/>
          <a:p>
            <a:r>
              <a:rPr lang="en-GB" sz="4200" dirty="0"/>
              <a:t>Key International Law</a:t>
            </a:r>
            <a:br>
              <a:rPr lang="en-GB" sz="4200" dirty="0"/>
            </a:br>
            <a:endParaRPr lang="en-GB" sz="4200" dirty="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C5F2C3-581C-0682-72B3-BE04F63AF21E}"/>
              </a:ext>
            </a:extLst>
          </p:cNvPr>
          <p:cNvSpPr>
            <a:spLocks noGrp="1"/>
          </p:cNvSpPr>
          <p:nvPr>
            <p:ph idx="1"/>
          </p:nvPr>
        </p:nvSpPr>
        <p:spPr>
          <a:xfrm>
            <a:off x="838200" y="1929384"/>
            <a:ext cx="10515600" cy="4826258"/>
          </a:xfrm>
        </p:spPr>
        <p:txBody>
          <a:bodyPr>
            <a:normAutofit fontScale="32500" lnSpcReduction="20000"/>
          </a:bodyPr>
          <a:lstStyle/>
          <a:p>
            <a:r>
              <a:rPr lang="en-GB" sz="7000" b="1" dirty="0"/>
              <a:t>1890 Brussels Convention</a:t>
            </a:r>
          </a:p>
          <a:p>
            <a:r>
              <a:rPr lang="en-GB" sz="7000" dirty="0"/>
              <a:t>Prohibited import of European liquor to areas without previous history of liquor consumption, including Northern Territories of the Gold Coast. </a:t>
            </a:r>
          </a:p>
          <a:p>
            <a:r>
              <a:rPr lang="en-GB" sz="7000" dirty="0"/>
              <a:t>Where importation was permitted, a minimum duty was imposed.</a:t>
            </a:r>
          </a:p>
          <a:p>
            <a:pPr lvl="0"/>
            <a:r>
              <a:rPr lang="en-GB" sz="7000" dirty="0"/>
              <a:t>Miers (1967;1975): Brussels Convention as evidence of British sense of moral duty towards Africa.</a:t>
            </a:r>
          </a:p>
          <a:p>
            <a:pPr lvl="0"/>
            <a:r>
              <a:rPr lang="en-GB" sz="7000" dirty="0"/>
              <a:t>Olorunfemi (1984) and </a:t>
            </a:r>
            <a:r>
              <a:rPr lang="en-GB" sz="7000" dirty="0" err="1"/>
              <a:t>Olukoju</a:t>
            </a:r>
            <a:r>
              <a:rPr lang="en-GB" sz="7000" dirty="0"/>
              <a:t> (1991; 1996): Evidence of colonial powers’ hypocrisy</a:t>
            </a:r>
          </a:p>
          <a:p>
            <a:pPr lvl="1"/>
            <a:r>
              <a:rPr lang="en-GB" sz="7000" dirty="0"/>
              <a:t>liquor trade used as justification for empire, protecting Africans from their own moral incapacity. </a:t>
            </a:r>
          </a:p>
          <a:p>
            <a:pPr lvl="1"/>
            <a:r>
              <a:rPr lang="en-GB" sz="7000" dirty="0"/>
              <a:t>BUT allowed liquor trade to continue where it suited commercial interests and/or the revenue needs of the colonial state.</a:t>
            </a:r>
          </a:p>
          <a:p>
            <a:endParaRPr lang="en-GB" sz="2000" dirty="0"/>
          </a:p>
        </p:txBody>
      </p:sp>
    </p:spTree>
    <p:extLst>
      <p:ext uri="{BB962C8B-B14F-4D97-AF65-F5344CB8AC3E}">
        <p14:creationId xmlns:p14="http://schemas.microsoft.com/office/powerpoint/2010/main" val="1581223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DEA75A-2B77-5EEA-A7A5-9739FEDB801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A2E12D1-D921-D30C-41BE-47FE92B96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62067-4E6B-2AA2-E353-712C90988812}"/>
              </a:ext>
            </a:extLst>
          </p:cNvPr>
          <p:cNvSpPr>
            <a:spLocks noGrp="1"/>
          </p:cNvSpPr>
          <p:nvPr>
            <p:ph type="title"/>
          </p:nvPr>
        </p:nvSpPr>
        <p:spPr>
          <a:xfrm>
            <a:off x="838200" y="365125"/>
            <a:ext cx="10515600" cy="1325563"/>
          </a:xfrm>
        </p:spPr>
        <p:txBody>
          <a:bodyPr>
            <a:normAutofit/>
          </a:bodyPr>
          <a:lstStyle/>
          <a:p>
            <a:r>
              <a:rPr lang="en-GB" sz="4200" dirty="0"/>
              <a:t>Key International Law</a:t>
            </a:r>
            <a:br>
              <a:rPr lang="en-GB" sz="4200" dirty="0"/>
            </a:br>
            <a:endParaRPr lang="en-GB" sz="4200" dirty="0"/>
          </a:p>
        </p:txBody>
      </p:sp>
      <p:sp>
        <p:nvSpPr>
          <p:cNvPr id="17" name="sketch line">
            <a:extLst>
              <a:ext uri="{FF2B5EF4-FFF2-40B4-BE49-F238E27FC236}">
                <a16:creationId xmlns:a16="http://schemas.microsoft.com/office/drawing/2014/main" id="{2316CE37-78D4-49E8-B112-681066ACEE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83E3A2-FF1C-394B-6627-3E80DD13B7CF}"/>
              </a:ext>
            </a:extLst>
          </p:cNvPr>
          <p:cNvSpPr>
            <a:spLocks noGrp="1"/>
          </p:cNvSpPr>
          <p:nvPr>
            <p:ph idx="1"/>
          </p:nvPr>
        </p:nvSpPr>
        <p:spPr>
          <a:xfrm>
            <a:off x="838200" y="1929384"/>
            <a:ext cx="10515600" cy="4251960"/>
          </a:xfrm>
        </p:spPr>
        <p:txBody>
          <a:bodyPr>
            <a:normAutofit/>
          </a:bodyPr>
          <a:lstStyle/>
          <a:p>
            <a:r>
              <a:rPr lang="en-GB" sz="3600" b="1" dirty="0"/>
              <a:t>1919 Saint Germain Convention on liquor traffic</a:t>
            </a:r>
          </a:p>
          <a:p>
            <a:r>
              <a:rPr lang="en-GB" sz="3600" dirty="0"/>
              <a:t> Raised minimum tariffs on European liquor imported into Africa</a:t>
            </a:r>
          </a:p>
          <a:p>
            <a:r>
              <a:rPr lang="en-GB" sz="3600" dirty="0"/>
              <a:t>Banned ‘trade spirits’ (cheap spirits) and outlawed commercial distillation in African colonies. </a:t>
            </a:r>
          </a:p>
          <a:p>
            <a:r>
              <a:rPr lang="en-GB" sz="3600" dirty="0"/>
              <a:t>NB: Definition of ‘trade spirits’ left up to individual colonies.</a:t>
            </a:r>
          </a:p>
          <a:p>
            <a:endParaRPr lang="en-GB" sz="2000" dirty="0"/>
          </a:p>
        </p:txBody>
      </p:sp>
    </p:spTree>
    <p:extLst>
      <p:ext uri="{BB962C8B-B14F-4D97-AF65-F5344CB8AC3E}">
        <p14:creationId xmlns:p14="http://schemas.microsoft.com/office/powerpoint/2010/main" val="1742404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AD9E33-0EEE-FF63-552A-6AF2652A156F}"/>
              </a:ext>
            </a:extLst>
          </p:cNvPr>
          <p:cNvSpPr>
            <a:spLocks noGrp="1"/>
          </p:cNvSpPr>
          <p:nvPr>
            <p:ph type="title"/>
          </p:nvPr>
        </p:nvSpPr>
        <p:spPr>
          <a:xfrm>
            <a:off x="572493" y="238539"/>
            <a:ext cx="11018520" cy="1434415"/>
          </a:xfrm>
        </p:spPr>
        <p:txBody>
          <a:bodyPr anchor="b">
            <a:normAutofit/>
          </a:bodyPr>
          <a:lstStyle/>
          <a:p>
            <a:r>
              <a:rPr lang="en-GB" sz="5400" dirty="0"/>
              <a:t>British attitudes to the liquor trade</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9AFBA2-6D8A-B14C-AF8C-7260207BA2FE}"/>
              </a:ext>
            </a:extLst>
          </p:cNvPr>
          <p:cNvSpPr>
            <a:spLocks noGrp="1"/>
          </p:cNvSpPr>
          <p:nvPr>
            <p:ph idx="1"/>
          </p:nvPr>
        </p:nvSpPr>
        <p:spPr>
          <a:xfrm>
            <a:off x="572492" y="2071316"/>
            <a:ext cx="10472351" cy="4119172"/>
          </a:xfrm>
        </p:spPr>
        <p:txBody>
          <a:bodyPr anchor="t">
            <a:normAutofit fontScale="92500" lnSpcReduction="10000"/>
          </a:bodyPr>
          <a:lstStyle/>
          <a:p>
            <a:pPr lvl="0"/>
            <a:r>
              <a:rPr lang="en-GB" sz="3200" dirty="0"/>
              <a:t>Tensions between anti-liquor campaigners (e.g. cotton textile merchants like the Manchester Chamber of Commerce, and London-based humanitarian societies like the Anti-Slavery and Aborigines Protection Society) and British liquor merchants.</a:t>
            </a:r>
          </a:p>
          <a:p>
            <a:pPr lvl="0"/>
            <a:r>
              <a:rPr lang="en-GB" sz="3200" dirty="0"/>
              <a:t>Anti liquor campaigns (Olorunfemi, 1984; Willis, 2001): </a:t>
            </a:r>
          </a:p>
          <a:p>
            <a:pPr lvl="1"/>
            <a:r>
              <a:rPr lang="en-GB" sz="2800" dirty="0"/>
              <a:t>Compared damaging effects of alcohol to those of slave trade </a:t>
            </a:r>
          </a:p>
          <a:p>
            <a:pPr lvl="1"/>
            <a:r>
              <a:rPr lang="en-GB" sz="2800" dirty="0"/>
              <a:t>Argued gin and rum shipped to West Africa contained poisonous alcohols, damaging to health.</a:t>
            </a:r>
          </a:p>
          <a:p>
            <a:pPr lvl="1"/>
            <a:r>
              <a:rPr lang="en-GB" sz="2800" dirty="0"/>
              <a:t>Argued liquor trade led to ‘widespread drunkenness and laziness’</a:t>
            </a:r>
          </a:p>
        </p:txBody>
      </p:sp>
    </p:spTree>
    <p:extLst>
      <p:ext uri="{BB962C8B-B14F-4D97-AF65-F5344CB8AC3E}">
        <p14:creationId xmlns:p14="http://schemas.microsoft.com/office/powerpoint/2010/main" val="1274614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9001D78-210F-AA8A-7F23-A9A6D3632B6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A82A8DC-90ED-16CC-ED6B-FBA99BE1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31AF80-C4EC-5081-E2A6-940829DE9FC4}"/>
              </a:ext>
            </a:extLst>
          </p:cNvPr>
          <p:cNvSpPr>
            <a:spLocks noGrp="1"/>
          </p:cNvSpPr>
          <p:nvPr>
            <p:ph type="title"/>
          </p:nvPr>
        </p:nvSpPr>
        <p:spPr>
          <a:xfrm>
            <a:off x="572493" y="238539"/>
            <a:ext cx="11018520" cy="1434415"/>
          </a:xfrm>
        </p:spPr>
        <p:txBody>
          <a:bodyPr anchor="b">
            <a:normAutofit/>
          </a:bodyPr>
          <a:lstStyle/>
          <a:p>
            <a:r>
              <a:rPr lang="en-GB" sz="5400" dirty="0"/>
              <a:t>British attitudes to the liquor trade</a:t>
            </a:r>
          </a:p>
        </p:txBody>
      </p:sp>
      <p:sp>
        <p:nvSpPr>
          <p:cNvPr id="12" name="sketchy line">
            <a:extLst>
              <a:ext uri="{FF2B5EF4-FFF2-40B4-BE49-F238E27FC236}">
                <a16:creationId xmlns:a16="http://schemas.microsoft.com/office/drawing/2014/main" id="{87233B2D-42C6-CC22-A6EC-DD0C7477DC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E57BB0-1760-C142-4FC0-986E6B625905}"/>
              </a:ext>
            </a:extLst>
          </p:cNvPr>
          <p:cNvSpPr>
            <a:spLocks noGrp="1"/>
          </p:cNvSpPr>
          <p:nvPr>
            <p:ph idx="1"/>
          </p:nvPr>
        </p:nvSpPr>
        <p:spPr>
          <a:xfrm>
            <a:off x="572492" y="2071316"/>
            <a:ext cx="10472351" cy="4119172"/>
          </a:xfrm>
        </p:spPr>
        <p:txBody>
          <a:bodyPr anchor="t">
            <a:normAutofit lnSpcReduction="10000"/>
          </a:bodyPr>
          <a:lstStyle/>
          <a:p>
            <a:pPr lvl="0"/>
            <a:r>
              <a:rPr lang="en-GB" sz="4000" dirty="0"/>
              <a:t>British liquor merchants (</a:t>
            </a:r>
            <a:r>
              <a:rPr lang="en-GB" sz="4000" dirty="0" err="1"/>
              <a:t>Olurunfemi</a:t>
            </a:r>
            <a:r>
              <a:rPr lang="en-GB" sz="4000" dirty="0"/>
              <a:t>, 1984)</a:t>
            </a:r>
          </a:p>
          <a:p>
            <a:pPr lvl="1"/>
            <a:r>
              <a:rPr lang="en-GB" sz="3600" dirty="0"/>
              <a:t>Liquor trade important to British commerce with West Africa</a:t>
            </a:r>
          </a:p>
          <a:p>
            <a:pPr lvl="1"/>
            <a:r>
              <a:rPr lang="en-GB" sz="3600" dirty="0"/>
              <a:t>Reasonably steady price of gin – consistent profits.</a:t>
            </a:r>
          </a:p>
          <a:p>
            <a:pPr lvl="1"/>
            <a:r>
              <a:rPr lang="en-GB" sz="3600" dirty="0"/>
              <a:t>African purchases of spirits as precursors to greater integration into global commercial markets.  </a:t>
            </a:r>
          </a:p>
        </p:txBody>
      </p:sp>
    </p:spTree>
    <p:extLst>
      <p:ext uri="{BB962C8B-B14F-4D97-AF65-F5344CB8AC3E}">
        <p14:creationId xmlns:p14="http://schemas.microsoft.com/office/powerpoint/2010/main" val="2744855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7722E-971E-75B2-0BC5-995807FF9C6A}"/>
              </a:ext>
            </a:extLst>
          </p:cNvPr>
          <p:cNvSpPr>
            <a:spLocks noGrp="1"/>
          </p:cNvSpPr>
          <p:nvPr>
            <p:ph type="title"/>
          </p:nvPr>
        </p:nvSpPr>
        <p:spPr>
          <a:xfrm>
            <a:off x="838200" y="365125"/>
            <a:ext cx="10515600" cy="1325563"/>
          </a:xfrm>
        </p:spPr>
        <p:txBody>
          <a:bodyPr>
            <a:normAutofit/>
          </a:bodyPr>
          <a:lstStyle/>
          <a:p>
            <a:r>
              <a:rPr lang="en-GB" sz="5400" dirty="0"/>
              <a:t>Alcohol in colonial Africa</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DD3037-1EDA-1676-E6D9-3B235C3C226A}"/>
              </a:ext>
            </a:extLst>
          </p:cNvPr>
          <p:cNvSpPr>
            <a:spLocks noGrp="1"/>
          </p:cNvSpPr>
          <p:nvPr>
            <p:ph idx="1"/>
          </p:nvPr>
        </p:nvSpPr>
        <p:spPr>
          <a:xfrm>
            <a:off x="756314" y="2145877"/>
            <a:ext cx="10515600" cy="4251960"/>
          </a:xfrm>
        </p:spPr>
        <p:txBody>
          <a:bodyPr>
            <a:normAutofit fontScale="92500" lnSpcReduction="20000"/>
          </a:bodyPr>
          <a:lstStyle/>
          <a:p>
            <a:pPr lvl="0"/>
            <a:r>
              <a:rPr lang="en-GB" sz="3600" dirty="0"/>
              <a:t>British beliefs Africans could not ‘hold their drink’ and would spend all available income on alcohol if no control.</a:t>
            </a:r>
          </a:p>
          <a:p>
            <a:pPr lvl="0"/>
            <a:r>
              <a:rPr lang="en-GB" sz="3600" dirty="0"/>
              <a:t>Gin and rum seen as particularly problematic, beer and wine allowable in controlled measures (French more relaxed than British, who were less strict than South Africans).</a:t>
            </a:r>
          </a:p>
          <a:p>
            <a:pPr lvl="0"/>
            <a:r>
              <a:rPr lang="en-GB" sz="3600" dirty="0"/>
              <a:t>Settler community dynamics – more concern over security and crime in colonies with large white settler populations.</a:t>
            </a:r>
          </a:p>
          <a:p>
            <a:pPr marL="0" indent="0">
              <a:buNone/>
            </a:pPr>
            <a:endParaRPr lang="en-GB" sz="1900" dirty="0"/>
          </a:p>
        </p:txBody>
      </p:sp>
    </p:spTree>
    <p:extLst>
      <p:ext uri="{BB962C8B-B14F-4D97-AF65-F5344CB8AC3E}">
        <p14:creationId xmlns:p14="http://schemas.microsoft.com/office/powerpoint/2010/main" val="1773412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C2B11E-9749-441C-BBEE-38D48354453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BC7422-9813-AB0B-B0D7-0AAFA9E6DF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4CA195-4B6E-7DFD-E4A0-18AE8E407DDC}"/>
              </a:ext>
            </a:extLst>
          </p:cNvPr>
          <p:cNvSpPr>
            <a:spLocks noGrp="1"/>
          </p:cNvSpPr>
          <p:nvPr>
            <p:ph type="title"/>
          </p:nvPr>
        </p:nvSpPr>
        <p:spPr>
          <a:xfrm>
            <a:off x="838200" y="365125"/>
            <a:ext cx="10515600" cy="1325563"/>
          </a:xfrm>
        </p:spPr>
        <p:txBody>
          <a:bodyPr>
            <a:normAutofit/>
          </a:bodyPr>
          <a:lstStyle/>
          <a:p>
            <a:r>
              <a:rPr lang="en-GB" sz="5400" dirty="0"/>
              <a:t>Alcohol in colonial Africa</a:t>
            </a:r>
          </a:p>
        </p:txBody>
      </p:sp>
      <p:sp>
        <p:nvSpPr>
          <p:cNvPr id="10" name="sketch line">
            <a:extLst>
              <a:ext uri="{FF2B5EF4-FFF2-40B4-BE49-F238E27FC236}">
                <a16:creationId xmlns:a16="http://schemas.microsoft.com/office/drawing/2014/main" id="{E6404FD4-4CF7-52B6-C0ED-6CE021374B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6CFE9F-AB86-6779-F167-773B8F2623A6}"/>
              </a:ext>
            </a:extLst>
          </p:cNvPr>
          <p:cNvSpPr>
            <a:spLocks noGrp="1"/>
          </p:cNvSpPr>
          <p:nvPr>
            <p:ph idx="1"/>
          </p:nvPr>
        </p:nvSpPr>
        <p:spPr>
          <a:xfrm>
            <a:off x="838200" y="1929384"/>
            <a:ext cx="10515600" cy="4251960"/>
          </a:xfrm>
        </p:spPr>
        <p:txBody>
          <a:bodyPr>
            <a:normAutofit/>
          </a:bodyPr>
          <a:lstStyle/>
          <a:p>
            <a:pPr lvl="0"/>
            <a:r>
              <a:rPr lang="en-GB" dirty="0"/>
              <a:t>Perception that drinking becoming increasingly problematic in Africa throughout the colonial and post-colonial periods.</a:t>
            </a:r>
          </a:p>
          <a:p>
            <a:pPr lvl="0"/>
            <a:r>
              <a:rPr lang="en-GB" dirty="0"/>
              <a:t>Differences in drinking preferences are markers of social difference (Akyeampong, 1996)</a:t>
            </a:r>
          </a:p>
          <a:p>
            <a:pPr lvl="0"/>
            <a:r>
              <a:rPr lang="en-GB" dirty="0"/>
              <a:t>‘Native brewing’ accepted as ‘customary’ in early colonial period, then increasing restrictions in 1920s-40s </a:t>
            </a:r>
            <a:r>
              <a:rPr lang="en-GB" dirty="0">
                <a:sym typeface="Wingdings" panose="05000000000000000000" pitchFamily="2" charset="2"/>
              </a:rPr>
              <a:t> link to indirect rule/concerns over social change?</a:t>
            </a:r>
          </a:p>
          <a:p>
            <a:pPr lvl="0"/>
            <a:r>
              <a:rPr lang="en-GB" dirty="0">
                <a:sym typeface="Wingdings" panose="05000000000000000000" pitchFamily="2" charset="2"/>
              </a:rPr>
              <a:t>Regulations eased in late colonial period.</a:t>
            </a:r>
          </a:p>
          <a:p>
            <a:endParaRPr lang="en-GB" sz="1900" dirty="0"/>
          </a:p>
        </p:txBody>
      </p:sp>
    </p:spTree>
    <p:extLst>
      <p:ext uri="{BB962C8B-B14F-4D97-AF65-F5344CB8AC3E}">
        <p14:creationId xmlns:p14="http://schemas.microsoft.com/office/powerpoint/2010/main" val="2762162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9E0E82-45A2-A81F-CEE1-7784F81CC09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E21C43D-394A-F574-1F46-EB6F69B5B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D4B71-CB96-5679-FE27-13C7F66D6BC3}"/>
              </a:ext>
            </a:extLst>
          </p:cNvPr>
          <p:cNvSpPr>
            <a:spLocks noGrp="1"/>
          </p:cNvSpPr>
          <p:nvPr>
            <p:ph type="title"/>
          </p:nvPr>
        </p:nvSpPr>
        <p:spPr>
          <a:xfrm>
            <a:off x="838200" y="365125"/>
            <a:ext cx="10515600" cy="1325563"/>
          </a:xfrm>
        </p:spPr>
        <p:txBody>
          <a:bodyPr>
            <a:normAutofit/>
          </a:bodyPr>
          <a:lstStyle/>
          <a:p>
            <a:r>
              <a:rPr lang="en-GB" sz="5400" dirty="0"/>
              <a:t>Alcohol in colonial Africa</a:t>
            </a:r>
          </a:p>
        </p:txBody>
      </p:sp>
      <p:sp>
        <p:nvSpPr>
          <p:cNvPr id="10" name="sketch line">
            <a:extLst>
              <a:ext uri="{FF2B5EF4-FFF2-40B4-BE49-F238E27FC236}">
                <a16:creationId xmlns:a16="http://schemas.microsoft.com/office/drawing/2014/main" id="{17550898-FDBF-2AAD-0D74-444046448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FDD0DA-E5A1-FC05-B0B1-541D0DEACA5A}"/>
              </a:ext>
            </a:extLst>
          </p:cNvPr>
          <p:cNvSpPr>
            <a:spLocks noGrp="1"/>
          </p:cNvSpPr>
          <p:nvPr>
            <p:ph idx="1"/>
          </p:nvPr>
        </p:nvSpPr>
        <p:spPr>
          <a:xfrm>
            <a:off x="838200" y="1929384"/>
            <a:ext cx="10515600" cy="4251960"/>
          </a:xfrm>
        </p:spPr>
        <p:txBody>
          <a:bodyPr>
            <a:normAutofit/>
          </a:bodyPr>
          <a:lstStyle/>
          <a:p>
            <a:pPr lvl="0"/>
            <a:r>
              <a:rPr lang="en-GB" dirty="0"/>
              <a:t>In most British territories, drinking takes place along racially segregated lines between 1900 and 1960s. </a:t>
            </a:r>
          </a:p>
          <a:p>
            <a:pPr lvl="0"/>
            <a:r>
              <a:rPr lang="en-GB" dirty="0"/>
              <a:t>In French West Africa, ‘mixed bars’, as there had been in C19th Lagos and Gold Coast.</a:t>
            </a:r>
          </a:p>
          <a:p>
            <a:pPr marL="0" indent="0">
              <a:buNone/>
            </a:pPr>
            <a:endParaRPr lang="en-GB" sz="1900" dirty="0"/>
          </a:p>
        </p:txBody>
      </p:sp>
    </p:spTree>
    <p:extLst>
      <p:ext uri="{BB962C8B-B14F-4D97-AF65-F5344CB8AC3E}">
        <p14:creationId xmlns:p14="http://schemas.microsoft.com/office/powerpoint/2010/main" val="3031256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B58942-069D-EA61-32AD-AC5341DD72F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CA4569-33CA-19BF-69D3-67E8AC497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0B55A4-B46D-2D7C-65FE-97F6DE44EBF3}"/>
              </a:ext>
            </a:extLst>
          </p:cNvPr>
          <p:cNvSpPr>
            <a:spLocks noGrp="1"/>
          </p:cNvSpPr>
          <p:nvPr>
            <p:ph type="title"/>
          </p:nvPr>
        </p:nvSpPr>
        <p:spPr>
          <a:xfrm>
            <a:off x="838200" y="365125"/>
            <a:ext cx="10515600" cy="1325563"/>
          </a:xfrm>
        </p:spPr>
        <p:txBody>
          <a:bodyPr>
            <a:normAutofit/>
          </a:bodyPr>
          <a:lstStyle/>
          <a:p>
            <a:r>
              <a:rPr lang="en-GB" sz="5400" dirty="0"/>
              <a:t>Gender and alcohol - ‘Joint drinking’</a:t>
            </a:r>
          </a:p>
        </p:txBody>
      </p:sp>
      <p:sp>
        <p:nvSpPr>
          <p:cNvPr id="10" name="sketch line">
            <a:extLst>
              <a:ext uri="{FF2B5EF4-FFF2-40B4-BE49-F238E27FC236}">
                <a16:creationId xmlns:a16="http://schemas.microsoft.com/office/drawing/2014/main" id="{24295A6B-219B-564A-C9C2-3E1C4049B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5CFFA9-CE76-50D9-DB66-45643ABEDA55}"/>
              </a:ext>
            </a:extLst>
          </p:cNvPr>
          <p:cNvSpPr>
            <a:spLocks noGrp="1"/>
          </p:cNvSpPr>
          <p:nvPr>
            <p:ph idx="1"/>
          </p:nvPr>
        </p:nvSpPr>
        <p:spPr>
          <a:xfrm>
            <a:off x="838200" y="1929384"/>
            <a:ext cx="10515600" cy="4251960"/>
          </a:xfrm>
        </p:spPr>
        <p:txBody>
          <a:bodyPr>
            <a:normAutofit/>
          </a:bodyPr>
          <a:lstStyle/>
          <a:p>
            <a:pPr lvl="0"/>
            <a:r>
              <a:rPr lang="en-GB" dirty="0"/>
              <a:t>Key historians: Bonner (1990); West (1997).</a:t>
            </a:r>
          </a:p>
          <a:p>
            <a:pPr lvl="0"/>
            <a:r>
              <a:rPr lang="en-GB" dirty="0"/>
              <a:t>Concerns over ‘joint drinking’ in beerhalls – elite and middle class men opposed this, wish to control wives’ sexuality. </a:t>
            </a:r>
          </a:p>
          <a:p>
            <a:pPr lvl="0"/>
            <a:r>
              <a:rPr lang="en-GB" dirty="0"/>
              <a:t>Argue that it is against ‘custom’, encourages drunkenness, and puts pressure on men to buy drinks. </a:t>
            </a:r>
          </a:p>
          <a:p>
            <a:pPr lvl="0"/>
            <a:r>
              <a:rPr lang="en-GB" dirty="0"/>
              <a:t>Related to concerns over female migration to towns in 1920s/30s due to global depression and agricultural downturn. </a:t>
            </a:r>
          </a:p>
          <a:p>
            <a:pPr lvl="0"/>
            <a:r>
              <a:rPr lang="en-GB" dirty="0"/>
              <a:t>Concerns over urban women’s ‘prostitution’.</a:t>
            </a:r>
          </a:p>
          <a:p>
            <a:pPr marL="0" indent="0">
              <a:buNone/>
            </a:pPr>
            <a:endParaRPr lang="en-GB" sz="1900" dirty="0"/>
          </a:p>
        </p:txBody>
      </p:sp>
    </p:spTree>
    <p:extLst>
      <p:ext uri="{BB962C8B-B14F-4D97-AF65-F5344CB8AC3E}">
        <p14:creationId xmlns:p14="http://schemas.microsoft.com/office/powerpoint/2010/main" val="29341328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C6D87B-8676-4B4D-9275-078C994CB540}"/>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718A5-716A-AE37-B096-C94B39B6A258}"/>
              </a:ext>
            </a:extLst>
          </p:cNvPr>
          <p:cNvSpPr>
            <a:spLocks noGrp="1"/>
          </p:cNvSpPr>
          <p:nvPr>
            <p:ph type="title"/>
          </p:nvPr>
        </p:nvSpPr>
        <p:spPr>
          <a:xfrm>
            <a:off x="572493" y="238539"/>
            <a:ext cx="11018520" cy="1434415"/>
          </a:xfrm>
        </p:spPr>
        <p:txBody>
          <a:bodyPr anchor="b">
            <a:normAutofit/>
          </a:bodyPr>
          <a:lstStyle/>
          <a:p>
            <a:r>
              <a:rPr lang="en-GB" sz="5400" dirty="0"/>
              <a:t>Racial and generational tensions</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5C73ED-8B52-6F98-34BD-CCBF22CE740A}"/>
              </a:ext>
            </a:extLst>
          </p:cNvPr>
          <p:cNvSpPr>
            <a:spLocks noGrp="1"/>
          </p:cNvSpPr>
          <p:nvPr>
            <p:ph idx="1"/>
          </p:nvPr>
        </p:nvSpPr>
        <p:spPr>
          <a:xfrm>
            <a:off x="572493" y="2071316"/>
            <a:ext cx="6713552" cy="4119172"/>
          </a:xfrm>
        </p:spPr>
        <p:txBody>
          <a:bodyPr anchor="t">
            <a:normAutofit/>
          </a:bodyPr>
          <a:lstStyle/>
          <a:p>
            <a:pPr lvl="0"/>
            <a:r>
              <a:rPr lang="en-GB" sz="2200"/>
              <a:t>Alcohol and racial segregation (Ambler, 1990) – in settler communities, fears that alcohol would make Africans violent and sexually aggressive leading to attacks on white women.</a:t>
            </a:r>
          </a:p>
          <a:p>
            <a:pPr lvl="0"/>
            <a:r>
              <a:rPr lang="en-GB" sz="2200"/>
              <a:t>Municipal beerhalls seen as a way to raise revenue. Proceeds used to provide amenities in African sections of town e.g. water, sewage (Hutton, 2023)</a:t>
            </a:r>
          </a:p>
          <a:p>
            <a:pPr lvl="0"/>
            <a:r>
              <a:rPr lang="en-GB" sz="2200"/>
              <a:t>African elites opposed to beerhalls – responsible for poverty, juvenile delinquency, uncontrollable women. Boycotts called for reduced hours, Sunday closures, and a ban on women in beerhalls.</a:t>
            </a:r>
          </a:p>
          <a:p>
            <a:endParaRPr lang="en-GB" sz="2200"/>
          </a:p>
        </p:txBody>
      </p:sp>
      <p:pic>
        <p:nvPicPr>
          <p:cNvPr id="5" name="Picture 4">
            <a:extLst>
              <a:ext uri="{FF2B5EF4-FFF2-40B4-BE49-F238E27FC236}">
                <a16:creationId xmlns:a16="http://schemas.microsoft.com/office/drawing/2014/main" id="{C75CAB3F-0835-9837-F6D3-6727ECEE7F0D}"/>
              </a:ext>
            </a:extLst>
          </p:cNvPr>
          <p:cNvPicPr>
            <a:picLocks noChangeAspect="1"/>
          </p:cNvPicPr>
          <p:nvPr/>
        </p:nvPicPr>
        <p:blipFill>
          <a:blip r:embed="rId2"/>
          <a:srcRect l="16852" r="17713"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2638322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8E056D-639F-323B-E713-07FE8CB70CF5}"/>
              </a:ext>
            </a:extLst>
          </p:cNvPr>
          <p:cNvSpPr>
            <a:spLocks noGrp="1"/>
          </p:cNvSpPr>
          <p:nvPr>
            <p:ph type="title"/>
          </p:nvPr>
        </p:nvSpPr>
        <p:spPr>
          <a:xfrm>
            <a:off x="838200" y="365125"/>
            <a:ext cx="10515600" cy="1325563"/>
          </a:xfrm>
        </p:spPr>
        <p:txBody>
          <a:bodyPr>
            <a:normAutofit fontScale="90000"/>
          </a:bodyPr>
          <a:lstStyle/>
          <a:p>
            <a:r>
              <a:rPr lang="en-GB" sz="5400" dirty="0"/>
              <a:t>Case study: </a:t>
            </a:r>
            <a:r>
              <a:rPr lang="en-GB" sz="5400" dirty="0" err="1"/>
              <a:t>Akpeteshie</a:t>
            </a:r>
            <a:r>
              <a:rPr lang="en-GB" sz="5400" dirty="0"/>
              <a:t> (Akyeampong, 1996)</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1D5417-8E23-BB05-B3DE-B17557914D9D}"/>
              </a:ext>
            </a:extLst>
          </p:cNvPr>
          <p:cNvSpPr>
            <a:spLocks noGrp="1"/>
          </p:cNvSpPr>
          <p:nvPr>
            <p:ph idx="1"/>
          </p:nvPr>
        </p:nvSpPr>
        <p:spPr>
          <a:xfrm>
            <a:off x="838200" y="1929384"/>
            <a:ext cx="10515600" cy="4251960"/>
          </a:xfrm>
        </p:spPr>
        <p:txBody>
          <a:bodyPr>
            <a:normAutofit/>
          </a:bodyPr>
          <a:lstStyle/>
          <a:p>
            <a:pPr lvl="0"/>
            <a:r>
              <a:rPr lang="en-GB" dirty="0"/>
              <a:t>Alcohol key source of revenue for colonial government in Gold Coast from 1870s.</a:t>
            </a:r>
          </a:p>
          <a:p>
            <a:pPr lvl="0"/>
            <a:r>
              <a:rPr lang="en-GB" dirty="0"/>
              <a:t>1883-1895: 9M gallons of liquor imported into Gold Coast.</a:t>
            </a:r>
          </a:p>
          <a:p>
            <a:pPr lvl="0"/>
            <a:r>
              <a:rPr lang="en-GB" dirty="0"/>
              <a:t>Prosperous cocoa industry – increased demand for consumer goods including alcohol.</a:t>
            </a:r>
          </a:p>
          <a:p>
            <a:pPr lvl="0"/>
            <a:r>
              <a:rPr lang="en-GB" dirty="0"/>
              <a:t>By the immediate pre-WWI period, liquor duties amounted to almost 40% of government revenue in Gold Coast.</a:t>
            </a:r>
          </a:p>
          <a:p>
            <a:pPr marL="0" indent="0">
              <a:buNone/>
            </a:pPr>
            <a:endParaRPr lang="en-GB" sz="2200" dirty="0"/>
          </a:p>
        </p:txBody>
      </p:sp>
    </p:spTree>
    <p:extLst>
      <p:ext uri="{BB962C8B-B14F-4D97-AF65-F5344CB8AC3E}">
        <p14:creationId xmlns:p14="http://schemas.microsoft.com/office/powerpoint/2010/main" val="7055181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E1887D-B3D7-0759-42C9-27FDA637B50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FAE922-F3BB-A837-9981-054627A79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B962A-628B-4648-64D5-BB759E8E5A66}"/>
              </a:ext>
            </a:extLst>
          </p:cNvPr>
          <p:cNvSpPr>
            <a:spLocks noGrp="1"/>
          </p:cNvSpPr>
          <p:nvPr>
            <p:ph type="title"/>
          </p:nvPr>
        </p:nvSpPr>
        <p:spPr>
          <a:xfrm>
            <a:off x="838200" y="365125"/>
            <a:ext cx="10515600" cy="1325563"/>
          </a:xfrm>
        </p:spPr>
        <p:txBody>
          <a:bodyPr>
            <a:normAutofit/>
          </a:bodyPr>
          <a:lstStyle/>
          <a:p>
            <a:r>
              <a:rPr lang="en-GB" sz="5400" dirty="0"/>
              <a:t>Case study: </a:t>
            </a:r>
            <a:r>
              <a:rPr lang="en-GB" sz="5400" dirty="0" err="1"/>
              <a:t>Akpeteshie</a:t>
            </a:r>
            <a:endParaRPr lang="en-GB" sz="5400" dirty="0"/>
          </a:p>
        </p:txBody>
      </p:sp>
      <p:sp>
        <p:nvSpPr>
          <p:cNvPr id="10" name="sketch line">
            <a:extLst>
              <a:ext uri="{FF2B5EF4-FFF2-40B4-BE49-F238E27FC236}">
                <a16:creationId xmlns:a16="http://schemas.microsoft.com/office/drawing/2014/main" id="{200111F8-6740-D376-1E72-B7D5682D1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8CCD32-62BD-773F-BF8F-827B6B25EDFD}"/>
              </a:ext>
            </a:extLst>
          </p:cNvPr>
          <p:cNvSpPr>
            <a:spLocks noGrp="1"/>
          </p:cNvSpPr>
          <p:nvPr>
            <p:ph idx="1"/>
          </p:nvPr>
        </p:nvSpPr>
        <p:spPr>
          <a:xfrm>
            <a:off x="838200" y="1929384"/>
            <a:ext cx="10515600" cy="4251960"/>
          </a:xfrm>
        </p:spPr>
        <p:txBody>
          <a:bodyPr>
            <a:normAutofit/>
          </a:bodyPr>
          <a:lstStyle/>
          <a:p>
            <a:pPr lvl="0"/>
            <a:r>
              <a:rPr lang="en-GB" dirty="0"/>
              <a:t>Tensions - concerns about financing colonial administration, versus metropolitan concerns about temperance. </a:t>
            </a:r>
          </a:p>
          <a:p>
            <a:pPr lvl="0"/>
            <a:r>
              <a:rPr lang="en-GB" dirty="0"/>
              <a:t>British temperance movement largely thwarted by the 1870s, so turned attention to colonies. </a:t>
            </a:r>
          </a:p>
          <a:p>
            <a:pPr lvl="0"/>
            <a:r>
              <a:rPr lang="en-GB" dirty="0"/>
              <a:t>Some indigenous temperance campaigners – including chiefs and male elders. Western-style temperance societies sprang up in mid-C19th, related to missionary work.</a:t>
            </a:r>
          </a:p>
          <a:p>
            <a:endParaRPr lang="en-GB" sz="2200" dirty="0"/>
          </a:p>
        </p:txBody>
      </p:sp>
    </p:spTree>
    <p:extLst>
      <p:ext uri="{BB962C8B-B14F-4D97-AF65-F5344CB8AC3E}">
        <p14:creationId xmlns:p14="http://schemas.microsoft.com/office/powerpoint/2010/main" val="2384470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EEB8E7-6E7C-F7DE-FB32-A68CD921D21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CC6E60-1989-E47A-2DBC-081321E8B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66C70-E9FD-5F17-87FA-63558E2E7595}"/>
              </a:ext>
            </a:extLst>
          </p:cNvPr>
          <p:cNvSpPr>
            <a:spLocks noGrp="1"/>
          </p:cNvSpPr>
          <p:nvPr>
            <p:ph type="title"/>
          </p:nvPr>
        </p:nvSpPr>
        <p:spPr>
          <a:xfrm>
            <a:off x="838200" y="365125"/>
            <a:ext cx="10515600" cy="1325563"/>
          </a:xfrm>
        </p:spPr>
        <p:txBody>
          <a:bodyPr>
            <a:normAutofit/>
          </a:bodyPr>
          <a:lstStyle/>
          <a:p>
            <a:r>
              <a:rPr lang="en-GB" sz="5400" dirty="0"/>
              <a:t>Case study: </a:t>
            </a:r>
            <a:r>
              <a:rPr lang="en-GB" sz="5400" dirty="0" err="1"/>
              <a:t>Akpeteshie</a:t>
            </a:r>
            <a:endParaRPr lang="en-GB" sz="5400" dirty="0"/>
          </a:p>
        </p:txBody>
      </p:sp>
      <p:sp>
        <p:nvSpPr>
          <p:cNvPr id="10" name="sketch line">
            <a:extLst>
              <a:ext uri="{FF2B5EF4-FFF2-40B4-BE49-F238E27FC236}">
                <a16:creationId xmlns:a16="http://schemas.microsoft.com/office/drawing/2014/main" id="{C5B560EF-E2BA-F006-9C9E-898D4EB5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2093EF-6F36-F073-9CFD-A71EE9F0E577}"/>
              </a:ext>
            </a:extLst>
          </p:cNvPr>
          <p:cNvSpPr>
            <a:spLocks noGrp="1"/>
          </p:cNvSpPr>
          <p:nvPr>
            <p:ph idx="1"/>
          </p:nvPr>
        </p:nvSpPr>
        <p:spPr>
          <a:xfrm>
            <a:off x="838200" y="1929384"/>
            <a:ext cx="10515600" cy="4251960"/>
          </a:xfrm>
        </p:spPr>
        <p:txBody>
          <a:bodyPr>
            <a:normAutofit/>
          </a:bodyPr>
          <a:lstStyle/>
          <a:p>
            <a:pPr lvl="0"/>
            <a:r>
              <a:rPr lang="en-GB" dirty="0"/>
              <a:t>Saint Germain convention 1919 – included restrictions on most cheap foreign (German and Dutch) gin. Decline in imports as most Africans couldn’t afford more expensive gin.</a:t>
            </a:r>
          </a:p>
          <a:p>
            <a:pPr lvl="0"/>
            <a:r>
              <a:rPr lang="en-GB" dirty="0"/>
              <a:t>1924 – redefinition of ‘trade spirits’ to allow cheap Dutch gin – liquor imports increased again.</a:t>
            </a:r>
          </a:p>
          <a:p>
            <a:pPr lvl="0"/>
            <a:r>
              <a:rPr lang="en-GB" dirty="0"/>
              <a:t>BUT cutbacks in development projects (despite increased revenue) led chiefs and educated Africans to believe that demand for gin was being exploited only for colonial needs.</a:t>
            </a:r>
          </a:p>
          <a:p>
            <a:endParaRPr lang="en-GB" sz="2200" dirty="0"/>
          </a:p>
        </p:txBody>
      </p:sp>
    </p:spTree>
    <p:extLst>
      <p:ext uri="{BB962C8B-B14F-4D97-AF65-F5344CB8AC3E}">
        <p14:creationId xmlns:p14="http://schemas.microsoft.com/office/powerpoint/2010/main" val="1588661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662950-B315-C4C8-331F-DAC452A7296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8F424FA-CCCE-5866-6AFC-09CF61EAF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66882-CA43-F5D3-52BF-EB1739DB1908}"/>
              </a:ext>
            </a:extLst>
          </p:cNvPr>
          <p:cNvSpPr>
            <a:spLocks noGrp="1"/>
          </p:cNvSpPr>
          <p:nvPr>
            <p:ph type="title"/>
          </p:nvPr>
        </p:nvSpPr>
        <p:spPr>
          <a:xfrm>
            <a:off x="838200" y="365125"/>
            <a:ext cx="10515600" cy="1325563"/>
          </a:xfrm>
        </p:spPr>
        <p:txBody>
          <a:bodyPr>
            <a:normAutofit/>
          </a:bodyPr>
          <a:lstStyle/>
          <a:p>
            <a:r>
              <a:rPr lang="en-GB" sz="5400" dirty="0"/>
              <a:t>Case study: </a:t>
            </a:r>
            <a:r>
              <a:rPr lang="en-GB" sz="5400" dirty="0" err="1"/>
              <a:t>Akpeteshie</a:t>
            </a:r>
            <a:endParaRPr lang="en-GB" sz="5400" dirty="0"/>
          </a:p>
        </p:txBody>
      </p:sp>
      <p:sp>
        <p:nvSpPr>
          <p:cNvPr id="10" name="sketch line">
            <a:extLst>
              <a:ext uri="{FF2B5EF4-FFF2-40B4-BE49-F238E27FC236}">
                <a16:creationId xmlns:a16="http://schemas.microsoft.com/office/drawing/2014/main" id="{C9C8F1B0-1E00-9622-930B-D03C3AA4A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0D5C3B-18CE-A421-2EAB-8D89FD94A519}"/>
              </a:ext>
            </a:extLst>
          </p:cNvPr>
          <p:cNvSpPr>
            <a:spLocks noGrp="1"/>
          </p:cNvSpPr>
          <p:nvPr>
            <p:ph idx="1"/>
          </p:nvPr>
        </p:nvSpPr>
        <p:spPr>
          <a:xfrm>
            <a:off x="838200" y="1929384"/>
            <a:ext cx="10515600" cy="4251960"/>
          </a:xfrm>
        </p:spPr>
        <p:txBody>
          <a:bodyPr>
            <a:normAutofit/>
          </a:bodyPr>
          <a:lstStyle/>
          <a:p>
            <a:pPr lvl="0"/>
            <a:r>
              <a:rPr lang="en-GB" dirty="0"/>
              <a:t>Growing local temperance demands – from missionaries and local elites – led to calls for restrictive laws. 1928 more restrictive laws introduced.</a:t>
            </a:r>
          </a:p>
          <a:p>
            <a:pPr lvl="0"/>
            <a:r>
              <a:rPr lang="en-GB" dirty="0"/>
              <a:t>Import duty increased June 1930.</a:t>
            </a:r>
          </a:p>
          <a:p>
            <a:pPr lvl="0"/>
            <a:r>
              <a:rPr lang="en-GB" dirty="0"/>
              <a:t>Africans did not give up gin – local sources of illicit gin emerged to compete with imported gin.</a:t>
            </a:r>
          </a:p>
          <a:p>
            <a:pPr marL="0" indent="0">
              <a:buNone/>
            </a:pPr>
            <a:endParaRPr lang="en-GB" sz="2200" dirty="0"/>
          </a:p>
        </p:txBody>
      </p:sp>
    </p:spTree>
    <p:extLst>
      <p:ext uri="{BB962C8B-B14F-4D97-AF65-F5344CB8AC3E}">
        <p14:creationId xmlns:p14="http://schemas.microsoft.com/office/powerpoint/2010/main" val="10131311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06296B-C5CC-A670-6812-9CA79B2B89D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6833759-7509-AB61-9457-ABB39FFFD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71B96C-5F69-D1FB-AD4A-B589540FE190}"/>
              </a:ext>
            </a:extLst>
          </p:cNvPr>
          <p:cNvSpPr>
            <a:spLocks noGrp="1"/>
          </p:cNvSpPr>
          <p:nvPr>
            <p:ph type="title"/>
          </p:nvPr>
        </p:nvSpPr>
        <p:spPr>
          <a:xfrm>
            <a:off x="838200" y="365125"/>
            <a:ext cx="10515600" cy="1325563"/>
          </a:xfrm>
        </p:spPr>
        <p:txBody>
          <a:bodyPr>
            <a:normAutofit/>
          </a:bodyPr>
          <a:lstStyle/>
          <a:p>
            <a:r>
              <a:rPr lang="en-GB" sz="5400" dirty="0"/>
              <a:t>Case study: </a:t>
            </a:r>
            <a:r>
              <a:rPr lang="en-GB" sz="5400" dirty="0" err="1"/>
              <a:t>Akpeteshie</a:t>
            </a:r>
            <a:endParaRPr lang="en-GB" sz="5400" dirty="0"/>
          </a:p>
        </p:txBody>
      </p:sp>
      <p:sp>
        <p:nvSpPr>
          <p:cNvPr id="10" name="sketch line">
            <a:extLst>
              <a:ext uri="{FF2B5EF4-FFF2-40B4-BE49-F238E27FC236}">
                <a16:creationId xmlns:a16="http://schemas.microsoft.com/office/drawing/2014/main" id="{72F6FD99-86C2-0AA1-CD13-729536461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64812C-F9CC-ABF0-14E3-C4818F5D12B9}"/>
              </a:ext>
            </a:extLst>
          </p:cNvPr>
          <p:cNvSpPr>
            <a:spLocks noGrp="1"/>
          </p:cNvSpPr>
          <p:nvPr>
            <p:ph idx="1"/>
          </p:nvPr>
        </p:nvSpPr>
        <p:spPr>
          <a:xfrm>
            <a:off x="838200" y="1929384"/>
            <a:ext cx="10515600" cy="4251960"/>
          </a:xfrm>
        </p:spPr>
        <p:txBody>
          <a:bodyPr>
            <a:normAutofit fontScale="92500" lnSpcReduction="10000"/>
          </a:bodyPr>
          <a:lstStyle/>
          <a:p>
            <a:pPr lvl="0"/>
            <a:r>
              <a:rPr lang="en-GB" dirty="0"/>
              <a:t>Local brewing considered a problem by colonial authorities for several key reasons:</a:t>
            </a:r>
          </a:p>
          <a:p>
            <a:pPr lvl="1"/>
            <a:r>
              <a:rPr lang="en-GB" dirty="0"/>
              <a:t>Threatened colonial government’s finances.</a:t>
            </a:r>
          </a:p>
          <a:p>
            <a:pPr lvl="1"/>
            <a:r>
              <a:rPr lang="en-GB" dirty="0"/>
              <a:t>Raised issues of crime and disorder.</a:t>
            </a:r>
          </a:p>
          <a:p>
            <a:pPr lvl="1"/>
            <a:r>
              <a:rPr lang="en-GB" dirty="0"/>
              <a:t>Raised concerns about urban spacing.</a:t>
            </a:r>
          </a:p>
          <a:p>
            <a:pPr lvl="1"/>
            <a:r>
              <a:rPr lang="en-GB" dirty="0"/>
              <a:t>Exposed the weakness of colonial rule.</a:t>
            </a:r>
          </a:p>
          <a:p>
            <a:pPr lvl="1"/>
            <a:r>
              <a:rPr lang="en-GB" dirty="0"/>
              <a:t>Led British government into embarrassing diplomatic position of seeking alteration of the Saint Germain Convention of 1919.</a:t>
            </a:r>
          </a:p>
          <a:p>
            <a:pPr lvl="1"/>
            <a:r>
              <a:rPr lang="en-GB" dirty="0"/>
              <a:t>Public health issue.</a:t>
            </a:r>
          </a:p>
          <a:p>
            <a:pPr lvl="1"/>
            <a:r>
              <a:rPr lang="en-GB" dirty="0"/>
              <a:t>Challenged colonial categorisations of crime e.g. Ewe considered to be murderers, northerners likely to be drunk/disorderly, </a:t>
            </a:r>
            <a:r>
              <a:rPr lang="en-GB" dirty="0" err="1"/>
              <a:t>Akans</a:t>
            </a:r>
            <a:r>
              <a:rPr lang="en-GB" dirty="0"/>
              <a:t> committed fraud. Distilling </a:t>
            </a:r>
            <a:r>
              <a:rPr lang="en-GB" dirty="0" err="1"/>
              <a:t>akpeteshie</a:t>
            </a:r>
            <a:r>
              <a:rPr lang="en-GB" dirty="0"/>
              <a:t> cut across gender and regional lines.</a:t>
            </a:r>
          </a:p>
        </p:txBody>
      </p:sp>
    </p:spTree>
    <p:extLst>
      <p:ext uri="{BB962C8B-B14F-4D97-AF65-F5344CB8AC3E}">
        <p14:creationId xmlns:p14="http://schemas.microsoft.com/office/powerpoint/2010/main" val="3778824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C861B6-B82A-AF65-53AC-32902E4750C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B547D2-AB55-8FF2-E4FD-625B1ACE7E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B8557-05A0-AD6E-2EED-A9D966020FFB}"/>
              </a:ext>
            </a:extLst>
          </p:cNvPr>
          <p:cNvSpPr>
            <a:spLocks noGrp="1"/>
          </p:cNvSpPr>
          <p:nvPr>
            <p:ph type="title"/>
          </p:nvPr>
        </p:nvSpPr>
        <p:spPr>
          <a:xfrm>
            <a:off x="838200" y="365125"/>
            <a:ext cx="10515600" cy="1325563"/>
          </a:xfrm>
        </p:spPr>
        <p:txBody>
          <a:bodyPr>
            <a:normAutofit/>
          </a:bodyPr>
          <a:lstStyle/>
          <a:p>
            <a:r>
              <a:rPr lang="en-GB" sz="5400" dirty="0"/>
              <a:t>Case study: </a:t>
            </a:r>
            <a:r>
              <a:rPr lang="en-GB" sz="5400" dirty="0" err="1"/>
              <a:t>Akpeteshie</a:t>
            </a:r>
            <a:endParaRPr lang="en-GB" sz="5400" dirty="0"/>
          </a:p>
        </p:txBody>
      </p:sp>
      <p:sp>
        <p:nvSpPr>
          <p:cNvPr id="10" name="sketch line">
            <a:extLst>
              <a:ext uri="{FF2B5EF4-FFF2-40B4-BE49-F238E27FC236}">
                <a16:creationId xmlns:a16="http://schemas.microsoft.com/office/drawing/2014/main" id="{087B7EC4-824E-4D3B-A7AE-8742C0B67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7D29D-E1AA-2B3E-88D9-197DD9157DDC}"/>
              </a:ext>
            </a:extLst>
          </p:cNvPr>
          <p:cNvSpPr>
            <a:spLocks noGrp="1"/>
          </p:cNvSpPr>
          <p:nvPr>
            <p:ph idx="1"/>
          </p:nvPr>
        </p:nvSpPr>
        <p:spPr>
          <a:xfrm>
            <a:off x="838200" y="1929384"/>
            <a:ext cx="10515600" cy="4251960"/>
          </a:xfrm>
        </p:spPr>
        <p:txBody>
          <a:bodyPr>
            <a:normAutofit fontScale="92500" lnSpcReduction="10000"/>
          </a:bodyPr>
          <a:lstStyle/>
          <a:p>
            <a:pPr lvl="0"/>
            <a:r>
              <a:rPr lang="en-GB" dirty="0"/>
              <a:t>Africans critiqued colonial rule – rhetoric of public health but Africans considered the concern to be about revenue.</a:t>
            </a:r>
          </a:p>
          <a:p>
            <a:pPr lvl="0"/>
            <a:r>
              <a:rPr lang="en-GB" dirty="0"/>
              <a:t>Tension: Chiefs and educated elites wanted strict laws. Administration needed revenue. So, sought to reduce prices of imported gin.</a:t>
            </a:r>
          </a:p>
          <a:p>
            <a:pPr lvl="0"/>
            <a:r>
              <a:rPr lang="en-GB" dirty="0"/>
              <a:t>Outbreak of WWII – military demands on shipping space, liquor imports reduced. </a:t>
            </a:r>
          </a:p>
          <a:p>
            <a:pPr lvl="0"/>
            <a:r>
              <a:rPr lang="en-GB" dirty="0"/>
              <a:t>Forced colonial government to consider legalising </a:t>
            </a:r>
            <a:r>
              <a:rPr lang="en-GB" dirty="0" err="1"/>
              <a:t>akpeteshie</a:t>
            </a:r>
            <a:r>
              <a:rPr lang="en-GB" dirty="0"/>
              <a:t> which would involve revision of Saint Germain Convention.</a:t>
            </a:r>
          </a:p>
          <a:p>
            <a:pPr lvl="0"/>
            <a:r>
              <a:rPr lang="en-GB" dirty="0"/>
              <a:t>British government approved local production of gin by Africans in 1943. But Nigeria chose not to go ahead with legislation, and Gold Coast followed suit.</a:t>
            </a:r>
          </a:p>
          <a:p>
            <a:endParaRPr lang="en-GB" sz="2200" dirty="0"/>
          </a:p>
        </p:txBody>
      </p:sp>
    </p:spTree>
    <p:extLst>
      <p:ext uri="{BB962C8B-B14F-4D97-AF65-F5344CB8AC3E}">
        <p14:creationId xmlns:p14="http://schemas.microsoft.com/office/powerpoint/2010/main" val="3376334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437188-CDF5-9408-CF3A-CB3E1653341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A6641B-413E-F256-A047-5DCA17498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F36E69-A7C2-1C4D-F702-99E4353ABB5A}"/>
              </a:ext>
            </a:extLst>
          </p:cNvPr>
          <p:cNvSpPr>
            <a:spLocks noGrp="1"/>
          </p:cNvSpPr>
          <p:nvPr>
            <p:ph type="title"/>
          </p:nvPr>
        </p:nvSpPr>
        <p:spPr>
          <a:xfrm>
            <a:off x="838200" y="365125"/>
            <a:ext cx="10515600" cy="1325563"/>
          </a:xfrm>
        </p:spPr>
        <p:txBody>
          <a:bodyPr>
            <a:normAutofit/>
          </a:bodyPr>
          <a:lstStyle/>
          <a:p>
            <a:r>
              <a:rPr lang="en-GB" sz="5400" dirty="0"/>
              <a:t>Case study: </a:t>
            </a:r>
            <a:r>
              <a:rPr lang="en-GB" sz="5400" dirty="0" err="1"/>
              <a:t>Akpeteshie</a:t>
            </a:r>
            <a:endParaRPr lang="en-GB" sz="5400" dirty="0"/>
          </a:p>
        </p:txBody>
      </p:sp>
      <p:sp>
        <p:nvSpPr>
          <p:cNvPr id="10" name="sketch line">
            <a:extLst>
              <a:ext uri="{FF2B5EF4-FFF2-40B4-BE49-F238E27FC236}">
                <a16:creationId xmlns:a16="http://schemas.microsoft.com/office/drawing/2014/main" id="{B2114A74-65C2-DF4B-A4A1-FBB72FDE6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F727FE-FA4F-8152-061D-81348AE61039}"/>
              </a:ext>
            </a:extLst>
          </p:cNvPr>
          <p:cNvSpPr>
            <a:spLocks noGrp="1"/>
          </p:cNvSpPr>
          <p:nvPr>
            <p:ph idx="1"/>
          </p:nvPr>
        </p:nvSpPr>
        <p:spPr>
          <a:xfrm>
            <a:off x="838200" y="1929384"/>
            <a:ext cx="10515600" cy="4251960"/>
          </a:xfrm>
        </p:spPr>
        <p:txBody>
          <a:bodyPr>
            <a:normAutofit/>
          </a:bodyPr>
          <a:lstStyle/>
          <a:p>
            <a:pPr lvl="0"/>
            <a:r>
              <a:rPr lang="en-GB" dirty="0" err="1"/>
              <a:t>Akpeteshie</a:t>
            </a:r>
            <a:r>
              <a:rPr lang="en-GB" dirty="0"/>
              <a:t> became popular issue in nationalist politics by 1940s and 1950s. Drinking bars as places for political organisation.</a:t>
            </a:r>
          </a:p>
          <a:p>
            <a:pPr lvl="0"/>
            <a:r>
              <a:rPr lang="en-GB" dirty="0"/>
              <a:t>CPP fought 1951 and 1954 elections partly on platforms of legalising distillation. Rhetoric of white men cheating and exploiting Ghanaians.</a:t>
            </a:r>
          </a:p>
          <a:p>
            <a:pPr lvl="0"/>
            <a:r>
              <a:rPr lang="en-GB" dirty="0"/>
              <a:t>Unnerved independent government after 1957 – connections to political protest and social non-conformism. CPP government reluctant to legalise and in fact in early years of independence, prosecuted </a:t>
            </a:r>
            <a:r>
              <a:rPr lang="en-GB" dirty="0" err="1"/>
              <a:t>akpeteshie</a:t>
            </a:r>
            <a:r>
              <a:rPr lang="en-GB" dirty="0"/>
              <a:t> dealers.</a:t>
            </a:r>
          </a:p>
          <a:p>
            <a:endParaRPr lang="en-GB" sz="2200" dirty="0"/>
          </a:p>
        </p:txBody>
      </p:sp>
    </p:spTree>
    <p:extLst>
      <p:ext uri="{BB962C8B-B14F-4D97-AF65-F5344CB8AC3E}">
        <p14:creationId xmlns:p14="http://schemas.microsoft.com/office/powerpoint/2010/main" val="2125564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9DB4C7-D30B-004D-5029-F241E35481D7}"/>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0F96562-61F7-56CA-BA7E-48746AF91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53F48-4415-BB08-C514-420452F03722}"/>
              </a:ext>
            </a:extLst>
          </p:cNvPr>
          <p:cNvSpPr>
            <a:spLocks noGrp="1"/>
          </p:cNvSpPr>
          <p:nvPr>
            <p:ph type="title"/>
          </p:nvPr>
        </p:nvSpPr>
        <p:spPr>
          <a:xfrm>
            <a:off x="630936" y="640080"/>
            <a:ext cx="8234768" cy="1481328"/>
          </a:xfrm>
        </p:spPr>
        <p:txBody>
          <a:bodyPr anchor="b">
            <a:normAutofit/>
          </a:bodyPr>
          <a:lstStyle/>
          <a:p>
            <a:r>
              <a:rPr lang="en-GB" sz="5000" dirty="0"/>
              <a:t>Drugs in colonial Africa</a:t>
            </a:r>
          </a:p>
        </p:txBody>
      </p:sp>
      <p:sp>
        <p:nvSpPr>
          <p:cNvPr id="20" name="sketch line">
            <a:extLst>
              <a:ext uri="{FF2B5EF4-FFF2-40B4-BE49-F238E27FC236}">
                <a16:creationId xmlns:a16="http://schemas.microsoft.com/office/drawing/2014/main" id="{470DD0B4-462B-9447-7D9F-CF7636A35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B5F070-342C-61EE-9D46-92B39A0F19B8}"/>
              </a:ext>
            </a:extLst>
          </p:cNvPr>
          <p:cNvSpPr>
            <a:spLocks noGrp="1"/>
          </p:cNvSpPr>
          <p:nvPr>
            <p:ph idx="1"/>
          </p:nvPr>
        </p:nvSpPr>
        <p:spPr>
          <a:xfrm>
            <a:off x="630936" y="2660904"/>
            <a:ext cx="10819536" cy="3547872"/>
          </a:xfrm>
        </p:spPr>
        <p:txBody>
          <a:bodyPr anchor="t">
            <a:normAutofit fontScale="92500" lnSpcReduction="20000"/>
          </a:bodyPr>
          <a:lstStyle/>
          <a:p>
            <a:pPr lvl="0"/>
            <a:r>
              <a:rPr lang="en-GB" dirty="0"/>
              <a:t>International context: international drugs trade becomes an issue of international concern in interwar period</a:t>
            </a:r>
          </a:p>
          <a:p>
            <a:pPr lvl="0"/>
            <a:r>
              <a:rPr lang="en-GB" dirty="0"/>
              <a:t>1920s, international system for identification of harmful drugs was established. </a:t>
            </a:r>
          </a:p>
          <a:p>
            <a:pPr lvl="0"/>
            <a:r>
              <a:rPr lang="en-GB" dirty="0"/>
              <a:t>After WWII, international narcotics regulation was supported by UN, with World Health Organization playing an important role in defining and recognising harms.</a:t>
            </a:r>
          </a:p>
          <a:p>
            <a:pPr lvl="0"/>
            <a:r>
              <a:rPr lang="en-GB" dirty="0"/>
              <a:t>These international legal debates helped shape local debates about khat in Kenya, with discussion of health issues and terms such as ‘addict’ emerging in the 1940s.</a:t>
            </a:r>
          </a:p>
          <a:p>
            <a:pPr lvl="0"/>
            <a:endParaRPr lang="en-GB" dirty="0"/>
          </a:p>
        </p:txBody>
      </p:sp>
    </p:spTree>
    <p:extLst>
      <p:ext uri="{BB962C8B-B14F-4D97-AF65-F5344CB8AC3E}">
        <p14:creationId xmlns:p14="http://schemas.microsoft.com/office/powerpoint/2010/main" val="42620556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08B267-FF7D-5C56-32DF-BC5783178D40}"/>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611058-B226-06CE-9824-FC42CF683AD8}"/>
              </a:ext>
            </a:extLst>
          </p:cNvPr>
          <p:cNvSpPr>
            <a:spLocks noGrp="1"/>
          </p:cNvSpPr>
          <p:nvPr>
            <p:ph type="title"/>
          </p:nvPr>
        </p:nvSpPr>
        <p:spPr>
          <a:xfrm>
            <a:off x="838200" y="365125"/>
            <a:ext cx="10515600" cy="1325563"/>
          </a:xfrm>
        </p:spPr>
        <p:txBody>
          <a:bodyPr>
            <a:normAutofit fontScale="90000"/>
          </a:bodyPr>
          <a:lstStyle/>
          <a:p>
            <a:r>
              <a:rPr lang="en-GB" sz="5400" dirty="0"/>
              <a:t>Drugs in colonial Africa (Anderson and Carrier, 2009)</a:t>
            </a:r>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4D8A15-4E8C-30BB-5846-8F9A2874723C}"/>
              </a:ext>
            </a:extLst>
          </p:cNvPr>
          <p:cNvSpPr>
            <a:spLocks noGrp="1"/>
          </p:cNvSpPr>
          <p:nvPr>
            <p:ph idx="1"/>
          </p:nvPr>
        </p:nvSpPr>
        <p:spPr>
          <a:xfrm>
            <a:off x="838200" y="1929384"/>
            <a:ext cx="10515600" cy="4880908"/>
          </a:xfrm>
        </p:spPr>
        <p:txBody>
          <a:bodyPr>
            <a:normAutofit lnSpcReduction="10000"/>
          </a:bodyPr>
          <a:lstStyle/>
          <a:p>
            <a:pPr lvl="0"/>
            <a:r>
              <a:rPr lang="en-GB" sz="3600" dirty="0"/>
              <a:t>Very little historical work.</a:t>
            </a:r>
          </a:p>
          <a:p>
            <a:pPr lvl="0"/>
            <a:r>
              <a:rPr lang="en-GB" sz="3600" dirty="0"/>
              <a:t>Khat = mild stimulant consumed by chewing. Also known as </a:t>
            </a:r>
            <a:r>
              <a:rPr lang="en-GB" sz="3600" i="1" dirty="0"/>
              <a:t>miraa </a:t>
            </a:r>
            <a:r>
              <a:rPr lang="en-GB" sz="3600" dirty="0"/>
              <a:t>or </a:t>
            </a:r>
            <a:r>
              <a:rPr lang="en-GB" sz="3600" i="1" dirty="0" err="1"/>
              <a:t>mirungi</a:t>
            </a:r>
            <a:r>
              <a:rPr lang="en-GB" sz="3600" i="1" dirty="0"/>
              <a:t> </a:t>
            </a:r>
            <a:r>
              <a:rPr lang="en-GB" sz="3600" dirty="0"/>
              <a:t>in Kenya. </a:t>
            </a:r>
          </a:p>
          <a:p>
            <a:pPr lvl="0"/>
            <a:r>
              <a:rPr lang="en-GB" sz="3600" dirty="0"/>
              <a:t>Mild amphetamine-like effects. Also suppresses appetite and allows users to become absorbed even in dull tasks. </a:t>
            </a:r>
          </a:p>
          <a:p>
            <a:pPr lvl="0"/>
            <a:r>
              <a:rPr lang="en-GB" sz="3600" dirty="0"/>
              <a:t>In Ethiopia, chewing is associated with agricultural labour, but also historically with religious contemplation and meditation.</a:t>
            </a:r>
          </a:p>
        </p:txBody>
      </p:sp>
    </p:spTree>
    <p:extLst>
      <p:ext uri="{BB962C8B-B14F-4D97-AF65-F5344CB8AC3E}">
        <p14:creationId xmlns:p14="http://schemas.microsoft.com/office/powerpoint/2010/main" val="28363237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DDBB72-2FC4-BBC8-5201-CA6D07B5B427}"/>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A5366C8-0FA8-5785-F290-327431D6C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AFB9E4-0E9C-E6FD-B273-135A9489E59C}"/>
              </a:ext>
            </a:extLst>
          </p:cNvPr>
          <p:cNvSpPr>
            <a:spLocks noGrp="1"/>
          </p:cNvSpPr>
          <p:nvPr>
            <p:ph type="title"/>
          </p:nvPr>
        </p:nvSpPr>
        <p:spPr>
          <a:xfrm>
            <a:off x="838200" y="365125"/>
            <a:ext cx="10515600" cy="1325563"/>
          </a:xfrm>
        </p:spPr>
        <p:txBody>
          <a:bodyPr>
            <a:normAutofit fontScale="90000"/>
          </a:bodyPr>
          <a:lstStyle/>
          <a:p>
            <a:r>
              <a:rPr lang="en-GB" sz="5400" dirty="0"/>
              <a:t>Drugs in colonial Africa (Anderson and Carrier, 2009)</a:t>
            </a:r>
          </a:p>
        </p:txBody>
      </p:sp>
      <p:sp>
        <p:nvSpPr>
          <p:cNvPr id="27" name="sketch line">
            <a:extLst>
              <a:ext uri="{FF2B5EF4-FFF2-40B4-BE49-F238E27FC236}">
                <a16:creationId xmlns:a16="http://schemas.microsoft.com/office/drawing/2014/main" id="{31080202-0523-DDF4-BE51-3D8DE2E94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33D2E9-10A7-8590-E9E7-1ECA1E2BF536}"/>
              </a:ext>
            </a:extLst>
          </p:cNvPr>
          <p:cNvSpPr>
            <a:spLocks noGrp="1"/>
          </p:cNvSpPr>
          <p:nvPr>
            <p:ph idx="1"/>
          </p:nvPr>
        </p:nvSpPr>
        <p:spPr>
          <a:xfrm>
            <a:off x="838200" y="1929384"/>
            <a:ext cx="10515600" cy="4880908"/>
          </a:xfrm>
        </p:spPr>
        <p:txBody>
          <a:bodyPr>
            <a:normAutofit/>
          </a:bodyPr>
          <a:lstStyle/>
          <a:p>
            <a:pPr lvl="0"/>
            <a:r>
              <a:rPr lang="en-GB" sz="4000" dirty="0"/>
              <a:t>1940s – concerns over link between khat and psychosis.</a:t>
            </a:r>
          </a:p>
          <a:p>
            <a:pPr lvl="0"/>
            <a:r>
              <a:rPr lang="en-GB" sz="4000" dirty="0"/>
              <a:t>More recently, concerns about khat have centred on social harms – loss of productive labour time, drains on domestic finance.</a:t>
            </a:r>
          </a:p>
        </p:txBody>
      </p:sp>
    </p:spTree>
    <p:extLst>
      <p:ext uri="{BB962C8B-B14F-4D97-AF65-F5344CB8AC3E}">
        <p14:creationId xmlns:p14="http://schemas.microsoft.com/office/powerpoint/2010/main" val="34145831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A3A4F4-E291-2415-1FF0-8E87B1CAF0F2}"/>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DDF3DF-FA8F-40E8-CFE0-167B8AC3A916}"/>
              </a:ext>
            </a:extLst>
          </p:cNvPr>
          <p:cNvSpPr>
            <a:spLocks noGrp="1"/>
          </p:cNvSpPr>
          <p:nvPr>
            <p:ph type="title"/>
          </p:nvPr>
        </p:nvSpPr>
        <p:spPr>
          <a:xfrm>
            <a:off x="838200" y="365125"/>
            <a:ext cx="10515600" cy="1325563"/>
          </a:xfrm>
        </p:spPr>
        <p:txBody>
          <a:bodyPr>
            <a:normAutofit/>
          </a:bodyPr>
          <a:lstStyle/>
          <a:p>
            <a:r>
              <a:rPr lang="en-GB" sz="5400"/>
              <a:t>Drugs in colonial Africa</a:t>
            </a:r>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AE6FDA-AA89-5CEB-0049-8EA92E498516}"/>
              </a:ext>
            </a:extLst>
          </p:cNvPr>
          <p:cNvSpPr>
            <a:spLocks noGrp="1"/>
          </p:cNvSpPr>
          <p:nvPr>
            <p:ph idx="1"/>
          </p:nvPr>
        </p:nvSpPr>
        <p:spPr>
          <a:xfrm>
            <a:off x="838200" y="1929384"/>
            <a:ext cx="10515600" cy="4251960"/>
          </a:xfrm>
        </p:spPr>
        <p:txBody>
          <a:bodyPr>
            <a:normAutofit lnSpcReduction="10000"/>
          </a:bodyPr>
          <a:lstStyle/>
          <a:p>
            <a:pPr lvl="0"/>
            <a:r>
              <a:rPr lang="en-GB" sz="3600" dirty="0"/>
              <a:t>Early accounts of khat (c.1890s) – essential element in bridewealth payments and dispute resolution. Regulated through councils of elders.</a:t>
            </a:r>
          </a:p>
          <a:p>
            <a:pPr lvl="0"/>
            <a:r>
              <a:rPr lang="en-GB" sz="3600" dirty="0"/>
              <a:t>Small scale trade in khat in early C20th, growing demand and trade by mid-1920s due to infrastructure development.</a:t>
            </a:r>
          </a:p>
          <a:p>
            <a:pPr lvl="0"/>
            <a:r>
              <a:rPr lang="en-GB" sz="3600" dirty="0"/>
              <a:t>Expansion of khat market during 1930s – emerging concerns about effects of khat</a:t>
            </a:r>
          </a:p>
          <a:p>
            <a:pPr marL="0" lvl="0" indent="0">
              <a:buNone/>
            </a:pPr>
            <a:endParaRPr lang="en-GB" sz="2000" dirty="0"/>
          </a:p>
        </p:txBody>
      </p:sp>
    </p:spTree>
    <p:extLst>
      <p:ext uri="{BB962C8B-B14F-4D97-AF65-F5344CB8AC3E}">
        <p14:creationId xmlns:p14="http://schemas.microsoft.com/office/powerpoint/2010/main" val="1023021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A80942-9376-3A73-1D56-5AB70A85A579}"/>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8AC849A-1B84-6370-CAB5-698FC6412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5197A-7039-4C9A-E682-71A3FC2516E3}"/>
              </a:ext>
            </a:extLst>
          </p:cNvPr>
          <p:cNvSpPr>
            <a:spLocks noGrp="1"/>
          </p:cNvSpPr>
          <p:nvPr>
            <p:ph type="title"/>
          </p:nvPr>
        </p:nvSpPr>
        <p:spPr>
          <a:xfrm>
            <a:off x="838200" y="365125"/>
            <a:ext cx="10515600" cy="1325563"/>
          </a:xfrm>
        </p:spPr>
        <p:txBody>
          <a:bodyPr>
            <a:normAutofit/>
          </a:bodyPr>
          <a:lstStyle/>
          <a:p>
            <a:r>
              <a:rPr lang="en-GB" sz="5400"/>
              <a:t>Drugs in colonial Africa</a:t>
            </a:r>
          </a:p>
        </p:txBody>
      </p:sp>
      <p:sp>
        <p:nvSpPr>
          <p:cNvPr id="27" name="sketch line">
            <a:extLst>
              <a:ext uri="{FF2B5EF4-FFF2-40B4-BE49-F238E27FC236}">
                <a16:creationId xmlns:a16="http://schemas.microsoft.com/office/drawing/2014/main" id="{65C41D82-B3E8-5A6E-B44B-024B82F15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251AD4-AC3C-1D93-642A-F168D2A6F8E9}"/>
              </a:ext>
            </a:extLst>
          </p:cNvPr>
          <p:cNvSpPr>
            <a:spLocks noGrp="1"/>
          </p:cNvSpPr>
          <p:nvPr>
            <p:ph idx="1"/>
          </p:nvPr>
        </p:nvSpPr>
        <p:spPr>
          <a:xfrm>
            <a:off x="838200" y="1929384"/>
            <a:ext cx="10515600" cy="4251960"/>
          </a:xfrm>
        </p:spPr>
        <p:txBody>
          <a:bodyPr>
            <a:normAutofit lnSpcReduction="10000"/>
          </a:bodyPr>
          <a:lstStyle/>
          <a:p>
            <a:pPr lvl="0"/>
            <a:r>
              <a:rPr lang="en-GB" sz="3600" dirty="0"/>
              <a:t>1934: Meru Local Native Council passed resolution restricting khat consumption to elders. </a:t>
            </a:r>
          </a:p>
          <a:p>
            <a:pPr lvl="0"/>
            <a:r>
              <a:rPr lang="en-GB" sz="3600" dirty="0"/>
              <a:t>Linked with ideas of social disorder, ‘traditional’ authority breaking down and young men considered out of control. </a:t>
            </a:r>
          </a:p>
          <a:p>
            <a:pPr lvl="0"/>
            <a:r>
              <a:rPr lang="en-GB" sz="3600" dirty="0"/>
              <a:t>Colonial officials keen to strengthen Meru custom and bolster the authority of elders.</a:t>
            </a:r>
          </a:p>
          <a:p>
            <a:pPr lvl="0"/>
            <a:r>
              <a:rPr lang="en-GB" sz="3600" dirty="0"/>
              <a:t>Local by-law passed 1935. But not well-enforced.</a:t>
            </a:r>
          </a:p>
          <a:p>
            <a:pPr marL="0" lvl="0" indent="0">
              <a:buNone/>
            </a:pPr>
            <a:endParaRPr lang="en-GB" sz="2000" dirty="0"/>
          </a:p>
        </p:txBody>
      </p:sp>
    </p:spTree>
    <p:extLst>
      <p:ext uri="{BB962C8B-B14F-4D97-AF65-F5344CB8AC3E}">
        <p14:creationId xmlns:p14="http://schemas.microsoft.com/office/powerpoint/2010/main" val="23945664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6E25CC-5F34-D2CB-B2CE-AFA99898F15D}"/>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98E481-CFC4-0E7D-B13B-F2D5870A6B54}"/>
              </a:ext>
            </a:extLst>
          </p:cNvPr>
          <p:cNvSpPr>
            <a:spLocks noGrp="1"/>
          </p:cNvSpPr>
          <p:nvPr>
            <p:ph type="title"/>
          </p:nvPr>
        </p:nvSpPr>
        <p:spPr>
          <a:xfrm>
            <a:off x="838200" y="365125"/>
            <a:ext cx="10515600" cy="1325563"/>
          </a:xfrm>
        </p:spPr>
        <p:txBody>
          <a:bodyPr>
            <a:normAutofit/>
          </a:bodyPr>
          <a:lstStyle/>
          <a:p>
            <a:r>
              <a:rPr lang="en-GB" sz="5400"/>
              <a:t>Drugs in colonial Africa</a:t>
            </a:r>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834653-9776-0C0C-FF91-E2384CF66068}"/>
              </a:ext>
            </a:extLst>
          </p:cNvPr>
          <p:cNvSpPr>
            <a:spLocks noGrp="1"/>
          </p:cNvSpPr>
          <p:nvPr>
            <p:ph idx="1"/>
          </p:nvPr>
        </p:nvSpPr>
        <p:spPr>
          <a:xfrm>
            <a:off x="838200" y="1929384"/>
            <a:ext cx="10515600" cy="4251960"/>
          </a:xfrm>
        </p:spPr>
        <p:txBody>
          <a:bodyPr>
            <a:normAutofit/>
          </a:bodyPr>
          <a:lstStyle/>
          <a:p>
            <a:pPr lvl="0">
              <a:spcBef>
                <a:spcPts val="0"/>
              </a:spcBef>
              <a:spcAft>
                <a:spcPts val="600"/>
              </a:spcAft>
            </a:pPr>
            <a:r>
              <a:rPr lang="en-GB" sz="4000" dirty="0"/>
              <a:t>1938: Reece becomes Officer-in-Charge of the Northern Frontier District (NFD). </a:t>
            </a:r>
          </a:p>
          <a:p>
            <a:pPr lvl="0">
              <a:spcBef>
                <a:spcPts val="0"/>
              </a:spcBef>
              <a:spcAft>
                <a:spcPts val="600"/>
              </a:spcAft>
            </a:pPr>
            <a:r>
              <a:rPr lang="en-GB" sz="4000" dirty="0"/>
              <a:t>Considered khat consumption as vice threatening wellbeing of pastoralist people of the north – Somali as especially vulnerable.</a:t>
            </a:r>
          </a:p>
          <a:p>
            <a:pPr lvl="0">
              <a:spcBef>
                <a:spcPts val="0"/>
              </a:spcBef>
              <a:spcAft>
                <a:spcPts val="600"/>
              </a:spcAft>
            </a:pPr>
            <a:r>
              <a:rPr lang="en-GB" sz="4000" dirty="0"/>
              <a:t>Sought to protect population of NFD from khat.</a:t>
            </a:r>
          </a:p>
          <a:p>
            <a:pPr lvl="0">
              <a:spcBef>
                <a:spcPts val="0"/>
              </a:spcBef>
              <a:spcAft>
                <a:spcPts val="600"/>
              </a:spcAft>
            </a:pPr>
            <a:endParaRPr lang="en-GB" sz="2000" dirty="0"/>
          </a:p>
        </p:txBody>
      </p:sp>
    </p:spTree>
    <p:extLst>
      <p:ext uri="{BB962C8B-B14F-4D97-AF65-F5344CB8AC3E}">
        <p14:creationId xmlns:p14="http://schemas.microsoft.com/office/powerpoint/2010/main" val="10756629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891686-B499-F233-18D1-8C7DA605BDCA}"/>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89BDF78-BEA8-521F-032A-3B92E3F2C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E6ABF9-44F7-A3F7-F2E9-C05670A4DE77}"/>
              </a:ext>
            </a:extLst>
          </p:cNvPr>
          <p:cNvSpPr>
            <a:spLocks noGrp="1"/>
          </p:cNvSpPr>
          <p:nvPr>
            <p:ph type="title"/>
          </p:nvPr>
        </p:nvSpPr>
        <p:spPr>
          <a:xfrm>
            <a:off x="838200" y="365125"/>
            <a:ext cx="10515600" cy="1325563"/>
          </a:xfrm>
        </p:spPr>
        <p:txBody>
          <a:bodyPr>
            <a:normAutofit/>
          </a:bodyPr>
          <a:lstStyle/>
          <a:p>
            <a:r>
              <a:rPr lang="en-GB" sz="5400"/>
              <a:t>Drugs in colonial Africa</a:t>
            </a:r>
          </a:p>
        </p:txBody>
      </p:sp>
      <p:sp>
        <p:nvSpPr>
          <p:cNvPr id="27" name="sketch line">
            <a:extLst>
              <a:ext uri="{FF2B5EF4-FFF2-40B4-BE49-F238E27FC236}">
                <a16:creationId xmlns:a16="http://schemas.microsoft.com/office/drawing/2014/main" id="{687AC259-E776-08EE-A886-E9ED50EFE7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A8B111-7445-6139-C41E-6F52A3BB5996}"/>
              </a:ext>
            </a:extLst>
          </p:cNvPr>
          <p:cNvSpPr>
            <a:spLocks noGrp="1"/>
          </p:cNvSpPr>
          <p:nvPr>
            <p:ph idx="1"/>
          </p:nvPr>
        </p:nvSpPr>
        <p:spPr>
          <a:xfrm>
            <a:off x="838200" y="1929384"/>
            <a:ext cx="10515600" cy="4251960"/>
          </a:xfrm>
        </p:spPr>
        <p:txBody>
          <a:bodyPr>
            <a:normAutofit/>
          </a:bodyPr>
          <a:lstStyle/>
          <a:p>
            <a:pPr lvl="0">
              <a:spcBef>
                <a:spcPts val="0"/>
              </a:spcBef>
              <a:spcAft>
                <a:spcPts val="600"/>
              </a:spcAft>
            </a:pPr>
            <a:r>
              <a:rPr lang="en-GB" sz="2400" dirty="0"/>
              <a:t>Outbreak WWII – concerns about khat consumption amongst soldiers. </a:t>
            </a:r>
          </a:p>
          <a:p>
            <a:pPr lvl="0">
              <a:spcBef>
                <a:spcPts val="0"/>
              </a:spcBef>
              <a:spcAft>
                <a:spcPts val="600"/>
              </a:spcAft>
            </a:pPr>
            <a:r>
              <a:rPr lang="en-GB" sz="2400" dirty="0"/>
              <a:t>Meru Local Native Council banned exports to </a:t>
            </a:r>
            <a:r>
              <a:rPr lang="en-GB" sz="2400" dirty="0" err="1"/>
              <a:t>Isiolo</a:t>
            </a:r>
            <a:r>
              <a:rPr lang="en-GB" sz="2400" dirty="0"/>
              <a:t> until end of war. </a:t>
            </a:r>
          </a:p>
          <a:p>
            <a:pPr lvl="0">
              <a:spcBef>
                <a:spcPts val="0"/>
              </a:spcBef>
              <a:spcAft>
                <a:spcPts val="600"/>
              </a:spcAft>
            </a:pPr>
            <a:r>
              <a:rPr lang="en-GB" sz="2400" dirty="0"/>
              <a:t>Reece pressed for use of defence regulations to keep khat out of NFD. </a:t>
            </a:r>
          </a:p>
          <a:p>
            <a:pPr lvl="0">
              <a:spcBef>
                <a:spcPts val="0"/>
              </a:spcBef>
              <a:spcAft>
                <a:spcPts val="600"/>
              </a:spcAft>
            </a:pPr>
            <a:r>
              <a:rPr lang="en-GB" sz="2400" dirty="0"/>
              <a:t>Khat imports to NFD banned from end of 1940 by military order.</a:t>
            </a:r>
          </a:p>
          <a:p>
            <a:pPr lvl="0">
              <a:spcBef>
                <a:spcPts val="0"/>
              </a:spcBef>
              <a:spcAft>
                <a:spcPts val="600"/>
              </a:spcAft>
            </a:pPr>
            <a:r>
              <a:rPr lang="en-GB" sz="2400" dirty="0"/>
              <a:t>Black market emerged – khat sold clandestinely at high price in coffee shops. </a:t>
            </a:r>
          </a:p>
          <a:p>
            <a:pPr lvl="0">
              <a:spcBef>
                <a:spcPts val="0"/>
              </a:spcBef>
              <a:spcAft>
                <a:spcPts val="600"/>
              </a:spcAft>
            </a:pPr>
            <a:r>
              <a:rPr lang="en-GB" sz="2400" dirty="0"/>
              <a:t>Smuggling increased. </a:t>
            </a:r>
          </a:p>
          <a:p>
            <a:pPr lvl="0">
              <a:spcBef>
                <a:spcPts val="0"/>
              </a:spcBef>
              <a:spcAft>
                <a:spcPts val="600"/>
              </a:spcAft>
            </a:pPr>
            <a:r>
              <a:rPr lang="en-GB" sz="2400" dirty="0"/>
              <a:t>Military authorities tried to stop trade through searching trucks headed to NFD. However, police and other African administrative officers were also undermining the ban by assisting smugglers.</a:t>
            </a:r>
          </a:p>
          <a:p>
            <a:pPr lvl="0">
              <a:spcBef>
                <a:spcPts val="0"/>
              </a:spcBef>
              <a:spcAft>
                <a:spcPts val="600"/>
              </a:spcAft>
            </a:pPr>
            <a:r>
              <a:rPr lang="en-GB" sz="2400" dirty="0"/>
              <a:t>Ban ended in 1942.</a:t>
            </a:r>
          </a:p>
        </p:txBody>
      </p:sp>
    </p:spTree>
    <p:extLst>
      <p:ext uri="{BB962C8B-B14F-4D97-AF65-F5344CB8AC3E}">
        <p14:creationId xmlns:p14="http://schemas.microsoft.com/office/powerpoint/2010/main" val="41942261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D63A69-0372-5D73-AC86-C19F02E3F2F5}"/>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9B0FA25-62B0-0585-BDA1-FE46794BC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F7D0B-4398-8CB7-A100-0B4A7C01E87D}"/>
              </a:ext>
            </a:extLst>
          </p:cNvPr>
          <p:cNvSpPr>
            <a:spLocks noGrp="1"/>
          </p:cNvSpPr>
          <p:nvPr>
            <p:ph type="title"/>
          </p:nvPr>
        </p:nvSpPr>
        <p:spPr>
          <a:xfrm>
            <a:off x="630936" y="640080"/>
            <a:ext cx="8234768" cy="1481328"/>
          </a:xfrm>
        </p:spPr>
        <p:txBody>
          <a:bodyPr anchor="b">
            <a:normAutofit/>
          </a:bodyPr>
          <a:lstStyle/>
          <a:p>
            <a:r>
              <a:rPr lang="en-GB" sz="5000" dirty="0"/>
              <a:t>Drugs in colonial Africa</a:t>
            </a:r>
          </a:p>
        </p:txBody>
      </p:sp>
      <p:sp>
        <p:nvSpPr>
          <p:cNvPr id="20" name="sketch line">
            <a:extLst>
              <a:ext uri="{FF2B5EF4-FFF2-40B4-BE49-F238E27FC236}">
                <a16:creationId xmlns:a16="http://schemas.microsoft.com/office/drawing/2014/main" id="{79B1675B-E820-1DC0-C920-70F43D4D5D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180C2F-CC58-335F-C8D5-8F326F1DAD5E}"/>
              </a:ext>
            </a:extLst>
          </p:cNvPr>
          <p:cNvSpPr>
            <a:spLocks noGrp="1"/>
          </p:cNvSpPr>
          <p:nvPr>
            <p:ph idx="1"/>
          </p:nvPr>
        </p:nvSpPr>
        <p:spPr>
          <a:xfrm>
            <a:off x="630936" y="2660904"/>
            <a:ext cx="10819536" cy="3547872"/>
          </a:xfrm>
        </p:spPr>
        <p:txBody>
          <a:bodyPr anchor="t">
            <a:normAutofit/>
          </a:bodyPr>
          <a:lstStyle/>
          <a:p>
            <a:pPr lvl="0"/>
            <a:r>
              <a:rPr lang="en-GB" dirty="0"/>
              <a:t>1945 special issue of </a:t>
            </a:r>
            <a:r>
              <a:rPr lang="en-GB" i="1" dirty="0"/>
              <a:t>East African Medical Journal </a:t>
            </a:r>
            <a:r>
              <a:rPr lang="en-GB" dirty="0"/>
              <a:t>devoted to khat and its effects –first step towards wider legislation against khat.</a:t>
            </a:r>
          </a:p>
          <a:p>
            <a:pPr lvl="1"/>
            <a:r>
              <a:rPr lang="en-GB" dirty="0"/>
              <a:t>Paper by J. C. Carothers, psychiatrist at Mathari hospital in Nairobi recorded 2 cases of insanity that he considered to be ‘clearly precipitated’ by khat consumption.</a:t>
            </a:r>
          </a:p>
          <a:p>
            <a:pPr lvl="1"/>
            <a:r>
              <a:rPr lang="en-GB" dirty="0"/>
              <a:t>The special issue characterised by ‘weakness’ of evidence according to Anderson and Carrier, but lent legitimacy and authority to anti-khat campaign.</a:t>
            </a:r>
          </a:p>
          <a:p>
            <a:pPr marL="0" lvl="0" indent="0">
              <a:buNone/>
            </a:pPr>
            <a:endParaRPr lang="en-GB" dirty="0"/>
          </a:p>
        </p:txBody>
      </p:sp>
    </p:spTree>
    <p:extLst>
      <p:ext uri="{BB962C8B-B14F-4D97-AF65-F5344CB8AC3E}">
        <p14:creationId xmlns:p14="http://schemas.microsoft.com/office/powerpoint/2010/main" val="35505298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873C57-5867-73A7-6798-211013B43CC8}"/>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3890A-C432-382C-3E80-73D6B472C015}"/>
              </a:ext>
            </a:extLst>
          </p:cNvPr>
          <p:cNvSpPr>
            <a:spLocks noGrp="1"/>
          </p:cNvSpPr>
          <p:nvPr>
            <p:ph type="title"/>
          </p:nvPr>
        </p:nvSpPr>
        <p:spPr>
          <a:xfrm>
            <a:off x="838200" y="365125"/>
            <a:ext cx="10515600" cy="1325563"/>
          </a:xfrm>
        </p:spPr>
        <p:txBody>
          <a:bodyPr>
            <a:normAutofit/>
          </a:bodyPr>
          <a:lstStyle/>
          <a:p>
            <a:r>
              <a:rPr lang="en-GB" sz="5400"/>
              <a:t>Drugs in colonial Africa</a:t>
            </a:r>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9E48B0-2685-8A40-6C1B-CDDB3E2EBE9B}"/>
              </a:ext>
            </a:extLst>
          </p:cNvPr>
          <p:cNvSpPr>
            <a:spLocks noGrp="1"/>
          </p:cNvSpPr>
          <p:nvPr>
            <p:ph idx="1"/>
          </p:nvPr>
        </p:nvSpPr>
        <p:spPr>
          <a:xfrm>
            <a:off x="838200" y="1929384"/>
            <a:ext cx="10515600" cy="4251960"/>
          </a:xfrm>
        </p:spPr>
        <p:txBody>
          <a:bodyPr>
            <a:noAutofit/>
          </a:bodyPr>
          <a:lstStyle/>
          <a:p>
            <a:pPr lvl="0"/>
            <a:r>
              <a:rPr lang="en-GB" sz="3600" dirty="0"/>
              <a:t>By end of 1945, bill to control sale, cultivation, and consumption of khat drafted. </a:t>
            </a:r>
          </a:p>
          <a:p>
            <a:pPr lvl="0"/>
            <a:r>
              <a:rPr lang="en-GB" sz="3600" dirty="0"/>
              <a:t>Prohibition proposed for all parts of Kenya except Meru, where ceremonial use of khat would be allowed through permits regulated by local elders.</a:t>
            </a:r>
          </a:p>
          <a:p>
            <a:pPr lvl="0"/>
            <a:r>
              <a:rPr lang="en-GB" sz="3600" dirty="0"/>
              <a:t>Reasoning included ‘dangers’ of khat highlighted in </a:t>
            </a:r>
            <a:r>
              <a:rPr lang="en-GB" sz="3600" i="1" dirty="0"/>
              <a:t>EAMJ.</a:t>
            </a:r>
          </a:p>
        </p:txBody>
      </p:sp>
    </p:spTree>
    <p:extLst>
      <p:ext uri="{BB962C8B-B14F-4D97-AF65-F5344CB8AC3E}">
        <p14:creationId xmlns:p14="http://schemas.microsoft.com/office/powerpoint/2010/main" val="25242982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ADD24A-F7D1-5F59-8CB0-A6CDD5A60B79}"/>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FF2C156-B020-1883-9C5B-201A0125A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4FD12-DA0D-EE2C-167E-CC3340AB94A7}"/>
              </a:ext>
            </a:extLst>
          </p:cNvPr>
          <p:cNvSpPr>
            <a:spLocks noGrp="1"/>
          </p:cNvSpPr>
          <p:nvPr>
            <p:ph type="title"/>
          </p:nvPr>
        </p:nvSpPr>
        <p:spPr>
          <a:xfrm>
            <a:off x="838200" y="365125"/>
            <a:ext cx="10515600" cy="1325563"/>
          </a:xfrm>
        </p:spPr>
        <p:txBody>
          <a:bodyPr>
            <a:normAutofit/>
          </a:bodyPr>
          <a:lstStyle/>
          <a:p>
            <a:r>
              <a:rPr lang="en-GB" sz="5400"/>
              <a:t>Drugs in colonial Africa</a:t>
            </a:r>
          </a:p>
        </p:txBody>
      </p:sp>
      <p:sp>
        <p:nvSpPr>
          <p:cNvPr id="27" name="sketch line">
            <a:extLst>
              <a:ext uri="{FF2B5EF4-FFF2-40B4-BE49-F238E27FC236}">
                <a16:creationId xmlns:a16="http://schemas.microsoft.com/office/drawing/2014/main" id="{719A7F16-DA6F-C0EF-C0C3-B4906A46E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257F51-F662-2BCF-9C10-FC446436C4F8}"/>
              </a:ext>
            </a:extLst>
          </p:cNvPr>
          <p:cNvSpPr>
            <a:spLocks noGrp="1"/>
          </p:cNvSpPr>
          <p:nvPr>
            <p:ph idx="1"/>
          </p:nvPr>
        </p:nvSpPr>
        <p:spPr>
          <a:xfrm>
            <a:off x="838200" y="1929384"/>
            <a:ext cx="10515600" cy="4251960"/>
          </a:xfrm>
        </p:spPr>
        <p:txBody>
          <a:bodyPr>
            <a:noAutofit/>
          </a:bodyPr>
          <a:lstStyle/>
          <a:p>
            <a:pPr lvl="0"/>
            <a:r>
              <a:rPr lang="en-GB" sz="2400" dirty="0"/>
              <a:t>Opposition to the Bill in Meru</a:t>
            </a:r>
          </a:p>
          <a:p>
            <a:pPr lvl="0"/>
            <a:r>
              <a:rPr lang="en-GB" sz="2400" dirty="0"/>
              <a:t>Elders called for more concessions – including permits for all elders to grow and consume khat. Protested the loss of trade revenue.</a:t>
            </a:r>
          </a:p>
          <a:p>
            <a:pPr lvl="0"/>
            <a:r>
              <a:rPr lang="en-GB" sz="2400" dirty="0"/>
              <a:t>Concerns about withdrawal from ‘addicts’.</a:t>
            </a:r>
          </a:p>
          <a:p>
            <a:pPr lvl="0"/>
            <a:r>
              <a:rPr lang="en-GB" sz="2400" dirty="0"/>
              <a:t>Bill amended to allow permits for sale and consumption outside Meru, as long as only issued to existing users.</a:t>
            </a:r>
          </a:p>
          <a:p>
            <a:pPr lvl="0"/>
            <a:r>
              <a:rPr lang="en-GB" sz="2400" dirty="0"/>
              <a:t>Final Bill - sale and consumption of khat forbidden to all except Meru and Embu within their home districts, and only elsewhere to persons recognised as an ‘addict’ who had permit from their local district office.</a:t>
            </a:r>
          </a:p>
          <a:p>
            <a:pPr lvl="0"/>
            <a:r>
              <a:rPr lang="en-GB" sz="2400" dirty="0"/>
              <a:t>Came into effect April 1947 – those convicted liable to fines up to 2000sh and/or 12months imprisonment.</a:t>
            </a:r>
          </a:p>
        </p:txBody>
      </p:sp>
    </p:spTree>
    <p:extLst>
      <p:ext uri="{BB962C8B-B14F-4D97-AF65-F5344CB8AC3E}">
        <p14:creationId xmlns:p14="http://schemas.microsoft.com/office/powerpoint/2010/main" val="41777179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C5CA56-8BC1-DACA-97D8-DFBC39BE6359}"/>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5F5753F-41D3-F485-6FD6-60288F722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EE818-423B-3ACE-E71F-B1EA5023B249}"/>
              </a:ext>
            </a:extLst>
          </p:cNvPr>
          <p:cNvSpPr>
            <a:spLocks noGrp="1"/>
          </p:cNvSpPr>
          <p:nvPr>
            <p:ph type="title"/>
          </p:nvPr>
        </p:nvSpPr>
        <p:spPr>
          <a:xfrm>
            <a:off x="630936" y="640080"/>
            <a:ext cx="8234768" cy="1481328"/>
          </a:xfrm>
        </p:spPr>
        <p:txBody>
          <a:bodyPr anchor="b">
            <a:normAutofit/>
          </a:bodyPr>
          <a:lstStyle/>
          <a:p>
            <a:r>
              <a:rPr lang="en-GB" sz="5000" dirty="0"/>
              <a:t>Drugs in colonial Africa</a:t>
            </a:r>
          </a:p>
        </p:txBody>
      </p:sp>
      <p:sp>
        <p:nvSpPr>
          <p:cNvPr id="20" name="sketch line">
            <a:extLst>
              <a:ext uri="{FF2B5EF4-FFF2-40B4-BE49-F238E27FC236}">
                <a16:creationId xmlns:a16="http://schemas.microsoft.com/office/drawing/2014/main" id="{D6CAB847-615B-C3B5-F8BC-27A328DFD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B7E9D9-DB40-119D-D273-AA72716EDAF9}"/>
              </a:ext>
            </a:extLst>
          </p:cNvPr>
          <p:cNvSpPr>
            <a:spLocks noGrp="1"/>
          </p:cNvSpPr>
          <p:nvPr>
            <p:ph idx="1"/>
          </p:nvPr>
        </p:nvSpPr>
        <p:spPr>
          <a:xfrm>
            <a:off x="630936" y="2660904"/>
            <a:ext cx="10819536" cy="3547872"/>
          </a:xfrm>
        </p:spPr>
        <p:txBody>
          <a:bodyPr anchor="t">
            <a:normAutofit/>
          </a:bodyPr>
          <a:lstStyle/>
          <a:p>
            <a:pPr lvl="0"/>
            <a:r>
              <a:rPr lang="en-GB" dirty="0"/>
              <a:t>Issues with enforcement of the new ordinance:</a:t>
            </a:r>
          </a:p>
          <a:p>
            <a:pPr lvl="1"/>
            <a:r>
              <a:rPr lang="en-GB" dirty="0"/>
              <a:t>Trade larger than colonial officials realised.</a:t>
            </a:r>
          </a:p>
          <a:p>
            <a:pPr lvl="1"/>
            <a:r>
              <a:rPr lang="en-GB" dirty="0"/>
              <a:t>Abuses of permit system – encouraged registered agents to create monopolies over trade. In Nairobi, a single Somali trader managed to secure the position of sole supplier to the city, raising the price and lowering the quality.</a:t>
            </a:r>
          </a:p>
          <a:p>
            <a:pPr lvl="1"/>
            <a:r>
              <a:rPr lang="en-GB" dirty="0"/>
              <a:t>Rampant black market in some areas e.g. </a:t>
            </a:r>
            <a:r>
              <a:rPr lang="en-GB" dirty="0" err="1"/>
              <a:t>Isiolo</a:t>
            </a:r>
            <a:r>
              <a:rPr lang="en-GB" dirty="0"/>
              <a:t>.</a:t>
            </a:r>
          </a:p>
          <a:p>
            <a:pPr lvl="0"/>
            <a:r>
              <a:rPr lang="en-GB" dirty="0"/>
              <a:t>Problems of enforcement – officials forced to admit the ordinance had failed by 1949.</a:t>
            </a:r>
          </a:p>
          <a:p>
            <a:pPr lvl="0"/>
            <a:endParaRPr lang="en-GB" dirty="0"/>
          </a:p>
        </p:txBody>
      </p:sp>
    </p:spTree>
    <p:extLst>
      <p:ext uri="{BB962C8B-B14F-4D97-AF65-F5344CB8AC3E}">
        <p14:creationId xmlns:p14="http://schemas.microsoft.com/office/powerpoint/2010/main" val="2729588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225955-B6E1-B372-D95B-4E3BB78A8840}"/>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4E0E6-2FE0-9C2E-57CB-0D03291B1452}"/>
              </a:ext>
            </a:extLst>
          </p:cNvPr>
          <p:cNvSpPr>
            <a:spLocks noGrp="1"/>
          </p:cNvSpPr>
          <p:nvPr>
            <p:ph type="title"/>
          </p:nvPr>
        </p:nvSpPr>
        <p:spPr>
          <a:xfrm>
            <a:off x="838200" y="365125"/>
            <a:ext cx="10515600" cy="1325563"/>
          </a:xfrm>
        </p:spPr>
        <p:txBody>
          <a:bodyPr>
            <a:normAutofit/>
          </a:bodyPr>
          <a:lstStyle/>
          <a:p>
            <a:r>
              <a:rPr lang="en-GB" sz="5400"/>
              <a:t>Drugs in colonial Africa</a:t>
            </a:r>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A18673-1DD1-C286-719E-C4D61B6FABCE}"/>
              </a:ext>
            </a:extLst>
          </p:cNvPr>
          <p:cNvSpPr>
            <a:spLocks noGrp="1"/>
          </p:cNvSpPr>
          <p:nvPr>
            <p:ph idx="1"/>
          </p:nvPr>
        </p:nvSpPr>
        <p:spPr>
          <a:xfrm>
            <a:off x="838200" y="1929384"/>
            <a:ext cx="10515600" cy="4251960"/>
          </a:xfrm>
        </p:spPr>
        <p:txBody>
          <a:bodyPr>
            <a:normAutofit/>
          </a:bodyPr>
          <a:lstStyle/>
          <a:p>
            <a:pPr lvl="0"/>
            <a:r>
              <a:rPr lang="en-GB" sz="3200" dirty="0"/>
              <a:t>1949 – new attention to prohibition. Amended bill came to Legislative Council in August 1949, seeking complete prohibition beyond Meru and Embu.</a:t>
            </a:r>
          </a:p>
          <a:p>
            <a:pPr lvl="0"/>
            <a:r>
              <a:rPr lang="en-GB" sz="3200" dirty="0"/>
              <a:t>Lack of agreement amongst officials as to the harms of khat.</a:t>
            </a:r>
          </a:p>
          <a:p>
            <a:pPr lvl="0"/>
            <a:r>
              <a:rPr lang="en-GB" sz="3200" dirty="0"/>
              <a:t>New committee formed and memoranda gathered.</a:t>
            </a:r>
          </a:p>
          <a:p>
            <a:pPr lvl="0"/>
            <a:r>
              <a:rPr lang="en-GB" sz="3200" dirty="0"/>
              <a:t>Committee accepted racialized explanations that Somalis more vulnerable to Khat.</a:t>
            </a:r>
          </a:p>
          <a:p>
            <a:pPr lvl="0"/>
            <a:endParaRPr lang="en-GB" sz="2200" dirty="0"/>
          </a:p>
        </p:txBody>
      </p:sp>
    </p:spTree>
    <p:extLst>
      <p:ext uri="{BB962C8B-B14F-4D97-AF65-F5344CB8AC3E}">
        <p14:creationId xmlns:p14="http://schemas.microsoft.com/office/powerpoint/2010/main" val="7142897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337A76-8703-B26B-FBD6-73A7F043AB5C}"/>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312ED7D-E618-2AB7-0776-B0F88BE91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DF217-5EAD-E706-AB14-36427C56FDA5}"/>
              </a:ext>
            </a:extLst>
          </p:cNvPr>
          <p:cNvSpPr>
            <a:spLocks noGrp="1"/>
          </p:cNvSpPr>
          <p:nvPr>
            <p:ph type="title"/>
          </p:nvPr>
        </p:nvSpPr>
        <p:spPr>
          <a:xfrm>
            <a:off x="630936" y="640080"/>
            <a:ext cx="8234768" cy="1481328"/>
          </a:xfrm>
        </p:spPr>
        <p:txBody>
          <a:bodyPr anchor="b">
            <a:normAutofit/>
          </a:bodyPr>
          <a:lstStyle/>
          <a:p>
            <a:r>
              <a:rPr lang="en-GB" sz="5000" dirty="0"/>
              <a:t>Drugs in colonial Africa</a:t>
            </a:r>
          </a:p>
        </p:txBody>
      </p:sp>
      <p:sp>
        <p:nvSpPr>
          <p:cNvPr id="20" name="sketch line">
            <a:extLst>
              <a:ext uri="{FF2B5EF4-FFF2-40B4-BE49-F238E27FC236}">
                <a16:creationId xmlns:a16="http://schemas.microsoft.com/office/drawing/2014/main" id="{C247F197-1036-20A4-FA8D-E52DEAC83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B8FE5C-270F-3279-8A1E-CABD2222773B}"/>
              </a:ext>
            </a:extLst>
          </p:cNvPr>
          <p:cNvSpPr>
            <a:spLocks noGrp="1"/>
          </p:cNvSpPr>
          <p:nvPr>
            <p:ph idx="1"/>
          </p:nvPr>
        </p:nvSpPr>
        <p:spPr>
          <a:xfrm>
            <a:off x="630936" y="2660904"/>
            <a:ext cx="10819536" cy="3547872"/>
          </a:xfrm>
        </p:spPr>
        <p:txBody>
          <a:bodyPr anchor="t">
            <a:normAutofit/>
          </a:bodyPr>
          <a:lstStyle/>
          <a:p>
            <a:pPr lvl="0"/>
            <a:r>
              <a:rPr lang="en-GB" dirty="0"/>
              <a:t>1946 ordinance was repealed and replaced by legislation totally prohibiting khat in Northern Province, and removing controls elsewhere. </a:t>
            </a:r>
          </a:p>
          <a:p>
            <a:pPr lvl="0"/>
            <a:r>
              <a:rPr lang="en-GB" dirty="0"/>
              <a:t>New bill became law Sept 1951: anyone found cultivating, trading, consuming or possessing miraa in proscribed areas liable to fine of 2000sh and/or imprisonment up to 12 months.</a:t>
            </a:r>
          </a:p>
          <a:p>
            <a:pPr lvl="0"/>
            <a:endParaRPr lang="en-GB" dirty="0"/>
          </a:p>
        </p:txBody>
      </p:sp>
    </p:spTree>
    <p:extLst>
      <p:ext uri="{BB962C8B-B14F-4D97-AF65-F5344CB8AC3E}">
        <p14:creationId xmlns:p14="http://schemas.microsoft.com/office/powerpoint/2010/main" val="2056278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97FB13-46C6-4C93-65E9-AF0C039A6472}"/>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4F93E0E-6874-2A21-39CE-732D556D8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DF1CF-7D19-33A7-BE8F-88B7D93A82D4}"/>
              </a:ext>
            </a:extLst>
          </p:cNvPr>
          <p:cNvSpPr>
            <a:spLocks noGrp="1"/>
          </p:cNvSpPr>
          <p:nvPr>
            <p:ph type="title"/>
          </p:nvPr>
        </p:nvSpPr>
        <p:spPr>
          <a:xfrm>
            <a:off x="630936" y="640080"/>
            <a:ext cx="8234768" cy="1481328"/>
          </a:xfrm>
        </p:spPr>
        <p:txBody>
          <a:bodyPr anchor="b">
            <a:normAutofit/>
          </a:bodyPr>
          <a:lstStyle/>
          <a:p>
            <a:r>
              <a:rPr lang="en-GB" sz="5000" dirty="0"/>
              <a:t>Drugs in colonial Africa</a:t>
            </a:r>
          </a:p>
        </p:txBody>
      </p:sp>
      <p:sp>
        <p:nvSpPr>
          <p:cNvPr id="20" name="sketch line">
            <a:extLst>
              <a:ext uri="{FF2B5EF4-FFF2-40B4-BE49-F238E27FC236}">
                <a16:creationId xmlns:a16="http://schemas.microsoft.com/office/drawing/2014/main" id="{599BA0BB-B988-6109-3A07-FBB218E99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78A0E9-72D8-6879-182C-ED46F6754E20}"/>
              </a:ext>
            </a:extLst>
          </p:cNvPr>
          <p:cNvSpPr>
            <a:spLocks noGrp="1"/>
          </p:cNvSpPr>
          <p:nvPr>
            <p:ph idx="1"/>
          </p:nvPr>
        </p:nvSpPr>
        <p:spPr>
          <a:xfrm>
            <a:off x="630936" y="2660904"/>
            <a:ext cx="10819536" cy="3547872"/>
          </a:xfrm>
        </p:spPr>
        <p:txBody>
          <a:bodyPr anchor="t">
            <a:normAutofit fontScale="62500" lnSpcReduction="20000"/>
          </a:bodyPr>
          <a:lstStyle/>
          <a:p>
            <a:pPr lvl="0"/>
            <a:r>
              <a:rPr lang="en-GB" dirty="0"/>
              <a:t>Illicit trade prevailed once again – miraa continued to be imported to other areas from Meru District. Numerous smuggling routes. Prosecutions not a deterrent.</a:t>
            </a:r>
          </a:p>
          <a:p>
            <a:pPr lvl="0"/>
            <a:r>
              <a:rPr lang="en-GB" dirty="0"/>
              <a:t>Local officials in northern Kenya defied law to ‘license’ 3 </a:t>
            </a:r>
            <a:r>
              <a:rPr lang="en-GB" dirty="0" err="1"/>
              <a:t>Isiolo</a:t>
            </a:r>
            <a:r>
              <a:rPr lang="en-GB" dirty="0"/>
              <a:t> residents to  bring khat to </a:t>
            </a:r>
            <a:r>
              <a:rPr lang="en-GB" dirty="0" err="1"/>
              <a:t>Isiolo</a:t>
            </a:r>
            <a:r>
              <a:rPr lang="en-GB" dirty="0"/>
              <a:t> on Monday, Wednesday, and Friday each week to supply regular, mostly elderly, consumers. This caused embarrassment – one trader was prosecuted for smuggling khat and appealed against his conviction on the basis of permission from the district officer. Pressure from the Supreme Court to apply the ordinance to the letter.</a:t>
            </a:r>
          </a:p>
          <a:p>
            <a:pPr lvl="0"/>
            <a:r>
              <a:rPr lang="en-GB" dirty="0"/>
              <a:t>Once again, ordinance undermined e.g. by police, clerks, other Africans working for the colonial administration.</a:t>
            </a:r>
          </a:p>
          <a:p>
            <a:pPr lvl="0"/>
            <a:r>
              <a:rPr lang="en-GB" dirty="0"/>
              <a:t>June 1957 – ordinance amended to introduce new system in Northern Province where permits could be issued by Provincial Commissioner to trade and consume khat legally. Huge demand for permits.</a:t>
            </a:r>
          </a:p>
          <a:p>
            <a:r>
              <a:rPr lang="en-GB" dirty="0"/>
              <a:t>By 1957, Khat only legally controlled in Northern Province. Elsewhere used and traded frequently.</a:t>
            </a:r>
          </a:p>
          <a:p>
            <a:pPr lvl="0"/>
            <a:endParaRPr lang="en-GB" dirty="0"/>
          </a:p>
          <a:p>
            <a:pPr lvl="0"/>
            <a:endParaRPr lang="en-GB" dirty="0"/>
          </a:p>
        </p:txBody>
      </p:sp>
    </p:spTree>
    <p:extLst>
      <p:ext uri="{BB962C8B-B14F-4D97-AF65-F5344CB8AC3E}">
        <p14:creationId xmlns:p14="http://schemas.microsoft.com/office/powerpoint/2010/main" val="8241767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8DEF7F-C727-A67B-84B7-D37D72D1EC3B}"/>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A5E8AE9-8511-D4F2-0677-9819D02B9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8A0F0-57A8-6CFC-374D-6EEEE39A86EF}"/>
              </a:ext>
            </a:extLst>
          </p:cNvPr>
          <p:cNvSpPr>
            <a:spLocks noGrp="1"/>
          </p:cNvSpPr>
          <p:nvPr>
            <p:ph type="title"/>
          </p:nvPr>
        </p:nvSpPr>
        <p:spPr>
          <a:xfrm>
            <a:off x="630936" y="640080"/>
            <a:ext cx="8234768" cy="1481328"/>
          </a:xfrm>
        </p:spPr>
        <p:txBody>
          <a:bodyPr anchor="b">
            <a:normAutofit/>
          </a:bodyPr>
          <a:lstStyle/>
          <a:p>
            <a:r>
              <a:rPr lang="en-GB" sz="5000" dirty="0"/>
              <a:t>Drugs in colonial Africa</a:t>
            </a:r>
          </a:p>
        </p:txBody>
      </p:sp>
      <p:sp>
        <p:nvSpPr>
          <p:cNvPr id="20" name="sketch line">
            <a:extLst>
              <a:ext uri="{FF2B5EF4-FFF2-40B4-BE49-F238E27FC236}">
                <a16:creationId xmlns:a16="http://schemas.microsoft.com/office/drawing/2014/main" id="{CF337A21-CF2D-0EBF-D79D-ECBF43D4D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7A04E8-15D5-84CD-412B-84798FBF7E67}"/>
              </a:ext>
            </a:extLst>
          </p:cNvPr>
          <p:cNvSpPr>
            <a:spLocks noGrp="1"/>
          </p:cNvSpPr>
          <p:nvPr>
            <p:ph idx="1"/>
          </p:nvPr>
        </p:nvSpPr>
        <p:spPr>
          <a:xfrm>
            <a:off x="630936" y="2660904"/>
            <a:ext cx="10819536" cy="3547872"/>
          </a:xfrm>
        </p:spPr>
        <p:txBody>
          <a:bodyPr anchor="t">
            <a:normAutofit fontScale="77500" lnSpcReduction="20000"/>
          </a:bodyPr>
          <a:lstStyle/>
          <a:p>
            <a:pPr lvl="0"/>
            <a:r>
              <a:rPr lang="en-GB" dirty="0"/>
              <a:t>Policy was based on ‘unsubstantiated racialized notions of medical and social harms’.</a:t>
            </a:r>
          </a:p>
          <a:p>
            <a:pPr lvl="0"/>
            <a:r>
              <a:rPr lang="en-GB" dirty="0"/>
              <a:t>Tensions between preservation of tradition versus promotion of modernity.</a:t>
            </a:r>
          </a:p>
          <a:p>
            <a:pPr lvl="0"/>
            <a:r>
              <a:rPr lang="en-GB" dirty="0"/>
              <a:t>Potential harms of khat were emphasised at times of social upheaval – concerns over mobility, wartime mobilisation, and regulating new forms of economic activity.</a:t>
            </a:r>
          </a:p>
          <a:p>
            <a:pPr lvl="0"/>
            <a:r>
              <a:rPr lang="en-GB" dirty="0"/>
              <a:t>Authorities sought to preserve the interests of traditional growers and consumers of khat in Meru district, who were exempted from the ban, whilst also protecting groups in the north – especially the Somali – whom they considered especially vulnerable to khat.</a:t>
            </a:r>
          </a:p>
          <a:p>
            <a:pPr lvl="0"/>
            <a:r>
              <a:rPr lang="en-GB" dirty="0"/>
              <a:t>The imposition and failure of legislation demonstrates weakness of colonial state and also demonstrates African agency in circumventing or derailing colonial controls.</a:t>
            </a:r>
          </a:p>
        </p:txBody>
      </p:sp>
    </p:spTree>
    <p:extLst>
      <p:ext uri="{BB962C8B-B14F-4D97-AF65-F5344CB8AC3E}">
        <p14:creationId xmlns:p14="http://schemas.microsoft.com/office/powerpoint/2010/main" val="3801658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0027F-CD04-A4F8-A2D6-420D7B483177}"/>
              </a:ext>
            </a:extLst>
          </p:cNvPr>
          <p:cNvSpPr>
            <a:spLocks noGrp="1"/>
          </p:cNvSpPr>
          <p:nvPr>
            <p:ph type="title"/>
          </p:nvPr>
        </p:nvSpPr>
        <p:spPr>
          <a:xfrm>
            <a:off x="638882" y="639193"/>
            <a:ext cx="4777564" cy="3573516"/>
          </a:xfrm>
        </p:spPr>
        <p:txBody>
          <a:bodyPr vert="horz" lIns="91440" tIns="45720" rIns="91440" bIns="45720" rtlCol="0" anchor="b">
            <a:normAutofit/>
          </a:bodyPr>
          <a:lstStyle/>
          <a:p>
            <a:r>
              <a:rPr lang="en-US" sz="5600" kern="1200" dirty="0">
                <a:solidFill>
                  <a:schemeClr val="tx1"/>
                </a:solidFill>
                <a:latin typeface="+mj-lt"/>
                <a:ea typeface="+mj-ea"/>
                <a:cs typeface="+mj-cs"/>
              </a:rPr>
              <a:t>Thursday’s session: Witchcraft</a:t>
            </a:r>
          </a:p>
        </p:txBody>
      </p:sp>
      <p:sp>
        <p:nvSpPr>
          <p:cNvPr id="3" name="Content Placeholder 2">
            <a:extLst>
              <a:ext uri="{FF2B5EF4-FFF2-40B4-BE49-F238E27FC236}">
                <a16:creationId xmlns:a16="http://schemas.microsoft.com/office/drawing/2014/main" id="{25F5F69C-8FB1-9FA8-AE4B-AB60BCF8786D}"/>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dirty="0">
                <a:solidFill>
                  <a:schemeClr val="tx1"/>
                </a:solidFill>
                <a:latin typeface="+mn-lt"/>
                <a:ea typeface="+mn-ea"/>
                <a:cs typeface="+mn-cs"/>
              </a:rPr>
              <a:t>Please read at least one of the key readings and bring your notes to class.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43FB11FC-6C6A-5C77-6675-59CCACA328A2}"/>
              </a:ext>
            </a:extLst>
          </p:cNvPr>
          <p:cNvSpPr txBox="1"/>
          <p:nvPr/>
        </p:nvSpPr>
        <p:spPr>
          <a:xfrm>
            <a:off x="5152722" y="5818355"/>
            <a:ext cx="6097248" cy="369332"/>
          </a:xfrm>
          <a:prstGeom prst="rect">
            <a:avLst/>
          </a:prstGeom>
          <a:noFill/>
        </p:spPr>
        <p:txBody>
          <a:bodyPr wrap="square">
            <a:spAutoFit/>
          </a:bodyPr>
          <a:lstStyle/>
          <a:p>
            <a:pPr algn="ctr"/>
            <a:r>
              <a:rPr lang="en-GB" dirty="0"/>
              <a:t>El </a:t>
            </a:r>
            <a:r>
              <a:rPr lang="en-GB" dirty="0" err="1"/>
              <a:t>Atsui</a:t>
            </a:r>
            <a:r>
              <a:rPr lang="en-GB" dirty="0"/>
              <a:t>, </a:t>
            </a:r>
            <a:r>
              <a:rPr lang="en-GB" i="1" dirty="0"/>
              <a:t>Earth’s Skin </a:t>
            </a:r>
            <a:r>
              <a:rPr lang="en-GB" dirty="0"/>
              <a:t>(2006)</a:t>
            </a:r>
          </a:p>
        </p:txBody>
      </p:sp>
      <p:pic>
        <p:nvPicPr>
          <p:cNvPr id="7" name="Picture 6">
            <a:extLst>
              <a:ext uri="{FF2B5EF4-FFF2-40B4-BE49-F238E27FC236}">
                <a16:creationId xmlns:a16="http://schemas.microsoft.com/office/drawing/2014/main" id="{2E816A03-897B-CBD6-10BF-ADC5F9FE5225}"/>
              </a:ext>
            </a:extLst>
          </p:cNvPr>
          <p:cNvPicPr>
            <a:picLocks noChangeAspect="1"/>
          </p:cNvPicPr>
          <p:nvPr/>
        </p:nvPicPr>
        <p:blipFill>
          <a:blip r:embed="rId2"/>
          <a:stretch>
            <a:fillRect/>
          </a:stretch>
        </p:blipFill>
        <p:spPr>
          <a:xfrm>
            <a:off x="4828741" y="1039645"/>
            <a:ext cx="6745210" cy="4495709"/>
          </a:xfrm>
          <a:prstGeom prst="rect">
            <a:avLst/>
          </a:prstGeom>
        </p:spPr>
      </p:pic>
    </p:spTree>
    <p:extLst>
      <p:ext uri="{BB962C8B-B14F-4D97-AF65-F5344CB8AC3E}">
        <p14:creationId xmlns:p14="http://schemas.microsoft.com/office/powerpoint/2010/main" val="1959445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2792</Words>
  <Application>Microsoft Office PowerPoint</Application>
  <PresentationFormat>Widescreen</PresentationFormat>
  <Paragraphs>197</Paragraphs>
  <Slides>39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Aptos</vt:lpstr>
      <vt:lpstr>Aptos Display</vt:lpstr>
      <vt:lpstr>Arial</vt:lpstr>
      <vt:lpstr>Wingdings</vt:lpstr>
      <vt:lpstr>Office Theme</vt:lpstr>
      <vt:lpstr>HPHI5035/6035: African Modernities  </vt:lpstr>
      <vt:lpstr>Today’s session</vt:lpstr>
      <vt:lpstr>Review</vt:lpstr>
      <vt:lpstr>BBC Podcast: ‘Africa’s Urban Future’</vt:lpstr>
      <vt:lpstr>Alcohol and drugs</vt:lpstr>
      <vt:lpstr>Alcohol and drugs – review of the historiography</vt:lpstr>
      <vt:lpstr>Alcohol and drugs – review of the historiography</vt:lpstr>
      <vt:lpstr>Key International Law </vt:lpstr>
      <vt:lpstr>Key International Law </vt:lpstr>
      <vt:lpstr>British attitudes to the liquor trade</vt:lpstr>
      <vt:lpstr>British attitudes to the liquor trade</vt:lpstr>
      <vt:lpstr>Alcohol in colonial Africa</vt:lpstr>
      <vt:lpstr>Alcohol in colonial Africa</vt:lpstr>
      <vt:lpstr>Alcohol in colonial Africa</vt:lpstr>
      <vt:lpstr>Gender and alcohol - ‘Joint drinking’</vt:lpstr>
      <vt:lpstr>Racial and generational tensions</vt:lpstr>
      <vt:lpstr>Case study: Akpeteshie (Akyeampong, 1996)</vt:lpstr>
      <vt:lpstr>Case study: Akpeteshie</vt:lpstr>
      <vt:lpstr>Case study: Akpeteshie</vt:lpstr>
      <vt:lpstr>Case study: Akpeteshie</vt:lpstr>
      <vt:lpstr>Case study: Akpeteshie</vt:lpstr>
      <vt:lpstr>Case study: Akpeteshie</vt:lpstr>
      <vt:lpstr>Case study: Akpeteshie</vt:lpstr>
      <vt:lpstr>Drugs in colonial Africa</vt:lpstr>
      <vt:lpstr>Drugs in colonial Africa (Anderson and Carrier, 2009)</vt:lpstr>
      <vt:lpstr>Drugs in colonial Africa (Anderson and Carrier, 2009)</vt:lpstr>
      <vt:lpstr>Drugs in colonial Africa</vt:lpstr>
      <vt:lpstr>Drugs in colonial Africa</vt:lpstr>
      <vt:lpstr>Drugs in colonial Africa</vt:lpstr>
      <vt:lpstr>Drugs in colonial Africa</vt:lpstr>
      <vt:lpstr>Drugs in colonial Africa</vt:lpstr>
      <vt:lpstr>Drugs in colonial Africa</vt:lpstr>
      <vt:lpstr>Drugs in colonial Africa</vt:lpstr>
      <vt:lpstr>Drugs in colonial Africa</vt:lpstr>
      <vt:lpstr>Drugs in colonial Africa</vt:lpstr>
      <vt:lpstr>Drugs in colonial Africa</vt:lpstr>
      <vt:lpstr>Drugs in colonial Africa</vt:lpstr>
      <vt:lpstr>Drugs in colonial Africa</vt:lpstr>
      <vt:lpstr>Thursday’s session: Witchcraft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6</cp:revision>
  <dcterms:created xsi:type="dcterms:W3CDTF">2026-04-19T21:12:18Z</dcterms:created>
  <dcterms:modified xsi:type="dcterms:W3CDTF">2026-05-05T08:17:23Z</dcterms:modified>
</cp:coreProperties>
</file>