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94660"/>
  </p:normalViewPr>
  <p:slideViewPr>
    <p:cSldViewPr snapToGrid="0">
      <p:cViewPr varScale="1">
        <p:scale>
          <a:sx n="78" d="100"/>
          <a:sy n="78" d="100"/>
        </p:scale>
        <p:origin x="128"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92CF1B8-9B9A-4CB7-9C89-10A02E96BC8C}" type="datetimeFigureOut">
              <a:rPr lang="en-GB" smtClean="0"/>
              <a:t>30/06/2026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3AFFB5E-33D8-4EC1-A7A8-990BBAFBDD8B}" type="slidenum">
              <a:rPr lang="en-GB" smtClean="0"/>
              <a:t>‹#›</a:t>
            </a:fld>
            <a:endParaRPr lang="en-GB"/>
          </a:p>
        </p:txBody>
      </p:sp>
    </p:spTree>
    <p:extLst>
      <p:ext uri="{BB962C8B-B14F-4D97-AF65-F5344CB8AC3E}">
        <p14:creationId xmlns:p14="http://schemas.microsoft.com/office/powerpoint/2010/main" val="13798046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AFFB5E-33D8-4EC1-A7A8-990BBAFBDD8B}" type="slidenum">
              <a:rPr lang="en-GB" smtClean="0"/>
              <a:t>2</a:t>
            </a:fld>
            <a:endParaRPr lang="en-GB"/>
          </a:p>
        </p:txBody>
      </p:sp>
    </p:spTree>
    <p:extLst>
      <p:ext uri="{BB962C8B-B14F-4D97-AF65-F5344CB8AC3E}">
        <p14:creationId xmlns:p14="http://schemas.microsoft.com/office/powerpoint/2010/main" val="35698356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772FFA-0302-6935-109E-B5588F2CDE2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EE62C05-A318-2486-57BC-860FC1CFA6C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1D4C27E-314C-92F5-19D3-C850C305D607}"/>
              </a:ext>
            </a:extLst>
          </p:cNvPr>
          <p:cNvSpPr>
            <a:spLocks noGrp="1"/>
          </p:cNvSpPr>
          <p:nvPr>
            <p:ph type="dt" sz="half" idx="10"/>
          </p:nvPr>
        </p:nvSpPr>
        <p:spPr/>
        <p:txBody>
          <a:bodyPr/>
          <a:lstStyle/>
          <a:p>
            <a:fld id="{9908AC5E-A629-4699-B441-C410F57B783C}" type="datetimeFigureOut">
              <a:rPr lang="en-GB" smtClean="0"/>
              <a:t>30/06/2026</a:t>
            </a:fld>
            <a:endParaRPr lang="en-GB"/>
          </a:p>
        </p:txBody>
      </p:sp>
      <p:sp>
        <p:nvSpPr>
          <p:cNvPr id="5" name="Footer Placeholder 4">
            <a:extLst>
              <a:ext uri="{FF2B5EF4-FFF2-40B4-BE49-F238E27FC236}">
                <a16:creationId xmlns:a16="http://schemas.microsoft.com/office/drawing/2014/main" id="{425CF441-C158-E7A2-1939-120E8DFB47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E441E2-D302-6AA4-57DB-8A525B140D9B}"/>
              </a:ext>
            </a:extLst>
          </p:cNvPr>
          <p:cNvSpPr>
            <a:spLocks noGrp="1"/>
          </p:cNvSpPr>
          <p:nvPr>
            <p:ph type="sldNum" sz="quarter" idx="12"/>
          </p:nvPr>
        </p:nvSpPr>
        <p:spPr/>
        <p:txBody>
          <a:bodyPr/>
          <a:lstStyle/>
          <a:p>
            <a:fld id="{7FA23B1F-04F8-470B-8B62-F7581C97A52C}" type="slidenum">
              <a:rPr lang="en-GB" smtClean="0"/>
              <a:t>‹#›</a:t>
            </a:fld>
            <a:endParaRPr lang="en-GB"/>
          </a:p>
        </p:txBody>
      </p:sp>
    </p:spTree>
    <p:extLst>
      <p:ext uri="{BB962C8B-B14F-4D97-AF65-F5344CB8AC3E}">
        <p14:creationId xmlns:p14="http://schemas.microsoft.com/office/powerpoint/2010/main" val="382690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BBDCF-92C4-9ECD-9AF8-7B16DA579EE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1EE7D96-BCE5-0EB3-5772-F99FE60D8D4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33A96DD-06E4-0B4F-25F8-75C135FF0A91}"/>
              </a:ext>
            </a:extLst>
          </p:cNvPr>
          <p:cNvSpPr>
            <a:spLocks noGrp="1"/>
          </p:cNvSpPr>
          <p:nvPr>
            <p:ph type="dt" sz="half" idx="10"/>
          </p:nvPr>
        </p:nvSpPr>
        <p:spPr/>
        <p:txBody>
          <a:bodyPr/>
          <a:lstStyle/>
          <a:p>
            <a:fld id="{9908AC5E-A629-4699-B441-C410F57B783C}" type="datetimeFigureOut">
              <a:rPr lang="en-GB" smtClean="0"/>
              <a:t>30/06/2026</a:t>
            </a:fld>
            <a:endParaRPr lang="en-GB"/>
          </a:p>
        </p:txBody>
      </p:sp>
      <p:sp>
        <p:nvSpPr>
          <p:cNvPr id="5" name="Footer Placeholder 4">
            <a:extLst>
              <a:ext uri="{FF2B5EF4-FFF2-40B4-BE49-F238E27FC236}">
                <a16:creationId xmlns:a16="http://schemas.microsoft.com/office/drawing/2014/main" id="{42C85964-9D15-B1BA-8A77-816CA10AF0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E939AD-2183-D7BD-BD5F-9A15339CC6C2}"/>
              </a:ext>
            </a:extLst>
          </p:cNvPr>
          <p:cNvSpPr>
            <a:spLocks noGrp="1"/>
          </p:cNvSpPr>
          <p:nvPr>
            <p:ph type="sldNum" sz="quarter" idx="12"/>
          </p:nvPr>
        </p:nvSpPr>
        <p:spPr/>
        <p:txBody>
          <a:bodyPr/>
          <a:lstStyle/>
          <a:p>
            <a:fld id="{7FA23B1F-04F8-470B-8B62-F7581C97A52C}" type="slidenum">
              <a:rPr lang="en-GB" smtClean="0"/>
              <a:t>‹#›</a:t>
            </a:fld>
            <a:endParaRPr lang="en-GB"/>
          </a:p>
        </p:txBody>
      </p:sp>
    </p:spTree>
    <p:extLst>
      <p:ext uri="{BB962C8B-B14F-4D97-AF65-F5344CB8AC3E}">
        <p14:creationId xmlns:p14="http://schemas.microsoft.com/office/powerpoint/2010/main" val="25503366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BCBDA2-CA6A-887E-6F1E-6E9A7CB949E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718605F-6827-B460-E212-48DB2A7D01E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B71C4E4-564C-4B67-1DE9-2B561184F23E}"/>
              </a:ext>
            </a:extLst>
          </p:cNvPr>
          <p:cNvSpPr>
            <a:spLocks noGrp="1"/>
          </p:cNvSpPr>
          <p:nvPr>
            <p:ph type="dt" sz="half" idx="10"/>
          </p:nvPr>
        </p:nvSpPr>
        <p:spPr/>
        <p:txBody>
          <a:bodyPr/>
          <a:lstStyle/>
          <a:p>
            <a:fld id="{9908AC5E-A629-4699-B441-C410F57B783C}" type="datetimeFigureOut">
              <a:rPr lang="en-GB" smtClean="0"/>
              <a:t>30/06/2026</a:t>
            </a:fld>
            <a:endParaRPr lang="en-GB"/>
          </a:p>
        </p:txBody>
      </p:sp>
      <p:sp>
        <p:nvSpPr>
          <p:cNvPr id="5" name="Footer Placeholder 4">
            <a:extLst>
              <a:ext uri="{FF2B5EF4-FFF2-40B4-BE49-F238E27FC236}">
                <a16:creationId xmlns:a16="http://schemas.microsoft.com/office/drawing/2014/main" id="{FDC6868F-FB5E-7B66-526C-D64C08568F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FA819D-25FB-20C7-E387-4047497FD908}"/>
              </a:ext>
            </a:extLst>
          </p:cNvPr>
          <p:cNvSpPr>
            <a:spLocks noGrp="1"/>
          </p:cNvSpPr>
          <p:nvPr>
            <p:ph type="sldNum" sz="quarter" idx="12"/>
          </p:nvPr>
        </p:nvSpPr>
        <p:spPr/>
        <p:txBody>
          <a:bodyPr/>
          <a:lstStyle/>
          <a:p>
            <a:fld id="{7FA23B1F-04F8-470B-8B62-F7581C97A52C}" type="slidenum">
              <a:rPr lang="en-GB" smtClean="0"/>
              <a:t>‹#›</a:t>
            </a:fld>
            <a:endParaRPr lang="en-GB"/>
          </a:p>
        </p:txBody>
      </p:sp>
    </p:spTree>
    <p:extLst>
      <p:ext uri="{BB962C8B-B14F-4D97-AF65-F5344CB8AC3E}">
        <p14:creationId xmlns:p14="http://schemas.microsoft.com/office/powerpoint/2010/main" val="5080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DB59E-ABCF-6C98-2BAC-AEA9FB1C6CD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75B21C8-F41F-D43C-5068-87998EB5067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39DDC0C-781D-71DE-8694-8157F3B6C1D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CD52E5A-3AA2-4529-6363-E3B7F31C2E38}"/>
              </a:ext>
            </a:extLst>
          </p:cNvPr>
          <p:cNvSpPr>
            <a:spLocks noGrp="1"/>
          </p:cNvSpPr>
          <p:nvPr>
            <p:ph type="dt" sz="half" idx="10"/>
          </p:nvPr>
        </p:nvSpPr>
        <p:spPr/>
        <p:txBody>
          <a:bodyPr/>
          <a:lstStyle/>
          <a:p>
            <a:fld id="{9908AC5E-A629-4699-B441-C410F57B783C}" type="datetimeFigureOut">
              <a:rPr lang="en-GB" smtClean="0"/>
              <a:t>30/06/2026</a:t>
            </a:fld>
            <a:endParaRPr lang="en-GB"/>
          </a:p>
        </p:txBody>
      </p:sp>
      <p:sp>
        <p:nvSpPr>
          <p:cNvPr id="6" name="Footer Placeholder 5">
            <a:extLst>
              <a:ext uri="{FF2B5EF4-FFF2-40B4-BE49-F238E27FC236}">
                <a16:creationId xmlns:a16="http://schemas.microsoft.com/office/drawing/2014/main" id="{9C02D343-BDDA-2335-0D33-FC88054A924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BF64051-0D06-C57F-3594-8314A81EE0DD}"/>
              </a:ext>
            </a:extLst>
          </p:cNvPr>
          <p:cNvSpPr>
            <a:spLocks noGrp="1"/>
          </p:cNvSpPr>
          <p:nvPr>
            <p:ph type="sldNum" sz="quarter" idx="12"/>
          </p:nvPr>
        </p:nvSpPr>
        <p:spPr/>
        <p:txBody>
          <a:bodyPr/>
          <a:lstStyle/>
          <a:p>
            <a:fld id="{7FA23B1F-04F8-470B-8B62-F7581C97A52C}" type="slidenum">
              <a:rPr lang="en-GB" smtClean="0"/>
              <a:t>‹#›</a:t>
            </a:fld>
            <a:endParaRPr lang="en-GB"/>
          </a:p>
        </p:txBody>
      </p:sp>
    </p:spTree>
    <p:extLst>
      <p:ext uri="{BB962C8B-B14F-4D97-AF65-F5344CB8AC3E}">
        <p14:creationId xmlns:p14="http://schemas.microsoft.com/office/powerpoint/2010/main" val="13545343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435F2-5894-5C9A-828B-66F2F99E695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EF58E94-946F-9E83-EA0B-D9837F21DD2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FC6171B-B314-1D5D-37A1-FA6D8492E4D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0D9F082-586F-F26C-DBF0-444B389B6DE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491D06C-5422-2E7E-00CF-EA9AA63FA5E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7825FE7-1A85-83C5-ADBD-8CDD1F511837}"/>
              </a:ext>
            </a:extLst>
          </p:cNvPr>
          <p:cNvSpPr>
            <a:spLocks noGrp="1"/>
          </p:cNvSpPr>
          <p:nvPr>
            <p:ph type="dt" sz="half" idx="10"/>
          </p:nvPr>
        </p:nvSpPr>
        <p:spPr/>
        <p:txBody>
          <a:bodyPr/>
          <a:lstStyle/>
          <a:p>
            <a:fld id="{9908AC5E-A629-4699-B441-C410F57B783C}" type="datetimeFigureOut">
              <a:rPr lang="en-GB" smtClean="0"/>
              <a:t>30/06/2026</a:t>
            </a:fld>
            <a:endParaRPr lang="en-GB"/>
          </a:p>
        </p:txBody>
      </p:sp>
      <p:sp>
        <p:nvSpPr>
          <p:cNvPr id="8" name="Footer Placeholder 7">
            <a:extLst>
              <a:ext uri="{FF2B5EF4-FFF2-40B4-BE49-F238E27FC236}">
                <a16:creationId xmlns:a16="http://schemas.microsoft.com/office/drawing/2014/main" id="{CA01EDC0-1F6F-7E88-51ED-4D8DF2F3A15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18D6E82-89E7-90C5-83A1-6B6487021F13}"/>
              </a:ext>
            </a:extLst>
          </p:cNvPr>
          <p:cNvSpPr>
            <a:spLocks noGrp="1"/>
          </p:cNvSpPr>
          <p:nvPr>
            <p:ph type="sldNum" sz="quarter" idx="12"/>
          </p:nvPr>
        </p:nvSpPr>
        <p:spPr/>
        <p:txBody>
          <a:bodyPr/>
          <a:lstStyle/>
          <a:p>
            <a:fld id="{7FA23B1F-04F8-470B-8B62-F7581C97A52C}" type="slidenum">
              <a:rPr lang="en-GB" smtClean="0"/>
              <a:t>‹#›</a:t>
            </a:fld>
            <a:endParaRPr lang="en-GB"/>
          </a:p>
        </p:txBody>
      </p:sp>
    </p:spTree>
    <p:extLst>
      <p:ext uri="{BB962C8B-B14F-4D97-AF65-F5344CB8AC3E}">
        <p14:creationId xmlns:p14="http://schemas.microsoft.com/office/powerpoint/2010/main" val="29494704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EA8543-1267-3396-FBB6-E5257433F7A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69DF4B2-83DC-F909-EA7F-1C5BD924B73F}"/>
              </a:ext>
            </a:extLst>
          </p:cNvPr>
          <p:cNvSpPr>
            <a:spLocks noGrp="1"/>
          </p:cNvSpPr>
          <p:nvPr>
            <p:ph type="dt" sz="half" idx="10"/>
          </p:nvPr>
        </p:nvSpPr>
        <p:spPr/>
        <p:txBody>
          <a:bodyPr/>
          <a:lstStyle/>
          <a:p>
            <a:fld id="{9908AC5E-A629-4699-B441-C410F57B783C}" type="datetimeFigureOut">
              <a:rPr lang="en-GB" smtClean="0"/>
              <a:t>30/06/2026</a:t>
            </a:fld>
            <a:endParaRPr lang="en-GB"/>
          </a:p>
        </p:txBody>
      </p:sp>
      <p:sp>
        <p:nvSpPr>
          <p:cNvPr id="4" name="Footer Placeholder 3">
            <a:extLst>
              <a:ext uri="{FF2B5EF4-FFF2-40B4-BE49-F238E27FC236}">
                <a16:creationId xmlns:a16="http://schemas.microsoft.com/office/drawing/2014/main" id="{8E0FCE0A-0A67-F2E3-37F9-DB14F397450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5383D1C-4148-C18B-834C-DB7B31316DB2}"/>
              </a:ext>
            </a:extLst>
          </p:cNvPr>
          <p:cNvSpPr>
            <a:spLocks noGrp="1"/>
          </p:cNvSpPr>
          <p:nvPr>
            <p:ph type="sldNum" sz="quarter" idx="12"/>
          </p:nvPr>
        </p:nvSpPr>
        <p:spPr/>
        <p:txBody>
          <a:bodyPr/>
          <a:lstStyle/>
          <a:p>
            <a:fld id="{7FA23B1F-04F8-470B-8B62-F7581C97A52C}" type="slidenum">
              <a:rPr lang="en-GB" smtClean="0"/>
              <a:t>‹#›</a:t>
            </a:fld>
            <a:endParaRPr lang="en-GB"/>
          </a:p>
        </p:txBody>
      </p:sp>
    </p:spTree>
    <p:extLst>
      <p:ext uri="{BB962C8B-B14F-4D97-AF65-F5344CB8AC3E}">
        <p14:creationId xmlns:p14="http://schemas.microsoft.com/office/powerpoint/2010/main" val="17483795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77141F-BE54-7A6B-B709-2748BF238016}"/>
              </a:ext>
            </a:extLst>
          </p:cNvPr>
          <p:cNvSpPr>
            <a:spLocks noGrp="1"/>
          </p:cNvSpPr>
          <p:nvPr>
            <p:ph type="dt" sz="half" idx="10"/>
          </p:nvPr>
        </p:nvSpPr>
        <p:spPr/>
        <p:txBody>
          <a:bodyPr/>
          <a:lstStyle/>
          <a:p>
            <a:fld id="{9908AC5E-A629-4699-B441-C410F57B783C}" type="datetimeFigureOut">
              <a:rPr lang="en-GB" smtClean="0"/>
              <a:t>30/06/2026</a:t>
            </a:fld>
            <a:endParaRPr lang="en-GB"/>
          </a:p>
        </p:txBody>
      </p:sp>
      <p:sp>
        <p:nvSpPr>
          <p:cNvPr id="3" name="Footer Placeholder 2">
            <a:extLst>
              <a:ext uri="{FF2B5EF4-FFF2-40B4-BE49-F238E27FC236}">
                <a16:creationId xmlns:a16="http://schemas.microsoft.com/office/drawing/2014/main" id="{DA44B04D-5809-5B72-E7DE-376B319FDBA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A09FFBE-7142-39E4-C8E6-CD4328C67F03}"/>
              </a:ext>
            </a:extLst>
          </p:cNvPr>
          <p:cNvSpPr>
            <a:spLocks noGrp="1"/>
          </p:cNvSpPr>
          <p:nvPr>
            <p:ph type="sldNum" sz="quarter" idx="12"/>
          </p:nvPr>
        </p:nvSpPr>
        <p:spPr/>
        <p:txBody>
          <a:bodyPr/>
          <a:lstStyle/>
          <a:p>
            <a:fld id="{7FA23B1F-04F8-470B-8B62-F7581C97A52C}" type="slidenum">
              <a:rPr lang="en-GB" smtClean="0"/>
              <a:t>‹#›</a:t>
            </a:fld>
            <a:endParaRPr lang="en-GB"/>
          </a:p>
        </p:txBody>
      </p:sp>
    </p:spTree>
    <p:extLst>
      <p:ext uri="{BB962C8B-B14F-4D97-AF65-F5344CB8AC3E}">
        <p14:creationId xmlns:p14="http://schemas.microsoft.com/office/powerpoint/2010/main" val="38882621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A843A-61DC-1D28-F5FF-70E17559EB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ECCEC69-46C1-8517-D236-4FC9A16C74A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CCC7F33-CB84-F5A0-50BA-83FF6EBAB7C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A333B8F-955E-5674-DF9F-32B7A6B4A89E}"/>
              </a:ext>
            </a:extLst>
          </p:cNvPr>
          <p:cNvSpPr>
            <a:spLocks noGrp="1"/>
          </p:cNvSpPr>
          <p:nvPr>
            <p:ph type="dt" sz="half" idx="10"/>
          </p:nvPr>
        </p:nvSpPr>
        <p:spPr/>
        <p:txBody>
          <a:bodyPr/>
          <a:lstStyle/>
          <a:p>
            <a:fld id="{9908AC5E-A629-4699-B441-C410F57B783C}" type="datetimeFigureOut">
              <a:rPr lang="en-GB" smtClean="0"/>
              <a:t>30/06/2026</a:t>
            </a:fld>
            <a:endParaRPr lang="en-GB"/>
          </a:p>
        </p:txBody>
      </p:sp>
      <p:sp>
        <p:nvSpPr>
          <p:cNvPr id="6" name="Footer Placeholder 5">
            <a:extLst>
              <a:ext uri="{FF2B5EF4-FFF2-40B4-BE49-F238E27FC236}">
                <a16:creationId xmlns:a16="http://schemas.microsoft.com/office/drawing/2014/main" id="{AF9A3F87-192F-FDEF-5DB7-CA3454DD80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7C97401-18ED-457C-74D7-B525EB634B2C}"/>
              </a:ext>
            </a:extLst>
          </p:cNvPr>
          <p:cNvSpPr>
            <a:spLocks noGrp="1"/>
          </p:cNvSpPr>
          <p:nvPr>
            <p:ph type="sldNum" sz="quarter" idx="12"/>
          </p:nvPr>
        </p:nvSpPr>
        <p:spPr/>
        <p:txBody>
          <a:bodyPr/>
          <a:lstStyle/>
          <a:p>
            <a:fld id="{7FA23B1F-04F8-470B-8B62-F7581C97A52C}" type="slidenum">
              <a:rPr lang="en-GB" smtClean="0"/>
              <a:t>‹#›</a:t>
            </a:fld>
            <a:endParaRPr lang="en-GB"/>
          </a:p>
        </p:txBody>
      </p:sp>
    </p:spTree>
    <p:extLst>
      <p:ext uri="{BB962C8B-B14F-4D97-AF65-F5344CB8AC3E}">
        <p14:creationId xmlns:p14="http://schemas.microsoft.com/office/powerpoint/2010/main" val="17401643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5DB23-A75E-F920-20F7-77B0F7AF891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D5701B1-9B94-1BD6-11FE-7CFAC93A355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59C0CE1-2DE6-F96E-7871-0E31F0D001C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F7AC00-6780-8B0E-4F80-AB2868D588EE}"/>
              </a:ext>
            </a:extLst>
          </p:cNvPr>
          <p:cNvSpPr>
            <a:spLocks noGrp="1"/>
          </p:cNvSpPr>
          <p:nvPr>
            <p:ph type="dt" sz="half" idx="10"/>
          </p:nvPr>
        </p:nvSpPr>
        <p:spPr/>
        <p:txBody>
          <a:bodyPr/>
          <a:lstStyle/>
          <a:p>
            <a:fld id="{9908AC5E-A629-4699-B441-C410F57B783C}" type="datetimeFigureOut">
              <a:rPr lang="en-GB" smtClean="0"/>
              <a:t>30/06/2026</a:t>
            </a:fld>
            <a:endParaRPr lang="en-GB"/>
          </a:p>
        </p:txBody>
      </p:sp>
      <p:sp>
        <p:nvSpPr>
          <p:cNvPr id="6" name="Footer Placeholder 5">
            <a:extLst>
              <a:ext uri="{FF2B5EF4-FFF2-40B4-BE49-F238E27FC236}">
                <a16:creationId xmlns:a16="http://schemas.microsoft.com/office/drawing/2014/main" id="{C9717749-1EDE-F3F7-ABD5-A8F363C8E57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B9F5E4-8168-2E62-9630-AAEE1182D513}"/>
              </a:ext>
            </a:extLst>
          </p:cNvPr>
          <p:cNvSpPr>
            <a:spLocks noGrp="1"/>
          </p:cNvSpPr>
          <p:nvPr>
            <p:ph type="sldNum" sz="quarter" idx="12"/>
          </p:nvPr>
        </p:nvSpPr>
        <p:spPr/>
        <p:txBody>
          <a:bodyPr/>
          <a:lstStyle/>
          <a:p>
            <a:fld id="{7FA23B1F-04F8-470B-8B62-F7581C97A52C}" type="slidenum">
              <a:rPr lang="en-GB" smtClean="0"/>
              <a:t>‹#›</a:t>
            </a:fld>
            <a:endParaRPr lang="en-GB"/>
          </a:p>
        </p:txBody>
      </p:sp>
    </p:spTree>
    <p:extLst>
      <p:ext uri="{BB962C8B-B14F-4D97-AF65-F5344CB8AC3E}">
        <p14:creationId xmlns:p14="http://schemas.microsoft.com/office/powerpoint/2010/main" val="18261800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7E8A2E-C805-8854-505E-59BBC48033C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FA17B2F-D35A-ACBF-09FC-094149FA61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CEF766-97B6-FA4B-444A-EE1F141369FF}"/>
              </a:ext>
            </a:extLst>
          </p:cNvPr>
          <p:cNvSpPr>
            <a:spLocks noGrp="1"/>
          </p:cNvSpPr>
          <p:nvPr>
            <p:ph type="dt" sz="half" idx="10"/>
          </p:nvPr>
        </p:nvSpPr>
        <p:spPr/>
        <p:txBody>
          <a:bodyPr/>
          <a:lstStyle/>
          <a:p>
            <a:fld id="{9908AC5E-A629-4699-B441-C410F57B783C}" type="datetimeFigureOut">
              <a:rPr lang="en-GB" smtClean="0"/>
              <a:t>30/06/2026</a:t>
            </a:fld>
            <a:endParaRPr lang="en-GB"/>
          </a:p>
        </p:txBody>
      </p:sp>
      <p:sp>
        <p:nvSpPr>
          <p:cNvPr id="5" name="Footer Placeholder 4">
            <a:extLst>
              <a:ext uri="{FF2B5EF4-FFF2-40B4-BE49-F238E27FC236}">
                <a16:creationId xmlns:a16="http://schemas.microsoft.com/office/drawing/2014/main" id="{7B26A981-3362-B6BD-8897-BF27799ABC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EA11D9-6BC1-0C59-5801-46FD06E01079}"/>
              </a:ext>
            </a:extLst>
          </p:cNvPr>
          <p:cNvSpPr>
            <a:spLocks noGrp="1"/>
          </p:cNvSpPr>
          <p:nvPr>
            <p:ph type="sldNum" sz="quarter" idx="12"/>
          </p:nvPr>
        </p:nvSpPr>
        <p:spPr/>
        <p:txBody>
          <a:bodyPr/>
          <a:lstStyle/>
          <a:p>
            <a:fld id="{7FA23B1F-04F8-470B-8B62-F7581C97A52C}" type="slidenum">
              <a:rPr lang="en-GB" smtClean="0"/>
              <a:t>‹#›</a:t>
            </a:fld>
            <a:endParaRPr lang="en-GB"/>
          </a:p>
        </p:txBody>
      </p:sp>
    </p:spTree>
    <p:extLst>
      <p:ext uri="{BB962C8B-B14F-4D97-AF65-F5344CB8AC3E}">
        <p14:creationId xmlns:p14="http://schemas.microsoft.com/office/powerpoint/2010/main" val="32489895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1304FF8-B8E3-192D-B82C-359727311AE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7358EC9-7F18-2293-AA93-EEFDDBE52DC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DBFCF1A-1F80-939F-2CE2-B98B45608D61}"/>
              </a:ext>
            </a:extLst>
          </p:cNvPr>
          <p:cNvSpPr>
            <a:spLocks noGrp="1"/>
          </p:cNvSpPr>
          <p:nvPr>
            <p:ph type="dt" sz="half" idx="10"/>
          </p:nvPr>
        </p:nvSpPr>
        <p:spPr/>
        <p:txBody>
          <a:bodyPr/>
          <a:lstStyle/>
          <a:p>
            <a:fld id="{9908AC5E-A629-4699-B441-C410F57B783C}" type="datetimeFigureOut">
              <a:rPr lang="en-GB" smtClean="0"/>
              <a:t>30/06/2026</a:t>
            </a:fld>
            <a:endParaRPr lang="en-GB"/>
          </a:p>
        </p:txBody>
      </p:sp>
      <p:sp>
        <p:nvSpPr>
          <p:cNvPr id="5" name="Footer Placeholder 4">
            <a:extLst>
              <a:ext uri="{FF2B5EF4-FFF2-40B4-BE49-F238E27FC236}">
                <a16:creationId xmlns:a16="http://schemas.microsoft.com/office/drawing/2014/main" id="{BF41B28D-99F8-7F91-4323-626B68514E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4CEF29-412D-B51F-BF76-61E433D1F777}"/>
              </a:ext>
            </a:extLst>
          </p:cNvPr>
          <p:cNvSpPr>
            <a:spLocks noGrp="1"/>
          </p:cNvSpPr>
          <p:nvPr>
            <p:ph type="sldNum" sz="quarter" idx="12"/>
          </p:nvPr>
        </p:nvSpPr>
        <p:spPr/>
        <p:txBody>
          <a:bodyPr/>
          <a:lstStyle/>
          <a:p>
            <a:fld id="{7FA23B1F-04F8-470B-8B62-F7581C97A52C}" type="slidenum">
              <a:rPr lang="en-GB" smtClean="0"/>
              <a:t>‹#›</a:t>
            </a:fld>
            <a:endParaRPr lang="en-GB"/>
          </a:p>
        </p:txBody>
      </p:sp>
    </p:spTree>
    <p:extLst>
      <p:ext uri="{BB962C8B-B14F-4D97-AF65-F5344CB8AC3E}">
        <p14:creationId xmlns:p14="http://schemas.microsoft.com/office/powerpoint/2010/main" val="42129804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BE21BC7-E2AF-B0B3-1237-CB1359FF0C7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2E2DEAD-D707-C6E9-A0E8-868FBFF8B42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582E6B-3D7D-839D-5791-2D54121EBF2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908AC5E-A629-4699-B441-C410F57B783C}" type="datetimeFigureOut">
              <a:rPr lang="en-GB" smtClean="0"/>
              <a:t>30/06/2026</a:t>
            </a:fld>
            <a:endParaRPr lang="en-GB"/>
          </a:p>
        </p:txBody>
      </p:sp>
      <p:sp>
        <p:nvSpPr>
          <p:cNvPr id="5" name="Footer Placeholder 4">
            <a:extLst>
              <a:ext uri="{FF2B5EF4-FFF2-40B4-BE49-F238E27FC236}">
                <a16:creationId xmlns:a16="http://schemas.microsoft.com/office/drawing/2014/main" id="{D56ACCAA-F020-803D-1892-A66196495D8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BC22CC3-3286-450E-CDC6-07C8E14A1E4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FA23B1F-04F8-470B-8B62-F7581C97A52C}" type="slidenum">
              <a:rPr lang="en-GB" smtClean="0"/>
              <a:t>‹#›</a:t>
            </a:fld>
            <a:endParaRPr lang="en-GB"/>
          </a:p>
        </p:txBody>
      </p:sp>
    </p:spTree>
    <p:extLst>
      <p:ext uri="{BB962C8B-B14F-4D97-AF65-F5344CB8AC3E}">
        <p14:creationId xmlns:p14="http://schemas.microsoft.com/office/powerpoint/2010/main" val="21072735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3.svg"/><Relationship Id="rId13" Type="http://schemas.openxmlformats.org/officeDocument/2006/relationships/image" Target="../media/image8.svg"/><Relationship Id="rId18" Type="http://schemas.openxmlformats.org/officeDocument/2006/relationships/image" Target="../media/image11.png"/><Relationship Id="rId3" Type="http://schemas.openxmlformats.org/officeDocument/2006/relationships/image" Target="../media/image1.png"/><Relationship Id="rId21" Type="http://schemas.openxmlformats.org/officeDocument/2006/relationships/hyperlink" Target="https://investor.apple.com/?utm_source=chatgpt.com" TargetMode="External"/><Relationship Id="rId7" Type="http://schemas.openxmlformats.org/officeDocument/2006/relationships/hyperlink" Target="https://smartbeds.net/smart-bed-features/" TargetMode="External"/><Relationship Id="rId12" Type="http://schemas.openxmlformats.org/officeDocument/2006/relationships/image" Target="../media/image7.svg"/><Relationship Id="rId17" Type="http://schemas.openxmlformats.org/officeDocument/2006/relationships/hyperlink" Target="https://kotaku.com/apple-watch-se-3-hits-its-lowest-price-of-the-year-as-amazons-hidden-smartwatch-deals-begin-to-surface-just-before-prime-day-2000703939" TargetMode="External"/><Relationship Id="rId2" Type="http://schemas.openxmlformats.org/officeDocument/2006/relationships/notesSlide" Target="../notesSlides/notesSlide1.xml"/><Relationship Id="rId16" Type="http://schemas.microsoft.com/office/2007/relationships/hdphoto" Target="../media/hdphoto1.wdp"/><Relationship Id="rId20" Type="http://schemas.openxmlformats.org/officeDocument/2006/relationships/hyperlink" Target="https://www.deloitte.com/uk/en/Industries/consumer/research/sustainable-consumer.html" TargetMode="External"/><Relationship Id="rId1" Type="http://schemas.openxmlformats.org/officeDocument/2006/relationships/slideLayout" Target="../slideLayouts/slideLayout7.xml"/><Relationship Id="rId6" Type="http://schemas.openxmlformats.org/officeDocument/2006/relationships/image" Target="../media/image2.png"/><Relationship Id="rId11" Type="http://schemas.openxmlformats.org/officeDocument/2006/relationships/image" Target="../media/image6.svg"/><Relationship Id="rId5" Type="http://schemas.openxmlformats.org/officeDocument/2006/relationships/hyperlink" Target="https://creativecommons.org/licenses/by-nc/3.0/" TargetMode="External"/><Relationship Id="rId15" Type="http://schemas.openxmlformats.org/officeDocument/2006/relationships/image" Target="../media/image10.png"/><Relationship Id="rId10" Type="http://schemas.openxmlformats.org/officeDocument/2006/relationships/image" Target="../media/image5.svg"/><Relationship Id="rId19" Type="http://schemas.openxmlformats.org/officeDocument/2006/relationships/hyperlink" Target="https://freepngimg.com/png/7202-apple-iphone-png-image" TargetMode="External"/><Relationship Id="rId4" Type="http://schemas.openxmlformats.org/officeDocument/2006/relationships/hyperlink" Target="https://freepngimg.com/png/27433-apple-logo" TargetMode="External"/><Relationship Id="rId9" Type="http://schemas.openxmlformats.org/officeDocument/2006/relationships/image" Target="../media/image4.svg"/><Relationship Id="rId14" Type="http://schemas.openxmlformats.org/officeDocument/2006/relationships/image" Target="../media/image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E3A20-6447-36CE-6D60-89DE7CCAAAA8}"/>
              </a:ext>
            </a:extLst>
          </p:cNvPr>
          <p:cNvSpPr>
            <a:spLocks noGrp="1"/>
          </p:cNvSpPr>
          <p:nvPr>
            <p:ph type="ctrTitle"/>
          </p:nvPr>
        </p:nvSpPr>
        <p:spPr>
          <a:xfrm>
            <a:off x="1524000" y="146956"/>
            <a:ext cx="8958943" cy="4237265"/>
          </a:xfrm>
        </p:spPr>
        <p:txBody>
          <a:bodyPr>
            <a:normAutofit fontScale="90000"/>
          </a:bodyPr>
          <a:lstStyle/>
          <a:p>
            <a:br>
              <a:rPr lang="en-GB" sz="4000" b="1" dirty="0">
                <a:latin typeface="Arial" panose="020B0604020202020204" pitchFamily="34" charset="0"/>
                <a:cs typeface="Arial" panose="020B0604020202020204" pitchFamily="34" charset="0"/>
              </a:rPr>
            </a:br>
            <a:r>
              <a:rPr lang="en-GB" sz="4400" b="1" dirty="0">
                <a:latin typeface="Arial" panose="020B0604020202020204" pitchFamily="34" charset="0"/>
                <a:cs typeface="Arial" panose="020B0604020202020204" pitchFamily="34" charset="0"/>
              </a:rPr>
              <a:t>Master of Business Administration</a:t>
            </a:r>
            <a:br>
              <a:rPr lang="en-GB" sz="4400" b="1" dirty="0">
                <a:latin typeface="Arial" panose="020B0604020202020204" pitchFamily="34" charset="0"/>
                <a:cs typeface="Arial" panose="020B0604020202020204" pitchFamily="34" charset="0"/>
              </a:rPr>
            </a:br>
            <a:br>
              <a:rPr lang="en-GB" sz="4000" b="1" dirty="0">
                <a:latin typeface="Arial" panose="020B0604020202020204" pitchFamily="34" charset="0"/>
                <a:cs typeface="Arial" panose="020B0604020202020204" pitchFamily="34" charset="0"/>
              </a:rPr>
            </a:br>
            <a:r>
              <a:rPr lang="en-GB" sz="4400" b="1" dirty="0">
                <a:latin typeface="Arial" panose="020B0604020202020204" pitchFamily="34" charset="0"/>
                <a:cs typeface="Arial" panose="020B0604020202020204" pitchFamily="34" charset="0"/>
              </a:rPr>
              <a:t>Marketing Management</a:t>
            </a:r>
            <a:br>
              <a:rPr lang="en-GB" sz="4400" b="1" dirty="0">
                <a:latin typeface="Arial" panose="020B0604020202020204" pitchFamily="34" charset="0"/>
                <a:cs typeface="Arial" panose="020B0604020202020204" pitchFamily="34" charset="0"/>
              </a:rPr>
            </a:br>
            <a:r>
              <a:rPr lang="en-GB" sz="4400" b="1" dirty="0">
                <a:latin typeface="Arial" panose="020B0604020202020204" pitchFamily="34" charset="0"/>
                <a:cs typeface="Arial" panose="020B0604020202020204" pitchFamily="34" charset="0"/>
              </a:rPr>
              <a:t>LCMB7024 </a:t>
            </a:r>
            <a:br>
              <a:rPr lang="en-GB" sz="4400" b="1" dirty="0">
                <a:latin typeface="Arial" panose="020B0604020202020204" pitchFamily="34" charset="0"/>
                <a:cs typeface="Arial" panose="020B0604020202020204" pitchFamily="34" charset="0"/>
              </a:rPr>
            </a:br>
            <a:br>
              <a:rPr lang="en-GB" sz="4400" b="1" dirty="0">
                <a:latin typeface="Arial" panose="020B0604020202020204" pitchFamily="34" charset="0"/>
                <a:cs typeface="Arial" panose="020B0604020202020204" pitchFamily="34" charset="0"/>
              </a:rPr>
            </a:br>
            <a:r>
              <a:rPr lang="en-GB" sz="4400" b="1" dirty="0">
                <a:latin typeface="Arial" panose="020B0604020202020204" pitchFamily="34" charset="0"/>
                <a:cs typeface="Arial" panose="020B0604020202020204" pitchFamily="34" charset="0"/>
              </a:rPr>
              <a:t>Lecturer:</a:t>
            </a:r>
            <a:br>
              <a:rPr lang="en-GB" sz="4400" b="1" dirty="0">
                <a:latin typeface="Arial" panose="020B0604020202020204" pitchFamily="34" charset="0"/>
                <a:cs typeface="Arial" panose="020B0604020202020204" pitchFamily="34" charset="0"/>
              </a:rPr>
            </a:br>
            <a:r>
              <a:rPr lang="en-GB" sz="4400" b="1" dirty="0">
                <a:latin typeface="Arial" panose="020B0604020202020204" pitchFamily="34" charset="0"/>
                <a:cs typeface="Arial" panose="020B0604020202020204" pitchFamily="34" charset="0"/>
              </a:rPr>
              <a:t>Taonga Kaonga </a:t>
            </a:r>
            <a:r>
              <a:rPr lang="en-GB" sz="4400" b="1" dirty="0" err="1">
                <a:latin typeface="Arial" panose="020B0604020202020204" pitchFamily="34" charset="0"/>
                <a:cs typeface="Arial" panose="020B0604020202020204" pitchFamily="34" charset="0"/>
              </a:rPr>
              <a:t>Sobere-Snithers</a:t>
            </a:r>
            <a:br>
              <a:rPr lang="en-GB" sz="4000" b="1" dirty="0">
                <a:latin typeface="Arial" panose="020B0604020202020204" pitchFamily="34" charset="0"/>
                <a:cs typeface="Arial" panose="020B0604020202020204" pitchFamily="34" charset="0"/>
              </a:rPr>
            </a:br>
            <a:endParaRPr lang="en-GB" sz="40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4756BC6F-7B40-7911-8575-CA7EEEBB0514}"/>
              </a:ext>
            </a:extLst>
          </p:cNvPr>
          <p:cNvSpPr>
            <a:spLocks noGrp="1"/>
          </p:cNvSpPr>
          <p:nvPr>
            <p:ph type="subTitle" idx="1"/>
          </p:nvPr>
        </p:nvSpPr>
        <p:spPr>
          <a:xfrm>
            <a:off x="1524000" y="4580164"/>
            <a:ext cx="9097736" cy="1796143"/>
          </a:xfrm>
        </p:spPr>
        <p:txBody>
          <a:bodyPr>
            <a:normAutofit/>
          </a:bodyPr>
          <a:lstStyle/>
          <a:p>
            <a:r>
              <a:rPr lang="en-GB" sz="4000" b="1" dirty="0">
                <a:latin typeface="Arial" panose="020B0604020202020204" pitchFamily="34" charset="0"/>
                <a:cs typeface="Arial" panose="020B0604020202020204" pitchFamily="34" charset="0"/>
              </a:rPr>
              <a:t>Presentation </a:t>
            </a:r>
          </a:p>
          <a:p>
            <a:r>
              <a:rPr lang="en-GB" sz="4000" b="1" dirty="0">
                <a:latin typeface="Arial" panose="020B0604020202020204" pitchFamily="34" charset="0"/>
                <a:cs typeface="Arial" panose="020B0604020202020204" pitchFamily="34" charset="0"/>
              </a:rPr>
              <a:t>Mumtaz Begum 2236508</a:t>
            </a:r>
          </a:p>
          <a:p>
            <a:endParaRPr lang="en-GB" sz="40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9158291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2E944FC-5A7B-8A4C-8F39-713299BCA64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2451" y="1"/>
            <a:ext cx="1350290" cy="1232538"/>
          </a:xfrm>
          <a:prstGeom prst="rect">
            <a:avLst/>
          </a:prstGeom>
        </p:spPr>
      </p:pic>
      <p:sp>
        <p:nvSpPr>
          <p:cNvPr id="4" name="TextBox 3">
            <a:extLst>
              <a:ext uri="{FF2B5EF4-FFF2-40B4-BE49-F238E27FC236}">
                <a16:creationId xmlns:a16="http://schemas.microsoft.com/office/drawing/2014/main" id="{7DD897BE-00DE-F8B8-4BE2-BCE131AED58C}"/>
              </a:ext>
            </a:extLst>
          </p:cNvPr>
          <p:cNvSpPr txBox="1"/>
          <p:nvPr/>
        </p:nvSpPr>
        <p:spPr>
          <a:xfrm>
            <a:off x="9111290" y="3538655"/>
            <a:ext cx="3303157" cy="230832"/>
          </a:xfrm>
          <a:prstGeom prst="rect">
            <a:avLst/>
          </a:prstGeom>
          <a:noFill/>
        </p:spPr>
        <p:txBody>
          <a:bodyPr wrap="square" rtlCol="0">
            <a:spAutoFit/>
          </a:bodyPr>
          <a:lstStyle/>
          <a:p>
            <a:r>
              <a:rPr lang="en-GB" sz="900" dirty="0">
                <a:hlinkClick r:id="rId4" tooltip="https://freepngimg.com/png/27433-apple-logo"/>
              </a:rPr>
              <a:t>This Photo</a:t>
            </a:r>
            <a:r>
              <a:rPr lang="en-GB" sz="900" dirty="0"/>
              <a:t> by Unknown Author is licensed under </a:t>
            </a:r>
            <a:r>
              <a:rPr lang="en-GB" sz="900" dirty="0">
                <a:hlinkClick r:id="rId5" tooltip="https://creativecommons.org/licenses/by-nc/3.0/"/>
              </a:rPr>
              <a:t>CC BY-NC</a:t>
            </a:r>
            <a:endParaRPr lang="en-GB" sz="900" dirty="0"/>
          </a:p>
        </p:txBody>
      </p:sp>
      <p:sp>
        <p:nvSpPr>
          <p:cNvPr id="5" name="TextBox 4">
            <a:extLst>
              <a:ext uri="{FF2B5EF4-FFF2-40B4-BE49-F238E27FC236}">
                <a16:creationId xmlns:a16="http://schemas.microsoft.com/office/drawing/2014/main" id="{F068A0CF-709A-6EF7-645A-9039CC80D1C4}"/>
              </a:ext>
            </a:extLst>
          </p:cNvPr>
          <p:cNvSpPr txBox="1"/>
          <p:nvPr/>
        </p:nvSpPr>
        <p:spPr>
          <a:xfrm>
            <a:off x="1224644" y="-93203"/>
            <a:ext cx="4751614" cy="769441"/>
          </a:xfrm>
          <a:prstGeom prst="rect">
            <a:avLst/>
          </a:prstGeom>
          <a:noFill/>
        </p:spPr>
        <p:txBody>
          <a:bodyPr wrap="square" rtlCol="0">
            <a:spAutoFit/>
          </a:bodyPr>
          <a:lstStyle/>
          <a:p>
            <a:r>
              <a:rPr lang="en-GB" sz="44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Apple Smart Bed </a:t>
            </a:r>
          </a:p>
        </p:txBody>
      </p:sp>
      <p:sp>
        <p:nvSpPr>
          <p:cNvPr id="6" name="TextBox 5">
            <a:extLst>
              <a:ext uri="{FF2B5EF4-FFF2-40B4-BE49-F238E27FC236}">
                <a16:creationId xmlns:a16="http://schemas.microsoft.com/office/drawing/2014/main" id="{4A50976E-32B4-BB41-00C1-942D92083459}"/>
              </a:ext>
            </a:extLst>
          </p:cNvPr>
          <p:cNvSpPr txBox="1"/>
          <p:nvPr/>
        </p:nvSpPr>
        <p:spPr>
          <a:xfrm>
            <a:off x="1497898" y="537765"/>
            <a:ext cx="4613517" cy="707886"/>
          </a:xfrm>
          <a:prstGeom prst="rect">
            <a:avLst/>
          </a:prstGeom>
          <a:noFill/>
        </p:spPr>
        <p:txBody>
          <a:bodyPr wrap="square" rtlCol="0">
            <a:spAutoFit/>
          </a:bodyPr>
          <a:lstStyle/>
          <a:p>
            <a:r>
              <a:rPr lang="en-GB" sz="2000" b="1" dirty="0">
                <a:solidFill>
                  <a:srgbClr val="0070C0"/>
                </a:solidFill>
                <a:latin typeface="Arial" panose="020B0604020202020204" pitchFamily="34" charset="0"/>
                <a:cs typeface="Arial" panose="020B0604020202020204" pitchFamily="34" charset="0"/>
              </a:rPr>
              <a:t>Sleep Smarter. Live Better. Sustainably</a:t>
            </a:r>
            <a:r>
              <a:rPr lang="en-GB" dirty="0">
                <a:solidFill>
                  <a:srgbClr val="0070C0"/>
                </a:solidFill>
              </a:rPr>
              <a:t>.</a:t>
            </a:r>
          </a:p>
        </p:txBody>
      </p:sp>
      <p:sp>
        <p:nvSpPr>
          <p:cNvPr id="7" name="TextBox 6">
            <a:extLst>
              <a:ext uri="{FF2B5EF4-FFF2-40B4-BE49-F238E27FC236}">
                <a16:creationId xmlns:a16="http://schemas.microsoft.com/office/drawing/2014/main" id="{7CB340E3-4FB5-91DF-0178-F49054B74C49}"/>
              </a:ext>
            </a:extLst>
          </p:cNvPr>
          <p:cNvSpPr txBox="1"/>
          <p:nvPr/>
        </p:nvSpPr>
        <p:spPr>
          <a:xfrm>
            <a:off x="3295471" y="2937460"/>
            <a:ext cx="2617957" cy="1384995"/>
          </a:xfrm>
          <a:prstGeom prst="rect">
            <a:avLst/>
          </a:prstGeom>
          <a:noFill/>
          <a:ln>
            <a:solidFill>
              <a:schemeClr val="accent1"/>
            </a:solidFill>
          </a:ln>
        </p:spPr>
        <p:txBody>
          <a:bodyPr wrap="square" rtlCol="0">
            <a:spAutoFit/>
          </a:bodyPr>
          <a:lstStyle/>
          <a:p>
            <a:pPr algn="just"/>
            <a:r>
              <a:rPr lang="en-GB" sz="1400" b="1" dirty="0">
                <a:solidFill>
                  <a:schemeClr val="accent1"/>
                </a:solidFill>
                <a:latin typeface="Arial" panose="020B0604020202020204" pitchFamily="34" charset="0"/>
                <a:cs typeface="Arial" panose="020B0604020202020204" pitchFamily="34" charset="0"/>
              </a:rPr>
              <a:t>Apple Smart Bed combines advanced sleep technology with sustainable design to help you achieve your best rest, while caring for the planet.</a:t>
            </a:r>
          </a:p>
        </p:txBody>
      </p:sp>
      <p:pic>
        <p:nvPicPr>
          <p:cNvPr id="17" name="Picture 16">
            <a:extLst>
              <a:ext uri="{FF2B5EF4-FFF2-40B4-BE49-F238E27FC236}">
                <a16:creationId xmlns:a16="http://schemas.microsoft.com/office/drawing/2014/main" id="{E0D8D30B-6B31-E9E8-3A71-DB1890A077F4}"/>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5882526" y="-1"/>
            <a:ext cx="6324600" cy="3581815"/>
          </a:xfrm>
          <a:prstGeom prst="rect">
            <a:avLst/>
          </a:prstGeom>
        </p:spPr>
      </p:pic>
      <p:sp>
        <p:nvSpPr>
          <p:cNvPr id="22" name="TextBox 21">
            <a:extLst>
              <a:ext uri="{FF2B5EF4-FFF2-40B4-BE49-F238E27FC236}">
                <a16:creationId xmlns:a16="http://schemas.microsoft.com/office/drawing/2014/main" id="{3576BE81-8B7E-8B47-2D39-6C3D60AB00E5}"/>
              </a:ext>
            </a:extLst>
          </p:cNvPr>
          <p:cNvSpPr txBox="1"/>
          <p:nvPr/>
        </p:nvSpPr>
        <p:spPr>
          <a:xfrm>
            <a:off x="-65660" y="2848115"/>
            <a:ext cx="3384696" cy="3262432"/>
          </a:xfrm>
          <a:prstGeom prst="rect">
            <a:avLst/>
          </a:prstGeom>
          <a:noFill/>
          <a:ln>
            <a:solidFill>
              <a:schemeClr val="tx1"/>
            </a:solidFill>
          </a:ln>
        </p:spPr>
        <p:txBody>
          <a:bodyPr wrap="square" rtlCol="0">
            <a:spAutoFit/>
          </a:bodyPr>
          <a:lstStyle/>
          <a:p>
            <a:r>
              <a:rPr lang="en-GB" b="1" dirty="0">
                <a:solidFill>
                  <a:srgbClr val="0070C0"/>
                </a:solidFill>
                <a:latin typeface="Arial" panose="020B0604020202020204" pitchFamily="34" charset="0"/>
                <a:cs typeface="Arial" panose="020B0604020202020204" pitchFamily="34" charset="0"/>
              </a:rPr>
              <a:t>    </a:t>
            </a:r>
            <a:r>
              <a:rPr lang="en-GB" sz="24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latin typeface="Arial" panose="020B0604020202020204" pitchFamily="34" charset="0"/>
                <a:cs typeface="Arial" panose="020B0604020202020204" pitchFamily="34" charset="0"/>
              </a:rPr>
              <a:t>SMART FEATURES</a:t>
            </a:r>
          </a:p>
          <a:p>
            <a:pPr marL="285750" indent="-285750">
              <a:buFont typeface="Arial" panose="020B0604020202020204" pitchFamily="34" charset="0"/>
              <a:buChar char="•"/>
            </a:pPr>
            <a:r>
              <a:rPr lang="en-GB" b="1" dirty="0">
                <a:solidFill>
                  <a:srgbClr val="0070C0"/>
                </a:solidFill>
                <a:latin typeface="Arial" panose="020B0604020202020204" pitchFamily="34" charset="0"/>
                <a:cs typeface="Arial" panose="020B0604020202020204" pitchFamily="34" charset="0"/>
              </a:rPr>
              <a:t>AI Sleep Tracking</a:t>
            </a:r>
            <a:r>
              <a:rPr lang="en-GB" sz="1600" dirty="0">
                <a:solidFill>
                  <a:srgbClr val="0070C0"/>
                </a:solidFill>
                <a:latin typeface="Arial" panose="020B0604020202020204" pitchFamily="34" charset="0"/>
                <a:cs typeface="Arial" panose="020B0604020202020204" pitchFamily="34" charset="0"/>
              </a:rPr>
              <a:t>: Monitors your sleep stages, heart rate, breathing and body temperature.</a:t>
            </a:r>
          </a:p>
          <a:p>
            <a:pPr marL="285750" indent="-285750">
              <a:buFont typeface="Arial" panose="020B0604020202020204" pitchFamily="34" charset="0"/>
              <a:buChar char="•"/>
            </a:pPr>
            <a:r>
              <a:rPr lang="en-GB" b="1" dirty="0">
                <a:solidFill>
                  <a:srgbClr val="0070C0"/>
                </a:solidFill>
                <a:latin typeface="Arial" panose="020B0604020202020204" pitchFamily="34" charset="0"/>
                <a:cs typeface="Arial" panose="020B0604020202020204" pitchFamily="34" charset="0"/>
              </a:rPr>
              <a:t>Adaptive Comfort</a:t>
            </a:r>
            <a:r>
              <a:rPr lang="en-GB" sz="1600" dirty="0">
                <a:solidFill>
                  <a:srgbClr val="0070C0"/>
                </a:solidFill>
                <a:latin typeface="Arial" panose="020B0604020202020204" pitchFamily="34" charset="0"/>
                <a:cs typeface="Arial" panose="020B0604020202020204" pitchFamily="34" charset="0"/>
              </a:rPr>
              <a:t>: Automatically adjusts room temperature for the perfect sleep environment</a:t>
            </a:r>
          </a:p>
          <a:p>
            <a:pPr marL="285750" indent="-285750">
              <a:buFont typeface="Arial" panose="020B0604020202020204" pitchFamily="34" charset="0"/>
              <a:buChar char="•"/>
            </a:pPr>
            <a:r>
              <a:rPr lang="en-GB" b="1" dirty="0">
                <a:solidFill>
                  <a:srgbClr val="0070C0"/>
                </a:solidFill>
                <a:latin typeface="Arial" panose="020B0604020202020204" pitchFamily="34" charset="0"/>
                <a:cs typeface="Arial" panose="020B0604020202020204" pitchFamily="34" charset="0"/>
              </a:rPr>
              <a:t>Seamless Integration</a:t>
            </a:r>
            <a:r>
              <a:rPr lang="en-GB" sz="1600" dirty="0">
                <a:solidFill>
                  <a:srgbClr val="0070C0"/>
                </a:solidFill>
                <a:latin typeface="Arial" panose="020B0604020202020204" pitchFamily="34" charset="0"/>
                <a:cs typeface="Arial" panose="020B0604020202020204" pitchFamily="34" charset="0"/>
              </a:rPr>
              <a:t>: Syncs with phone, Apple watch and Apple Health</a:t>
            </a:r>
          </a:p>
        </p:txBody>
      </p:sp>
      <p:sp>
        <p:nvSpPr>
          <p:cNvPr id="8" name="TextBox 7">
            <a:extLst>
              <a:ext uri="{FF2B5EF4-FFF2-40B4-BE49-F238E27FC236}">
                <a16:creationId xmlns:a16="http://schemas.microsoft.com/office/drawing/2014/main" id="{091443B1-CBCB-4C5F-FD95-C6CD07E239E5}"/>
              </a:ext>
            </a:extLst>
          </p:cNvPr>
          <p:cNvSpPr txBox="1"/>
          <p:nvPr/>
        </p:nvSpPr>
        <p:spPr>
          <a:xfrm>
            <a:off x="3616252" y="3951110"/>
            <a:ext cx="2297183" cy="2923877"/>
          </a:xfrm>
          <a:prstGeom prst="rect">
            <a:avLst/>
          </a:prstGeom>
          <a:noFill/>
        </p:spPr>
        <p:txBody>
          <a:bodyPr wrap="square" rtlCol="0">
            <a:spAutoFit/>
          </a:bodyPr>
          <a:lstStyle/>
          <a:p>
            <a:pPr marL="342900" indent="-342900">
              <a:buFont typeface="Wingdings" panose="05000000000000000000" pitchFamily="2" charset="2"/>
              <a:buChar char="§"/>
            </a:pPr>
            <a:endParaRPr lang="en-GB" sz="2400"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latin typeface="Arial" panose="020B0604020202020204" pitchFamily="34" charset="0"/>
              <a:cs typeface="Arial" panose="020B0604020202020204" pitchFamily="34" charset="0"/>
            </a:endParaRPr>
          </a:p>
          <a:p>
            <a:pPr algn="just"/>
            <a:r>
              <a:rPr lang="en-GB" sz="2400"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latin typeface="Arial" panose="020B0604020202020204" pitchFamily="34" charset="0"/>
                <a:cs typeface="Arial" panose="020B0604020202020204" pitchFamily="34" charset="0"/>
              </a:rPr>
              <a:t>    TARGET </a:t>
            </a:r>
          </a:p>
          <a:p>
            <a:pPr algn="just"/>
            <a:r>
              <a:rPr lang="en-GB" sz="2400"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latin typeface="Arial" panose="020B0604020202020204" pitchFamily="34" charset="0"/>
                <a:cs typeface="Arial" panose="020B0604020202020204" pitchFamily="34" charset="0"/>
              </a:rPr>
              <a:t>    MARKET         </a:t>
            </a:r>
          </a:p>
          <a:p>
            <a:pPr marL="285750" indent="-285750">
              <a:buFont typeface="Wingdings" panose="05000000000000000000" pitchFamily="2" charset="2"/>
              <a:buChar char="§"/>
            </a:pPr>
            <a:r>
              <a:rPr lang="en-GB" sz="1600" b="1" dirty="0">
                <a:solidFill>
                  <a:srgbClr val="00B050"/>
                </a:solidFill>
                <a:latin typeface="Arial" panose="020B0604020202020204" pitchFamily="34" charset="0"/>
                <a:cs typeface="Arial" panose="020B0604020202020204" pitchFamily="34" charset="0"/>
              </a:rPr>
              <a:t>Health- conscious professionals</a:t>
            </a:r>
          </a:p>
          <a:p>
            <a:pPr marL="285750" indent="-285750">
              <a:buFont typeface="Wingdings" panose="05000000000000000000" pitchFamily="2" charset="2"/>
              <a:buChar char="§"/>
            </a:pPr>
            <a:r>
              <a:rPr lang="en-GB" sz="1600" b="1" dirty="0">
                <a:solidFill>
                  <a:srgbClr val="00B050"/>
                </a:solidFill>
                <a:latin typeface="Arial" panose="020B0604020202020204" pitchFamily="34" charset="0"/>
                <a:cs typeface="Arial" panose="020B0604020202020204" pitchFamily="34" charset="0"/>
              </a:rPr>
              <a:t>Premium home, and technology buyers</a:t>
            </a:r>
          </a:p>
          <a:p>
            <a:pPr marL="285750" indent="-285750">
              <a:buFont typeface="Wingdings" panose="05000000000000000000" pitchFamily="2" charset="2"/>
              <a:buChar char="§"/>
            </a:pPr>
            <a:r>
              <a:rPr lang="en-GB" sz="1600" b="1" dirty="0">
                <a:solidFill>
                  <a:srgbClr val="00B050"/>
                </a:solidFill>
                <a:latin typeface="Arial" panose="020B0604020202020204" pitchFamily="34" charset="0"/>
                <a:cs typeface="Arial" panose="020B0604020202020204" pitchFamily="34" charset="0"/>
              </a:rPr>
              <a:t>Environmentally aware consumers</a:t>
            </a:r>
          </a:p>
        </p:txBody>
      </p:sp>
      <p:pic>
        <p:nvPicPr>
          <p:cNvPr id="10" name="Graphic 9" descr="User with solid fill">
            <a:extLst>
              <a:ext uri="{FF2B5EF4-FFF2-40B4-BE49-F238E27FC236}">
                <a16:creationId xmlns:a16="http://schemas.microsoft.com/office/drawing/2014/main" id="{F09C4EDB-9E96-D651-4312-FBEDC275CEA8}"/>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3364002" y="4866993"/>
            <a:ext cx="272728" cy="515519"/>
          </a:xfrm>
          <a:prstGeom prst="rect">
            <a:avLst/>
          </a:prstGeom>
        </p:spPr>
      </p:pic>
      <p:pic>
        <p:nvPicPr>
          <p:cNvPr id="12" name="Graphic 11" descr="Dollar with solid fill">
            <a:extLst>
              <a:ext uri="{FF2B5EF4-FFF2-40B4-BE49-F238E27FC236}">
                <a16:creationId xmlns:a16="http://schemas.microsoft.com/office/drawing/2014/main" id="{D0FFCBCE-625B-4E7E-6C92-A72926AF3DC6}"/>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a:xfrm>
            <a:off x="3346975" y="5600345"/>
            <a:ext cx="341773" cy="322015"/>
          </a:xfrm>
          <a:prstGeom prst="rect">
            <a:avLst/>
          </a:prstGeom>
        </p:spPr>
      </p:pic>
      <p:pic>
        <p:nvPicPr>
          <p:cNvPr id="14" name="Graphic 13" descr="Leaf with solid fill">
            <a:extLst>
              <a:ext uri="{FF2B5EF4-FFF2-40B4-BE49-F238E27FC236}">
                <a16:creationId xmlns:a16="http://schemas.microsoft.com/office/drawing/2014/main" id="{15E5F466-847C-B98B-F263-9A1814CDF9B7}"/>
              </a:ext>
            </a:extLst>
          </p:cNvPr>
          <p:cNvPicPr>
            <a:picLocks noChangeAspect="1"/>
          </p:cNvPicPr>
          <p:nvPr/>
        </p:nvPicPr>
        <p:blipFill>
          <a:blip>
            <a:extLst>
              <a:ext uri="{96DAC541-7B7A-43D3-8B79-37D633B846F1}">
                <asvg:svgBlip xmlns:asvg="http://schemas.microsoft.com/office/drawing/2016/SVG/main" r:embed="rId10"/>
              </a:ext>
            </a:extLst>
          </a:blip>
          <a:stretch>
            <a:fillRect/>
          </a:stretch>
        </p:blipFill>
        <p:spPr>
          <a:xfrm>
            <a:off x="3347930" y="6200050"/>
            <a:ext cx="263300" cy="440406"/>
          </a:xfrm>
          <a:prstGeom prst="rect">
            <a:avLst/>
          </a:prstGeom>
        </p:spPr>
      </p:pic>
      <p:sp>
        <p:nvSpPr>
          <p:cNvPr id="15" name="TextBox 14">
            <a:extLst>
              <a:ext uri="{FF2B5EF4-FFF2-40B4-BE49-F238E27FC236}">
                <a16:creationId xmlns:a16="http://schemas.microsoft.com/office/drawing/2014/main" id="{79D39796-909A-25AC-3017-3C4839BD15AE}"/>
              </a:ext>
            </a:extLst>
          </p:cNvPr>
          <p:cNvSpPr txBox="1"/>
          <p:nvPr/>
        </p:nvSpPr>
        <p:spPr>
          <a:xfrm>
            <a:off x="9586751" y="3303247"/>
            <a:ext cx="2670351" cy="4493538"/>
          </a:xfrm>
          <a:prstGeom prst="rect">
            <a:avLst/>
          </a:prstGeom>
          <a:noFill/>
        </p:spPr>
        <p:txBody>
          <a:bodyPr wrap="square" rtlCol="0">
            <a:spAutoFit/>
          </a:bodyPr>
          <a:lstStyle/>
          <a:p>
            <a:endParaRPr lang="en-GB" sz="2400"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latin typeface="Arial" panose="020B0604020202020204" pitchFamily="34" charset="0"/>
              <a:cs typeface="Arial" panose="020B0604020202020204" pitchFamily="34" charset="0"/>
            </a:endParaRPr>
          </a:p>
          <a:p>
            <a:r>
              <a:rPr lang="en-GB" sz="2400"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latin typeface="Arial" panose="020B0604020202020204" pitchFamily="34" charset="0"/>
                <a:cs typeface="Arial" panose="020B0604020202020204" pitchFamily="34" charset="0"/>
              </a:rPr>
              <a:t>SUSTAINABLE BY DESIGN</a:t>
            </a:r>
          </a:p>
          <a:p>
            <a:r>
              <a:rPr lang="en-GB" b="1" dirty="0">
                <a:solidFill>
                  <a:srgbClr val="00B050"/>
                </a:solidFill>
                <a:latin typeface="Arial" panose="020B0604020202020204" pitchFamily="34" charset="0"/>
                <a:cs typeface="Arial" panose="020B0604020202020204" pitchFamily="34" charset="0"/>
              </a:rPr>
              <a:t>Sustainable Materials</a:t>
            </a:r>
            <a:r>
              <a:rPr lang="en-GB" sz="1600" b="1" dirty="0">
                <a:solidFill>
                  <a:srgbClr val="00B050"/>
                </a:solidFill>
                <a:latin typeface="Arial" panose="020B0604020202020204" pitchFamily="34" charset="0"/>
                <a:cs typeface="Arial" panose="020B0604020202020204" pitchFamily="34" charset="0"/>
              </a:rPr>
              <a:t>:</a:t>
            </a:r>
          </a:p>
          <a:p>
            <a:r>
              <a:rPr lang="en-GB" sz="1400" dirty="0">
                <a:solidFill>
                  <a:srgbClr val="00B050"/>
                </a:solidFill>
                <a:latin typeface="Arial" panose="020B0604020202020204" pitchFamily="34" charset="0"/>
                <a:cs typeface="Arial" panose="020B0604020202020204" pitchFamily="34" charset="0"/>
              </a:rPr>
              <a:t>Made with responsibly sourced wood and recycled aluminium.</a:t>
            </a:r>
          </a:p>
          <a:p>
            <a:r>
              <a:rPr lang="en-GB" b="1" dirty="0">
                <a:solidFill>
                  <a:srgbClr val="00B050"/>
                </a:solidFill>
                <a:latin typeface="Arial" panose="020B0604020202020204" pitchFamily="34" charset="0"/>
                <a:cs typeface="Arial" panose="020B0604020202020204" pitchFamily="34" charset="0"/>
              </a:rPr>
              <a:t>Modular &amp; Repairable:</a:t>
            </a:r>
          </a:p>
          <a:p>
            <a:r>
              <a:rPr lang="en-GB" sz="1400" dirty="0">
                <a:solidFill>
                  <a:srgbClr val="00B050"/>
                </a:solidFill>
                <a:latin typeface="Arial" panose="020B0604020202020204" pitchFamily="34" charset="0"/>
                <a:cs typeface="Arial" panose="020B0604020202020204" pitchFamily="34" charset="0"/>
              </a:rPr>
              <a:t>Change or upgrade instead of replacing the entire bed</a:t>
            </a:r>
          </a:p>
          <a:p>
            <a:r>
              <a:rPr lang="en-GB" b="1" dirty="0">
                <a:solidFill>
                  <a:srgbClr val="00B050"/>
                </a:solidFill>
                <a:latin typeface="Arial" panose="020B0604020202020204" pitchFamily="34" charset="0"/>
                <a:cs typeface="Arial" panose="020B0604020202020204" pitchFamily="34" charset="0"/>
              </a:rPr>
              <a:t>Low Energy Technology:</a:t>
            </a:r>
          </a:p>
          <a:p>
            <a:r>
              <a:rPr lang="en-GB" sz="1400" dirty="0">
                <a:solidFill>
                  <a:srgbClr val="00B050"/>
                </a:solidFill>
                <a:latin typeface="Arial" panose="020B0604020202020204" pitchFamily="34" charset="0"/>
                <a:cs typeface="Arial" panose="020B0604020202020204" pitchFamily="34" charset="0"/>
              </a:rPr>
              <a:t>Energy efficient sensors</a:t>
            </a:r>
            <a:r>
              <a:rPr lang="en-GB" sz="1600" dirty="0">
                <a:solidFill>
                  <a:srgbClr val="00B050"/>
                </a:solidFill>
                <a:latin typeface="Arial" panose="020B0604020202020204" pitchFamily="34" charset="0"/>
                <a:cs typeface="Arial" panose="020B0604020202020204" pitchFamily="34" charset="0"/>
              </a:rPr>
              <a:t>.</a:t>
            </a:r>
          </a:p>
          <a:p>
            <a:endParaRPr lang="en-GB" sz="1600" dirty="0">
              <a:solidFill>
                <a:srgbClr val="00B050"/>
              </a:solidFill>
              <a:latin typeface="Arial" panose="020B0604020202020204" pitchFamily="34" charset="0"/>
              <a:cs typeface="Arial" panose="020B0604020202020204" pitchFamily="34" charset="0"/>
            </a:endParaRPr>
          </a:p>
          <a:p>
            <a:endParaRPr lang="en-GB" b="1" dirty="0">
              <a:solidFill>
                <a:srgbClr val="00B050"/>
              </a:solidFill>
              <a:latin typeface="Arial" panose="020B0604020202020204" pitchFamily="34" charset="0"/>
              <a:cs typeface="Arial" panose="020B0604020202020204" pitchFamily="34" charset="0"/>
            </a:endParaRPr>
          </a:p>
          <a:p>
            <a:endParaRPr lang="en-GB" dirty="0">
              <a:solidFill>
                <a:srgbClr val="00B050"/>
              </a:solidFill>
              <a:latin typeface="Arial" panose="020B0604020202020204" pitchFamily="34" charset="0"/>
              <a:cs typeface="Arial" panose="020B0604020202020204" pitchFamily="34" charset="0"/>
            </a:endParaRPr>
          </a:p>
          <a:p>
            <a:endParaRPr lang="en-GB" dirty="0">
              <a:solidFill>
                <a:srgbClr val="00B050"/>
              </a:solidFill>
              <a:latin typeface="Arial" panose="020B0604020202020204" pitchFamily="34" charset="0"/>
              <a:cs typeface="Arial" panose="020B0604020202020204" pitchFamily="34" charset="0"/>
            </a:endParaRPr>
          </a:p>
        </p:txBody>
      </p:sp>
      <p:pic>
        <p:nvPicPr>
          <p:cNvPr id="23" name="Graphic 22" descr="Deciduous tree with solid fill">
            <a:extLst>
              <a:ext uri="{FF2B5EF4-FFF2-40B4-BE49-F238E27FC236}">
                <a16:creationId xmlns:a16="http://schemas.microsoft.com/office/drawing/2014/main" id="{F43A7875-9DCD-17D7-DAEC-64BE839CF1DF}"/>
              </a:ext>
            </a:extLst>
          </p:cNvPr>
          <p:cNvPicPr>
            <a:picLocks noChangeAspect="1"/>
          </p:cNvPicPr>
          <p:nvPr/>
        </p:nvPicPr>
        <p:blipFill>
          <a:blip>
            <a:extLst>
              <a:ext uri="{96DAC541-7B7A-43D3-8B79-37D633B846F1}">
                <asvg:svgBlip xmlns:asvg="http://schemas.microsoft.com/office/drawing/2016/SVG/main" r:embed="rId11"/>
              </a:ext>
            </a:extLst>
          </a:blip>
          <a:stretch>
            <a:fillRect/>
          </a:stretch>
        </p:blipFill>
        <p:spPr>
          <a:xfrm>
            <a:off x="9196749" y="4421780"/>
            <a:ext cx="384980" cy="455821"/>
          </a:xfrm>
          <a:prstGeom prst="rect">
            <a:avLst/>
          </a:prstGeom>
        </p:spPr>
      </p:pic>
      <p:pic>
        <p:nvPicPr>
          <p:cNvPr id="25" name="Graphic 24" descr="Puzzle with solid fill">
            <a:extLst>
              <a:ext uri="{FF2B5EF4-FFF2-40B4-BE49-F238E27FC236}">
                <a16:creationId xmlns:a16="http://schemas.microsoft.com/office/drawing/2014/main" id="{E401DF5F-B9B3-A181-6D55-ED8C4045800C}"/>
              </a:ext>
            </a:extLst>
          </p:cNvPr>
          <p:cNvPicPr>
            <a:picLocks noChangeAspect="1"/>
          </p:cNvPicPr>
          <p:nvPr/>
        </p:nvPicPr>
        <p:blipFill>
          <a:blip>
            <a:extLst>
              <a:ext uri="{96DAC541-7B7A-43D3-8B79-37D633B846F1}">
                <asvg:svgBlip xmlns:asvg="http://schemas.microsoft.com/office/drawing/2016/SVG/main" r:embed="rId12"/>
              </a:ext>
            </a:extLst>
          </a:blip>
          <a:stretch>
            <a:fillRect/>
          </a:stretch>
        </p:blipFill>
        <p:spPr>
          <a:xfrm>
            <a:off x="9264511" y="5192932"/>
            <a:ext cx="253603" cy="564589"/>
          </a:xfrm>
          <a:prstGeom prst="rect">
            <a:avLst/>
          </a:prstGeom>
        </p:spPr>
      </p:pic>
      <p:pic>
        <p:nvPicPr>
          <p:cNvPr id="29" name="Graphic 28" descr="Battery charging with solid fill">
            <a:extLst>
              <a:ext uri="{FF2B5EF4-FFF2-40B4-BE49-F238E27FC236}">
                <a16:creationId xmlns:a16="http://schemas.microsoft.com/office/drawing/2014/main" id="{7DAEDA17-A7DF-00A3-DD7C-55B9C5347D20}"/>
              </a:ext>
            </a:extLst>
          </p:cNvPr>
          <p:cNvPicPr>
            <a:picLocks noChangeAspect="1"/>
          </p:cNvPicPr>
          <p:nvPr/>
        </p:nvPicPr>
        <p:blipFill>
          <a:blip>
            <a:extLst>
              <a:ext uri="{96DAC541-7B7A-43D3-8B79-37D633B846F1}">
                <asvg:svgBlip xmlns:asvg="http://schemas.microsoft.com/office/drawing/2016/SVG/main" r:embed="rId13"/>
              </a:ext>
            </a:extLst>
          </a:blip>
          <a:stretch>
            <a:fillRect/>
          </a:stretch>
        </p:blipFill>
        <p:spPr>
          <a:xfrm>
            <a:off x="9264511" y="5886451"/>
            <a:ext cx="333736" cy="695532"/>
          </a:xfrm>
          <a:prstGeom prst="rect">
            <a:avLst/>
          </a:prstGeom>
        </p:spPr>
      </p:pic>
      <p:sp>
        <p:nvSpPr>
          <p:cNvPr id="27" name="TextBox 26">
            <a:extLst>
              <a:ext uri="{FF2B5EF4-FFF2-40B4-BE49-F238E27FC236}">
                <a16:creationId xmlns:a16="http://schemas.microsoft.com/office/drawing/2014/main" id="{DC0E6345-6DC2-2D39-226A-441F8DAD6578}"/>
              </a:ext>
            </a:extLst>
          </p:cNvPr>
          <p:cNvSpPr txBox="1"/>
          <p:nvPr/>
        </p:nvSpPr>
        <p:spPr>
          <a:xfrm>
            <a:off x="6188477" y="3517888"/>
            <a:ext cx="2846201" cy="2062103"/>
          </a:xfrm>
          <a:prstGeom prst="rect">
            <a:avLst/>
          </a:prstGeom>
          <a:noFill/>
        </p:spPr>
        <p:txBody>
          <a:bodyPr wrap="square" rtlCol="0">
            <a:spAutoFit/>
          </a:bodyPr>
          <a:lstStyle/>
          <a:p>
            <a:r>
              <a:rPr lang="en-GB" sz="2400" b="1" dirty="0">
                <a:solidFill>
                  <a:srgbClr val="0070C0"/>
                </a:solidFill>
                <a:latin typeface="Arial" panose="020B0604020202020204" pitchFamily="34" charset="0"/>
                <a:cs typeface="Arial" panose="020B0604020202020204" pitchFamily="34" charset="0"/>
              </a:rPr>
              <a:t>   </a:t>
            </a:r>
            <a:r>
              <a:rPr lang="en-GB" sz="24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latin typeface="Arial" panose="020B0604020202020204" pitchFamily="34" charset="0"/>
                <a:cs typeface="Arial" panose="020B0604020202020204" pitchFamily="34" charset="0"/>
              </a:rPr>
              <a:t>WHY APPLE</a:t>
            </a:r>
          </a:p>
          <a:p>
            <a:r>
              <a:rPr lang="en-GB" sz="24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latin typeface="Arial" panose="020B0604020202020204" pitchFamily="34" charset="0"/>
                <a:cs typeface="Arial" panose="020B0604020202020204" pitchFamily="34" charset="0"/>
              </a:rPr>
              <a:t>   SMART-BED</a:t>
            </a:r>
          </a:p>
          <a:p>
            <a:pPr marL="285750" indent="-285750">
              <a:buFont typeface="Wingdings" panose="05000000000000000000" pitchFamily="2" charset="2"/>
              <a:buChar char="ü"/>
            </a:pPr>
            <a:r>
              <a:rPr lang="en-GB" sz="1600" b="1" dirty="0">
                <a:solidFill>
                  <a:srgbClr val="0070C0"/>
                </a:solidFill>
              </a:rPr>
              <a:t>Trusted Apple ecosystem</a:t>
            </a:r>
          </a:p>
          <a:p>
            <a:pPr marL="285750" indent="-285750">
              <a:buFont typeface="Wingdings" panose="05000000000000000000" pitchFamily="2" charset="2"/>
              <a:buChar char="ü"/>
            </a:pPr>
            <a:r>
              <a:rPr lang="en-GB" sz="1600" b="1" dirty="0">
                <a:solidFill>
                  <a:srgbClr val="0070C0"/>
                </a:solidFill>
              </a:rPr>
              <a:t>Better sleep and wellbeing</a:t>
            </a:r>
          </a:p>
          <a:p>
            <a:pPr marL="285750" indent="-285750">
              <a:buFont typeface="Wingdings" panose="05000000000000000000" pitchFamily="2" charset="2"/>
              <a:buChar char="ü"/>
            </a:pPr>
            <a:r>
              <a:rPr lang="en-GB" sz="1600" b="1" dirty="0">
                <a:solidFill>
                  <a:srgbClr val="0070C0"/>
                </a:solidFill>
                <a:latin typeface="Arial" panose="020B0604020202020204" pitchFamily="34" charset="0"/>
                <a:cs typeface="Arial" panose="020B0604020202020204" pitchFamily="34" charset="0"/>
              </a:rPr>
              <a:t>Designed to last, built to be sustainable</a:t>
            </a:r>
          </a:p>
        </p:txBody>
      </p:sp>
      <p:sp>
        <p:nvSpPr>
          <p:cNvPr id="28" name="Rectangle: Diagonal Corners Rounded 27">
            <a:extLst>
              <a:ext uri="{FF2B5EF4-FFF2-40B4-BE49-F238E27FC236}">
                <a16:creationId xmlns:a16="http://schemas.microsoft.com/office/drawing/2014/main" id="{638C5F5C-98B2-B1AB-B432-0E3B572F9A8E}"/>
              </a:ext>
            </a:extLst>
          </p:cNvPr>
          <p:cNvSpPr/>
          <p:nvPr/>
        </p:nvSpPr>
        <p:spPr>
          <a:xfrm>
            <a:off x="2214551" y="1279862"/>
            <a:ext cx="1182853" cy="1652980"/>
          </a:xfrm>
          <a:prstGeom prst="round2DiagRect">
            <a:avLst>
              <a:gd name="adj1" fmla="val 8064"/>
              <a:gd name="adj2" fmla="val 0"/>
            </a:avLst>
          </a:pr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r>
              <a:rPr lang="en-GB" sz="1200" b="1" dirty="0"/>
              <a:t>“</a:t>
            </a:r>
            <a:r>
              <a:rPr lang="en-GB" sz="1100" b="1" dirty="0"/>
              <a:t>Technology should enrich your life and protect our planet”</a:t>
            </a:r>
          </a:p>
          <a:p>
            <a:pPr algn="ctr"/>
            <a:r>
              <a:rPr lang="en-GB" sz="1100" b="1" dirty="0"/>
              <a:t>(Apple,2023 )</a:t>
            </a:r>
          </a:p>
          <a:p>
            <a:pPr algn="ctr"/>
            <a:endParaRPr lang="en-GB" sz="1100" b="1" dirty="0"/>
          </a:p>
          <a:p>
            <a:pPr algn="ctr"/>
            <a:endParaRPr lang="en-GB" sz="1100" b="1" dirty="0"/>
          </a:p>
          <a:p>
            <a:pPr algn="ctr"/>
            <a:endParaRPr lang="en-GB" sz="1000" dirty="0"/>
          </a:p>
        </p:txBody>
      </p:sp>
      <p:pic>
        <p:nvPicPr>
          <p:cNvPr id="24" name="Picture 23">
            <a:extLst>
              <a:ext uri="{FF2B5EF4-FFF2-40B4-BE49-F238E27FC236}">
                <a16:creationId xmlns:a16="http://schemas.microsoft.com/office/drawing/2014/main" id="{5F87C0C8-F1FE-68FF-B57B-62E610C2DD28}"/>
              </a:ext>
            </a:extLst>
          </p:cNvPr>
          <p:cNvPicPr>
            <a:picLocks noChangeAspect="1"/>
          </p:cNvPicPr>
          <p:nvPr/>
        </p:nvPicPr>
        <p:blipFill>
          <a:blip r:embed="rId14">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124618" y="2337310"/>
            <a:ext cx="1161168" cy="629743"/>
          </a:xfrm>
          <a:prstGeom prst="rect">
            <a:avLst/>
          </a:prstGeom>
        </p:spPr>
      </p:pic>
      <p:sp>
        <p:nvSpPr>
          <p:cNvPr id="26" name="TextBox 25">
            <a:extLst>
              <a:ext uri="{FF2B5EF4-FFF2-40B4-BE49-F238E27FC236}">
                <a16:creationId xmlns:a16="http://schemas.microsoft.com/office/drawing/2014/main" id="{E9B4D865-1CB7-8CBF-A345-B4638840CED1}"/>
              </a:ext>
            </a:extLst>
          </p:cNvPr>
          <p:cNvSpPr txBox="1"/>
          <p:nvPr/>
        </p:nvSpPr>
        <p:spPr>
          <a:xfrm>
            <a:off x="9149307" y="6633454"/>
            <a:ext cx="3133142" cy="230832"/>
          </a:xfrm>
          <a:prstGeom prst="rect">
            <a:avLst/>
          </a:prstGeom>
          <a:noFill/>
        </p:spPr>
        <p:txBody>
          <a:bodyPr wrap="square" rtlCol="0">
            <a:spAutoFit/>
          </a:bodyPr>
          <a:lstStyle/>
          <a:p>
            <a:r>
              <a:rPr lang="en-GB" sz="900" dirty="0">
                <a:hlinkClick r:id="rId4" tooltip="https://freepngimg.com/png/27433-apple-logo"/>
              </a:rPr>
              <a:t>This Photo</a:t>
            </a:r>
            <a:r>
              <a:rPr lang="en-GB" sz="900" dirty="0"/>
              <a:t> by Unknown Author is licensed under </a:t>
            </a:r>
            <a:r>
              <a:rPr lang="en-GB" sz="900" dirty="0">
                <a:hlinkClick r:id="rId5" tooltip="https://creativecommons.org/licenses/by-nc/3.0/"/>
              </a:rPr>
              <a:t>CC BY-NC</a:t>
            </a:r>
            <a:endParaRPr lang="en-GB" sz="900" dirty="0"/>
          </a:p>
        </p:txBody>
      </p:sp>
      <p:sp>
        <p:nvSpPr>
          <p:cNvPr id="34" name="Flowchart: Internal Storage 33">
            <a:extLst>
              <a:ext uri="{FF2B5EF4-FFF2-40B4-BE49-F238E27FC236}">
                <a16:creationId xmlns:a16="http://schemas.microsoft.com/office/drawing/2014/main" id="{368E5D7B-B86F-5418-ED92-EC4AED19D580}"/>
              </a:ext>
            </a:extLst>
          </p:cNvPr>
          <p:cNvSpPr/>
          <p:nvPr/>
        </p:nvSpPr>
        <p:spPr>
          <a:xfrm>
            <a:off x="3372415" y="1270158"/>
            <a:ext cx="2508310" cy="1636733"/>
          </a:xfrm>
          <a:prstGeom prst="flowChartInternalStorage">
            <a:avLst/>
          </a:prstGeom>
          <a:solidFill>
            <a:schemeClr val="accent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050" b="1" dirty="0"/>
              <a:t>      MARKET TRENDS</a:t>
            </a:r>
            <a:endParaRPr lang="en-GB" sz="1050" dirty="0"/>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Growing demand for smart-home technology </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Increased focus on sleep wellness </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Consumers prefer sustainable products </a:t>
            </a:r>
            <a:r>
              <a:rPr lang="en-GB" sz="1100" dirty="0"/>
              <a:t>(Deloitte, 2025). </a:t>
            </a:r>
            <a:endParaRPr lang="en-GB" sz="1100" dirty="0">
              <a:latin typeface="Arial" panose="020B0604020202020204" pitchFamily="34" charset="0"/>
              <a:cs typeface="Arial" panose="020B0604020202020204" pitchFamily="34" charset="0"/>
            </a:endParaRPr>
          </a:p>
        </p:txBody>
      </p:sp>
      <p:sp>
        <p:nvSpPr>
          <p:cNvPr id="36" name="Rectangle 35">
            <a:extLst>
              <a:ext uri="{FF2B5EF4-FFF2-40B4-BE49-F238E27FC236}">
                <a16:creationId xmlns:a16="http://schemas.microsoft.com/office/drawing/2014/main" id="{599F12E2-3FD8-513D-3A51-3EAD60108FC7}"/>
              </a:ext>
            </a:extLst>
          </p:cNvPr>
          <p:cNvSpPr/>
          <p:nvPr/>
        </p:nvSpPr>
        <p:spPr>
          <a:xfrm>
            <a:off x="5903761" y="5542102"/>
            <a:ext cx="3207529" cy="1315897"/>
          </a:xfrm>
          <a:prstGeom prst="rect">
            <a:avLst/>
          </a:prstGeom>
          <a:solidFill>
            <a:schemeClr val="accent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dirty="0"/>
              <a:t>    BUSINESS BENEFITS</a:t>
            </a:r>
            <a:endParaRPr lang="en-GB" dirty="0"/>
          </a:p>
          <a:p>
            <a:pPr marL="171450" indent="-171450" algn="just">
              <a:buFont typeface="Wingdings" panose="05000000000000000000" pitchFamily="2" charset="2"/>
              <a:buChar char="§"/>
            </a:pPr>
            <a:r>
              <a:rPr lang="en-GB" sz="1200" dirty="0">
                <a:latin typeface="Arial" panose="020B0604020202020204" pitchFamily="34" charset="0"/>
                <a:cs typeface="Arial" panose="020B0604020202020204" pitchFamily="34" charset="0"/>
              </a:rPr>
              <a:t>Expands Apple's smart-home ecosystem </a:t>
            </a:r>
          </a:p>
          <a:p>
            <a:pPr marL="171450" indent="-171450" algn="just">
              <a:buFont typeface="Wingdings" panose="05000000000000000000" pitchFamily="2" charset="2"/>
              <a:buChar char="§"/>
            </a:pPr>
            <a:r>
              <a:rPr lang="en-GB" sz="1200" dirty="0">
                <a:latin typeface="Arial" panose="020B0604020202020204" pitchFamily="34" charset="0"/>
                <a:cs typeface="Arial" panose="020B0604020202020204" pitchFamily="34" charset="0"/>
              </a:rPr>
              <a:t>Creates new premium revenue stream</a:t>
            </a:r>
          </a:p>
          <a:p>
            <a:pPr marL="171450" indent="-171450" algn="just">
              <a:buFont typeface="Wingdings" panose="05000000000000000000" pitchFamily="2" charset="2"/>
              <a:buChar char="§"/>
            </a:pPr>
            <a:r>
              <a:rPr lang="en-GB" sz="1200" dirty="0">
                <a:latin typeface="Arial" panose="020B0604020202020204" pitchFamily="34" charset="0"/>
                <a:cs typeface="Arial" panose="020B0604020202020204" pitchFamily="34" charset="0"/>
              </a:rPr>
              <a:t> Strengthens customer loyalty</a:t>
            </a:r>
          </a:p>
        </p:txBody>
      </p:sp>
      <p:cxnSp>
        <p:nvCxnSpPr>
          <p:cNvPr id="39" name="Straight Connector 38">
            <a:extLst>
              <a:ext uri="{FF2B5EF4-FFF2-40B4-BE49-F238E27FC236}">
                <a16:creationId xmlns:a16="http://schemas.microsoft.com/office/drawing/2014/main" id="{1F7DD542-3233-E18B-F04D-C43FC5922175}"/>
              </a:ext>
            </a:extLst>
          </p:cNvPr>
          <p:cNvCxnSpPr>
            <a:cxnSpLocks/>
            <a:stCxn id="4" idx="1"/>
          </p:cNvCxnSpPr>
          <p:nvPr/>
        </p:nvCxnSpPr>
        <p:spPr>
          <a:xfrm>
            <a:off x="9111290" y="3654071"/>
            <a:ext cx="34318" cy="3427156"/>
          </a:xfrm>
          <a:prstGeom prst="line">
            <a:avLst/>
          </a:prstGeom>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D2C254E1-3065-A38A-AFE4-9C627EBC4121}"/>
              </a:ext>
            </a:extLst>
          </p:cNvPr>
          <p:cNvCxnSpPr>
            <a:cxnSpLocks/>
          </p:cNvCxnSpPr>
          <p:nvPr/>
        </p:nvCxnSpPr>
        <p:spPr>
          <a:xfrm>
            <a:off x="5903761" y="3230486"/>
            <a:ext cx="0" cy="3121716"/>
          </a:xfrm>
          <a:prstGeom prst="line">
            <a:avLst/>
          </a:prstGeom>
        </p:spPr>
        <p:style>
          <a:lnRef idx="2">
            <a:schemeClr val="accent1"/>
          </a:lnRef>
          <a:fillRef idx="0">
            <a:schemeClr val="accent1"/>
          </a:fillRef>
          <a:effectRef idx="1">
            <a:schemeClr val="accent1"/>
          </a:effectRef>
          <a:fontRef idx="minor">
            <a:schemeClr val="tx1"/>
          </a:fontRef>
        </p:style>
      </p:cxnSp>
      <p:sp>
        <p:nvSpPr>
          <p:cNvPr id="32" name="Rectangle: Rounded Corners 31">
            <a:extLst>
              <a:ext uri="{FF2B5EF4-FFF2-40B4-BE49-F238E27FC236}">
                <a16:creationId xmlns:a16="http://schemas.microsoft.com/office/drawing/2014/main" id="{9DFDA8F6-85C3-66F0-29DB-2FD5CA3C3058}"/>
              </a:ext>
            </a:extLst>
          </p:cNvPr>
          <p:cNvSpPr/>
          <p:nvPr/>
        </p:nvSpPr>
        <p:spPr>
          <a:xfrm>
            <a:off x="12450" y="1253364"/>
            <a:ext cx="2184815" cy="1658706"/>
          </a:xfrm>
          <a:prstGeom prst="roundRect">
            <a:avLst/>
          </a:pr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just"/>
            <a:r>
              <a:rPr lang="en-GB" sz="1000" dirty="0">
                <a:latin typeface="Arial" panose="020B0604020202020204" pitchFamily="34" charset="0"/>
                <a:cs typeface="Arial" panose="020B0604020202020204" pitchFamily="34" charset="0"/>
              </a:rPr>
              <a:t>Apple Inc. is a global technology company known for innovative products including the iPhone, Apple Watch, MacBook, and Apple Health ecosystem. Apple is committed to becoming carbon neutral across its entire supply chain by 2030  (Apple, 2020).</a:t>
            </a:r>
            <a:endParaRPr lang="en-GB" sz="1000" dirty="0">
              <a:latin typeface="Arial" panose="020B0604020202020204" pitchFamily="34" charset="0"/>
              <a:ea typeface="ADLaM Display" panose="020F0502020204030204" pitchFamily="2" charset="0"/>
              <a:cs typeface="Arial" panose="020B0604020202020204" pitchFamily="34" charset="0"/>
            </a:endParaRPr>
          </a:p>
        </p:txBody>
      </p:sp>
      <p:pic>
        <p:nvPicPr>
          <p:cNvPr id="44" name="Picture 43">
            <a:extLst>
              <a:ext uri="{FF2B5EF4-FFF2-40B4-BE49-F238E27FC236}">
                <a16:creationId xmlns:a16="http://schemas.microsoft.com/office/drawing/2014/main" id="{9006EE5C-57BE-B574-C3C3-EB10B2024B28}"/>
              </a:ext>
            </a:extLst>
          </p:cNvPr>
          <p:cNvPicPr>
            <a:picLocks noChangeAspect="1"/>
          </p:cNvPicPr>
          <p:nvPr/>
        </p:nvPicPr>
        <p:blipFill>
          <a:blip r:embed="rId15">
            <a:extLst>
              <a:ext uri="{BEBA8EAE-BF5A-486C-A8C5-ECC9F3942E4B}">
                <a14:imgProps xmlns:a14="http://schemas.microsoft.com/office/drawing/2010/main">
                  <a14:imgLayer r:embed="rId16">
                    <a14:imgEffect>
                      <a14:backgroundRemoval t="10000" b="91636" l="10000" r="90000">
                        <a14:foregroundMark x1="32000" y1="64909" x2="35933" y2="26455"/>
                        <a14:foregroundMark x1="35933" y1="26455" x2="69400" y2="58273"/>
                        <a14:foregroundMark x1="69400" y1="58273" x2="43800" y2="91636"/>
                        <a14:foregroundMark x1="43800" y1="91636" x2="26400" y2="44000"/>
                        <a14:foregroundMark x1="26400" y1="44000" x2="55333" y2="13545"/>
                        <a14:foregroundMark x1="55333" y1="13545" x2="76867" y2="17182"/>
                      </a14:backgroundRemoval>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17"/>
              </a:ext>
            </a:extLst>
          </a:blip>
          <a:stretch>
            <a:fillRect/>
          </a:stretch>
        </p:blipFill>
        <p:spPr>
          <a:xfrm>
            <a:off x="4692073" y="537765"/>
            <a:ext cx="1259817" cy="738455"/>
          </a:xfrm>
          <a:prstGeom prst="rect">
            <a:avLst/>
          </a:prstGeom>
        </p:spPr>
      </p:pic>
      <p:sp>
        <p:nvSpPr>
          <p:cNvPr id="2" name="TextBox 1">
            <a:extLst>
              <a:ext uri="{FF2B5EF4-FFF2-40B4-BE49-F238E27FC236}">
                <a16:creationId xmlns:a16="http://schemas.microsoft.com/office/drawing/2014/main" id="{59DAF8C9-9D47-9145-FB3C-A7DF72CBDCC6}"/>
              </a:ext>
            </a:extLst>
          </p:cNvPr>
          <p:cNvSpPr txBox="1"/>
          <p:nvPr/>
        </p:nvSpPr>
        <p:spPr>
          <a:xfrm>
            <a:off x="38860" y="2686533"/>
            <a:ext cx="3308115" cy="323165"/>
          </a:xfrm>
          <a:prstGeom prst="rect">
            <a:avLst/>
          </a:prstGeom>
          <a:noFill/>
          <a:effectLst>
            <a:outerShdw blurRad="50800" dist="38100" dir="2700000" algn="tl" rotWithShape="0">
              <a:prstClr val="black">
                <a:alpha val="40000"/>
              </a:prstClr>
            </a:outerShdw>
          </a:effectLst>
        </p:spPr>
        <p:txBody>
          <a:bodyPr wrap="square" rtlCol="0">
            <a:spAutoFit/>
          </a:bodyPr>
          <a:lstStyle/>
          <a:p>
            <a:r>
              <a:rPr lang="en-GB" sz="1500"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latin typeface="Arial" panose="020B0604020202020204" pitchFamily="34" charset="0"/>
                <a:cs typeface="Arial" panose="020B0604020202020204" pitchFamily="34" charset="0"/>
              </a:rPr>
              <a:t> </a:t>
            </a:r>
          </a:p>
        </p:txBody>
      </p:sp>
      <p:pic>
        <p:nvPicPr>
          <p:cNvPr id="52" name="Picture 51">
            <a:extLst>
              <a:ext uri="{FF2B5EF4-FFF2-40B4-BE49-F238E27FC236}">
                <a16:creationId xmlns:a16="http://schemas.microsoft.com/office/drawing/2014/main" id="{8C4D1A1B-564D-902B-E72C-B782396BE01F}"/>
              </a:ext>
            </a:extLst>
          </p:cNvPr>
          <p:cNvPicPr>
            <a:picLocks noChangeAspect="1"/>
          </p:cNvPicPr>
          <p:nvPr/>
        </p:nvPicPr>
        <p:blipFill>
          <a:blip r:embed="rId18">
            <a:extLst>
              <a:ext uri="{28A0092B-C50C-407E-A947-70E740481C1C}">
                <a14:useLocalDpi xmlns:a14="http://schemas.microsoft.com/office/drawing/2010/main" val="0"/>
              </a:ext>
              <a:ext uri="{837473B0-CC2E-450A-ABE3-18F120FF3D39}">
                <a1611:picAttrSrcUrl xmlns:a1611="http://schemas.microsoft.com/office/drawing/2016/11/main" r:id="rId19"/>
              </a:ext>
            </a:extLst>
          </a:blip>
          <a:stretch>
            <a:fillRect/>
          </a:stretch>
        </p:blipFill>
        <p:spPr>
          <a:xfrm>
            <a:off x="2493238" y="3799487"/>
            <a:ext cx="1106308" cy="1691942"/>
          </a:xfrm>
          <a:prstGeom prst="rect">
            <a:avLst/>
          </a:prstGeom>
        </p:spPr>
      </p:pic>
      <p:sp>
        <p:nvSpPr>
          <p:cNvPr id="53" name="TextBox 52">
            <a:extLst>
              <a:ext uri="{FF2B5EF4-FFF2-40B4-BE49-F238E27FC236}">
                <a16:creationId xmlns:a16="http://schemas.microsoft.com/office/drawing/2014/main" id="{8573F534-F274-6341-7F0F-BF1C76625B11}"/>
              </a:ext>
            </a:extLst>
          </p:cNvPr>
          <p:cNvSpPr txBox="1"/>
          <p:nvPr/>
        </p:nvSpPr>
        <p:spPr>
          <a:xfrm>
            <a:off x="5930141" y="6549108"/>
            <a:ext cx="2712568" cy="369332"/>
          </a:xfrm>
          <a:prstGeom prst="rect">
            <a:avLst/>
          </a:prstGeom>
          <a:noFill/>
        </p:spPr>
        <p:txBody>
          <a:bodyPr wrap="square" rtlCol="0">
            <a:spAutoFit/>
          </a:bodyPr>
          <a:lstStyle/>
          <a:p>
            <a:r>
              <a:rPr lang="en-GB" sz="900" dirty="0">
                <a:hlinkClick r:id="rId19" tooltip="https://freepngimg.com/png/7202-apple-iphone-png-image"/>
              </a:rPr>
              <a:t>This Photo</a:t>
            </a:r>
            <a:r>
              <a:rPr lang="en-GB" sz="900" dirty="0"/>
              <a:t> by Unknown Author is licensed under </a:t>
            </a:r>
            <a:r>
              <a:rPr lang="en-GB" sz="900" dirty="0">
                <a:hlinkClick r:id="rId5" tooltip="https://creativecommons.org/licenses/by-nc/3.0/"/>
              </a:rPr>
              <a:t>CC BY-NC</a:t>
            </a:r>
            <a:endParaRPr lang="en-GB" sz="900" dirty="0"/>
          </a:p>
        </p:txBody>
      </p:sp>
      <p:sp>
        <p:nvSpPr>
          <p:cNvPr id="13" name="TextBox 12">
            <a:extLst>
              <a:ext uri="{FF2B5EF4-FFF2-40B4-BE49-F238E27FC236}">
                <a16:creationId xmlns:a16="http://schemas.microsoft.com/office/drawing/2014/main" id="{49AAC998-CC5C-BD54-5197-B074E9C8DE5E}"/>
              </a:ext>
            </a:extLst>
          </p:cNvPr>
          <p:cNvSpPr txBox="1"/>
          <p:nvPr/>
        </p:nvSpPr>
        <p:spPr>
          <a:xfrm>
            <a:off x="12450" y="6082873"/>
            <a:ext cx="3232456" cy="1754326"/>
          </a:xfrm>
          <a:prstGeom prst="rect">
            <a:avLst/>
          </a:prstGeom>
          <a:noFill/>
        </p:spPr>
        <p:txBody>
          <a:bodyPr wrap="square" rtlCol="0">
            <a:spAutoFit/>
          </a:bodyPr>
          <a:lstStyle/>
          <a:p>
            <a:r>
              <a:rPr lang="en-GB" sz="600" dirty="0"/>
              <a:t>Deloitte (2025) </a:t>
            </a:r>
            <a:r>
              <a:rPr lang="en-GB" sz="600" i="1" dirty="0"/>
              <a:t>The Sustainable Consumer: Understanding consumer attitudes to sustainability and sustainable behaviours</a:t>
            </a:r>
            <a:r>
              <a:rPr lang="en-GB" sz="600" dirty="0"/>
              <a:t>. Available at: </a:t>
            </a:r>
            <a:r>
              <a:rPr lang="en-GB" sz="600" dirty="0">
                <a:hlinkClick r:id="rId20"/>
              </a:rPr>
              <a:t>https://www.deloitte.com/uk/en/Industries/consumer/research/sustainable-consumer.html</a:t>
            </a:r>
            <a:r>
              <a:rPr lang="en-GB" sz="600" dirty="0"/>
              <a:t> (Accessed: 1 June 2026).</a:t>
            </a:r>
          </a:p>
          <a:p>
            <a:r>
              <a:rPr lang="en-GB" sz="600" dirty="0"/>
              <a:t>Apple Inc. (2023) </a:t>
            </a:r>
            <a:r>
              <a:rPr lang="en-GB" sz="600" i="1" dirty="0"/>
              <a:t>Annual Report 2023 (Form 10-K)</a:t>
            </a:r>
            <a:r>
              <a:rPr lang="en-GB" sz="600" dirty="0"/>
              <a:t>. Cupertino, CA: Apple Inc. Available at: </a:t>
            </a:r>
            <a:r>
              <a:rPr lang="en-GB" sz="600" dirty="0">
                <a:hlinkClick r:id="rId21"/>
              </a:rPr>
              <a:t>Apple Investor Relations</a:t>
            </a:r>
            <a:r>
              <a:rPr lang="en-GB" sz="600" dirty="0"/>
              <a:t> (Accessed: 111June 2026).</a:t>
            </a:r>
          </a:p>
          <a:p>
            <a:r>
              <a:rPr lang="en-GB" sz="600" dirty="0"/>
              <a:t>Apple Inc. (2020) </a:t>
            </a:r>
            <a:r>
              <a:rPr lang="en-GB" sz="600" i="1" dirty="0"/>
              <a:t>Annual Report 2020 (Form 10-K)</a:t>
            </a:r>
            <a:r>
              <a:rPr lang="en-GB" sz="600" dirty="0"/>
              <a:t>. Cupertino, CA: Apple Inc. Available at: </a:t>
            </a:r>
            <a:r>
              <a:rPr lang="en-GB" sz="600" dirty="0">
                <a:hlinkClick r:id="rId21"/>
              </a:rPr>
              <a:t>Apple Investor Relations</a:t>
            </a:r>
            <a:r>
              <a:rPr lang="en-GB" sz="600" dirty="0"/>
              <a:t> (Accessed: 11 June 2026).</a:t>
            </a:r>
            <a:endParaRPr lang="en-GB" sz="600" b="1" dirty="0">
              <a:latin typeface="Arial" panose="020B0604020202020204" pitchFamily="34" charset="0"/>
              <a:cs typeface="Arial" panose="020B0604020202020204" pitchFamily="34" charset="0"/>
            </a:endParaRPr>
          </a:p>
          <a:p>
            <a:endParaRPr lang="en-GB" sz="6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818518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Circuit</Template>
  <TotalTime>537</TotalTime>
  <Words>419</Words>
  <Application>Microsoft Office PowerPoint</Application>
  <PresentationFormat>Widescreen</PresentationFormat>
  <Paragraphs>51</Paragraphs>
  <Slides>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Aptos</vt:lpstr>
      <vt:lpstr>Aptos Display</vt:lpstr>
      <vt:lpstr>Arial</vt:lpstr>
      <vt:lpstr>Wingdings</vt:lpstr>
      <vt:lpstr>Office Theme</vt:lpstr>
      <vt:lpstr> Master of Business Administration  Marketing Management LCMB7024   Lecturer: Taonga Kaonga Sobere-Snithers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Mumtaz Begum (2236508)</dc:creator>
  <cp:lastModifiedBy>Mumtaz Begum (2236508)</cp:lastModifiedBy>
  <cp:revision>11</cp:revision>
  <dcterms:created xsi:type="dcterms:W3CDTF">2026-06-11T23:33:46Z</dcterms:created>
  <dcterms:modified xsi:type="dcterms:W3CDTF">2026-06-30T13:54:45Z</dcterms:modified>
</cp:coreProperties>
</file>