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3" r:id="rId8"/>
    <p:sldId id="264" r:id="rId9"/>
    <p:sldId id="265" r:id="rId10"/>
    <p:sldId id="266" r:id="rId11"/>
    <p:sldId id="25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A083418-4215-4D56-ACF4-902488F4A764}" type="datetimeFigureOut">
              <a:rPr lang="en-GB" smtClean="0"/>
              <a:t>16/06/2024</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8F3377FF-D807-4621-A5FA-67754BEFA24E}" type="slidenum">
              <a:rPr lang="en-GB" smtClean="0"/>
              <a:t>‹#›</a:t>
            </a:fld>
            <a:endParaRPr lang="en-GB"/>
          </a:p>
        </p:txBody>
      </p:sp>
    </p:spTree>
    <p:extLst>
      <p:ext uri="{BB962C8B-B14F-4D97-AF65-F5344CB8AC3E}">
        <p14:creationId xmlns:p14="http://schemas.microsoft.com/office/powerpoint/2010/main" val="3009490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083418-4215-4D56-ACF4-902488F4A764}" type="datetimeFigureOut">
              <a:rPr lang="en-GB" smtClean="0"/>
              <a:t>16/06/2024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F3377FF-D807-4621-A5FA-67754BEFA24E}" type="slidenum">
              <a:rPr lang="en-GB" smtClean="0"/>
              <a:t>‹#›</a:t>
            </a:fld>
            <a:endParaRPr lang="en-GB"/>
          </a:p>
        </p:txBody>
      </p:sp>
    </p:spTree>
    <p:extLst>
      <p:ext uri="{BB962C8B-B14F-4D97-AF65-F5344CB8AC3E}">
        <p14:creationId xmlns:p14="http://schemas.microsoft.com/office/powerpoint/2010/main" val="219320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083418-4215-4D56-ACF4-902488F4A764}" type="datetimeFigureOut">
              <a:rPr lang="en-GB" smtClean="0"/>
              <a:t>16/06/2024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F3377FF-D807-4621-A5FA-67754BEFA24E}" type="slidenum">
              <a:rPr lang="en-GB" smtClean="0"/>
              <a:t>‹#›</a:t>
            </a:fld>
            <a:endParaRPr lang="en-GB"/>
          </a:p>
        </p:txBody>
      </p:sp>
    </p:spTree>
    <p:extLst>
      <p:ext uri="{BB962C8B-B14F-4D97-AF65-F5344CB8AC3E}">
        <p14:creationId xmlns:p14="http://schemas.microsoft.com/office/powerpoint/2010/main" val="3116436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A083418-4215-4D56-ACF4-902488F4A764}" type="datetimeFigureOut">
              <a:rPr lang="en-GB" smtClean="0"/>
              <a:t>16/06/2024</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8F3377FF-D807-4621-A5FA-67754BEFA24E}" type="slidenum">
              <a:rPr lang="en-GB" smtClean="0"/>
              <a:t>‹#›</a:t>
            </a:fld>
            <a:endParaRPr lang="en-GB"/>
          </a:p>
        </p:txBody>
      </p:sp>
    </p:spTree>
    <p:extLst>
      <p:ext uri="{BB962C8B-B14F-4D97-AF65-F5344CB8AC3E}">
        <p14:creationId xmlns:p14="http://schemas.microsoft.com/office/powerpoint/2010/main" val="2876118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A083418-4215-4D56-ACF4-902488F4A764}" type="datetimeFigureOut">
              <a:rPr lang="en-GB" smtClean="0"/>
              <a:t>16/06/2024</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F3377FF-D807-4621-A5FA-67754BEFA24E}" type="slidenum">
              <a:rPr lang="en-GB" smtClean="0"/>
              <a:t>‹#›</a:t>
            </a:fld>
            <a:endParaRPr lang="en-GB"/>
          </a:p>
        </p:txBody>
      </p:sp>
    </p:spTree>
    <p:extLst>
      <p:ext uri="{BB962C8B-B14F-4D97-AF65-F5344CB8AC3E}">
        <p14:creationId xmlns:p14="http://schemas.microsoft.com/office/powerpoint/2010/main" val="3902076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A083418-4215-4D56-ACF4-902488F4A764}" type="datetimeFigureOut">
              <a:rPr lang="en-GB" smtClean="0"/>
              <a:t>16/06/2024</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F3377FF-D807-4621-A5FA-67754BEFA24E}" type="slidenum">
              <a:rPr lang="en-GB" smtClean="0"/>
              <a:t>‹#›</a:t>
            </a:fld>
            <a:endParaRPr lang="en-GB"/>
          </a:p>
        </p:txBody>
      </p:sp>
    </p:spTree>
    <p:extLst>
      <p:ext uri="{BB962C8B-B14F-4D97-AF65-F5344CB8AC3E}">
        <p14:creationId xmlns:p14="http://schemas.microsoft.com/office/powerpoint/2010/main" val="2568063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083418-4215-4D56-ACF4-902488F4A764}" type="datetimeFigureOut">
              <a:rPr lang="en-GB" smtClean="0"/>
              <a:t>16/06/2024</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F3377FF-D807-4621-A5FA-67754BEFA24E}" type="slidenum">
              <a:rPr lang="en-GB" smtClean="0"/>
              <a:t>‹#›</a:t>
            </a:fld>
            <a:endParaRPr lang="en-GB"/>
          </a:p>
        </p:txBody>
      </p:sp>
    </p:spTree>
    <p:extLst>
      <p:ext uri="{BB962C8B-B14F-4D97-AF65-F5344CB8AC3E}">
        <p14:creationId xmlns:p14="http://schemas.microsoft.com/office/powerpoint/2010/main" val="3950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083418-4215-4D56-ACF4-902488F4A764}" type="datetimeFigureOut">
              <a:rPr lang="en-GB" smtClean="0"/>
              <a:t>16/06/2024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F3377FF-D807-4621-A5FA-67754BEFA24E}" type="slidenum">
              <a:rPr lang="en-GB" smtClean="0"/>
              <a:t>‹#›</a:t>
            </a:fld>
            <a:endParaRPr lang="en-GB"/>
          </a:p>
        </p:txBody>
      </p:sp>
    </p:spTree>
    <p:extLst>
      <p:ext uri="{BB962C8B-B14F-4D97-AF65-F5344CB8AC3E}">
        <p14:creationId xmlns:p14="http://schemas.microsoft.com/office/powerpoint/2010/main" val="395665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083418-4215-4D56-ACF4-902488F4A764}" type="datetimeFigureOut">
              <a:rPr lang="en-GB" smtClean="0"/>
              <a:t>16/06/2024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F3377FF-D807-4621-A5FA-67754BEFA24E}" type="slidenum">
              <a:rPr lang="en-GB" smtClean="0"/>
              <a:t>‹#›</a:t>
            </a:fld>
            <a:endParaRPr lang="en-GB"/>
          </a:p>
        </p:txBody>
      </p:sp>
    </p:spTree>
    <p:extLst>
      <p:ext uri="{BB962C8B-B14F-4D97-AF65-F5344CB8AC3E}">
        <p14:creationId xmlns:p14="http://schemas.microsoft.com/office/powerpoint/2010/main" val="1645984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083418-4215-4D56-ACF4-902488F4A764}" type="datetimeFigureOut">
              <a:rPr lang="en-GB" smtClean="0"/>
              <a:t>16/06/2024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F3377FF-D807-4621-A5FA-67754BEFA24E}" type="slidenum">
              <a:rPr lang="en-GB" smtClean="0"/>
              <a:t>‹#›</a:t>
            </a:fld>
            <a:endParaRPr lang="en-GB"/>
          </a:p>
        </p:txBody>
      </p:sp>
    </p:spTree>
    <p:extLst>
      <p:ext uri="{BB962C8B-B14F-4D97-AF65-F5344CB8AC3E}">
        <p14:creationId xmlns:p14="http://schemas.microsoft.com/office/powerpoint/2010/main" val="3262246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083418-4215-4D56-ACF4-902488F4A764}" type="datetimeFigureOut">
              <a:rPr lang="en-GB" smtClean="0"/>
              <a:t>16/06/2024</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F3377FF-D807-4621-A5FA-67754BEFA24E}"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22507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A083418-4215-4D56-ACF4-902488F4A764}" type="datetimeFigureOut">
              <a:rPr lang="en-GB" smtClean="0"/>
              <a:t>16/06/2024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F3377FF-D807-4621-A5FA-67754BEFA24E}" type="slidenum">
              <a:rPr lang="en-GB" smtClean="0"/>
              <a:t>‹#›</a:t>
            </a:fld>
            <a:endParaRPr lang="en-GB"/>
          </a:p>
        </p:txBody>
      </p:sp>
    </p:spTree>
    <p:extLst>
      <p:ext uri="{BB962C8B-B14F-4D97-AF65-F5344CB8AC3E}">
        <p14:creationId xmlns:p14="http://schemas.microsoft.com/office/powerpoint/2010/main" val="30532619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A083418-4215-4D56-ACF4-902488F4A764}" type="datetimeFigureOut">
              <a:rPr lang="en-GB" smtClean="0"/>
              <a:t>16/06/2024</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F3377FF-D807-4621-A5FA-67754BEFA24E}"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759522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A083418-4215-4D56-ACF4-902488F4A764}" type="datetimeFigureOut">
              <a:rPr lang="en-GB" smtClean="0"/>
              <a:t>16/06/2024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F3377FF-D807-4621-A5FA-67754BEFA24E}" type="slidenum">
              <a:rPr lang="en-GB" smtClean="0"/>
              <a:t>‹#›</a:t>
            </a:fld>
            <a:endParaRPr lang="en-GB"/>
          </a:p>
        </p:txBody>
      </p:sp>
    </p:spTree>
    <p:extLst>
      <p:ext uri="{BB962C8B-B14F-4D97-AF65-F5344CB8AC3E}">
        <p14:creationId xmlns:p14="http://schemas.microsoft.com/office/powerpoint/2010/main" val="18986884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083418-4215-4D56-ACF4-902488F4A764}" type="datetimeFigureOut">
              <a:rPr lang="en-GB" smtClean="0"/>
              <a:t>16/06/2024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F3377FF-D807-4621-A5FA-67754BEFA24E}" type="slidenum">
              <a:rPr lang="en-GB" smtClean="0"/>
              <a:t>‹#›</a:t>
            </a:fld>
            <a:endParaRPr lang="en-GB"/>
          </a:p>
        </p:txBody>
      </p:sp>
    </p:spTree>
    <p:extLst>
      <p:ext uri="{BB962C8B-B14F-4D97-AF65-F5344CB8AC3E}">
        <p14:creationId xmlns:p14="http://schemas.microsoft.com/office/powerpoint/2010/main" val="17059929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083418-4215-4D56-ACF4-902488F4A764}" type="datetimeFigureOut">
              <a:rPr lang="en-GB" smtClean="0"/>
              <a:t>16/06/2024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F3377FF-D807-4621-A5FA-67754BEFA24E}" type="slidenum">
              <a:rPr lang="en-GB" smtClean="0"/>
              <a:t>‹#›</a:t>
            </a:fld>
            <a:endParaRPr lang="en-GB"/>
          </a:p>
        </p:txBody>
      </p:sp>
    </p:spTree>
    <p:extLst>
      <p:ext uri="{BB962C8B-B14F-4D97-AF65-F5344CB8AC3E}">
        <p14:creationId xmlns:p14="http://schemas.microsoft.com/office/powerpoint/2010/main" val="1008933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A083418-4215-4D56-ACF4-902488F4A764}" type="datetimeFigureOut">
              <a:rPr lang="en-GB" smtClean="0"/>
              <a:t>16/06/2024</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8F3377FF-D807-4621-A5FA-67754BEFA24E}" type="slidenum">
              <a:rPr lang="en-GB" smtClean="0"/>
              <a:t>‹#›</a:t>
            </a:fld>
            <a:endParaRPr lang="en-GB"/>
          </a:p>
        </p:txBody>
      </p:sp>
    </p:spTree>
    <p:extLst>
      <p:ext uri="{BB962C8B-B14F-4D97-AF65-F5344CB8AC3E}">
        <p14:creationId xmlns:p14="http://schemas.microsoft.com/office/powerpoint/2010/main" val="3839479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513EBF72-EDB5-4278-94B8-34AAC2FA6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DBD486FF-4365-499B-AFF7-0F07549D9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chemeClr val="bg1"/>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0" name="Group 49">
            <a:extLst>
              <a:ext uri="{FF2B5EF4-FFF2-40B4-BE49-F238E27FC236}">
                <a16:creationId xmlns:a16="http://schemas.microsoft.com/office/drawing/2014/main" id="{6CB731FB-FF3E-4D53-9E6A-67C4DAD74D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5" name="Freeform 11">
              <a:extLst>
                <a:ext uri="{FF2B5EF4-FFF2-40B4-BE49-F238E27FC236}">
                  <a16:creationId xmlns:a16="http://schemas.microsoft.com/office/drawing/2014/main" id="{F76669B2-AA72-48F0-BE02-E23B19922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6" name="Freeform 12">
              <a:extLst>
                <a:ext uri="{FF2B5EF4-FFF2-40B4-BE49-F238E27FC236}">
                  <a16:creationId xmlns:a16="http://schemas.microsoft.com/office/drawing/2014/main" id="{F7EF4251-A868-4B47-8099-154550F04E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7" name="Freeform 13">
              <a:extLst>
                <a:ext uri="{FF2B5EF4-FFF2-40B4-BE49-F238E27FC236}">
                  <a16:creationId xmlns:a16="http://schemas.microsoft.com/office/drawing/2014/main" id="{089C3DFC-191F-40B9-93AF-2E59D5126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8" name="Freeform 14">
              <a:extLst>
                <a:ext uri="{FF2B5EF4-FFF2-40B4-BE49-F238E27FC236}">
                  <a16:creationId xmlns:a16="http://schemas.microsoft.com/office/drawing/2014/main" id="{F0B594F9-A7B5-471C-BFBE-74E9F73879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9" name="Freeform 15">
              <a:extLst>
                <a:ext uri="{FF2B5EF4-FFF2-40B4-BE49-F238E27FC236}">
                  <a16:creationId xmlns:a16="http://schemas.microsoft.com/office/drawing/2014/main" id="{562B3703-0AD3-4477-ACE3-9792DB070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0" name="Freeform 16">
              <a:extLst>
                <a:ext uri="{FF2B5EF4-FFF2-40B4-BE49-F238E27FC236}">
                  <a16:creationId xmlns:a16="http://schemas.microsoft.com/office/drawing/2014/main" id="{AFC61811-5AD7-40A8-9E5C-80020778D8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1" name="Freeform 17">
              <a:extLst>
                <a:ext uri="{FF2B5EF4-FFF2-40B4-BE49-F238E27FC236}">
                  <a16:creationId xmlns:a16="http://schemas.microsoft.com/office/drawing/2014/main" id="{CEACC779-3664-47DA-AF86-A2D8EF93A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2" name="Freeform 18">
              <a:extLst>
                <a:ext uri="{FF2B5EF4-FFF2-40B4-BE49-F238E27FC236}">
                  <a16:creationId xmlns:a16="http://schemas.microsoft.com/office/drawing/2014/main" id="{BF9F040E-FE57-4AD6-8CBF-357962246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3" name="Freeform 19">
              <a:extLst>
                <a:ext uri="{FF2B5EF4-FFF2-40B4-BE49-F238E27FC236}">
                  <a16:creationId xmlns:a16="http://schemas.microsoft.com/office/drawing/2014/main" id="{9BBEC815-1ED3-430D-B771-4CFC3952F7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4" name="Freeform 20">
              <a:extLst>
                <a:ext uri="{FF2B5EF4-FFF2-40B4-BE49-F238E27FC236}">
                  <a16:creationId xmlns:a16="http://schemas.microsoft.com/office/drawing/2014/main" id="{E076923D-B0A5-40D9-BE13-91C93F1E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5" name="Freeform 21">
              <a:extLst>
                <a:ext uri="{FF2B5EF4-FFF2-40B4-BE49-F238E27FC236}">
                  <a16:creationId xmlns:a16="http://schemas.microsoft.com/office/drawing/2014/main" id="{1CA2364B-42C8-4755-9072-E60C435614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6" name="Freeform 22">
              <a:extLst>
                <a:ext uri="{FF2B5EF4-FFF2-40B4-BE49-F238E27FC236}">
                  <a16:creationId xmlns:a16="http://schemas.microsoft.com/office/drawing/2014/main" id="{D01B42BD-FD31-49A1-A45A-C98410BC80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8" name="Group 27">
            <a:extLst>
              <a:ext uri="{FF2B5EF4-FFF2-40B4-BE49-F238E27FC236}">
                <a16:creationId xmlns:a16="http://schemas.microsoft.com/office/drawing/2014/main" id="{3D79CD01-D829-46FC-843C-D4F80BD91C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29" name="Freeform 27">
              <a:extLst>
                <a:ext uri="{FF2B5EF4-FFF2-40B4-BE49-F238E27FC236}">
                  <a16:creationId xmlns:a16="http://schemas.microsoft.com/office/drawing/2014/main" id="{252D6E81-1EBB-4132-B5B0-556E4A35F1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0" name="Freeform 28">
              <a:extLst>
                <a:ext uri="{FF2B5EF4-FFF2-40B4-BE49-F238E27FC236}">
                  <a16:creationId xmlns:a16="http://schemas.microsoft.com/office/drawing/2014/main" id="{BE7131A3-1888-4927-B822-590D34151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1" name="Freeform 29">
              <a:extLst>
                <a:ext uri="{FF2B5EF4-FFF2-40B4-BE49-F238E27FC236}">
                  <a16:creationId xmlns:a16="http://schemas.microsoft.com/office/drawing/2014/main" id="{024990C0-6285-4C3B-A5B5-B6AC370985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2" name="Freeform 30">
              <a:extLst>
                <a:ext uri="{FF2B5EF4-FFF2-40B4-BE49-F238E27FC236}">
                  <a16:creationId xmlns:a16="http://schemas.microsoft.com/office/drawing/2014/main" id="{D262A308-5E13-40AA-AA87-D105F5533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3" name="Freeform 31">
              <a:extLst>
                <a:ext uri="{FF2B5EF4-FFF2-40B4-BE49-F238E27FC236}">
                  <a16:creationId xmlns:a16="http://schemas.microsoft.com/office/drawing/2014/main" id="{F7DF2F8A-7C9D-4727-A7D6-C74AF47929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4" name="Freeform 32">
              <a:extLst>
                <a:ext uri="{FF2B5EF4-FFF2-40B4-BE49-F238E27FC236}">
                  <a16:creationId xmlns:a16="http://schemas.microsoft.com/office/drawing/2014/main" id="{93DA702E-EE7A-4584-9847-803FDCDB1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5" name="Freeform 33">
              <a:extLst>
                <a:ext uri="{FF2B5EF4-FFF2-40B4-BE49-F238E27FC236}">
                  <a16:creationId xmlns:a16="http://schemas.microsoft.com/office/drawing/2014/main" id="{AF7E021C-0B5A-4035-8A00-029A528472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6" name="Freeform 34">
              <a:extLst>
                <a:ext uri="{FF2B5EF4-FFF2-40B4-BE49-F238E27FC236}">
                  <a16:creationId xmlns:a16="http://schemas.microsoft.com/office/drawing/2014/main" id="{CE46A368-BBD8-41CC-B450-E298BE02D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7" name="Freeform 35">
              <a:extLst>
                <a:ext uri="{FF2B5EF4-FFF2-40B4-BE49-F238E27FC236}">
                  <a16:creationId xmlns:a16="http://schemas.microsoft.com/office/drawing/2014/main" id="{A99CD41F-58F2-4092-9F39-26AE634EC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8" name="Freeform 36">
              <a:extLst>
                <a:ext uri="{FF2B5EF4-FFF2-40B4-BE49-F238E27FC236}">
                  <a16:creationId xmlns:a16="http://schemas.microsoft.com/office/drawing/2014/main" id="{D368702B-EDA4-4EB6-A760-C68F022DA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9" name="Freeform 37">
              <a:extLst>
                <a:ext uri="{FF2B5EF4-FFF2-40B4-BE49-F238E27FC236}">
                  <a16:creationId xmlns:a16="http://schemas.microsoft.com/office/drawing/2014/main" id="{2FB0ECE4-08DF-4876-8CC9-7EB32EF25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40" name="Freeform 38">
              <a:extLst>
                <a:ext uri="{FF2B5EF4-FFF2-40B4-BE49-F238E27FC236}">
                  <a16:creationId xmlns:a16="http://schemas.microsoft.com/office/drawing/2014/main" id="{C978BD1A-4BF4-42EC-B61D-9D7700FE1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91B620B7-F5F4-2B75-EB78-B7C63A85CF30}"/>
              </a:ext>
            </a:extLst>
          </p:cNvPr>
          <p:cNvSpPr>
            <a:spLocks noGrp="1"/>
          </p:cNvSpPr>
          <p:nvPr>
            <p:ph type="ctrTitle"/>
          </p:nvPr>
        </p:nvSpPr>
        <p:spPr>
          <a:xfrm>
            <a:off x="7068286" y="228600"/>
            <a:ext cx="4437914" cy="1852021"/>
          </a:xfrm>
        </p:spPr>
        <p:txBody>
          <a:bodyPr>
            <a:normAutofit fontScale="90000"/>
          </a:bodyPr>
          <a:lstStyle/>
          <a:p>
            <a:pPr>
              <a:lnSpc>
                <a:spcPct val="90000"/>
              </a:lnSpc>
            </a:pPr>
            <a:r>
              <a:rPr lang="en-GB" sz="3100" b="1" i="1" dirty="0"/>
              <a:t>Key Responsibilities of an HR Manager and Facilitating Positive Employee Relationships</a:t>
            </a:r>
          </a:p>
        </p:txBody>
      </p:sp>
      <p:sp>
        <p:nvSpPr>
          <p:cNvPr id="3" name="Subtitle 2">
            <a:extLst>
              <a:ext uri="{FF2B5EF4-FFF2-40B4-BE49-F238E27FC236}">
                <a16:creationId xmlns:a16="http://schemas.microsoft.com/office/drawing/2014/main" id="{49399A6F-8988-4A6C-5231-3F02A6D38F07}"/>
              </a:ext>
            </a:extLst>
          </p:cNvPr>
          <p:cNvSpPr>
            <a:spLocks noGrp="1"/>
          </p:cNvSpPr>
          <p:nvPr>
            <p:ph type="subTitle" idx="1"/>
          </p:nvPr>
        </p:nvSpPr>
        <p:spPr>
          <a:xfrm>
            <a:off x="7685211" y="2460171"/>
            <a:ext cx="3820989" cy="3443491"/>
          </a:xfrm>
        </p:spPr>
        <p:txBody>
          <a:bodyPr>
            <a:normAutofit/>
          </a:bodyPr>
          <a:lstStyle/>
          <a:p>
            <a:r>
              <a:rPr lang="en-GB" sz="2400" dirty="0">
                <a:latin typeface="Times New Roman" panose="02020603050405020304" pitchFamily="18" charset="0"/>
                <a:cs typeface="Times New Roman" panose="02020603050405020304" pitchFamily="18" charset="0"/>
              </a:rPr>
              <a:t>Module Name: Managing people </a:t>
            </a:r>
          </a:p>
          <a:p>
            <a:r>
              <a:rPr lang="en-GB" sz="2400" dirty="0">
                <a:latin typeface="Times New Roman" panose="02020603050405020304" pitchFamily="18" charset="0"/>
                <a:cs typeface="Times New Roman" panose="02020603050405020304" pitchFamily="18" charset="0"/>
              </a:rPr>
              <a:t>Module Code: LCBB5004 </a:t>
            </a:r>
          </a:p>
          <a:p>
            <a:r>
              <a:rPr lang="en-GB" sz="2400" dirty="0">
                <a:latin typeface="Times New Roman" panose="02020603050405020304" pitchFamily="18" charset="0"/>
                <a:cs typeface="Times New Roman" panose="02020603050405020304" pitchFamily="18" charset="0"/>
              </a:rPr>
              <a:t>Student ID:  2244846</a:t>
            </a:r>
          </a:p>
        </p:txBody>
      </p:sp>
      <p:pic>
        <p:nvPicPr>
          <p:cNvPr id="5" name="Picture 4" descr="A diagram of a company&#10;&#10;Description automatically generated">
            <a:extLst>
              <a:ext uri="{FF2B5EF4-FFF2-40B4-BE49-F238E27FC236}">
                <a16:creationId xmlns:a16="http://schemas.microsoft.com/office/drawing/2014/main" id="{79DF47BC-106A-77C7-1CEF-B37ADA8C5870}"/>
              </a:ext>
            </a:extLst>
          </p:cNvPr>
          <p:cNvPicPr>
            <a:picLocks noChangeAspect="1"/>
          </p:cNvPicPr>
          <p:nvPr/>
        </p:nvPicPr>
        <p:blipFill>
          <a:blip r:embed="rId2"/>
          <a:stretch>
            <a:fillRect/>
          </a:stretch>
        </p:blipFill>
        <p:spPr>
          <a:xfrm>
            <a:off x="985307" y="1250067"/>
            <a:ext cx="4102256" cy="4326599"/>
          </a:xfrm>
          <a:prstGeom prst="rect">
            <a:avLst/>
          </a:prstGeom>
        </p:spPr>
      </p:pic>
      <p:sp>
        <p:nvSpPr>
          <p:cNvPr id="42" name="Rectangle 41">
            <a:extLst>
              <a:ext uri="{FF2B5EF4-FFF2-40B4-BE49-F238E27FC236}">
                <a16:creationId xmlns:a16="http://schemas.microsoft.com/office/drawing/2014/main" id="{AEC89D32-0839-4A5D-80DB-D12259CA4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Freeform 33">
            <a:extLst>
              <a:ext uri="{FF2B5EF4-FFF2-40B4-BE49-F238E27FC236}">
                <a16:creationId xmlns:a16="http://schemas.microsoft.com/office/drawing/2014/main" id="{7229C60D-EFB4-4944-AEB7-4773C1A7B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6612387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8121-1B24-05C9-CD65-06DF810A961E}"/>
              </a:ext>
            </a:extLst>
          </p:cNvPr>
          <p:cNvSpPr>
            <a:spLocks noGrp="1"/>
          </p:cNvSpPr>
          <p:nvPr>
            <p:ph type="title"/>
          </p:nvPr>
        </p:nvSpPr>
        <p:spPr>
          <a:xfrm>
            <a:off x="1687669" y="624110"/>
            <a:ext cx="4137059" cy="1280890"/>
          </a:xfrm>
        </p:spPr>
        <p:txBody>
          <a:bodyPr>
            <a:normAutofit/>
          </a:bodyPr>
          <a:lstStyle/>
          <a:p>
            <a:r>
              <a:rPr lang="en-GB" sz="3200"/>
              <a:t>Table of Contents </a:t>
            </a:r>
          </a:p>
        </p:txBody>
      </p:sp>
      <p:sp>
        <p:nvSpPr>
          <p:cNvPr id="3" name="Content Placeholder 2">
            <a:extLst>
              <a:ext uri="{FF2B5EF4-FFF2-40B4-BE49-F238E27FC236}">
                <a16:creationId xmlns:a16="http://schemas.microsoft.com/office/drawing/2014/main" id="{FB2D4889-FEB4-CC7A-D3D3-CE290531A109}"/>
              </a:ext>
            </a:extLst>
          </p:cNvPr>
          <p:cNvSpPr>
            <a:spLocks noGrp="1"/>
          </p:cNvSpPr>
          <p:nvPr>
            <p:ph idx="1"/>
          </p:nvPr>
        </p:nvSpPr>
        <p:spPr>
          <a:xfrm>
            <a:off x="1683956" y="2133600"/>
            <a:ext cx="4140772" cy="3777622"/>
          </a:xfrm>
        </p:spPr>
        <p:txBody>
          <a:bodyPr>
            <a:normAutofit/>
          </a:bodyPr>
          <a:lstStyle/>
          <a:p>
            <a:pPr>
              <a:lnSpc>
                <a:spcPct val="90000"/>
              </a:lnSpc>
            </a:pPr>
            <a:r>
              <a:rPr lang="en-GB" sz="1500">
                <a:solidFill>
                  <a:srgbClr val="000000"/>
                </a:solidFill>
              </a:rPr>
              <a:t>Introduction</a:t>
            </a:r>
          </a:p>
          <a:p>
            <a:pPr>
              <a:lnSpc>
                <a:spcPct val="90000"/>
              </a:lnSpc>
            </a:pPr>
            <a:r>
              <a:rPr lang="en-GB" sz="1500">
                <a:solidFill>
                  <a:srgbClr val="000000"/>
                </a:solidFill>
              </a:rPr>
              <a:t>Day-to-Day Work of an HR Manager</a:t>
            </a:r>
          </a:p>
          <a:p>
            <a:pPr>
              <a:lnSpc>
                <a:spcPct val="90000"/>
              </a:lnSpc>
            </a:pPr>
            <a:r>
              <a:rPr lang="en-GB" sz="1500">
                <a:solidFill>
                  <a:srgbClr val="000000"/>
                </a:solidFill>
              </a:rPr>
              <a:t>Wider Remit of the HR Manager Role</a:t>
            </a:r>
          </a:p>
          <a:p>
            <a:pPr>
              <a:lnSpc>
                <a:spcPct val="90000"/>
              </a:lnSpc>
            </a:pPr>
            <a:r>
              <a:rPr lang="en-GB" sz="1500">
                <a:solidFill>
                  <a:srgbClr val="000000"/>
                </a:solidFill>
              </a:rPr>
              <a:t>Expectations from HR Managers</a:t>
            </a:r>
          </a:p>
          <a:p>
            <a:pPr>
              <a:lnSpc>
                <a:spcPct val="90000"/>
              </a:lnSpc>
            </a:pPr>
            <a:r>
              <a:rPr lang="en-GB" sz="1500">
                <a:solidFill>
                  <a:srgbClr val="000000"/>
                </a:solidFill>
              </a:rPr>
              <a:t>Types of Relationships in the Workplace</a:t>
            </a:r>
          </a:p>
          <a:p>
            <a:pPr>
              <a:lnSpc>
                <a:spcPct val="90000"/>
              </a:lnSpc>
            </a:pPr>
            <a:r>
              <a:rPr lang="en-GB" sz="1500">
                <a:solidFill>
                  <a:srgbClr val="000000"/>
                </a:solidFill>
              </a:rPr>
              <a:t> Influencing Factors on Relationships</a:t>
            </a:r>
          </a:p>
          <a:p>
            <a:pPr>
              <a:lnSpc>
                <a:spcPct val="90000"/>
              </a:lnSpc>
            </a:pPr>
            <a:r>
              <a:rPr lang="en-GB" sz="1500">
                <a:solidFill>
                  <a:srgbClr val="000000"/>
                </a:solidFill>
              </a:rPr>
              <a:t>Practical Examples and Personal Experiences.</a:t>
            </a:r>
          </a:p>
          <a:p>
            <a:pPr>
              <a:lnSpc>
                <a:spcPct val="90000"/>
              </a:lnSpc>
            </a:pPr>
            <a:r>
              <a:rPr lang="en-GB" sz="1500">
                <a:solidFill>
                  <a:srgbClr val="000000"/>
                </a:solidFill>
              </a:rPr>
              <a:t>Conclusion </a:t>
            </a:r>
          </a:p>
          <a:p>
            <a:pPr>
              <a:lnSpc>
                <a:spcPct val="90000"/>
              </a:lnSpc>
            </a:pPr>
            <a:r>
              <a:rPr lang="en-GB" sz="1500">
                <a:solidFill>
                  <a:srgbClr val="000000"/>
                </a:solidFill>
              </a:rPr>
              <a:t>References </a:t>
            </a:r>
          </a:p>
        </p:txBody>
      </p:sp>
      <p:pic>
        <p:nvPicPr>
          <p:cNvPr id="4" name="Picture 3" descr="A diagram of a company&#10;&#10;Description automatically generated">
            <a:extLst>
              <a:ext uri="{FF2B5EF4-FFF2-40B4-BE49-F238E27FC236}">
                <a16:creationId xmlns:a16="http://schemas.microsoft.com/office/drawing/2014/main" id="{7C6608FB-EDA7-7409-8733-F7B980D2A376}"/>
              </a:ext>
            </a:extLst>
          </p:cNvPr>
          <p:cNvPicPr>
            <a:picLocks noChangeAspect="1"/>
          </p:cNvPicPr>
          <p:nvPr/>
        </p:nvPicPr>
        <p:blipFill>
          <a:blip r:embed="rId2"/>
          <a:stretch>
            <a:fillRect/>
          </a:stretch>
        </p:blipFill>
        <p:spPr>
          <a:xfrm>
            <a:off x="6329909" y="645106"/>
            <a:ext cx="4975641" cy="5247747"/>
          </a:xfrm>
          <a:prstGeom prst="rect">
            <a:avLst/>
          </a:prstGeom>
        </p:spPr>
      </p:pic>
    </p:spTree>
    <p:extLst>
      <p:ext uri="{BB962C8B-B14F-4D97-AF65-F5344CB8AC3E}">
        <p14:creationId xmlns:p14="http://schemas.microsoft.com/office/powerpoint/2010/main" val="1136145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0D5F51A5-3431-54C7-E98D-C83E0C1C1DC2}"/>
              </a:ext>
            </a:extLst>
          </p:cNvPr>
          <p:cNvSpPr>
            <a:spLocks noGrp="1"/>
          </p:cNvSpPr>
          <p:nvPr>
            <p:ph type="title"/>
          </p:nvPr>
        </p:nvSpPr>
        <p:spPr>
          <a:xfrm>
            <a:off x="6483096" y="624110"/>
            <a:ext cx="5021516" cy="1280890"/>
          </a:xfrm>
        </p:spPr>
        <p:txBody>
          <a:bodyPr>
            <a:normAutofit/>
          </a:bodyPr>
          <a:lstStyle/>
          <a:p>
            <a:r>
              <a:rPr lang="en-GB" b="1" dirty="0"/>
              <a:t>Introduction</a:t>
            </a:r>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4" name="Picture 3" descr="A person touching a diagram of a human resource&#10;&#10;Description automatically generated">
            <a:extLst>
              <a:ext uri="{FF2B5EF4-FFF2-40B4-BE49-F238E27FC236}">
                <a16:creationId xmlns:a16="http://schemas.microsoft.com/office/drawing/2014/main" id="{2599CB08-7EF5-0E5D-7CC6-5F0E1F9DBE72}"/>
              </a:ext>
            </a:extLst>
          </p:cNvPr>
          <p:cNvPicPr>
            <a:picLocks noChangeAspect="1"/>
          </p:cNvPicPr>
          <p:nvPr/>
        </p:nvPicPr>
        <p:blipFill rotWithShape="1">
          <a:blip r:embed="rId2"/>
          <a:srcRect l="32994" r="26310" b="2"/>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0E02A117-4950-F444-B905-4505C2849963}"/>
              </a:ext>
            </a:extLst>
          </p:cNvPr>
          <p:cNvSpPr>
            <a:spLocks noGrp="1"/>
          </p:cNvSpPr>
          <p:nvPr>
            <p:ph idx="1"/>
          </p:nvPr>
        </p:nvSpPr>
        <p:spPr>
          <a:xfrm>
            <a:off x="5589195" y="1905000"/>
            <a:ext cx="5915416" cy="4006222"/>
          </a:xfrm>
        </p:spPr>
        <p:txBody>
          <a:bodyPr>
            <a:normAutofit/>
          </a:bodyPr>
          <a:lstStyle/>
          <a:p>
            <a:pPr marL="0" indent="0">
              <a:buNone/>
            </a:pPr>
            <a:r>
              <a:rPr lang="en-GB" sz="1700" dirty="0"/>
              <a:t>An HR manager works in an organisation where they look after the recruiting, training and care of employees. The day-to-day responsibilities of an HR manager, the wider remit of those jobs, and what an HR manager is expected to do will be discussed (</a:t>
            </a:r>
            <a:r>
              <a:rPr lang="en-GB" sz="1700" i="1" dirty="0" err="1"/>
              <a:t>Rompa</a:t>
            </a:r>
            <a:r>
              <a:rPr lang="en-GB" sz="1700" i="1" dirty="0"/>
              <a:t>, 2011).  </a:t>
            </a:r>
            <a:r>
              <a:rPr lang="en-GB" sz="1700" dirty="0"/>
              <a:t>The main jobs a HR manager undertakes and how an HR department may help improve effectiveness of staff working together will both be discussed in this presentation. Among the main tasks of an HR Manager are mentioned in this presentation and how the HR department may help staff to work together better.</a:t>
            </a:r>
          </a:p>
        </p:txBody>
      </p:sp>
    </p:spTree>
    <p:extLst>
      <p:ext uri="{BB962C8B-B14F-4D97-AF65-F5344CB8AC3E}">
        <p14:creationId xmlns:p14="http://schemas.microsoft.com/office/powerpoint/2010/main" val="1416632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0D7BCC-9D65-3F8A-EE7E-FF2B1045A4DD}"/>
              </a:ext>
            </a:extLst>
          </p:cNvPr>
          <p:cNvSpPr>
            <a:spLocks noGrp="1"/>
          </p:cNvSpPr>
          <p:nvPr>
            <p:ph type="title"/>
          </p:nvPr>
        </p:nvSpPr>
        <p:spPr>
          <a:xfrm>
            <a:off x="649224" y="645106"/>
            <a:ext cx="3650279" cy="1259894"/>
          </a:xfrm>
        </p:spPr>
        <p:txBody>
          <a:bodyPr>
            <a:normAutofit/>
          </a:bodyPr>
          <a:lstStyle/>
          <a:p>
            <a:pPr>
              <a:lnSpc>
                <a:spcPct val="90000"/>
              </a:lnSpc>
            </a:pPr>
            <a:r>
              <a:rPr lang="en-GB" sz="3100" b="1"/>
              <a:t>Day-to-Day Work of an HR Manager</a:t>
            </a:r>
          </a:p>
        </p:txBody>
      </p:sp>
      <p:sp>
        <p:nvSpPr>
          <p:cNvPr id="11" name="Rectangle 10">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B912A18-5CBC-4B19-BEC3-A2FDEF5A9757}"/>
              </a:ext>
            </a:extLst>
          </p:cNvPr>
          <p:cNvSpPr>
            <a:spLocks noGrp="1"/>
          </p:cNvSpPr>
          <p:nvPr>
            <p:ph idx="1"/>
          </p:nvPr>
        </p:nvSpPr>
        <p:spPr>
          <a:xfrm>
            <a:off x="649225" y="2133600"/>
            <a:ext cx="7081412" cy="3759253"/>
          </a:xfrm>
        </p:spPr>
        <p:txBody>
          <a:bodyPr>
            <a:noAutofit/>
          </a:bodyPr>
          <a:lstStyle/>
          <a:p>
            <a:pPr marL="0" indent="0">
              <a:lnSpc>
                <a:spcPct val="90000"/>
              </a:lnSpc>
              <a:buNone/>
            </a:pPr>
            <a:r>
              <a:rPr lang="en-GB" b="1" dirty="0"/>
              <a:t>HR Managers' Role in HR Management</a:t>
            </a:r>
            <a:endParaRPr lang="en-GB" dirty="0"/>
          </a:p>
          <a:p>
            <a:pPr>
              <a:lnSpc>
                <a:spcPct val="90000"/>
              </a:lnSpc>
            </a:pPr>
            <a:r>
              <a:rPr lang="en-GB" dirty="0"/>
              <a:t>Ensuring timely employee payments and implementing HR rules and regulations. (</a:t>
            </a:r>
            <a:r>
              <a:rPr lang="en-GB" i="1" dirty="0"/>
              <a:t>Armstrong and Taylor, 2006</a:t>
            </a:r>
            <a:r>
              <a:rPr lang="en-GB" dirty="0"/>
              <a:t>). </a:t>
            </a:r>
          </a:p>
          <a:p>
            <a:pPr>
              <a:lnSpc>
                <a:spcPct val="90000"/>
              </a:lnSpc>
            </a:pPr>
            <a:r>
              <a:rPr lang="en-GB" dirty="0"/>
              <a:t> Maintaining and reviewing employee performance through yearly reviews.</a:t>
            </a:r>
          </a:p>
          <a:p>
            <a:pPr>
              <a:lnSpc>
                <a:spcPct val="90000"/>
              </a:lnSpc>
            </a:pPr>
            <a:r>
              <a:rPr lang="en-GB" dirty="0"/>
              <a:t> Motivating and organizing workers for punctuality and low living expenses.</a:t>
            </a:r>
          </a:p>
          <a:p>
            <a:pPr>
              <a:lnSpc>
                <a:spcPct val="90000"/>
              </a:lnSpc>
            </a:pPr>
            <a:r>
              <a:rPr lang="en-GB" dirty="0"/>
              <a:t> Organizing late arrivals for women workers to avoid attention from male workers.</a:t>
            </a:r>
          </a:p>
          <a:p>
            <a:pPr>
              <a:lnSpc>
                <a:spcPct val="90000"/>
              </a:lnSpc>
            </a:pPr>
            <a:r>
              <a:rPr lang="en-GB" dirty="0"/>
              <a:t> Organizing orientations to improve employees' perception of their position. (</a:t>
            </a:r>
            <a:r>
              <a:rPr lang="en-GB" i="1" dirty="0"/>
              <a:t>Tiwari, K Saxena, 2012). </a:t>
            </a:r>
          </a:p>
          <a:p>
            <a:pPr>
              <a:lnSpc>
                <a:spcPct val="90000"/>
              </a:lnSpc>
            </a:pPr>
            <a:r>
              <a:rPr lang="en-GB" dirty="0"/>
              <a:t> Counselling employees with emotional problems.</a:t>
            </a:r>
          </a:p>
          <a:p>
            <a:pPr>
              <a:lnSpc>
                <a:spcPct val="90000"/>
              </a:lnSpc>
            </a:pPr>
            <a:r>
              <a:rPr lang="en-GB" dirty="0"/>
              <a:t> Resolving corporate environment frictions.</a:t>
            </a:r>
          </a:p>
          <a:p>
            <a:pPr>
              <a:lnSpc>
                <a:spcPct val="90000"/>
              </a:lnSpc>
            </a:pPr>
            <a:r>
              <a:rPr lang="en-GB" dirty="0"/>
              <a:t> Enforcing rules in a staffed enterprise. </a:t>
            </a:r>
          </a:p>
          <a:p>
            <a:pPr>
              <a:lnSpc>
                <a:spcPct val="90000"/>
              </a:lnSpc>
            </a:pPr>
            <a:endParaRPr lang="en-GB" dirty="0"/>
          </a:p>
          <a:p>
            <a:pPr>
              <a:lnSpc>
                <a:spcPct val="90000"/>
              </a:lnSpc>
            </a:pPr>
            <a:endParaRPr lang="en-GB" dirty="0"/>
          </a:p>
          <a:p>
            <a:pPr marL="0" indent="0">
              <a:lnSpc>
                <a:spcPct val="90000"/>
              </a:lnSpc>
              <a:buNone/>
            </a:pPr>
            <a:r>
              <a:rPr lang="en-GB" i="1" dirty="0"/>
              <a:t>                             </a:t>
            </a:r>
            <a:endParaRPr lang="en-GB" b="1" i="1" dirty="0"/>
          </a:p>
        </p:txBody>
      </p:sp>
      <p:pic>
        <p:nvPicPr>
          <p:cNvPr id="4" name="Picture 3" descr="A group of people looking at a computer&#10;&#10;Description automatically generated">
            <a:extLst>
              <a:ext uri="{FF2B5EF4-FFF2-40B4-BE49-F238E27FC236}">
                <a16:creationId xmlns:a16="http://schemas.microsoft.com/office/drawing/2014/main" id="{BB0CC621-8C7A-E741-084A-CC2F965F8434}"/>
              </a:ext>
            </a:extLst>
          </p:cNvPr>
          <p:cNvPicPr>
            <a:picLocks noChangeAspect="1"/>
          </p:cNvPicPr>
          <p:nvPr/>
        </p:nvPicPr>
        <p:blipFill>
          <a:blip r:embed="rId2"/>
          <a:stretch>
            <a:fillRect/>
          </a:stretch>
        </p:blipFill>
        <p:spPr>
          <a:xfrm>
            <a:off x="7968518" y="2296886"/>
            <a:ext cx="3985601" cy="2660388"/>
          </a:xfrm>
          <a:prstGeom prst="rect">
            <a:avLst/>
          </a:prstGeom>
        </p:spPr>
      </p:pic>
      <p:sp>
        <p:nvSpPr>
          <p:cNvPr id="13"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7319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D8A2D-80B7-F6AB-E777-A7B43547103F}"/>
              </a:ext>
            </a:extLst>
          </p:cNvPr>
          <p:cNvSpPr>
            <a:spLocks noGrp="1"/>
          </p:cNvSpPr>
          <p:nvPr>
            <p:ph type="title"/>
          </p:nvPr>
        </p:nvSpPr>
        <p:spPr>
          <a:xfrm>
            <a:off x="649224" y="645106"/>
            <a:ext cx="5122652" cy="1259894"/>
          </a:xfrm>
        </p:spPr>
        <p:txBody>
          <a:bodyPr>
            <a:normAutofit/>
          </a:bodyPr>
          <a:lstStyle/>
          <a:p>
            <a:r>
              <a:rPr lang="en-GB" b="1" dirty="0"/>
              <a:t>Wider Remit of the HR Manager Role</a:t>
            </a:r>
          </a:p>
        </p:txBody>
      </p:sp>
      <p:sp>
        <p:nvSpPr>
          <p:cNvPr id="11" name="Rectangle 10">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3FD0F5C-DF7F-4315-A808-0CB1E70EBB76}"/>
              </a:ext>
            </a:extLst>
          </p:cNvPr>
          <p:cNvSpPr>
            <a:spLocks noGrp="1"/>
          </p:cNvSpPr>
          <p:nvPr>
            <p:ph idx="1"/>
          </p:nvPr>
        </p:nvSpPr>
        <p:spPr>
          <a:xfrm>
            <a:off x="649225" y="2133600"/>
            <a:ext cx="5665090" cy="3759253"/>
          </a:xfrm>
        </p:spPr>
        <p:txBody>
          <a:bodyPr>
            <a:noAutofit/>
          </a:bodyPr>
          <a:lstStyle/>
          <a:p>
            <a:pPr marL="0" indent="0">
              <a:lnSpc>
                <a:spcPct val="90000"/>
              </a:lnSpc>
              <a:buNone/>
            </a:pPr>
            <a:r>
              <a:rPr lang="en-GB" b="1" dirty="0"/>
              <a:t>HR Functions and Decision Making</a:t>
            </a:r>
          </a:p>
          <a:p>
            <a:pPr>
              <a:lnSpc>
                <a:spcPct val="90000"/>
              </a:lnSpc>
            </a:pPr>
            <a:r>
              <a:rPr lang="en-GB" dirty="0"/>
              <a:t>HR managers develop detailed HR policies, lead diversity and inclusion initiatives, and ensure succession planning. </a:t>
            </a:r>
            <a:r>
              <a:rPr lang="en-GB" i="1" dirty="0"/>
              <a:t>(LIRIO, MD LEE, ML WILLIAMS, 2008).</a:t>
            </a:r>
          </a:p>
          <a:p>
            <a:pPr>
              <a:lnSpc>
                <a:spcPct val="90000"/>
              </a:lnSpc>
            </a:pPr>
            <a:r>
              <a:rPr lang="en-GB" dirty="0"/>
              <a:t> They play a key role in high-level decision making, setting company strategy and future operations.</a:t>
            </a:r>
          </a:p>
          <a:p>
            <a:pPr>
              <a:lnSpc>
                <a:spcPct val="90000"/>
              </a:lnSpc>
            </a:pPr>
            <a:r>
              <a:rPr lang="en-GB" dirty="0"/>
              <a:t>HR manages employees to foster cooperation and innovation through diversity and inclusion.</a:t>
            </a:r>
          </a:p>
          <a:p>
            <a:pPr>
              <a:lnSpc>
                <a:spcPct val="90000"/>
              </a:lnSpc>
            </a:pPr>
            <a:r>
              <a:rPr lang="en-GB" dirty="0"/>
              <a:t> They focus on continuous development of staff to create competitive advantage and future leaders.</a:t>
            </a:r>
          </a:p>
          <a:p>
            <a:pPr marL="0" indent="0">
              <a:lnSpc>
                <a:spcPct val="90000"/>
              </a:lnSpc>
              <a:buNone/>
            </a:pPr>
            <a:r>
              <a:rPr lang="en-GB" dirty="0"/>
              <a:t>                            (</a:t>
            </a:r>
            <a:r>
              <a:rPr lang="en-GB" b="1" i="1" dirty="0"/>
              <a:t>Jiang,  2013). </a:t>
            </a:r>
          </a:p>
        </p:txBody>
      </p:sp>
      <p:pic>
        <p:nvPicPr>
          <p:cNvPr id="4" name="Picture 3" descr="A group of paper people holding their hands up&#10;&#10;Description automatically generated">
            <a:extLst>
              <a:ext uri="{FF2B5EF4-FFF2-40B4-BE49-F238E27FC236}">
                <a16:creationId xmlns:a16="http://schemas.microsoft.com/office/drawing/2014/main" id="{AD1C3AA5-3D54-B0F5-65FB-EFC3EA4E9AE3}"/>
              </a:ext>
            </a:extLst>
          </p:cNvPr>
          <p:cNvPicPr>
            <a:picLocks noChangeAspect="1"/>
          </p:cNvPicPr>
          <p:nvPr/>
        </p:nvPicPr>
        <p:blipFill>
          <a:blip r:embed="rId2"/>
          <a:stretch>
            <a:fillRect/>
          </a:stretch>
        </p:blipFill>
        <p:spPr>
          <a:xfrm>
            <a:off x="6527344" y="1679597"/>
            <a:ext cx="5451627" cy="3287622"/>
          </a:xfrm>
          <a:prstGeom prst="rect">
            <a:avLst/>
          </a:prstGeom>
        </p:spPr>
      </p:pic>
      <p:sp>
        <p:nvSpPr>
          <p:cNvPr id="13"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2082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AE57A-66C1-3238-6A5D-C9CD70732169}"/>
              </a:ext>
            </a:extLst>
          </p:cNvPr>
          <p:cNvSpPr>
            <a:spLocks noGrp="1"/>
          </p:cNvSpPr>
          <p:nvPr>
            <p:ph type="title"/>
          </p:nvPr>
        </p:nvSpPr>
        <p:spPr>
          <a:xfrm>
            <a:off x="2592926" y="624110"/>
            <a:ext cx="4633466" cy="1280890"/>
          </a:xfrm>
        </p:spPr>
        <p:txBody>
          <a:bodyPr>
            <a:normAutofit/>
          </a:bodyPr>
          <a:lstStyle/>
          <a:p>
            <a:r>
              <a:rPr lang="en-GB" b="1" dirty="0"/>
              <a:t>Expectations from HR Managers</a:t>
            </a:r>
          </a:p>
        </p:txBody>
      </p:sp>
      <p:sp>
        <p:nvSpPr>
          <p:cNvPr id="3" name="Content Placeholder 2">
            <a:extLst>
              <a:ext uri="{FF2B5EF4-FFF2-40B4-BE49-F238E27FC236}">
                <a16:creationId xmlns:a16="http://schemas.microsoft.com/office/drawing/2014/main" id="{345ABEB3-7F99-FAB0-D30F-14CC1755D6DE}"/>
              </a:ext>
            </a:extLst>
          </p:cNvPr>
          <p:cNvSpPr>
            <a:spLocks noGrp="1"/>
          </p:cNvSpPr>
          <p:nvPr>
            <p:ph idx="1"/>
          </p:nvPr>
        </p:nvSpPr>
        <p:spPr>
          <a:xfrm>
            <a:off x="936171" y="1905001"/>
            <a:ext cx="6290221" cy="4006222"/>
          </a:xfrm>
        </p:spPr>
        <p:txBody>
          <a:bodyPr>
            <a:normAutofit lnSpcReduction="10000"/>
          </a:bodyPr>
          <a:lstStyle/>
          <a:p>
            <a:pPr>
              <a:lnSpc>
                <a:spcPct val="90000"/>
              </a:lnSpc>
            </a:pPr>
            <a:r>
              <a:rPr lang="en-GB" dirty="0"/>
              <a:t>Leading, Communicating, and Thinking HR Managers</a:t>
            </a:r>
          </a:p>
          <a:p>
            <a:pPr>
              <a:lnSpc>
                <a:spcPct val="90000"/>
              </a:lnSpc>
            </a:pPr>
            <a:r>
              <a:rPr lang="en-GB" dirty="0"/>
              <a:t>Forward-thinking executives that support the HR division.</a:t>
            </a:r>
          </a:p>
          <a:p>
            <a:pPr>
              <a:lnSpc>
                <a:spcPct val="90000"/>
              </a:lnSpc>
            </a:pPr>
            <a:r>
              <a:rPr lang="en-GB" dirty="0"/>
              <a:t>Guide HR in improving its communication with every employee.</a:t>
            </a:r>
          </a:p>
          <a:p>
            <a:pPr>
              <a:lnSpc>
                <a:spcPct val="90000"/>
              </a:lnSpc>
            </a:pPr>
            <a:r>
              <a:rPr lang="en-GB" dirty="0"/>
              <a:t>Create a climate of candour and trust.</a:t>
            </a:r>
          </a:p>
          <a:p>
            <a:pPr>
              <a:lnSpc>
                <a:spcPct val="90000"/>
              </a:lnSpc>
            </a:pPr>
            <a:r>
              <a:rPr lang="en-GB" dirty="0"/>
              <a:t> To provide specific advice, analyse and assess.</a:t>
            </a:r>
          </a:p>
          <a:p>
            <a:pPr>
              <a:lnSpc>
                <a:spcPct val="90000"/>
              </a:lnSpc>
            </a:pPr>
            <a:r>
              <a:rPr lang="en-GB" dirty="0"/>
              <a:t>Develop a helpful and encouraging culture.</a:t>
            </a:r>
          </a:p>
          <a:p>
            <a:pPr>
              <a:lnSpc>
                <a:spcPct val="90000"/>
              </a:lnSpc>
            </a:pPr>
            <a:r>
              <a:rPr lang="en-GB" dirty="0"/>
              <a:t> Supervise these areas, to ensure that your business is successful, and that your workers are happy. </a:t>
            </a:r>
          </a:p>
          <a:p>
            <a:pPr marL="0" indent="0">
              <a:lnSpc>
                <a:spcPct val="90000"/>
              </a:lnSpc>
              <a:buNone/>
            </a:pPr>
            <a:endParaRPr lang="en-GB" sz="1400" dirty="0"/>
          </a:p>
          <a:p>
            <a:pPr marL="0" indent="0">
              <a:lnSpc>
                <a:spcPct val="90000"/>
              </a:lnSpc>
              <a:buNone/>
            </a:pPr>
            <a:r>
              <a:rPr lang="en-GB" sz="1400" dirty="0"/>
              <a:t>                                 </a:t>
            </a:r>
            <a:r>
              <a:rPr lang="en-GB" sz="1400" b="1" i="1" dirty="0"/>
              <a:t>(</a:t>
            </a:r>
            <a:r>
              <a:rPr lang="en-GB" sz="1400" b="1" i="1" dirty="0" err="1"/>
              <a:t>Cropanzano</a:t>
            </a:r>
            <a:r>
              <a:rPr lang="en-GB" sz="1400" b="1" i="1" dirty="0"/>
              <a:t>, DG </a:t>
            </a:r>
            <a:r>
              <a:rPr lang="en-GB" sz="1400" b="1" i="1" dirty="0" err="1"/>
              <a:t>Bonett</a:t>
            </a:r>
            <a:r>
              <a:rPr lang="en-GB" sz="1400" b="1" i="1" dirty="0"/>
              <a:t>, 2007). </a:t>
            </a:r>
          </a:p>
        </p:txBody>
      </p:sp>
      <p:pic>
        <p:nvPicPr>
          <p:cNvPr id="4" name="Picture 3" descr="A person with long black hair&#10;&#10;Description automatically generated">
            <a:extLst>
              <a:ext uri="{FF2B5EF4-FFF2-40B4-BE49-F238E27FC236}">
                <a16:creationId xmlns:a16="http://schemas.microsoft.com/office/drawing/2014/main" id="{E477DA27-DFC8-5BAC-1292-7C8124579F2B}"/>
              </a:ext>
            </a:extLst>
          </p:cNvPr>
          <p:cNvPicPr>
            <a:picLocks noChangeAspect="1"/>
          </p:cNvPicPr>
          <p:nvPr/>
        </p:nvPicPr>
        <p:blipFill>
          <a:blip r:embed="rId2"/>
          <a:stretch>
            <a:fillRect/>
          </a:stretch>
        </p:blipFill>
        <p:spPr>
          <a:xfrm>
            <a:off x="7556410" y="2140278"/>
            <a:ext cx="4001315" cy="2270746"/>
          </a:xfrm>
          <a:prstGeom prst="rect">
            <a:avLst/>
          </a:prstGeom>
        </p:spPr>
      </p:pic>
    </p:spTree>
    <p:extLst>
      <p:ext uri="{BB962C8B-B14F-4D97-AF65-F5344CB8AC3E}">
        <p14:creationId xmlns:p14="http://schemas.microsoft.com/office/powerpoint/2010/main" val="9160537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066FD-A5E5-08F3-3ACF-61159099275A}"/>
              </a:ext>
            </a:extLst>
          </p:cNvPr>
          <p:cNvSpPr>
            <a:spLocks noGrp="1"/>
          </p:cNvSpPr>
          <p:nvPr>
            <p:ph type="title"/>
          </p:nvPr>
        </p:nvSpPr>
        <p:spPr>
          <a:xfrm>
            <a:off x="2592925" y="624110"/>
            <a:ext cx="8911687" cy="1280890"/>
          </a:xfrm>
        </p:spPr>
        <p:txBody>
          <a:bodyPr>
            <a:normAutofit/>
          </a:bodyPr>
          <a:lstStyle/>
          <a:p>
            <a:r>
              <a:rPr lang="en-GB" b="1" dirty="0"/>
              <a:t>Types of Relationships in the Workplace</a:t>
            </a:r>
          </a:p>
        </p:txBody>
      </p:sp>
      <p:sp>
        <p:nvSpPr>
          <p:cNvPr id="3" name="Content Placeholder 2">
            <a:extLst>
              <a:ext uri="{FF2B5EF4-FFF2-40B4-BE49-F238E27FC236}">
                <a16:creationId xmlns:a16="http://schemas.microsoft.com/office/drawing/2014/main" id="{F2AC20C1-ED18-FA22-9840-EF7394FBA6CD}"/>
              </a:ext>
            </a:extLst>
          </p:cNvPr>
          <p:cNvSpPr>
            <a:spLocks noGrp="1"/>
          </p:cNvSpPr>
          <p:nvPr>
            <p:ph idx="1"/>
          </p:nvPr>
        </p:nvSpPr>
        <p:spPr>
          <a:xfrm>
            <a:off x="687388" y="1502228"/>
            <a:ext cx="7749041" cy="4006222"/>
          </a:xfrm>
        </p:spPr>
        <p:txBody>
          <a:bodyPr>
            <a:noAutofit/>
          </a:bodyPr>
          <a:lstStyle/>
          <a:p>
            <a:pPr>
              <a:lnSpc>
                <a:spcPct val="90000"/>
              </a:lnSpc>
            </a:pPr>
            <a:r>
              <a:rPr lang="en-GB" sz="1600" dirty="0"/>
              <a:t>These relationships at work are interactions with employers and employees. There are also peer to peer interactions and days to days. </a:t>
            </a:r>
          </a:p>
          <a:p>
            <a:pPr>
              <a:lnSpc>
                <a:spcPct val="90000"/>
              </a:lnSpc>
            </a:pPr>
            <a:r>
              <a:rPr lang="en-GB" sz="1600" dirty="0"/>
              <a:t>Respect for the employer should be mutual between both parties and unambiguous communications should be conducted.</a:t>
            </a:r>
          </a:p>
          <a:p>
            <a:pPr>
              <a:lnSpc>
                <a:spcPct val="90000"/>
              </a:lnSpc>
            </a:pPr>
            <a:r>
              <a:rPr lang="en-GB" sz="1600" dirty="0"/>
              <a:t>Interaction between pee to peer are colleagues who work together. They work well as a team. (</a:t>
            </a:r>
            <a:r>
              <a:rPr lang="en-GB" sz="1600" i="1" dirty="0"/>
              <a:t>Jiang, DP </a:t>
            </a:r>
            <a:r>
              <a:rPr lang="en-GB" sz="1600" i="1" dirty="0" err="1"/>
              <a:t>Lepak</a:t>
            </a:r>
            <a:r>
              <a:rPr lang="en-GB" sz="1600" i="1" dirty="0"/>
              <a:t>, J Hu, JC Baer, 2012</a:t>
            </a:r>
            <a:r>
              <a:rPr lang="en-GB" sz="1600" dirty="0"/>
              <a:t>). </a:t>
            </a:r>
          </a:p>
          <a:p>
            <a:pPr>
              <a:lnSpc>
                <a:spcPct val="90000"/>
              </a:lnSpc>
            </a:pPr>
            <a:r>
              <a:rPr lang="en-GB" sz="1600" dirty="0"/>
              <a:t>Cross department interactions folks from different departments work together, these interactions motivate and encourage co-operation and synergy across one or more department.</a:t>
            </a:r>
          </a:p>
          <a:p>
            <a:pPr>
              <a:lnSpc>
                <a:spcPct val="90000"/>
              </a:lnSpc>
            </a:pPr>
            <a:r>
              <a:rPr lang="en-GB" sz="1600" dirty="0"/>
              <a:t>Without interdepartmental contacts no organisational goals are achieved. </a:t>
            </a:r>
          </a:p>
          <a:p>
            <a:pPr>
              <a:lnSpc>
                <a:spcPct val="90000"/>
              </a:lnSpc>
            </a:pPr>
            <a:r>
              <a:rPr lang="en-GB" sz="1600" dirty="0"/>
              <a:t>The organisations success hinged on maintaining sound relationship across and between groupings. </a:t>
            </a:r>
          </a:p>
          <a:p>
            <a:pPr>
              <a:lnSpc>
                <a:spcPct val="90000"/>
              </a:lnSpc>
            </a:pPr>
            <a:r>
              <a:rPr lang="en-GB" sz="1600" dirty="0"/>
              <a:t>All group officials should promote co-operation and good relationship to masterminds' teams, teamwork and a conducive environment for a virile output, creativity and good job satisfaction. (</a:t>
            </a:r>
            <a:r>
              <a:rPr lang="en-GB" sz="1600" i="1" dirty="0"/>
              <a:t>Jiang, DP </a:t>
            </a:r>
            <a:r>
              <a:rPr lang="en-GB" sz="1600" i="1" dirty="0" err="1"/>
              <a:t>Lepak</a:t>
            </a:r>
            <a:r>
              <a:rPr lang="en-GB" sz="1600" i="1" dirty="0"/>
              <a:t>, J Hu, JC Baer, 2012). </a:t>
            </a:r>
          </a:p>
          <a:p>
            <a:pPr>
              <a:lnSpc>
                <a:spcPct val="90000"/>
              </a:lnSpc>
            </a:pPr>
            <a:r>
              <a:rPr lang="en-GB" sz="1600" dirty="0"/>
              <a:t>Interaction in relationships will from unit from another in an exponential way to improve output, creativity and workplace good health </a:t>
            </a:r>
          </a:p>
          <a:p>
            <a:pPr marL="0" indent="0">
              <a:lnSpc>
                <a:spcPct val="90000"/>
              </a:lnSpc>
              <a:buNone/>
            </a:pPr>
            <a:endParaRPr lang="en-GB" sz="1600" dirty="0"/>
          </a:p>
        </p:txBody>
      </p:sp>
      <p:pic>
        <p:nvPicPr>
          <p:cNvPr id="4" name="Picture 3" descr="A group of people in a meeting&#10;&#10;Description automatically generated">
            <a:extLst>
              <a:ext uri="{FF2B5EF4-FFF2-40B4-BE49-F238E27FC236}">
                <a16:creationId xmlns:a16="http://schemas.microsoft.com/office/drawing/2014/main" id="{3EEEB867-32CE-A1E4-1B8C-821F0B78156E}"/>
              </a:ext>
            </a:extLst>
          </p:cNvPr>
          <p:cNvPicPr>
            <a:picLocks noChangeAspect="1"/>
          </p:cNvPicPr>
          <p:nvPr/>
        </p:nvPicPr>
        <p:blipFill rotWithShape="1">
          <a:blip r:embed="rId2"/>
          <a:srcRect l="16572" r="22207" b="2"/>
          <a:stretch/>
        </p:blipFill>
        <p:spPr>
          <a:xfrm>
            <a:off x="8631452" y="2129586"/>
            <a:ext cx="2873159" cy="3737814"/>
          </a:xfrm>
          <a:prstGeom prst="rect">
            <a:avLst/>
          </a:prstGeom>
        </p:spPr>
      </p:pic>
    </p:spTree>
    <p:extLst>
      <p:ext uri="{BB962C8B-B14F-4D97-AF65-F5344CB8AC3E}">
        <p14:creationId xmlns:p14="http://schemas.microsoft.com/office/powerpoint/2010/main" val="4081192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21E579-4785-4A4E-8D09-42E5246D8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A0C257-5FCE-CDAE-AA2B-1281901DDD95}"/>
              </a:ext>
            </a:extLst>
          </p:cNvPr>
          <p:cNvSpPr>
            <a:spLocks noGrp="1"/>
          </p:cNvSpPr>
          <p:nvPr>
            <p:ph type="title"/>
          </p:nvPr>
        </p:nvSpPr>
        <p:spPr>
          <a:xfrm>
            <a:off x="1641471" y="111706"/>
            <a:ext cx="5122652" cy="1259894"/>
          </a:xfrm>
        </p:spPr>
        <p:txBody>
          <a:bodyPr>
            <a:normAutofit/>
          </a:bodyPr>
          <a:lstStyle/>
          <a:p>
            <a:r>
              <a:rPr lang="en-GB" dirty="0"/>
              <a:t> </a:t>
            </a:r>
            <a:r>
              <a:rPr lang="en-GB" b="1" dirty="0"/>
              <a:t>Influencing Factors on Relationships</a:t>
            </a:r>
          </a:p>
        </p:txBody>
      </p:sp>
      <p:sp>
        <p:nvSpPr>
          <p:cNvPr id="11" name="Rectangle 10">
            <a:extLst>
              <a:ext uri="{FF2B5EF4-FFF2-40B4-BE49-F238E27FC236}">
                <a16:creationId xmlns:a16="http://schemas.microsoft.com/office/drawing/2014/main" id="{3BE96D34-9D7C-4984-961D-7165FA216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06F332C-B872-BC0D-3057-8D28A8E677E9}"/>
              </a:ext>
            </a:extLst>
          </p:cNvPr>
          <p:cNvSpPr>
            <a:spLocks noGrp="1"/>
          </p:cNvSpPr>
          <p:nvPr>
            <p:ph idx="1"/>
          </p:nvPr>
        </p:nvSpPr>
        <p:spPr>
          <a:xfrm>
            <a:off x="503130" y="1497621"/>
            <a:ext cx="6443873" cy="3857224"/>
          </a:xfrm>
        </p:spPr>
        <p:txBody>
          <a:bodyPr>
            <a:noAutofit/>
          </a:bodyPr>
          <a:lstStyle/>
          <a:p>
            <a:pPr>
              <a:lnSpc>
                <a:spcPct val="90000"/>
              </a:lnSpc>
            </a:pPr>
            <a:r>
              <a:rPr lang="en-GB" sz="1600" dirty="0"/>
              <a:t>Clearer communication, systems of encouragement, recognition, opportunities for improvement, and work culture that are inclusive. When communication is clear - when people convey their expectations - that's when they set a standard for criticism </a:t>
            </a:r>
            <a:r>
              <a:rPr lang="en-GB" sz="1600" i="1" dirty="0"/>
              <a:t>(Evans,  2012).</a:t>
            </a:r>
          </a:p>
          <a:p>
            <a:pPr>
              <a:lnSpc>
                <a:spcPct val="90000"/>
              </a:lnSpc>
            </a:pPr>
            <a:r>
              <a:rPr lang="en-GB" sz="1600" dirty="0"/>
              <a:t>Systems that recognise staff support their efforts, and often, they reward them, which promotes good behaviour and accomplishments. </a:t>
            </a:r>
          </a:p>
          <a:p>
            <a:pPr>
              <a:lnSpc>
                <a:spcPct val="90000"/>
              </a:lnSpc>
            </a:pPr>
            <a:r>
              <a:rPr lang="en-GB" sz="1600" dirty="0"/>
              <a:t>Giving chances for advancement offers employees opportunities to grow and develop into their roles. </a:t>
            </a:r>
          </a:p>
          <a:p>
            <a:pPr>
              <a:lnSpc>
                <a:spcPct val="90000"/>
              </a:lnSpc>
            </a:pPr>
            <a:r>
              <a:rPr lang="en-GB" sz="1600" dirty="0"/>
              <a:t>In a company with a work culture that is inclusive, workers of different backgrounds feel respected and welcome (</a:t>
            </a:r>
            <a:r>
              <a:rPr lang="en-GB" sz="1600" i="1" dirty="0"/>
              <a:t>He, AM Morrison, H Zhang, 2019). </a:t>
            </a:r>
          </a:p>
          <a:p>
            <a:pPr>
              <a:lnSpc>
                <a:spcPct val="90000"/>
              </a:lnSpc>
            </a:pPr>
            <a:r>
              <a:rPr lang="en-GB" sz="1600" dirty="0"/>
              <a:t>These things, all together, promote trust, motivate staff, and ensure that the workplace is one in which people can co-exist peacefully, which – in turn – both benefits the company's success and the happiness of employees overall.</a:t>
            </a:r>
          </a:p>
        </p:txBody>
      </p:sp>
      <p:pic>
        <p:nvPicPr>
          <p:cNvPr id="4" name="Picture 3" descr="A group of people looking at a document&#10;&#10;Description automatically generated">
            <a:extLst>
              <a:ext uri="{FF2B5EF4-FFF2-40B4-BE49-F238E27FC236}">
                <a16:creationId xmlns:a16="http://schemas.microsoft.com/office/drawing/2014/main" id="{60416D37-0F09-67F6-F8D6-F54238663AD9}"/>
              </a:ext>
            </a:extLst>
          </p:cNvPr>
          <p:cNvPicPr>
            <a:picLocks noChangeAspect="1"/>
          </p:cNvPicPr>
          <p:nvPr/>
        </p:nvPicPr>
        <p:blipFill rotWithShape="1">
          <a:blip r:embed="rId2"/>
          <a:srcRect r="20315" b="-1"/>
          <a:stretch/>
        </p:blipFill>
        <p:spPr>
          <a:xfrm>
            <a:off x="7084373" y="1124830"/>
            <a:ext cx="4787377" cy="4608339"/>
          </a:xfrm>
          <a:prstGeom prst="rect">
            <a:avLst/>
          </a:prstGeom>
        </p:spPr>
      </p:pic>
      <p:sp>
        <p:nvSpPr>
          <p:cNvPr id="13" name="Freeform 12">
            <a:extLst>
              <a:ext uri="{FF2B5EF4-FFF2-40B4-BE49-F238E27FC236}">
                <a16:creationId xmlns:a16="http://schemas.microsoft.com/office/drawing/2014/main" id="{C8DE1BEC-DAE3-43F4-8D9F-384C3D694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3842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D063D-DA7C-59CD-3C7D-3E2449F5AD42}"/>
              </a:ext>
            </a:extLst>
          </p:cNvPr>
          <p:cNvSpPr>
            <a:spLocks noGrp="1"/>
          </p:cNvSpPr>
          <p:nvPr>
            <p:ph type="title"/>
          </p:nvPr>
        </p:nvSpPr>
        <p:spPr>
          <a:xfrm>
            <a:off x="1665515" y="624110"/>
            <a:ext cx="9839098" cy="1280890"/>
          </a:xfrm>
        </p:spPr>
        <p:txBody>
          <a:bodyPr/>
          <a:lstStyle/>
          <a:p>
            <a:r>
              <a:rPr lang="en-GB" dirty="0"/>
              <a:t> </a:t>
            </a:r>
            <a:r>
              <a:rPr lang="en-GB" b="1" dirty="0"/>
              <a:t>Practical Examples and Personal Experiences</a:t>
            </a:r>
          </a:p>
        </p:txBody>
      </p:sp>
      <p:sp>
        <p:nvSpPr>
          <p:cNvPr id="3" name="Content Placeholder 2">
            <a:extLst>
              <a:ext uri="{FF2B5EF4-FFF2-40B4-BE49-F238E27FC236}">
                <a16:creationId xmlns:a16="http://schemas.microsoft.com/office/drawing/2014/main" id="{45A3C027-D297-F1A9-AA25-DE596C1EECC3}"/>
              </a:ext>
            </a:extLst>
          </p:cNvPr>
          <p:cNvSpPr>
            <a:spLocks noGrp="1"/>
          </p:cNvSpPr>
          <p:nvPr>
            <p:ph idx="1"/>
          </p:nvPr>
        </p:nvSpPr>
        <p:spPr/>
        <p:txBody>
          <a:bodyPr>
            <a:noAutofit/>
          </a:bodyPr>
          <a:lstStyle/>
          <a:p>
            <a:r>
              <a:rPr lang="en-GB" dirty="0"/>
              <a:t>Improving Team Relationships and Attitudes</a:t>
            </a:r>
          </a:p>
          <a:p>
            <a:r>
              <a:rPr lang="en-GB" dirty="0"/>
              <a:t> Team-building exercises, mentoring programs, and open feedback systems can enhance team relationships (</a:t>
            </a:r>
            <a:r>
              <a:rPr lang="en-GB" i="1" dirty="0"/>
              <a:t>Al-Emadi, C </a:t>
            </a:r>
            <a:r>
              <a:rPr lang="en-GB" i="1" dirty="0" err="1"/>
              <a:t>Schwabenland</a:t>
            </a:r>
            <a:r>
              <a:rPr lang="en-GB" i="1" dirty="0"/>
              <a:t>, 2015). </a:t>
            </a:r>
          </a:p>
          <a:p>
            <a:r>
              <a:rPr lang="en-GB" dirty="0"/>
              <a:t>Open feedback systems foster open communication and continuous development.</a:t>
            </a:r>
          </a:p>
          <a:p>
            <a:r>
              <a:rPr lang="en-GB" dirty="0"/>
              <a:t>Repeating successful stories from others can inspire team members to strive for similar success.</a:t>
            </a:r>
          </a:p>
          <a:p>
            <a:r>
              <a:rPr lang="en-GB" dirty="0"/>
              <a:t> Among the employees, these exercises foster trust and cooperation.</a:t>
            </a:r>
          </a:p>
          <a:p>
            <a:r>
              <a:rPr lang="en-GB" dirty="0"/>
              <a:t>Team members draw motivation from them too, and the programmes provide guidance for their own training </a:t>
            </a:r>
            <a:r>
              <a:rPr lang="en-GB" i="1" dirty="0"/>
              <a:t>(</a:t>
            </a:r>
            <a:r>
              <a:rPr lang="de-DE" i="1" dirty="0"/>
              <a:t>S Chen, JF Uen, C Chen, 2016). </a:t>
            </a:r>
            <a:endParaRPr lang="en-GB" i="1" dirty="0"/>
          </a:p>
          <a:p>
            <a:r>
              <a:rPr lang="en-GB" dirty="0"/>
              <a:t>Workplaces will likely become more confident and resilient if these programmes are widely adopted, and the companies more successful.</a:t>
            </a:r>
          </a:p>
        </p:txBody>
      </p:sp>
    </p:spTree>
    <p:extLst>
      <p:ext uri="{BB962C8B-B14F-4D97-AF65-F5344CB8AC3E}">
        <p14:creationId xmlns:p14="http://schemas.microsoft.com/office/powerpoint/2010/main" val="3029684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253C0-C08B-4103-FE96-D1A6551558FA}"/>
              </a:ext>
            </a:extLst>
          </p:cNvPr>
          <p:cNvSpPr>
            <a:spLocks noGrp="1"/>
          </p:cNvSpPr>
          <p:nvPr>
            <p:ph type="title"/>
          </p:nvPr>
        </p:nvSpPr>
        <p:spPr>
          <a:xfrm>
            <a:off x="1687669" y="624110"/>
            <a:ext cx="4137059" cy="1280890"/>
          </a:xfrm>
        </p:spPr>
        <p:txBody>
          <a:bodyPr>
            <a:normAutofit/>
          </a:bodyPr>
          <a:lstStyle/>
          <a:p>
            <a:r>
              <a:rPr lang="en-GB" sz="3200" b="1"/>
              <a:t>Conclusion </a:t>
            </a:r>
          </a:p>
        </p:txBody>
      </p:sp>
      <p:sp>
        <p:nvSpPr>
          <p:cNvPr id="3" name="Content Placeholder 2">
            <a:extLst>
              <a:ext uri="{FF2B5EF4-FFF2-40B4-BE49-F238E27FC236}">
                <a16:creationId xmlns:a16="http://schemas.microsoft.com/office/drawing/2014/main" id="{A0997FA8-6C1C-6D80-2A48-944DC39C6B37}"/>
              </a:ext>
            </a:extLst>
          </p:cNvPr>
          <p:cNvSpPr>
            <a:spLocks noGrp="1"/>
          </p:cNvSpPr>
          <p:nvPr>
            <p:ph idx="1"/>
          </p:nvPr>
        </p:nvSpPr>
        <p:spPr>
          <a:xfrm>
            <a:off x="768199" y="1415143"/>
            <a:ext cx="5718817" cy="4191279"/>
          </a:xfrm>
        </p:spPr>
        <p:txBody>
          <a:bodyPr>
            <a:noAutofit/>
          </a:bodyPr>
          <a:lstStyle/>
          <a:p>
            <a:pPr marL="0" indent="0" algn="just">
              <a:lnSpc>
                <a:spcPct val="90000"/>
              </a:lnSpc>
              <a:buNone/>
            </a:pPr>
            <a:r>
              <a:rPr lang="en-GB" sz="2000" dirty="0">
                <a:solidFill>
                  <a:schemeClr val="tx1"/>
                </a:solidFill>
              </a:rPr>
              <a:t>An organisation’s operation heavily depends on the key functions HR managers perform. The daily operations are facilitated by their effective human resource, such as hiring, training as well as employees interacting. Meanwhile, their strategic functions, such as diversification, succession planning, and HR policies according to business objectives, work together to foster a harmonious and pleasant working environment. HR managers not only increase employees’ motivation, productivity and happiness with developing friendly and harmonious relationships, but also help keep the competitive advantage and organisational success.</a:t>
            </a:r>
          </a:p>
        </p:txBody>
      </p:sp>
      <p:pic>
        <p:nvPicPr>
          <p:cNvPr id="4" name="Picture 3" descr="A person standing in front of a group of people&#10;&#10;Description automatically generated">
            <a:extLst>
              <a:ext uri="{FF2B5EF4-FFF2-40B4-BE49-F238E27FC236}">
                <a16:creationId xmlns:a16="http://schemas.microsoft.com/office/drawing/2014/main" id="{CF7294BD-6F43-0923-017B-12E362094525}"/>
              </a:ext>
            </a:extLst>
          </p:cNvPr>
          <p:cNvPicPr>
            <a:picLocks noChangeAspect="1"/>
          </p:cNvPicPr>
          <p:nvPr/>
        </p:nvPicPr>
        <p:blipFill rotWithShape="1">
          <a:blip r:embed="rId2"/>
          <a:srcRect l="20068" r="3918" b="-1"/>
          <a:stretch/>
        </p:blipFill>
        <p:spPr>
          <a:xfrm>
            <a:off x="6715332" y="674915"/>
            <a:ext cx="5002241" cy="4815167"/>
          </a:xfrm>
          <a:prstGeom prst="rect">
            <a:avLst/>
          </a:prstGeom>
        </p:spPr>
      </p:pic>
    </p:spTree>
    <p:extLst>
      <p:ext uri="{BB962C8B-B14F-4D97-AF65-F5344CB8AC3E}">
        <p14:creationId xmlns:p14="http://schemas.microsoft.com/office/powerpoint/2010/main" val="510908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F0D3C-2E75-ABB4-E15C-37153BAF7216}"/>
              </a:ext>
            </a:extLst>
          </p:cNvPr>
          <p:cNvSpPr>
            <a:spLocks noGrp="1"/>
          </p:cNvSpPr>
          <p:nvPr>
            <p:ph type="title"/>
          </p:nvPr>
        </p:nvSpPr>
        <p:spPr>
          <a:xfrm>
            <a:off x="1371601" y="195944"/>
            <a:ext cx="10133012" cy="664028"/>
          </a:xfrm>
        </p:spPr>
        <p:txBody>
          <a:bodyPr>
            <a:normAutofit/>
          </a:bodyPr>
          <a:lstStyle/>
          <a:p>
            <a:r>
              <a:rPr lang="en-GB" dirty="0"/>
              <a:t>References List </a:t>
            </a:r>
          </a:p>
        </p:txBody>
      </p:sp>
      <p:sp>
        <p:nvSpPr>
          <p:cNvPr id="3" name="Content Placeholder 2">
            <a:extLst>
              <a:ext uri="{FF2B5EF4-FFF2-40B4-BE49-F238E27FC236}">
                <a16:creationId xmlns:a16="http://schemas.microsoft.com/office/drawing/2014/main" id="{473A7A87-8696-EC08-D4EB-50A00916389B}"/>
              </a:ext>
            </a:extLst>
          </p:cNvPr>
          <p:cNvSpPr>
            <a:spLocks noGrp="1"/>
          </p:cNvSpPr>
          <p:nvPr>
            <p:ph idx="1"/>
          </p:nvPr>
        </p:nvSpPr>
        <p:spPr>
          <a:xfrm>
            <a:off x="1447801" y="957943"/>
            <a:ext cx="10350726" cy="4278365"/>
          </a:xfrm>
        </p:spPr>
        <p:txBody>
          <a:bodyPr>
            <a:noAutofit/>
          </a:bodyPr>
          <a:lstStyle/>
          <a:p>
            <a:r>
              <a:rPr lang="en-GB" sz="1400" b="0" i="0" dirty="0">
                <a:solidFill>
                  <a:srgbClr val="222222"/>
                </a:solidFill>
                <a:effectLst/>
                <a:highlight>
                  <a:srgbClr val="FFFFFF"/>
                </a:highlight>
                <a:latin typeface="Arial" panose="020B0604020202020204" pitchFamily="34" charset="0"/>
              </a:rPr>
              <a:t>Armstrong, M. and Taylor, S., (2006). Human resource management practice. </a:t>
            </a:r>
            <a:r>
              <a:rPr lang="en-GB" sz="1400" b="0" i="1" dirty="0">
                <a:solidFill>
                  <a:srgbClr val="222222"/>
                </a:solidFill>
                <a:effectLst/>
                <a:highlight>
                  <a:srgbClr val="FFFFFF"/>
                </a:highlight>
                <a:latin typeface="Arial" panose="020B0604020202020204" pitchFamily="34" charset="0"/>
              </a:rPr>
              <a:t>Distributed Computing (10th ed.). https://doi. org/10.1002/9781118802717</a:t>
            </a:r>
            <a:r>
              <a:rPr lang="en-GB" sz="1400" b="0" i="0" dirty="0">
                <a:solidFill>
                  <a:srgbClr val="222222"/>
                </a:solidFill>
                <a:effectLst/>
                <a:highlight>
                  <a:srgbClr val="FFFFFF"/>
                </a:highlight>
                <a:latin typeface="Arial" panose="020B0604020202020204" pitchFamily="34" charset="0"/>
              </a:rPr>
              <a:t>.</a:t>
            </a:r>
          </a:p>
          <a:p>
            <a:r>
              <a:rPr lang="en-GB" sz="1400" b="0" i="0" dirty="0">
                <a:solidFill>
                  <a:srgbClr val="222222"/>
                </a:solidFill>
                <a:effectLst/>
                <a:highlight>
                  <a:srgbClr val="FFFFFF"/>
                </a:highlight>
                <a:latin typeface="Arial" panose="020B0604020202020204" pitchFamily="34" charset="0"/>
              </a:rPr>
              <a:t>Al-Emadi, A.A.Q., </a:t>
            </a:r>
            <a:r>
              <a:rPr lang="en-GB" sz="1400" b="0" i="0" dirty="0" err="1">
                <a:solidFill>
                  <a:srgbClr val="222222"/>
                </a:solidFill>
                <a:effectLst/>
                <a:highlight>
                  <a:srgbClr val="FFFFFF"/>
                </a:highlight>
                <a:latin typeface="Arial" panose="020B0604020202020204" pitchFamily="34" charset="0"/>
              </a:rPr>
              <a:t>Schwabenland</a:t>
            </a:r>
            <a:r>
              <a:rPr lang="en-GB" sz="1400" b="0" i="0" dirty="0">
                <a:solidFill>
                  <a:srgbClr val="222222"/>
                </a:solidFill>
                <a:effectLst/>
                <a:highlight>
                  <a:srgbClr val="FFFFFF"/>
                </a:highlight>
                <a:latin typeface="Arial" panose="020B0604020202020204" pitchFamily="34" charset="0"/>
              </a:rPr>
              <a:t>, C. and Wei, Q., (2015). The vital role of employee retention in human resource management: A literature review. </a:t>
            </a:r>
            <a:r>
              <a:rPr lang="en-GB" sz="1400" b="0" i="1" dirty="0">
                <a:solidFill>
                  <a:srgbClr val="222222"/>
                </a:solidFill>
                <a:effectLst/>
                <a:highlight>
                  <a:srgbClr val="FFFFFF"/>
                </a:highlight>
                <a:latin typeface="Arial" panose="020B0604020202020204" pitchFamily="34" charset="0"/>
              </a:rPr>
              <a:t>IUP Journal of Organizational Behavior</a:t>
            </a:r>
            <a:r>
              <a:rPr lang="en-GB" sz="1400" b="0" i="0" dirty="0">
                <a:solidFill>
                  <a:srgbClr val="222222"/>
                </a:solidFill>
                <a:effectLst/>
                <a:highlight>
                  <a:srgbClr val="FFFFFF"/>
                </a:highlight>
                <a:latin typeface="Arial" panose="020B0604020202020204" pitchFamily="34" charset="0"/>
              </a:rPr>
              <a:t>, </a:t>
            </a:r>
            <a:r>
              <a:rPr lang="en-GB" sz="1400" b="0" i="1" dirty="0">
                <a:solidFill>
                  <a:srgbClr val="222222"/>
                </a:solidFill>
                <a:effectLst/>
                <a:highlight>
                  <a:srgbClr val="FFFFFF"/>
                </a:highlight>
                <a:latin typeface="Arial" panose="020B0604020202020204" pitchFamily="34" charset="0"/>
              </a:rPr>
              <a:t>14</a:t>
            </a:r>
            <a:r>
              <a:rPr lang="en-GB" sz="1400" b="0" i="0" dirty="0">
                <a:solidFill>
                  <a:srgbClr val="222222"/>
                </a:solidFill>
                <a:effectLst/>
                <a:highlight>
                  <a:srgbClr val="FFFFFF"/>
                </a:highlight>
                <a:latin typeface="Arial" panose="020B0604020202020204" pitchFamily="34" charset="0"/>
              </a:rPr>
              <a:t>(3), p.7.</a:t>
            </a:r>
          </a:p>
          <a:p>
            <a:r>
              <a:rPr lang="en-GB" sz="1400" b="0" i="0" dirty="0" err="1">
                <a:solidFill>
                  <a:srgbClr val="222222"/>
                </a:solidFill>
                <a:effectLst/>
                <a:highlight>
                  <a:srgbClr val="FFFFFF"/>
                </a:highlight>
                <a:latin typeface="Arial" panose="020B0604020202020204" pitchFamily="34" charset="0"/>
              </a:rPr>
              <a:t>Cropanzano</a:t>
            </a:r>
            <a:r>
              <a:rPr lang="en-GB" sz="1400" b="0" i="0" dirty="0">
                <a:solidFill>
                  <a:srgbClr val="222222"/>
                </a:solidFill>
                <a:effectLst/>
                <a:highlight>
                  <a:srgbClr val="FFFFFF"/>
                </a:highlight>
                <a:latin typeface="Arial" panose="020B0604020202020204" pitchFamily="34" charset="0"/>
              </a:rPr>
              <a:t>, R. and </a:t>
            </a:r>
            <a:r>
              <a:rPr lang="en-GB" sz="1400" b="0" i="0" dirty="0" err="1">
                <a:solidFill>
                  <a:srgbClr val="222222"/>
                </a:solidFill>
                <a:effectLst/>
                <a:highlight>
                  <a:srgbClr val="FFFFFF"/>
                </a:highlight>
                <a:latin typeface="Arial" panose="020B0604020202020204" pitchFamily="34" charset="0"/>
              </a:rPr>
              <a:t>Bonett</a:t>
            </a:r>
            <a:r>
              <a:rPr lang="en-GB" sz="1400" b="0" i="0" dirty="0">
                <a:solidFill>
                  <a:srgbClr val="222222"/>
                </a:solidFill>
                <a:effectLst/>
                <a:highlight>
                  <a:srgbClr val="FFFFFF"/>
                </a:highlight>
                <a:latin typeface="Arial" panose="020B0604020202020204" pitchFamily="34" charset="0"/>
              </a:rPr>
              <a:t>, D.G., (2007). The moderating role of employee well being on the relationship between job satisfaction and job performance. </a:t>
            </a:r>
            <a:r>
              <a:rPr lang="en-GB" sz="1400" b="0" i="1" dirty="0">
                <a:solidFill>
                  <a:srgbClr val="222222"/>
                </a:solidFill>
                <a:effectLst/>
                <a:highlight>
                  <a:srgbClr val="FFFFFF"/>
                </a:highlight>
                <a:latin typeface="Arial" panose="020B0604020202020204" pitchFamily="34" charset="0"/>
              </a:rPr>
              <a:t>Journal of Occupational Health Psychology</a:t>
            </a:r>
            <a:r>
              <a:rPr lang="en-GB" sz="1400" b="0" i="0" dirty="0">
                <a:solidFill>
                  <a:srgbClr val="222222"/>
                </a:solidFill>
                <a:effectLst/>
                <a:highlight>
                  <a:srgbClr val="FFFFFF"/>
                </a:highlight>
                <a:latin typeface="Arial" panose="020B0604020202020204" pitchFamily="34" charset="0"/>
              </a:rPr>
              <a:t>, </a:t>
            </a:r>
            <a:r>
              <a:rPr lang="en-GB" sz="1400" b="0" i="1" dirty="0">
                <a:solidFill>
                  <a:srgbClr val="222222"/>
                </a:solidFill>
                <a:effectLst/>
                <a:highlight>
                  <a:srgbClr val="FFFFFF"/>
                </a:highlight>
                <a:latin typeface="Arial" panose="020B0604020202020204" pitchFamily="34" charset="0"/>
              </a:rPr>
              <a:t>12</a:t>
            </a:r>
            <a:r>
              <a:rPr lang="en-GB" sz="1400" b="0" i="0" dirty="0">
                <a:solidFill>
                  <a:srgbClr val="222222"/>
                </a:solidFill>
                <a:effectLst/>
                <a:highlight>
                  <a:srgbClr val="FFFFFF"/>
                </a:highlight>
                <a:latin typeface="Arial" panose="020B0604020202020204" pitchFamily="34" charset="0"/>
              </a:rPr>
              <a:t>(2), pp.93-104.</a:t>
            </a:r>
          </a:p>
          <a:p>
            <a:r>
              <a:rPr lang="en-GB" sz="1400" b="0" i="0" dirty="0">
                <a:solidFill>
                  <a:srgbClr val="222222"/>
                </a:solidFill>
                <a:effectLst/>
                <a:highlight>
                  <a:srgbClr val="FFFFFF"/>
                </a:highlight>
                <a:latin typeface="Arial" panose="020B0604020202020204" pitchFamily="34" charset="0"/>
              </a:rPr>
              <a:t>Chen, S.Y., </a:t>
            </a:r>
            <a:r>
              <a:rPr lang="en-GB" sz="1400" b="0" i="0" dirty="0" err="1">
                <a:solidFill>
                  <a:srgbClr val="222222"/>
                </a:solidFill>
                <a:effectLst/>
                <a:highlight>
                  <a:srgbClr val="FFFFFF"/>
                </a:highlight>
                <a:latin typeface="Arial" panose="020B0604020202020204" pitchFamily="34" charset="0"/>
              </a:rPr>
              <a:t>Uen</a:t>
            </a:r>
            <a:r>
              <a:rPr lang="en-GB" sz="1400" b="0" i="0" dirty="0">
                <a:solidFill>
                  <a:srgbClr val="222222"/>
                </a:solidFill>
                <a:effectLst/>
                <a:highlight>
                  <a:srgbClr val="FFFFFF"/>
                </a:highlight>
                <a:latin typeface="Arial" panose="020B0604020202020204" pitchFamily="34" charset="0"/>
              </a:rPr>
              <a:t>, J.F. and Chen, C.C., (2016). Implementing high performance HR practices in Asia: HR practice consistency, employee roles, and performance. </a:t>
            </a:r>
            <a:r>
              <a:rPr lang="en-GB" sz="1400" b="0" i="1" dirty="0">
                <a:solidFill>
                  <a:srgbClr val="222222"/>
                </a:solidFill>
                <a:effectLst/>
                <a:highlight>
                  <a:srgbClr val="FFFFFF"/>
                </a:highlight>
                <a:latin typeface="Arial" panose="020B0604020202020204" pitchFamily="34" charset="0"/>
              </a:rPr>
              <a:t>Asia Pacific Journal of Management</a:t>
            </a:r>
            <a:r>
              <a:rPr lang="en-GB" sz="1400" b="0" i="0" dirty="0">
                <a:solidFill>
                  <a:srgbClr val="222222"/>
                </a:solidFill>
                <a:effectLst/>
                <a:highlight>
                  <a:srgbClr val="FFFFFF"/>
                </a:highlight>
                <a:latin typeface="Arial" panose="020B0604020202020204" pitchFamily="34" charset="0"/>
              </a:rPr>
              <a:t>, </a:t>
            </a:r>
            <a:r>
              <a:rPr lang="en-GB" sz="1400" b="0" i="1" dirty="0">
                <a:solidFill>
                  <a:srgbClr val="222222"/>
                </a:solidFill>
                <a:effectLst/>
                <a:highlight>
                  <a:srgbClr val="FFFFFF"/>
                </a:highlight>
                <a:latin typeface="Arial" panose="020B0604020202020204" pitchFamily="34" charset="0"/>
              </a:rPr>
              <a:t>33</a:t>
            </a:r>
            <a:r>
              <a:rPr lang="en-GB" sz="1400" b="0" i="0" dirty="0">
                <a:solidFill>
                  <a:srgbClr val="222222"/>
                </a:solidFill>
                <a:effectLst/>
                <a:highlight>
                  <a:srgbClr val="FFFFFF"/>
                </a:highlight>
                <a:latin typeface="Arial" panose="020B0604020202020204" pitchFamily="34" charset="0"/>
              </a:rPr>
              <a:t>(4), p.937.</a:t>
            </a:r>
          </a:p>
          <a:p>
            <a:r>
              <a:rPr lang="en-GB" sz="1400" b="0" i="0" dirty="0">
                <a:solidFill>
                  <a:srgbClr val="222222"/>
                </a:solidFill>
                <a:effectLst/>
                <a:highlight>
                  <a:srgbClr val="FFFFFF"/>
                </a:highlight>
                <a:latin typeface="Arial" panose="020B0604020202020204" pitchFamily="34" charset="0"/>
              </a:rPr>
              <a:t>Evans, C., (2012). </a:t>
            </a:r>
            <a:r>
              <a:rPr lang="en-GB" sz="1400" b="0" i="1" dirty="0">
                <a:solidFill>
                  <a:srgbClr val="222222"/>
                </a:solidFill>
                <a:effectLst/>
                <a:highlight>
                  <a:srgbClr val="FFFFFF"/>
                </a:highlight>
                <a:latin typeface="Arial" panose="020B0604020202020204" pitchFamily="34" charset="0"/>
              </a:rPr>
              <a:t>Managing for knowledge-HR's strategic role</a:t>
            </a:r>
            <a:r>
              <a:rPr lang="en-GB" sz="1400" b="0" i="0" dirty="0">
                <a:solidFill>
                  <a:srgbClr val="222222"/>
                </a:solidFill>
                <a:effectLst/>
                <a:highlight>
                  <a:srgbClr val="FFFFFF"/>
                </a:highlight>
                <a:latin typeface="Arial" panose="020B0604020202020204" pitchFamily="34" charset="0"/>
              </a:rPr>
              <a:t>. Routledge.</a:t>
            </a:r>
          </a:p>
          <a:p>
            <a:r>
              <a:rPr lang="en-GB" sz="1400" b="0" i="0" dirty="0">
                <a:solidFill>
                  <a:srgbClr val="222222"/>
                </a:solidFill>
                <a:effectLst/>
                <a:highlight>
                  <a:srgbClr val="FFFFFF"/>
                </a:highlight>
                <a:latin typeface="Arial" panose="020B0604020202020204" pitchFamily="34" charset="0"/>
              </a:rPr>
              <a:t>He, J., Morrison, A.M. and Zhang, H., (2019). Improving Millennial Employee Well-Being and Task Performance in the Hospitality Industry: The Interactive Effects of HRM and Responsible Leadership. </a:t>
            </a:r>
            <a:r>
              <a:rPr lang="en-GB" sz="1400" b="0" i="1" dirty="0">
                <a:solidFill>
                  <a:srgbClr val="222222"/>
                </a:solidFill>
                <a:effectLst/>
                <a:highlight>
                  <a:srgbClr val="FFFFFF"/>
                </a:highlight>
                <a:latin typeface="Arial" panose="020B0604020202020204" pitchFamily="34" charset="0"/>
              </a:rPr>
              <a:t>Sustainability</a:t>
            </a:r>
            <a:r>
              <a:rPr lang="en-GB" sz="1400" b="0" i="0" dirty="0">
                <a:solidFill>
                  <a:srgbClr val="222222"/>
                </a:solidFill>
                <a:effectLst/>
                <a:highlight>
                  <a:srgbClr val="FFFFFF"/>
                </a:highlight>
                <a:latin typeface="Arial" panose="020B0604020202020204" pitchFamily="34" charset="0"/>
              </a:rPr>
              <a:t>, </a:t>
            </a:r>
            <a:r>
              <a:rPr lang="en-GB" sz="1400" b="0" i="1" dirty="0">
                <a:solidFill>
                  <a:srgbClr val="222222"/>
                </a:solidFill>
                <a:effectLst/>
                <a:highlight>
                  <a:srgbClr val="FFFFFF"/>
                </a:highlight>
                <a:latin typeface="Arial" panose="020B0604020202020204" pitchFamily="34" charset="0"/>
              </a:rPr>
              <a:t>11</a:t>
            </a:r>
            <a:r>
              <a:rPr lang="en-GB" sz="1400" b="0" i="0" dirty="0">
                <a:solidFill>
                  <a:srgbClr val="222222"/>
                </a:solidFill>
                <a:effectLst/>
                <a:highlight>
                  <a:srgbClr val="FFFFFF"/>
                </a:highlight>
                <a:latin typeface="Arial" panose="020B0604020202020204" pitchFamily="34" charset="0"/>
              </a:rPr>
              <a:t>(16), p.4410.</a:t>
            </a:r>
          </a:p>
          <a:p>
            <a:r>
              <a:rPr lang="en-GB" sz="1400" b="0" i="0" dirty="0">
                <a:solidFill>
                  <a:srgbClr val="222222"/>
                </a:solidFill>
                <a:effectLst/>
                <a:highlight>
                  <a:srgbClr val="FFFFFF"/>
                </a:highlight>
                <a:latin typeface="Arial" panose="020B0604020202020204" pitchFamily="34" charset="0"/>
              </a:rPr>
              <a:t>Jiang, K., (2013). </a:t>
            </a:r>
            <a:r>
              <a:rPr lang="en-GB" sz="1400" b="0" i="1" dirty="0">
                <a:solidFill>
                  <a:srgbClr val="222222"/>
                </a:solidFill>
                <a:effectLst/>
                <a:highlight>
                  <a:srgbClr val="FFFFFF"/>
                </a:highlight>
                <a:latin typeface="Arial" panose="020B0604020202020204" pitchFamily="34" charset="0"/>
              </a:rPr>
              <a:t>Bridging the gap between reality and perception: Managers' role in shaping employee perceptions of high-performance work systems</a:t>
            </a:r>
            <a:r>
              <a:rPr lang="en-GB" sz="1400" b="0" i="0" dirty="0">
                <a:solidFill>
                  <a:srgbClr val="222222"/>
                </a:solidFill>
                <a:effectLst/>
                <a:highlight>
                  <a:srgbClr val="FFFFFF"/>
                </a:highlight>
                <a:latin typeface="Arial" panose="020B0604020202020204" pitchFamily="34" charset="0"/>
              </a:rPr>
              <a:t>. Rutgers The State University of New Jersey, School of Graduate Studies.</a:t>
            </a:r>
          </a:p>
          <a:p>
            <a:r>
              <a:rPr lang="en-GB" sz="1400" b="0" i="0" dirty="0">
                <a:solidFill>
                  <a:srgbClr val="222222"/>
                </a:solidFill>
                <a:effectLst/>
                <a:highlight>
                  <a:srgbClr val="FFFFFF"/>
                </a:highlight>
                <a:latin typeface="Arial" panose="020B0604020202020204" pitchFamily="34" charset="0"/>
              </a:rPr>
              <a:t>Jiang, K., </a:t>
            </a:r>
            <a:r>
              <a:rPr lang="en-GB" sz="1400" b="0" i="0" dirty="0" err="1">
                <a:solidFill>
                  <a:srgbClr val="222222"/>
                </a:solidFill>
                <a:effectLst/>
                <a:highlight>
                  <a:srgbClr val="FFFFFF"/>
                </a:highlight>
                <a:latin typeface="Arial" panose="020B0604020202020204" pitchFamily="34" charset="0"/>
              </a:rPr>
              <a:t>Lepak</a:t>
            </a:r>
            <a:r>
              <a:rPr lang="en-GB" sz="1400" b="0" i="0" dirty="0">
                <a:solidFill>
                  <a:srgbClr val="222222"/>
                </a:solidFill>
                <a:effectLst/>
                <a:highlight>
                  <a:srgbClr val="FFFFFF"/>
                </a:highlight>
                <a:latin typeface="Arial" panose="020B0604020202020204" pitchFamily="34" charset="0"/>
              </a:rPr>
              <a:t>, D.P., Hu, J. and Baer, J.C., (2012). How does human resource management influence organizational outcomes? A meta-analytic investigation of mediating mechanisms. </a:t>
            </a:r>
            <a:r>
              <a:rPr lang="en-GB" sz="1400" b="0" i="1" dirty="0">
                <a:solidFill>
                  <a:srgbClr val="222222"/>
                </a:solidFill>
                <a:effectLst/>
                <a:highlight>
                  <a:srgbClr val="FFFFFF"/>
                </a:highlight>
                <a:latin typeface="Arial" panose="020B0604020202020204" pitchFamily="34" charset="0"/>
              </a:rPr>
              <a:t>Academy of management Journal</a:t>
            </a:r>
            <a:r>
              <a:rPr lang="en-GB" sz="1400" b="0" i="0" dirty="0">
                <a:solidFill>
                  <a:srgbClr val="222222"/>
                </a:solidFill>
                <a:effectLst/>
                <a:highlight>
                  <a:srgbClr val="FFFFFF"/>
                </a:highlight>
                <a:latin typeface="Arial" panose="020B0604020202020204" pitchFamily="34" charset="0"/>
              </a:rPr>
              <a:t>, </a:t>
            </a:r>
            <a:r>
              <a:rPr lang="en-GB" sz="1400" b="0" i="1" dirty="0">
                <a:solidFill>
                  <a:srgbClr val="222222"/>
                </a:solidFill>
                <a:effectLst/>
                <a:highlight>
                  <a:srgbClr val="FFFFFF"/>
                </a:highlight>
                <a:latin typeface="Arial" panose="020B0604020202020204" pitchFamily="34" charset="0"/>
              </a:rPr>
              <a:t>55</a:t>
            </a:r>
            <a:r>
              <a:rPr lang="en-GB" sz="1400" b="0" i="0" dirty="0">
                <a:solidFill>
                  <a:srgbClr val="222222"/>
                </a:solidFill>
                <a:effectLst/>
                <a:highlight>
                  <a:srgbClr val="FFFFFF"/>
                </a:highlight>
                <a:latin typeface="Arial" panose="020B0604020202020204" pitchFamily="34" charset="0"/>
              </a:rPr>
              <a:t>(6), pp.1264-1294.</a:t>
            </a:r>
          </a:p>
          <a:p>
            <a:r>
              <a:rPr lang="en-GB" sz="1400" b="0" i="0" dirty="0">
                <a:solidFill>
                  <a:srgbClr val="222222"/>
                </a:solidFill>
                <a:effectLst/>
                <a:highlight>
                  <a:srgbClr val="FFFFFF"/>
                </a:highlight>
                <a:latin typeface="Arial" panose="020B0604020202020204" pitchFamily="34" charset="0"/>
              </a:rPr>
              <a:t>LIRIO, P., LEE, M.D., WILLIAMS, M.L., HAUGEN, L.K. and KOSSEK, E.E., (2008). THE INCLUSION CHALLENGE WITH REDUCED-LOAD PROFESSIONALS: THE ROLE OF THE MANAGER. </a:t>
            </a:r>
            <a:r>
              <a:rPr lang="en-GB" sz="1400" b="0" i="1" dirty="0">
                <a:solidFill>
                  <a:srgbClr val="222222"/>
                </a:solidFill>
                <a:effectLst/>
                <a:highlight>
                  <a:srgbClr val="FFFFFF"/>
                </a:highlight>
                <a:latin typeface="Arial" panose="020B0604020202020204" pitchFamily="34" charset="0"/>
              </a:rPr>
              <a:t>Human Resource Management</a:t>
            </a:r>
            <a:r>
              <a:rPr lang="en-GB" sz="1400" b="0" i="0" dirty="0">
                <a:solidFill>
                  <a:srgbClr val="222222"/>
                </a:solidFill>
                <a:effectLst/>
                <a:highlight>
                  <a:srgbClr val="FFFFFF"/>
                </a:highlight>
                <a:latin typeface="Arial" panose="020B0604020202020204" pitchFamily="34" charset="0"/>
              </a:rPr>
              <a:t>, </a:t>
            </a:r>
            <a:r>
              <a:rPr lang="en-GB" sz="1400" b="0" i="1" dirty="0">
                <a:solidFill>
                  <a:srgbClr val="222222"/>
                </a:solidFill>
                <a:effectLst/>
                <a:highlight>
                  <a:srgbClr val="FFFFFF"/>
                </a:highlight>
                <a:latin typeface="Arial" panose="020B0604020202020204" pitchFamily="34" charset="0"/>
              </a:rPr>
              <a:t>47</a:t>
            </a:r>
            <a:r>
              <a:rPr lang="en-GB" sz="1400" b="0" i="0" dirty="0">
                <a:solidFill>
                  <a:srgbClr val="222222"/>
                </a:solidFill>
                <a:effectLst/>
                <a:highlight>
                  <a:srgbClr val="FFFFFF"/>
                </a:highlight>
                <a:latin typeface="Arial" panose="020B0604020202020204" pitchFamily="34" charset="0"/>
              </a:rPr>
              <a:t>(3), pp.443-461.</a:t>
            </a:r>
          </a:p>
          <a:p>
            <a:r>
              <a:rPr lang="en-GB" sz="1400" b="0" i="0" dirty="0" err="1">
                <a:solidFill>
                  <a:srgbClr val="222222"/>
                </a:solidFill>
                <a:effectLst/>
                <a:highlight>
                  <a:srgbClr val="FFFFFF"/>
                </a:highlight>
                <a:latin typeface="Arial" panose="020B0604020202020204" pitchFamily="34" charset="0"/>
              </a:rPr>
              <a:t>Rompa</a:t>
            </a:r>
            <a:r>
              <a:rPr lang="en-GB" sz="1400" b="0" i="0" dirty="0">
                <a:solidFill>
                  <a:srgbClr val="222222"/>
                </a:solidFill>
                <a:effectLst/>
                <a:highlight>
                  <a:srgbClr val="FFFFFF"/>
                </a:highlight>
                <a:latin typeface="Arial" panose="020B0604020202020204" pitchFamily="34" charset="0"/>
              </a:rPr>
              <a:t>, I., (2011). Explorative research on sustainable human resource management. </a:t>
            </a:r>
            <a:r>
              <a:rPr lang="en-GB" sz="1400" b="0" i="1" dirty="0">
                <a:solidFill>
                  <a:srgbClr val="222222"/>
                </a:solidFill>
                <a:effectLst/>
                <a:highlight>
                  <a:srgbClr val="FFFFFF"/>
                </a:highlight>
                <a:latin typeface="Arial" panose="020B0604020202020204" pitchFamily="34" charset="0"/>
              </a:rPr>
              <a:t>Master's Thesis. University of Amsterdam</a:t>
            </a:r>
            <a:r>
              <a:rPr lang="en-GB" sz="1400" b="0" i="0" dirty="0">
                <a:solidFill>
                  <a:srgbClr val="222222"/>
                </a:solidFill>
                <a:effectLst/>
                <a:highlight>
                  <a:srgbClr val="FFFFFF"/>
                </a:highlight>
                <a:latin typeface="Arial" panose="020B0604020202020204" pitchFamily="34" charset="0"/>
              </a:rPr>
              <a:t>.</a:t>
            </a:r>
          </a:p>
          <a:p>
            <a:r>
              <a:rPr lang="en-GB" sz="1400" b="0" i="0" dirty="0">
                <a:solidFill>
                  <a:srgbClr val="222222"/>
                </a:solidFill>
                <a:effectLst/>
                <a:highlight>
                  <a:srgbClr val="FFFFFF"/>
                </a:highlight>
                <a:latin typeface="Arial" panose="020B0604020202020204" pitchFamily="34" charset="0"/>
              </a:rPr>
              <a:t>Tiwari, P. and Saxena, K., 2012. Human resource management practices: A comprehensive review. </a:t>
            </a:r>
            <a:r>
              <a:rPr lang="en-GB" sz="1400" b="0" i="1" dirty="0">
                <a:solidFill>
                  <a:srgbClr val="222222"/>
                </a:solidFill>
                <a:effectLst/>
                <a:highlight>
                  <a:srgbClr val="FFFFFF"/>
                </a:highlight>
                <a:latin typeface="Arial" panose="020B0604020202020204" pitchFamily="34" charset="0"/>
              </a:rPr>
              <a:t>Pakistan business review</a:t>
            </a:r>
            <a:r>
              <a:rPr lang="en-GB" sz="1400" b="0" i="0" dirty="0">
                <a:solidFill>
                  <a:srgbClr val="222222"/>
                </a:solidFill>
                <a:effectLst/>
                <a:highlight>
                  <a:srgbClr val="FFFFFF"/>
                </a:highlight>
                <a:latin typeface="Arial" panose="020B0604020202020204" pitchFamily="34" charset="0"/>
              </a:rPr>
              <a:t>, </a:t>
            </a:r>
            <a:r>
              <a:rPr lang="en-GB" sz="1400" b="0" i="1" dirty="0">
                <a:solidFill>
                  <a:srgbClr val="222222"/>
                </a:solidFill>
                <a:effectLst/>
                <a:highlight>
                  <a:srgbClr val="FFFFFF"/>
                </a:highlight>
                <a:latin typeface="Arial" panose="020B0604020202020204" pitchFamily="34" charset="0"/>
              </a:rPr>
              <a:t>9</a:t>
            </a:r>
            <a:r>
              <a:rPr lang="en-GB" sz="1400" b="0" i="0" dirty="0">
                <a:solidFill>
                  <a:srgbClr val="222222"/>
                </a:solidFill>
                <a:effectLst/>
                <a:highlight>
                  <a:srgbClr val="FFFFFF"/>
                </a:highlight>
                <a:latin typeface="Arial" panose="020B0604020202020204" pitchFamily="34" charset="0"/>
              </a:rPr>
              <a:t>(2), pp.669-705.</a:t>
            </a:r>
            <a:endParaRPr lang="en-GB" sz="1400" dirty="0"/>
          </a:p>
        </p:txBody>
      </p:sp>
    </p:spTree>
    <p:extLst>
      <p:ext uri="{BB962C8B-B14F-4D97-AF65-F5344CB8AC3E}">
        <p14:creationId xmlns:p14="http://schemas.microsoft.com/office/powerpoint/2010/main" val="382631709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89</TotalTime>
  <Words>1460</Words>
  <Application>Microsoft Office PowerPoint</Application>
  <PresentationFormat>Widescreen</PresentationFormat>
  <Paragraphs>83</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Century Gothic</vt:lpstr>
      <vt:lpstr>Times New Roman</vt:lpstr>
      <vt:lpstr>Wingdings 3</vt:lpstr>
      <vt:lpstr>Wisp</vt:lpstr>
      <vt:lpstr>Key Responsibilities of an HR Manager and Facilitating Positive Employee Relationships</vt:lpstr>
      <vt:lpstr>Table of Contents </vt:lpstr>
      <vt:lpstr>Introduction</vt:lpstr>
      <vt:lpstr>Day-to-Day Work of an HR Manager</vt:lpstr>
      <vt:lpstr>Wider Remit of the HR Manager Role</vt:lpstr>
      <vt:lpstr>Expectations from HR Managers</vt:lpstr>
      <vt:lpstr>Types of Relationships in the Workplace</vt:lpstr>
      <vt:lpstr> Influencing Factors on Relationships</vt:lpstr>
      <vt:lpstr> Practical Examples and Personal Experiences</vt:lpstr>
      <vt:lpstr>Conclusion </vt:lpstr>
      <vt:lpstr>References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iuliana luminita</dc:creator>
  <cp:lastModifiedBy>iulia chiriac</cp:lastModifiedBy>
  <cp:revision>1</cp:revision>
  <dcterms:created xsi:type="dcterms:W3CDTF">2024-06-16T05:23:22Z</dcterms:created>
  <dcterms:modified xsi:type="dcterms:W3CDTF">2024-06-16T06:52:37Z</dcterms:modified>
</cp:coreProperties>
</file>