
<file path=[Content_Types].xml><?xml version="1.0" encoding="utf-8"?>
<Types xmlns="http://schemas.openxmlformats.org/package/2006/content-types">
  <Default Extension="fntdata" ContentType="application/x-fontdata"/>
  <Default Extension="jpeg" ContentType="image/jpeg"/>
  <Default Extension="m4a" ContentType="audio/mp4"/>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p:sldMasterIdLst>
    <p:sldMasterId id="2147483648" r:id="rId1"/>
  </p:sldMasterIdLst>
  <p:notesMasterIdLst>
    <p:notesMasterId r:id="rId18"/>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Lst>
  <p:sldSz cx="18288000" cy="10287000"/>
  <p:notesSz cx="6858000" cy="9144000"/>
  <p:embeddedFontLst>
    <p:embeddedFont>
      <p:font typeface="Nunito" pitchFamily="2" charset="0"/>
      <p:regular r:id="rId19"/>
    </p:embeddedFont>
    <p:embeddedFont>
      <p:font typeface="Nunito Bold" charset="0"/>
      <p:regular r:id="rId20"/>
    </p:embeddedFont>
    <p:embeddedFont>
      <p:font typeface="Nunito Heavy" panose="020B0604020202020204" charset="0"/>
      <p:regular r:id="rId21"/>
    </p:embeddedFont>
  </p:embeddedFont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C75F8D79-7DA3-4468-A8E7-683195D669E3}" v="9" dt="2026-03-20T11:58:18.097"/>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autoAdjust="0"/>
    <p:restoredTop sz="88160" autoAdjust="0"/>
  </p:normalViewPr>
  <p:slideViewPr>
    <p:cSldViewPr>
      <p:cViewPr>
        <p:scale>
          <a:sx n="63" d="100"/>
          <a:sy n="63" d="100"/>
        </p:scale>
        <p:origin x="-1992" y="-1560"/>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notesMaster" Target="notesMasters/notesMaster1.xml"/><Relationship Id="rId26" Type="http://schemas.microsoft.com/office/2015/10/relationships/revisionInfo" Target="revisionInfo.xml"/><Relationship Id="rId3" Type="http://schemas.openxmlformats.org/officeDocument/2006/relationships/slide" Target="slides/slide2.xml"/><Relationship Id="rId21" Type="http://schemas.openxmlformats.org/officeDocument/2006/relationships/font" Target="fonts/font3.fntdata"/><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font" Target="fonts/font2.fntdata"/><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font" Target="fonts/font1.fntdata"/><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IN"/>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935A3D11-F8D8-45C3-BA29-CD6BF542CFE1}" type="datetimeFigureOut">
              <a:rPr lang="en-US" smtClean="0"/>
              <a:pPr/>
              <a:t>3/20/2026</a:t>
            </a:fld>
            <a:endParaRPr lang="en-IN"/>
          </a:p>
        </p:txBody>
      </p:sp>
      <p:sp>
        <p:nvSpPr>
          <p:cNvPr id="4" name="Slide Image Placeholder 3"/>
          <p:cNvSpPr>
            <a:spLocks noGrp="1" noRot="1" noChangeAspect="1"/>
          </p:cNvSpPr>
          <p:nvPr>
            <p:ph type="sldImg" idx="2"/>
          </p:nvPr>
        </p:nvSpPr>
        <p:spPr>
          <a:xfrm>
            <a:off x="381000" y="685800"/>
            <a:ext cx="6096000" cy="3429000"/>
          </a:xfrm>
          <a:prstGeom prst="rect">
            <a:avLst/>
          </a:prstGeom>
          <a:noFill/>
          <a:ln w="12700">
            <a:solidFill>
              <a:prstClr val="black"/>
            </a:solidFill>
          </a:ln>
        </p:spPr>
        <p:txBody>
          <a:bodyPr vert="horz" lIns="91440" tIns="45720" rIns="91440" bIns="45720" rtlCol="0" anchor="ctr"/>
          <a:lstStyle/>
          <a:p>
            <a:endParaRPr lang="en-IN"/>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IN"/>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DAB2D92E-2F81-4203-999F-59FA1D2534DD}" type="slidenum">
              <a:rPr lang="en-IN" smtClean="0"/>
              <a:pPr/>
              <a:t>‹#›</a:t>
            </a:fld>
            <a:endParaRPr lang="en-IN"/>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just" defTabSz="914400" rtl="0" eaLnBrk="1" fontAlgn="auto" latinLnBrk="0" hangingPunct="1">
              <a:lnSpc>
                <a:spcPct val="100000"/>
              </a:lnSpc>
              <a:spcBef>
                <a:spcPts val="0"/>
              </a:spcBef>
              <a:spcAft>
                <a:spcPts val="0"/>
              </a:spcAft>
              <a:buClrTx/>
              <a:buSzTx/>
              <a:buFontTx/>
              <a:buNone/>
              <a:tabLst/>
              <a:defRPr/>
            </a:pPr>
            <a:r>
              <a:rPr lang="en-GB" sz="1200" dirty="0"/>
              <a:t>It focuses on organisms, cells, organ systems, and bio molecules carrying different chemical activities. </a:t>
            </a:r>
          </a:p>
          <a:p>
            <a:pPr marL="0" marR="0" indent="0" algn="just"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latin typeface="+mn-lt"/>
                <a:ea typeface="+mn-ea"/>
                <a:cs typeface="+mn-cs"/>
              </a:rPr>
              <a:t>The chosen specified health condition for presentation of type-2 diabetes, which is very common and a leading health issue in the UK, </a:t>
            </a:r>
            <a:r>
              <a:rPr lang="en-GB" sz="1200" kern="1200">
                <a:solidFill>
                  <a:schemeClr val="tx1"/>
                </a:solidFill>
                <a:latin typeface="+mn-lt"/>
                <a:ea typeface="+mn-ea"/>
                <a:cs typeface="+mn-cs"/>
              </a:rPr>
              <a:t>In my </a:t>
            </a:r>
            <a:r>
              <a:rPr lang="en-GB" sz="1200" kern="1200" dirty="0">
                <a:solidFill>
                  <a:schemeClr val="tx1"/>
                </a:solidFill>
                <a:latin typeface="+mn-lt"/>
                <a:ea typeface="+mn-ea"/>
                <a:cs typeface="+mn-cs"/>
              </a:rPr>
              <a:t>presentation, the body functioning of patient suffering from this disease will be explained by describing their anatomy and physiology. The presentation also deals with describing the functioning of the system and developing a care plan for Rocky.</a:t>
            </a:r>
            <a:endParaRPr lang="en-IN" sz="1200" kern="1200" dirty="0">
              <a:solidFill>
                <a:schemeClr val="tx1"/>
              </a:solidFill>
              <a:latin typeface="+mn-lt"/>
              <a:ea typeface="+mn-ea"/>
              <a:cs typeface="+mn-cs"/>
            </a:endParaRPr>
          </a:p>
          <a:p>
            <a:pPr algn="just"/>
            <a:endParaRPr lang="en-IN" dirty="0"/>
          </a:p>
        </p:txBody>
      </p:sp>
      <p:sp>
        <p:nvSpPr>
          <p:cNvPr id="4" name="Slide Number Placeholder 3"/>
          <p:cNvSpPr>
            <a:spLocks noGrp="1"/>
          </p:cNvSpPr>
          <p:nvPr>
            <p:ph type="sldNum" sz="quarter" idx="10"/>
          </p:nvPr>
        </p:nvSpPr>
        <p:spPr/>
        <p:txBody>
          <a:bodyPr/>
          <a:lstStyle/>
          <a:p>
            <a:fld id="{DAB2D92E-2F81-4203-999F-59FA1D2534DD}" type="slidenum">
              <a:rPr lang="en-IN" smtClean="0"/>
              <a:pPr/>
              <a:t>2</a:t>
            </a:fld>
            <a:endParaRPr lang="en-IN"/>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latin typeface="+mn-lt"/>
                <a:ea typeface="+mn-ea"/>
                <a:cs typeface="+mn-cs"/>
              </a:rPr>
              <a:t>Some of the issues caused by type-2 diabetes, which affects the cardiovascular system of humans, are poor circulation, atherosclerosis, endothelial dysfunction, and vascular complications. The chronic high glucose level in type 2 diabetes is damaging the inner lining of blood vessels, which is called the endothelium. </a:t>
            </a:r>
            <a:endParaRPr lang="en-IN" sz="1200" kern="1200" dirty="0">
              <a:solidFill>
                <a:schemeClr val="tx1"/>
              </a:solidFill>
              <a:latin typeface="+mn-lt"/>
              <a:ea typeface="+mn-ea"/>
              <a:cs typeface="+mn-cs"/>
            </a:endParaRPr>
          </a:p>
          <a:p>
            <a:endParaRPr lang="en-IN" dirty="0"/>
          </a:p>
        </p:txBody>
      </p:sp>
      <p:sp>
        <p:nvSpPr>
          <p:cNvPr id="4" name="Slide Number Placeholder 3"/>
          <p:cNvSpPr>
            <a:spLocks noGrp="1"/>
          </p:cNvSpPr>
          <p:nvPr>
            <p:ph type="sldNum" sz="quarter" idx="10"/>
          </p:nvPr>
        </p:nvSpPr>
        <p:spPr/>
        <p:txBody>
          <a:bodyPr/>
          <a:lstStyle/>
          <a:p>
            <a:fld id="{DAB2D92E-2F81-4203-999F-59FA1D2534DD}" type="slidenum">
              <a:rPr lang="en-IN" smtClean="0"/>
              <a:pPr/>
              <a:t>3</a:t>
            </a:fld>
            <a:endParaRPr lang="en-IN"/>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latin typeface="+mn-lt"/>
                <a:ea typeface="+mn-ea"/>
                <a:cs typeface="+mn-cs"/>
              </a:rPr>
              <a:t>The key pathological changes involve thickening of arterial walls, which restricts blood flow and increases blood pressure. Then there is also capillary basement membrane thickening, which means that nutrients and oxygen are restricted from exchange. </a:t>
            </a:r>
            <a:endParaRPr lang="en-IN" sz="1200" kern="1200" dirty="0">
              <a:solidFill>
                <a:schemeClr val="tx1"/>
              </a:solidFill>
              <a:latin typeface="+mn-lt"/>
              <a:ea typeface="+mn-ea"/>
              <a:cs typeface="+mn-cs"/>
            </a:endParaRPr>
          </a:p>
          <a:p>
            <a:endParaRPr lang="en-IN" dirty="0"/>
          </a:p>
        </p:txBody>
      </p:sp>
      <p:sp>
        <p:nvSpPr>
          <p:cNvPr id="4" name="Slide Number Placeholder 3"/>
          <p:cNvSpPr>
            <a:spLocks noGrp="1"/>
          </p:cNvSpPr>
          <p:nvPr>
            <p:ph type="sldNum" sz="quarter" idx="10"/>
          </p:nvPr>
        </p:nvSpPr>
        <p:spPr/>
        <p:txBody>
          <a:bodyPr/>
          <a:lstStyle/>
          <a:p>
            <a:fld id="{DAB2D92E-2F81-4203-999F-59FA1D2534DD}" type="slidenum">
              <a:rPr lang="en-IN" smtClean="0"/>
              <a:pPr/>
              <a:t>4</a:t>
            </a:fld>
            <a:endParaRPr lang="en-IN"/>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just"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latin typeface="+mn-lt"/>
                <a:ea typeface="+mn-ea"/>
                <a:cs typeface="+mn-cs"/>
              </a:rPr>
              <a:t>Then, due to this, there is a risk of diabetic </a:t>
            </a:r>
            <a:r>
              <a:rPr lang="en-GB" sz="1200" kern="1200" dirty="0" err="1">
                <a:solidFill>
                  <a:schemeClr val="tx1"/>
                </a:solidFill>
                <a:latin typeface="+mn-lt"/>
                <a:ea typeface="+mn-ea"/>
                <a:cs typeface="+mn-cs"/>
              </a:rPr>
              <a:t>cardiomyopathy</a:t>
            </a:r>
            <a:r>
              <a:rPr lang="en-GB" sz="1200" kern="1200" dirty="0">
                <a:solidFill>
                  <a:schemeClr val="tx1"/>
                </a:solidFill>
                <a:latin typeface="+mn-lt"/>
                <a:ea typeface="+mn-ea"/>
                <a:cs typeface="+mn-cs"/>
              </a:rPr>
              <a:t>, which is a cardiac complication caused by the absence of coronary artery disease, which changes the heart muscles. This accumulation of acids will exceed the mitochondrial capacity for oxidising them, causing </a:t>
            </a:r>
            <a:r>
              <a:rPr lang="en-GB" sz="1200" kern="1200" dirty="0" err="1">
                <a:solidFill>
                  <a:schemeClr val="tx1"/>
                </a:solidFill>
                <a:latin typeface="+mn-lt"/>
                <a:ea typeface="+mn-ea"/>
                <a:cs typeface="+mn-cs"/>
              </a:rPr>
              <a:t>cardiomyocyte</a:t>
            </a:r>
            <a:r>
              <a:rPr lang="en-GB" sz="1200" kern="1200" dirty="0">
                <a:solidFill>
                  <a:schemeClr val="tx1"/>
                </a:solidFill>
                <a:latin typeface="+mn-lt"/>
                <a:ea typeface="+mn-ea"/>
                <a:cs typeface="+mn-cs"/>
              </a:rPr>
              <a:t> death. </a:t>
            </a:r>
            <a:endParaRPr lang="en-IN" sz="1200" kern="1200" dirty="0">
              <a:solidFill>
                <a:schemeClr val="tx1"/>
              </a:solidFill>
              <a:latin typeface="+mn-lt"/>
              <a:ea typeface="+mn-ea"/>
              <a:cs typeface="+mn-cs"/>
            </a:endParaRPr>
          </a:p>
          <a:p>
            <a:pPr algn="just"/>
            <a:endParaRPr lang="en-IN" dirty="0"/>
          </a:p>
        </p:txBody>
      </p:sp>
      <p:sp>
        <p:nvSpPr>
          <p:cNvPr id="4" name="Slide Number Placeholder 3"/>
          <p:cNvSpPr>
            <a:spLocks noGrp="1"/>
          </p:cNvSpPr>
          <p:nvPr>
            <p:ph type="sldNum" sz="quarter" idx="10"/>
          </p:nvPr>
        </p:nvSpPr>
        <p:spPr/>
        <p:txBody>
          <a:bodyPr/>
          <a:lstStyle/>
          <a:p>
            <a:fld id="{DAB2D92E-2F81-4203-999F-59FA1D2534DD}" type="slidenum">
              <a:rPr lang="en-IN" smtClean="0"/>
              <a:pPr/>
              <a:t>5</a:t>
            </a:fld>
            <a:endParaRPr lang="en-IN"/>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just" defTabSz="914400" rtl="0" eaLnBrk="1" fontAlgn="auto" latinLnBrk="0" hangingPunct="1">
              <a:lnSpc>
                <a:spcPct val="150000"/>
              </a:lnSpc>
              <a:spcBef>
                <a:spcPts val="0"/>
              </a:spcBef>
              <a:spcAft>
                <a:spcPts val="0"/>
              </a:spcAft>
              <a:buClrTx/>
              <a:buSzTx/>
              <a:buFontTx/>
              <a:buNone/>
              <a:tabLst/>
              <a:defRPr/>
            </a:pPr>
            <a:r>
              <a:rPr lang="en-GB" sz="1200" kern="1200" dirty="0">
                <a:solidFill>
                  <a:schemeClr val="tx1"/>
                </a:solidFill>
                <a:latin typeface="+mn-lt"/>
                <a:ea typeface="+mn-ea"/>
                <a:cs typeface="+mn-cs"/>
              </a:rPr>
              <a:t>Due to type-2 diabetes, the person will be suffering from peripheral neuropathy, which involves tingling and burning at the tips and toes of fingers. Then there will also be damage to nerves that control internal organs, affecting the digestive system, constipation, and diarrhoea. </a:t>
            </a:r>
            <a:endParaRPr lang="en-IN" sz="1200" kern="1200" dirty="0">
              <a:solidFill>
                <a:schemeClr val="tx1"/>
              </a:solidFill>
              <a:latin typeface="+mn-lt"/>
              <a:ea typeface="+mn-ea"/>
              <a:cs typeface="+mn-cs"/>
            </a:endParaRPr>
          </a:p>
          <a:p>
            <a:pPr algn="just">
              <a:lnSpc>
                <a:spcPct val="150000"/>
              </a:lnSpc>
            </a:pPr>
            <a:endParaRPr lang="en-IN" dirty="0"/>
          </a:p>
        </p:txBody>
      </p:sp>
      <p:sp>
        <p:nvSpPr>
          <p:cNvPr id="4" name="Slide Number Placeholder 3"/>
          <p:cNvSpPr>
            <a:spLocks noGrp="1"/>
          </p:cNvSpPr>
          <p:nvPr>
            <p:ph type="sldNum" sz="quarter" idx="10"/>
          </p:nvPr>
        </p:nvSpPr>
        <p:spPr/>
        <p:txBody>
          <a:bodyPr/>
          <a:lstStyle/>
          <a:p>
            <a:fld id="{DAB2D92E-2F81-4203-999F-59FA1D2534DD}" type="slidenum">
              <a:rPr lang="en-IN" smtClean="0"/>
              <a:pPr/>
              <a:t>6</a:t>
            </a:fld>
            <a:endParaRPr lang="en-IN"/>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just"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latin typeface="+mn-lt"/>
                <a:ea typeface="+mn-ea"/>
                <a:cs typeface="+mn-cs"/>
              </a:rPr>
              <a:t>DPN is a chronic and progressive degeneration of the nervous system that is caused by prolonged high blood glucose and increased levels of blood fats. This will damage the peripheral nerves, which actually control senses and movement as well. Thus, the motor nerves are also affected, which leads to weakness in muscles and causes foot drop or difficulty in walking. </a:t>
            </a:r>
            <a:endParaRPr lang="en-IN" sz="1200" kern="1200" dirty="0">
              <a:solidFill>
                <a:schemeClr val="tx1"/>
              </a:solidFill>
              <a:latin typeface="+mn-lt"/>
              <a:ea typeface="+mn-ea"/>
              <a:cs typeface="+mn-cs"/>
            </a:endParaRPr>
          </a:p>
          <a:p>
            <a:pPr algn="just"/>
            <a:endParaRPr lang="en-IN" dirty="0"/>
          </a:p>
        </p:txBody>
      </p:sp>
      <p:sp>
        <p:nvSpPr>
          <p:cNvPr id="4" name="Slide Number Placeholder 3"/>
          <p:cNvSpPr>
            <a:spLocks noGrp="1"/>
          </p:cNvSpPr>
          <p:nvPr>
            <p:ph type="sldNum" sz="quarter" idx="10"/>
          </p:nvPr>
        </p:nvSpPr>
        <p:spPr/>
        <p:txBody>
          <a:bodyPr/>
          <a:lstStyle/>
          <a:p>
            <a:fld id="{DAB2D92E-2F81-4203-999F-59FA1D2534DD}" type="slidenum">
              <a:rPr lang="en-IN" smtClean="0"/>
              <a:pPr/>
              <a:t>7</a:t>
            </a:fld>
            <a:endParaRPr lang="en-IN"/>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just" defTabSz="914400" rtl="0" eaLnBrk="1" fontAlgn="auto" latinLnBrk="0" hangingPunct="1">
              <a:lnSpc>
                <a:spcPct val="150000"/>
              </a:lnSpc>
              <a:spcBef>
                <a:spcPts val="0"/>
              </a:spcBef>
              <a:spcAft>
                <a:spcPts val="0"/>
              </a:spcAft>
              <a:buClrTx/>
              <a:buSzTx/>
              <a:buFontTx/>
              <a:buNone/>
              <a:tabLst/>
              <a:defRPr/>
            </a:pPr>
            <a:r>
              <a:rPr lang="en-GB" sz="1200" kern="1200" dirty="0">
                <a:solidFill>
                  <a:schemeClr val="tx1"/>
                </a:solidFill>
                <a:latin typeface="+mn-lt"/>
                <a:ea typeface="+mn-ea"/>
                <a:cs typeface="+mn-cs"/>
              </a:rPr>
              <a:t>This is mainly known as the degeneration of distal sensory nerves to the peripheral nerves cell in large amounts, which trigger several metabolic pathways. The </a:t>
            </a:r>
            <a:r>
              <a:rPr lang="en-GB" sz="1200" kern="1200" dirty="0" err="1">
                <a:solidFill>
                  <a:schemeClr val="tx1"/>
                </a:solidFill>
                <a:latin typeface="+mn-lt"/>
                <a:ea typeface="+mn-ea"/>
                <a:cs typeface="+mn-cs"/>
              </a:rPr>
              <a:t>pathophysiology</a:t>
            </a:r>
            <a:r>
              <a:rPr lang="en-GB" sz="1200" kern="1200" dirty="0">
                <a:solidFill>
                  <a:schemeClr val="tx1"/>
                </a:solidFill>
                <a:latin typeface="+mn-lt"/>
                <a:ea typeface="+mn-ea"/>
                <a:cs typeface="+mn-cs"/>
              </a:rPr>
              <a:t> is a multifaceted activity that involves metabolic, vascular, and inflammatory damage to the peripheral nerves.</a:t>
            </a:r>
            <a:endParaRPr lang="en-IN" sz="1200" kern="1200" dirty="0">
              <a:solidFill>
                <a:schemeClr val="tx1"/>
              </a:solidFill>
              <a:latin typeface="+mn-lt"/>
              <a:ea typeface="+mn-ea"/>
              <a:cs typeface="+mn-cs"/>
            </a:endParaRPr>
          </a:p>
          <a:p>
            <a:pPr algn="just">
              <a:lnSpc>
                <a:spcPct val="150000"/>
              </a:lnSpc>
            </a:pPr>
            <a:endParaRPr lang="en-IN" dirty="0"/>
          </a:p>
        </p:txBody>
      </p:sp>
      <p:sp>
        <p:nvSpPr>
          <p:cNvPr id="4" name="Slide Number Placeholder 3"/>
          <p:cNvSpPr>
            <a:spLocks noGrp="1"/>
          </p:cNvSpPr>
          <p:nvPr>
            <p:ph type="sldNum" sz="quarter" idx="10"/>
          </p:nvPr>
        </p:nvSpPr>
        <p:spPr/>
        <p:txBody>
          <a:bodyPr/>
          <a:lstStyle/>
          <a:p>
            <a:fld id="{DAB2D92E-2F81-4203-999F-59FA1D2534DD}" type="slidenum">
              <a:rPr lang="en-IN" smtClean="0"/>
              <a:pPr/>
              <a:t>8</a:t>
            </a:fld>
            <a:endParaRPr lang="en-IN"/>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just" defTabSz="914400" rtl="0" eaLnBrk="1" fontAlgn="auto" latinLnBrk="0" hangingPunct="1">
              <a:lnSpc>
                <a:spcPct val="100000"/>
              </a:lnSpc>
              <a:spcBef>
                <a:spcPts val="0"/>
              </a:spcBef>
              <a:spcAft>
                <a:spcPts val="0"/>
              </a:spcAft>
              <a:buClrTx/>
              <a:buSzTx/>
              <a:buFontTx/>
              <a:buNone/>
              <a:tabLst/>
              <a:defRPr/>
            </a:pPr>
            <a:r>
              <a:rPr lang="en-GB" sz="1200" dirty="0"/>
              <a:t>This is accelerating atherosclerosis, impairing the endothelial function, and causing cardiac remodelling as well. </a:t>
            </a:r>
            <a:r>
              <a:rPr lang="en-GB" sz="1200" kern="1200" dirty="0">
                <a:solidFill>
                  <a:schemeClr val="tx1"/>
                </a:solidFill>
                <a:latin typeface="+mn-lt"/>
                <a:ea typeface="+mn-ea"/>
                <a:cs typeface="+mn-cs"/>
              </a:rPr>
              <a:t>The figure also shows that there will be high blood sugar levels, disorders of fat metabolism, and risk from predispositions inherited from family members with the diseases. This will lead to severe complications, including coronary artery disease, high blood pressure, and a fourfold increased risk of heart failure. The impact on the cardiovascular system due to type 2 diabetes will be vessel damage, heart failure damage, and diabetic </a:t>
            </a:r>
            <a:r>
              <a:rPr lang="en-GB" sz="1200" kern="1200" dirty="0" err="1">
                <a:solidFill>
                  <a:schemeClr val="tx1"/>
                </a:solidFill>
                <a:latin typeface="+mn-lt"/>
                <a:ea typeface="+mn-ea"/>
                <a:cs typeface="+mn-cs"/>
              </a:rPr>
              <a:t>cardiomyopathy</a:t>
            </a:r>
            <a:r>
              <a:rPr lang="en-GB" sz="1200" kern="1200" dirty="0">
                <a:solidFill>
                  <a:schemeClr val="tx1"/>
                </a:solidFill>
                <a:latin typeface="+mn-lt"/>
                <a:ea typeface="+mn-ea"/>
                <a:cs typeface="+mn-cs"/>
              </a:rPr>
              <a:t>. This means that due to type-2 diabetes, there will be higher glucose levels and insulin resistance that could cause structural damage to the heart, including stiffening of the heart muscle and impaired contraction. Diabetes will also increase the likelihood of fluid accumulation in the lungs and legs, which might result in heart failure. The heart will shift from using glucose to over-relying on fatty acid oxidation, which could cause a risk of stress and inflammation as well. Type-2 diabetes often acts as a common soil with other conditions like high blood pressure and abnormal cholesterol, which increases the risk of diseases at a younger age. </a:t>
            </a:r>
            <a:endParaRPr lang="en-IN" sz="1200" kern="1200" dirty="0">
              <a:solidFill>
                <a:schemeClr val="tx1"/>
              </a:solidFill>
              <a:latin typeface="+mn-lt"/>
              <a:ea typeface="+mn-ea"/>
              <a:cs typeface="+mn-cs"/>
            </a:endParaRPr>
          </a:p>
          <a:p>
            <a:pPr algn="just"/>
            <a:endParaRPr lang="en-IN" dirty="0"/>
          </a:p>
        </p:txBody>
      </p:sp>
      <p:sp>
        <p:nvSpPr>
          <p:cNvPr id="4" name="Slide Number Placeholder 3"/>
          <p:cNvSpPr>
            <a:spLocks noGrp="1"/>
          </p:cNvSpPr>
          <p:nvPr>
            <p:ph type="sldNum" sz="quarter" idx="10"/>
          </p:nvPr>
        </p:nvSpPr>
        <p:spPr/>
        <p:txBody>
          <a:bodyPr/>
          <a:lstStyle/>
          <a:p>
            <a:fld id="{DAB2D92E-2F81-4203-999F-59FA1D2534DD}" type="slidenum">
              <a:rPr lang="en-IN" smtClean="0"/>
              <a:pPr/>
              <a:t>9</a:t>
            </a:fld>
            <a:endParaRPr lang="en-IN"/>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just" defTabSz="914400" rtl="0" eaLnBrk="1" fontAlgn="auto" latinLnBrk="0" hangingPunct="1">
              <a:lnSpc>
                <a:spcPct val="100000"/>
              </a:lnSpc>
              <a:spcBef>
                <a:spcPts val="0"/>
              </a:spcBef>
              <a:spcAft>
                <a:spcPts val="0"/>
              </a:spcAft>
              <a:buClrTx/>
              <a:buSzTx/>
              <a:buFontTx/>
              <a:buNone/>
              <a:tabLst/>
              <a:defRPr/>
            </a:pPr>
            <a:r>
              <a:rPr lang="en-GB" sz="1200" dirty="0"/>
              <a:t>This is causing inflammation, oxidative stress, and reduced blood flow to nerves.</a:t>
            </a:r>
            <a:r>
              <a:rPr lang="en-IN" sz="1200" baseline="0" dirty="0"/>
              <a:t> </a:t>
            </a:r>
            <a:r>
              <a:rPr lang="en-GB" sz="1200" kern="1200" dirty="0">
                <a:solidFill>
                  <a:schemeClr val="tx1"/>
                </a:solidFill>
                <a:latin typeface="+mn-lt"/>
                <a:ea typeface="+mn-ea"/>
                <a:cs typeface="+mn-cs"/>
              </a:rPr>
              <a:t>From the figure, it is clear that due to too much glucose present within the body, there will be damage to neurons that might be caused in the person suffering from type-2 diabetes. This will affect peripheral neuropathy, which is one of the most common forms that cause tingling and numbness starting in the feet and legs. Then there will also be autonomic neuropathy, which is actually damaging nerves controlling involuntary functions, affecting digestive problems and urinary tract issues. Due to long-term high glucose, the central nervous system (CNS) will also be affected, leading to cognitive impairment and reduced memory as well. The functioning of the nervous system of the body will also be affected by sudden, severe pain and weakness in specified nerves, such as the hips and thighs. There will also be chemical changes happening within the nervous system and damaging small blood vessels, which actually supply oxygen and nutrients to them. </a:t>
            </a:r>
            <a:endParaRPr lang="en-IN" sz="1200" kern="1200" dirty="0">
              <a:solidFill>
                <a:schemeClr val="tx1"/>
              </a:solidFill>
              <a:latin typeface="+mn-lt"/>
              <a:ea typeface="+mn-ea"/>
              <a:cs typeface="+mn-cs"/>
            </a:endParaRPr>
          </a:p>
          <a:p>
            <a:pPr algn="just"/>
            <a:endParaRPr lang="en-IN" dirty="0"/>
          </a:p>
        </p:txBody>
      </p:sp>
      <p:sp>
        <p:nvSpPr>
          <p:cNvPr id="4" name="Slide Number Placeholder 3"/>
          <p:cNvSpPr>
            <a:spLocks noGrp="1"/>
          </p:cNvSpPr>
          <p:nvPr>
            <p:ph type="sldNum" sz="quarter" idx="10"/>
          </p:nvPr>
        </p:nvSpPr>
        <p:spPr/>
        <p:txBody>
          <a:bodyPr/>
          <a:lstStyle/>
          <a:p>
            <a:fld id="{DAB2D92E-2F81-4203-999F-59FA1D2534DD}" type="slidenum">
              <a:rPr lang="en-IN" smtClean="0"/>
              <a:pPr/>
              <a:t>10</a:t>
            </a:fld>
            <a:endParaRPr lang="en-IN"/>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just"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latin typeface="+mn-lt"/>
                <a:ea typeface="+mn-ea"/>
                <a:cs typeface="+mn-cs"/>
              </a:rPr>
              <a:t>Since he has been suffering from T2DM for 10 years, there is a need for an effective care plan that must be person-centric, holistic, and driven by lifestyle. He also smokes every day, which is worsening his condition of T2DM. </a:t>
            </a:r>
            <a:endParaRPr lang="en-IN" sz="1200" kern="1200" dirty="0">
              <a:solidFill>
                <a:schemeClr val="tx1"/>
              </a:solidFill>
              <a:latin typeface="+mn-lt"/>
              <a:ea typeface="+mn-ea"/>
              <a:cs typeface="+mn-cs"/>
            </a:endParaRPr>
          </a:p>
          <a:p>
            <a:pPr algn="just"/>
            <a:endParaRPr lang="en-IN" dirty="0"/>
          </a:p>
        </p:txBody>
      </p:sp>
      <p:sp>
        <p:nvSpPr>
          <p:cNvPr id="4" name="Slide Number Placeholder 3"/>
          <p:cNvSpPr>
            <a:spLocks noGrp="1"/>
          </p:cNvSpPr>
          <p:nvPr>
            <p:ph type="sldNum" sz="quarter" idx="10"/>
          </p:nvPr>
        </p:nvSpPr>
        <p:spPr/>
        <p:txBody>
          <a:bodyPr/>
          <a:lstStyle/>
          <a:p>
            <a:fld id="{DAB2D92E-2F81-4203-999F-59FA1D2534DD}" type="slidenum">
              <a:rPr lang="en-IN" smtClean="0"/>
              <a:pPr/>
              <a:t>11</a:t>
            </a:fld>
            <a:endParaRPr lang="en-IN"/>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just"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latin typeface="+mn-lt"/>
                <a:ea typeface="+mn-ea"/>
                <a:cs typeface="+mn-cs"/>
              </a:rPr>
              <a:t>Rocky is consuming refined carbohydrates, processed meals, and sugary food, which are one of the risk factors that hamper the quality of his life. He is also physically inactive, where most of his time is spent on his delivery truck, sitting and driving across the city, and doing no kind of physical activity. This is contributing to increased body weight, which means that his body is not able to respond to insulin. Then there is also work stress that is affecting blood glucose levels, which has been uncontrollable recently. Due to his job as a delivery agent, he is also not able to sleep properly, which affects the metabolic control. Lastly, he has been a chain smoker for 20 years, which has highly contributed to his T2DM. </a:t>
            </a:r>
            <a:endParaRPr lang="en-IN" sz="1200" kern="1200" dirty="0">
              <a:solidFill>
                <a:schemeClr val="tx1"/>
              </a:solidFill>
              <a:latin typeface="+mn-lt"/>
              <a:ea typeface="+mn-ea"/>
              <a:cs typeface="+mn-cs"/>
            </a:endParaRPr>
          </a:p>
          <a:p>
            <a:pPr algn="just"/>
            <a:endParaRPr lang="en-IN" dirty="0"/>
          </a:p>
        </p:txBody>
      </p:sp>
      <p:sp>
        <p:nvSpPr>
          <p:cNvPr id="4" name="Slide Number Placeholder 3"/>
          <p:cNvSpPr>
            <a:spLocks noGrp="1"/>
          </p:cNvSpPr>
          <p:nvPr>
            <p:ph type="sldNum" sz="quarter" idx="10"/>
          </p:nvPr>
        </p:nvSpPr>
        <p:spPr/>
        <p:txBody>
          <a:bodyPr/>
          <a:lstStyle/>
          <a:p>
            <a:fld id="{DAB2D92E-2F81-4203-999F-59FA1D2534DD}" type="slidenum">
              <a:rPr lang="en-IN" smtClean="0"/>
              <a:pPr/>
              <a:t>12</a:t>
            </a:fld>
            <a:endParaRPr lang="en-IN"/>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just"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latin typeface="+mn-lt"/>
                <a:ea typeface="+mn-ea"/>
                <a:cs typeface="+mn-cs"/>
              </a:rPr>
              <a:t>Some of the person-centred goals of Mr. Rocky will be improving understanding of T2DM and daily self-care management in the short term. The medium-term goals involve achieving a stable glucose level and improved energy for work throughout the day. The long-term goals involve preventing further complications like cardiovascular diseases, neuropathy, and kidney problems. Rocky will also be at risk of suffering from hypoglycaemia, which could be prevented through educating on symptoms and carrying glucose snacks. Then the risk of foot complications could also be present, which could be prevented through daily foot inspection and proper use of footwear. The cardiovascular risk could be prevented through blood pressure and cholesterol monitoring on a daily basis. Lastly, there will be an infection risk that might be maintained through proper hygiene and prompting wound care. </a:t>
            </a:r>
            <a:endParaRPr lang="en-IN" sz="1200" kern="1200" dirty="0">
              <a:solidFill>
                <a:schemeClr val="tx1"/>
              </a:solidFill>
              <a:latin typeface="+mn-lt"/>
              <a:ea typeface="+mn-ea"/>
              <a:cs typeface="+mn-cs"/>
            </a:endParaRPr>
          </a:p>
          <a:p>
            <a:pPr algn="just"/>
            <a:endParaRPr lang="en-IN" dirty="0"/>
          </a:p>
        </p:txBody>
      </p:sp>
      <p:sp>
        <p:nvSpPr>
          <p:cNvPr id="4" name="Slide Number Placeholder 3"/>
          <p:cNvSpPr>
            <a:spLocks noGrp="1"/>
          </p:cNvSpPr>
          <p:nvPr>
            <p:ph type="sldNum" sz="quarter" idx="10"/>
          </p:nvPr>
        </p:nvSpPr>
        <p:spPr/>
        <p:txBody>
          <a:bodyPr/>
          <a:lstStyle/>
          <a:p>
            <a:fld id="{DAB2D92E-2F81-4203-999F-59FA1D2534DD}" type="slidenum">
              <a:rPr lang="en-IN" smtClean="0"/>
              <a:pPr/>
              <a:t>13</a:t>
            </a:fld>
            <a:endParaRPr lang="en-IN"/>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just"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latin typeface="+mn-lt"/>
                <a:ea typeface="+mn-ea"/>
                <a:cs typeface="+mn-cs"/>
              </a:rPr>
              <a:t>It could be further concluded that the cardiovascular system of the body is affected by T2DM by impairing the endothelial function and causing cardiac remodelling. Then T2DM is damaging nerves controlling the involuntary functions of the digestive system of the human body. Thus, there is a person-centred care plan developed for Rocky, which involves achieving his long-term goal of preventing further complications. </a:t>
            </a:r>
            <a:endParaRPr lang="en-IN" sz="1200" kern="1200" dirty="0">
              <a:solidFill>
                <a:schemeClr val="tx1"/>
              </a:solidFill>
              <a:latin typeface="+mn-lt"/>
              <a:ea typeface="+mn-ea"/>
              <a:cs typeface="+mn-cs"/>
            </a:endParaRPr>
          </a:p>
          <a:p>
            <a:pPr algn="just"/>
            <a:endParaRPr lang="en-IN" dirty="0"/>
          </a:p>
        </p:txBody>
      </p:sp>
      <p:sp>
        <p:nvSpPr>
          <p:cNvPr id="4" name="Slide Number Placeholder 3"/>
          <p:cNvSpPr>
            <a:spLocks noGrp="1"/>
          </p:cNvSpPr>
          <p:nvPr>
            <p:ph type="sldNum" sz="quarter" idx="10"/>
          </p:nvPr>
        </p:nvSpPr>
        <p:spPr/>
        <p:txBody>
          <a:bodyPr/>
          <a:lstStyle/>
          <a:p>
            <a:fld id="{DAB2D92E-2F81-4203-999F-59FA1D2534DD}" type="slidenum">
              <a:rPr lang="en-IN" smtClean="0"/>
              <a:pPr/>
              <a:t>14</a:t>
            </a:fld>
            <a:endParaRPr lang="en-IN"/>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DAB2D92E-2F81-4203-999F-59FA1D2534DD}" type="slidenum">
              <a:rPr lang="en-IN" smtClean="0"/>
              <a:pPr/>
              <a:t>16</a:t>
            </a:fld>
            <a:endParaRPr lang="en-IN"/>
          </a:p>
        </p:txBody>
      </p:sp>
    </p:spTree>
    <p:extLst>
      <p:ext uri="{BB962C8B-B14F-4D97-AF65-F5344CB8AC3E}">
        <p14:creationId xmlns:p14="http://schemas.microsoft.com/office/powerpoint/2010/main" val="385616813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1D8BD707-D9CF-40AE-B4C6-C98DA3205C09}" type="datetimeFigureOut">
              <a:rPr lang="en-US" smtClean="0"/>
              <a:pPr/>
              <a:t>3/20/2026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3/20/2026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3/20/2026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1D8BD707-D9CF-40AE-B4C6-C98DA3205C09}" type="datetimeFigureOut">
              <a:rPr lang="en-US" smtClean="0"/>
              <a:pPr/>
              <a:t>3/20/2026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1D8BD707-D9CF-40AE-B4C6-C98DA3205C09}" type="datetimeFigureOut">
              <a:rPr lang="en-US" smtClean="0"/>
              <a:pPr/>
              <a:t>3/20/2026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1D8BD707-D9CF-40AE-B4C6-C98DA3205C09}" type="datetimeFigureOut">
              <a:rPr lang="en-US" smtClean="0"/>
              <a:pPr/>
              <a:t>3/20/2026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3/20/2026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3/20/2026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3/20/2026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3/20/2026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3/20/2026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D8BD707-D9CF-40AE-B4C6-C98DA3205C09}" type="datetimeFigureOut">
              <a:rPr lang="en-US" smtClean="0"/>
              <a:pPr/>
              <a:t>3/20/2026</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6F15528-21DE-4FAA-801E-634DDDAF4B2B}"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image" Target="../media/image5.png"/><Relationship Id="rId13" Type="http://schemas.openxmlformats.org/officeDocument/2006/relationships/image" Target="../media/image10.svg"/><Relationship Id="rId18" Type="http://schemas.openxmlformats.org/officeDocument/2006/relationships/image" Target="../media/image15.png"/><Relationship Id="rId3" Type="http://schemas.openxmlformats.org/officeDocument/2006/relationships/slideLayout" Target="../slideLayouts/slideLayout7.xml"/><Relationship Id="rId21" Type="http://schemas.openxmlformats.org/officeDocument/2006/relationships/image" Target="../media/image18.svg"/><Relationship Id="rId7" Type="http://schemas.openxmlformats.org/officeDocument/2006/relationships/image" Target="../media/image4.svg"/><Relationship Id="rId12" Type="http://schemas.openxmlformats.org/officeDocument/2006/relationships/image" Target="../media/image9.png"/><Relationship Id="rId17" Type="http://schemas.openxmlformats.org/officeDocument/2006/relationships/image" Target="../media/image14.svg"/><Relationship Id="rId2" Type="http://schemas.openxmlformats.org/officeDocument/2006/relationships/audio" Target="../media/media1.m4a"/><Relationship Id="rId16" Type="http://schemas.openxmlformats.org/officeDocument/2006/relationships/image" Target="../media/image13.png"/><Relationship Id="rId20" Type="http://schemas.openxmlformats.org/officeDocument/2006/relationships/image" Target="../media/image17.png"/><Relationship Id="rId1" Type="http://schemas.microsoft.com/office/2007/relationships/media" Target="../media/media1.m4a"/><Relationship Id="rId6" Type="http://schemas.openxmlformats.org/officeDocument/2006/relationships/image" Target="../media/image3.png"/><Relationship Id="rId11" Type="http://schemas.openxmlformats.org/officeDocument/2006/relationships/image" Target="../media/image8.svg"/><Relationship Id="rId24" Type="http://schemas.openxmlformats.org/officeDocument/2006/relationships/image" Target="../media/image21.png"/><Relationship Id="rId5" Type="http://schemas.openxmlformats.org/officeDocument/2006/relationships/image" Target="../media/image2.svg"/><Relationship Id="rId15" Type="http://schemas.openxmlformats.org/officeDocument/2006/relationships/image" Target="../media/image12.svg"/><Relationship Id="rId23" Type="http://schemas.openxmlformats.org/officeDocument/2006/relationships/image" Target="../media/image20.svg"/><Relationship Id="rId10" Type="http://schemas.openxmlformats.org/officeDocument/2006/relationships/image" Target="../media/image7.png"/><Relationship Id="rId19" Type="http://schemas.openxmlformats.org/officeDocument/2006/relationships/image" Target="../media/image16.svg"/><Relationship Id="rId4" Type="http://schemas.openxmlformats.org/officeDocument/2006/relationships/image" Target="../media/image1.png"/><Relationship Id="rId9" Type="http://schemas.openxmlformats.org/officeDocument/2006/relationships/image" Target="../media/image6.svg"/><Relationship Id="rId14" Type="http://schemas.openxmlformats.org/officeDocument/2006/relationships/image" Target="../media/image11.png"/><Relationship Id="rId22" Type="http://schemas.openxmlformats.org/officeDocument/2006/relationships/image" Target="../media/image19.png"/></Relationships>
</file>

<file path=ppt/slides/_rels/slide2.xml.rels><?xml version="1.0" encoding="UTF-8" standalone="yes"?>
<Relationships xmlns="http://schemas.openxmlformats.org/package/2006/relationships"><Relationship Id="rId8" Type="http://schemas.openxmlformats.org/officeDocument/2006/relationships/image" Target="../media/image8.svg"/><Relationship Id="rId13" Type="http://schemas.openxmlformats.org/officeDocument/2006/relationships/image" Target="../media/image9.png"/><Relationship Id="rId18" Type="http://schemas.openxmlformats.org/officeDocument/2006/relationships/image" Target="../media/image14.svg"/><Relationship Id="rId3" Type="http://schemas.openxmlformats.org/officeDocument/2006/relationships/slideLayout" Target="../slideLayouts/slideLayout7.xml"/><Relationship Id="rId21" Type="http://schemas.openxmlformats.org/officeDocument/2006/relationships/image" Target="../media/image5.png"/><Relationship Id="rId7" Type="http://schemas.openxmlformats.org/officeDocument/2006/relationships/image" Target="../media/image7.png"/><Relationship Id="rId12" Type="http://schemas.openxmlformats.org/officeDocument/2006/relationships/image" Target="../media/image18.svg"/><Relationship Id="rId17" Type="http://schemas.openxmlformats.org/officeDocument/2006/relationships/image" Target="../media/image13.png"/><Relationship Id="rId2" Type="http://schemas.openxmlformats.org/officeDocument/2006/relationships/audio" Target="../media/media2.m4a"/><Relationship Id="rId16" Type="http://schemas.openxmlformats.org/officeDocument/2006/relationships/image" Target="../media/image12.svg"/><Relationship Id="rId20" Type="http://schemas.openxmlformats.org/officeDocument/2006/relationships/image" Target="../media/image20.svg"/><Relationship Id="rId1" Type="http://schemas.microsoft.com/office/2007/relationships/media" Target="../media/media2.m4a"/><Relationship Id="rId6" Type="http://schemas.openxmlformats.org/officeDocument/2006/relationships/image" Target="../media/image23.svg"/><Relationship Id="rId11" Type="http://schemas.openxmlformats.org/officeDocument/2006/relationships/image" Target="../media/image17.png"/><Relationship Id="rId5" Type="http://schemas.openxmlformats.org/officeDocument/2006/relationships/image" Target="../media/image22.png"/><Relationship Id="rId15" Type="http://schemas.openxmlformats.org/officeDocument/2006/relationships/image" Target="../media/image11.png"/><Relationship Id="rId23" Type="http://schemas.openxmlformats.org/officeDocument/2006/relationships/image" Target="../media/image21.png"/><Relationship Id="rId10" Type="http://schemas.openxmlformats.org/officeDocument/2006/relationships/image" Target="../media/image16.svg"/><Relationship Id="rId19" Type="http://schemas.openxmlformats.org/officeDocument/2006/relationships/image" Target="../media/image19.png"/><Relationship Id="rId4" Type="http://schemas.openxmlformats.org/officeDocument/2006/relationships/notesSlide" Target="../notesSlides/notesSlide1.xml"/><Relationship Id="rId9" Type="http://schemas.openxmlformats.org/officeDocument/2006/relationships/image" Target="../media/image15.png"/><Relationship Id="rId14" Type="http://schemas.openxmlformats.org/officeDocument/2006/relationships/image" Target="../media/image10.svg"/><Relationship Id="rId22" Type="http://schemas.openxmlformats.org/officeDocument/2006/relationships/image" Target="../media/image6.svg"/></Relationships>
</file>

<file path=ppt/slides/_rels/slide3.xml.rels><?xml version="1.0" encoding="UTF-8" standalone="yes"?>
<Relationships xmlns="http://schemas.openxmlformats.org/package/2006/relationships"><Relationship Id="rId8" Type="http://schemas.openxmlformats.org/officeDocument/2006/relationships/image" Target="../media/image25.svg"/><Relationship Id="rId3" Type="http://schemas.openxmlformats.org/officeDocument/2006/relationships/slideLayout" Target="../slideLayouts/slideLayout7.xml"/><Relationship Id="rId7" Type="http://schemas.openxmlformats.org/officeDocument/2006/relationships/image" Target="../media/image24.png"/><Relationship Id="rId2" Type="http://schemas.openxmlformats.org/officeDocument/2006/relationships/audio" Target="../media/media3.m4a"/><Relationship Id="rId1" Type="http://schemas.microsoft.com/office/2007/relationships/media" Target="../media/media3.m4a"/><Relationship Id="rId6" Type="http://schemas.openxmlformats.org/officeDocument/2006/relationships/image" Target="../media/image23.svg"/><Relationship Id="rId5" Type="http://schemas.openxmlformats.org/officeDocument/2006/relationships/image" Target="../media/image22.png"/><Relationship Id="rId4" Type="http://schemas.openxmlformats.org/officeDocument/2006/relationships/notesSlide" Target="../notesSlides/notesSlide2.xml"/><Relationship Id="rId9" Type="http://schemas.openxmlformats.org/officeDocument/2006/relationships/image" Target="../media/image21.png"/></Relationships>
</file>

<file path=ppt/slides/_rels/slide4.xml.rels><?xml version="1.0" encoding="UTF-8" standalone="yes"?>
<Relationships xmlns="http://schemas.openxmlformats.org/package/2006/relationships"><Relationship Id="rId8" Type="http://schemas.openxmlformats.org/officeDocument/2006/relationships/image" Target="../media/image4.svg"/><Relationship Id="rId13" Type="http://schemas.openxmlformats.org/officeDocument/2006/relationships/image" Target="../media/image21.png"/><Relationship Id="rId3" Type="http://schemas.openxmlformats.org/officeDocument/2006/relationships/slideLayout" Target="../slideLayouts/slideLayout7.xml"/><Relationship Id="rId7" Type="http://schemas.openxmlformats.org/officeDocument/2006/relationships/image" Target="../media/image3.png"/><Relationship Id="rId12" Type="http://schemas.openxmlformats.org/officeDocument/2006/relationships/image" Target="../media/image29.svg"/><Relationship Id="rId2" Type="http://schemas.openxmlformats.org/officeDocument/2006/relationships/audio" Target="../media/media4.m4a"/><Relationship Id="rId1" Type="http://schemas.microsoft.com/office/2007/relationships/media" Target="../media/media4.m4a"/><Relationship Id="rId6" Type="http://schemas.openxmlformats.org/officeDocument/2006/relationships/image" Target="../media/image2.svg"/><Relationship Id="rId11" Type="http://schemas.openxmlformats.org/officeDocument/2006/relationships/image" Target="../media/image28.png"/><Relationship Id="rId5" Type="http://schemas.openxmlformats.org/officeDocument/2006/relationships/image" Target="../media/image1.png"/><Relationship Id="rId10" Type="http://schemas.openxmlformats.org/officeDocument/2006/relationships/image" Target="../media/image27.svg"/><Relationship Id="rId4" Type="http://schemas.openxmlformats.org/officeDocument/2006/relationships/notesSlide" Target="../notesSlides/notesSlide3.xml"/><Relationship Id="rId9" Type="http://schemas.openxmlformats.org/officeDocument/2006/relationships/image" Target="../media/image26.png"/></Relationships>
</file>

<file path=ppt/slides/_rels/slide5.xml.rels><?xml version="1.0" encoding="UTF-8" standalone="yes"?>
<Relationships xmlns="http://schemas.openxmlformats.org/package/2006/relationships"><Relationship Id="rId8" Type="http://schemas.openxmlformats.org/officeDocument/2006/relationships/image" Target="../media/image33.svg"/><Relationship Id="rId3" Type="http://schemas.openxmlformats.org/officeDocument/2006/relationships/slideLayout" Target="../slideLayouts/slideLayout7.xml"/><Relationship Id="rId7" Type="http://schemas.openxmlformats.org/officeDocument/2006/relationships/image" Target="../media/image32.png"/><Relationship Id="rId2" Type="http://schemas.openxmlformats.org/officeDocument/2006/relationships/audio" Target="../media/media5.m4a"/><Relationship Id="rId1" Type="http://schemas.microsoft.com/office/2007/relationships/media" Target="../media/media5.m4a"/><Relationship Id="rId6" Type="http://schemas.openxmlformats.org/officeDocument/2006/relationships/image" Target="../media/image31.svg"/><Relationship Id="rId5" Type="http://schemas.openxmlformats.org/officeDocument/2006/relationships/image" Target="../media/image30.png"/><Relationship Id="rId4" Type="http://schemas.openxmlformats.org/officeDocument/2006/relationships/notesSlide" Target="../notesSlides/notesSlide4.xml"/><Relationship Id="rId9" Type="http://schemas.openxmlformats.org/officeDocument/2006/relationships/image" Target="../media/image21.png"/></Relationships>
</file>

<file path=ppt/slides/_rels/slide6.xml.rels><?xml version="1.0" encoding="UTF-8" standalone="yes"?>
<Relationships xmlns="http://schemas.openxmlformats.org/package/2006/relationships"><Relationship Id="rId8" Type="http://schemas.openxmlformats.org/officeDocument/2006/relationships/image" Target="../media/image4.svg"/><Relationship Id="rId13" Type="http://schemas.openxmlformats.org/officeDocument/2006/relationships/image" Target="../media/image21.png"/><Relationship Id="rId3" Type="http://schemas.openxmlformats.org/officeDocument/2006/relationships/slideLayout" Target="../slideLayouts/slideLayout7.xml"/><Relationship Id="rId7" Type="http://schemas.openxmlformats.org/officeDocument/2006/relationships/image" Target="../media/image3.png"/><Relationship Id="rId12" Type="http://schemas.openxmlformats.org/officeDocument/2006/relationships/image" Target="../media/image37.svg"/><Relationship Id="rId2" Type="http://schemas.openxmlformats.org/officeDocument/2006/relationships/audio" Target="../media/media6.m4a"/><Relationship Id="rId1" Type="http://schemas.microsoft.com/office/2007/relationships/media" Target="../media/media6.m4a"/><Relationship Id="rId6" Type="http://schemas.openxmlformats.org/officeDocument/2006/relationships/image" Target="../media/image2.svg"/><Relationship Id="rId11" Type="http://schemas.openxmlformats.org/officeDocument/2006/relationships/image" Target="../media/image36.png"/><Relationship Id="rId5" Type="http://schemas.openxmlformats.org/officeDocument/2006/relationships/image" Target="../media/image1.png"/><Relationship Id="rId10" Type="http://schemas.openxmlformats.org/officeDocument/2006/relationships/image" Target="../media/image35.svg"/><Relationship Id="rId4" Type="http://schemas.openxmlformats.org/officeDocument/2006/relationships/notesSlide" Target="../notesSlides/notesSlide5.xml"/><Relationship Id="rId9" Type="http://schemas.openxmlformats.org/officeDocument/2006/relationships/image" Target="../media/image34.png"/></Relationships>
</file>

<file path=ppt/slides/_rels/slide7.xml.rels><?xml version="1.0" encoding="UTF-8" standalone="yes"?>
<Relationships xmlns="http://schemas.openxmlformats.org/package/2006/relationships"><Relationship Id="rId8" Type="http://schemas.openxmlformats.org/officeDocument/2006/relationships/image" Target="../media/image39.svg"/><Relationship Id="rId3" Type="http://schemas.openxmlformats.org/officeDocument/2006/relationships/slideLayout" Target="../slideLayouts/slideLayout7.xml"/><Relationship Id="rId7" Type="http://schemas.openxmlformats.org/officeDocument/2006/relationships/image" Target="../media/image38.png"/><Relationship Id="rId2" Type="http://schemas.openxmlformats.org/officeDocument/2006/relationships/audio" Target="../media/media7.m4a"/><Relationship Id="rId1" Type="http://schemas.microsoft.com/office/2007/relationships/media" Target="../media/media7.m4a"/><Relationship Id="rId6" Type="http://schemas.openxmlformats.org/officeDocument/2006/relationships/image" Target="../media/image23.svg"/><Relationship Id="rId5" Type="http://schemas.openxmlformats.org/officeDocument/2006/relationships/image" Target="../media/image22.png"/><Relationship Id="rId4" Type="http://schemas.openxmlformats.org/officeDocument/2006/relationships/notesSlide" Target="../notesSlides/notesSlide6.xml"/><Relationship Id="rId9" Type="http://schemas.openxmlformats.org/officeDocument/2006/relationships/image" Target="../media/image21.png"/></Relationships>
</file>

<file path=ppt/slides/_rels/slide8.xml.rels><?xml version="1.0" encoding="UTF-8" standalone="yes"?>
<Relationships xmlns="http://schemas.openxmlformats.org/package/2006/relationships"><Relationship Id="rId8" Type="http://schemas.openxmlformats.org/officeDocument/2006/relationships/image" Target="../media/image4.svg"/><Relationship Id="rId13" Type="http://schemas.openxmlformats.org/officeDocument/2006/relationships/image" Target="../media/image21.png"/><Relationship Id="rId3" Type="http://schemas.openxmlformats.org/officeDocument/2006/relationships/slideLayout" Target="../slideLayouts/slideLayout7.xml"/><Relationship Id="rId7" Type="http://schemas.openxmlformats.org/officeDocument/2006/relationships/image" Target="../media/image3.png"/><Relationship Id="rId12" Type="http://schemas.openxmlformats.org/officeDocument/2006/relationships/image" Target="../media/image43.svg"/><Relationship Id="rId2" Type="http://schemas.openxmlformats.org/officeDocument/2006/relationships/audio" Target="../media/media8.m4a"/><Relationship Id="rId1" Type="http://schemas.microsoft.com/office/2007/relationships/media" Target="../media/media8.m4a"/><Relationship Id="rId6" Type="http://schemas.openxmlformats.org/officeDocument/2006/relationships/image" Target="../media/image2.svg"/><Relationship Id="rId11" Type="http://schemas.openxmlformats.org/officeDocument/2006/relationships/image" Target="../media/image42.png"/><Relationship Id="rId5" Type="http://schemas.openxmlformats.org/officeDocument/2006/relationships/image" Target="../media/image1.png"/><Relationship Id="rId10" Type="http://schemas.openxmlformats.org/officeDocument/2006/relationships/image" Target="../media/image41.svg"/><Relationship Id="rId4" Type="http://schemas.openxmlformats.org/officeDocument/2006/relationships/notesSlide" Target="../notesSlides/notesSlide7.xml"/><Relationship Id="rId9" Type="http://schemas.openxmlformats.org/officeDocument/2006/relationships/image" Target="../media/image40.png"/></Relationships>
</file>

<file path=ppt/slides/_rels/slide9.xml.rels><?xml version="1.0" encoding="UTF-8" standalone="yes"?>
<Relationships xmlns="http://schemas.openxmlformats.org/package/2006/relationships"><Relationship Id="rId8" Type="http://schemas.openxmlformats.org/officeDocument/2006/relationships/image" Target="../media/image47.svg"/><Relationship Id="rId3" Type="http://schemas.openxmlformats.org/officeDocument/2006/relationships/slideLayout" Target="../slideLayouts/slideLayout7.xml"/><Relationship Id="rId7" Type="http://schemas.openxmlformats.org/officeDocument/2006/relationships/image" Target="../media/image46.png"/><Relationship Id="rId2" Type="http://schemas.openxmlformats.org/officeDocument/2006/relationships/audio" Target="../media/media9.m4a"/><Relationship Id="rId1" Type="http://schemas.microsoft.com/office/2007/relationships/media" Target="../media/media9.m4a"/><Relationship Id="rId6" Type="http://schemas.openxmlformats.org/officeDocument/2006/relationships/image" Target="../media/image45.svg"/><Relationship Id="rId5" Type="http://schemas.openxmlformats.org/officeDocument/2006/relationships/image" Target="../media/image44.png"/><Relationship Id="rId10" Type="http://schemas.openxmlformats.org/officeDocument/2006/relationships/image" Target="../media/image21.png"/><Relationship Id="rId4" Type="http://schemas.openxmlformats.org/officeDocument/2006/relationships/notesSlide" Target="../notesSlides/notesSlide8.xml"/><Relationship Id="rId9" Type="http://schemas.openxmlformats.org/officeDocument/2006/relationships/image" Target="../media/image48.png"/></Relationships>
</file>

<file path=ppt/slides/_rels/slide10.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10.m4a"/><Relationship Id="rId1" Type="http://schemas.microsoft.com/office/2007/relationships/media" Target="../media/media10.m4a"/><Relationship Id="rId6" Type="http://schemas.openxmlformats.org/officeDocument/2006/relationships/image" Target="../media/image21.png"/><Relationship Id="rId5" Type="http://schemas.openxmlformats.org/officeDocument/2006/relationships/image" Target="../media/image49.jpeg"/><Relationship Id="rId4" Type="http://schemas.openxmlformats.org/officeDocument/2006/relationships/notesSlide" Target="../notesSlides/notesSlide9.xml"/></Relationships>
</file>

<file path=ppt/slides/_rels/slide11.xml.rels><?xml version="1.0" encoding="UTF-8" standalone="yes"?>
<Relationships xmlns="http://schemas.openxmlformats.org/package/2006/relationships"><Relationship Id="rId8" Type="http://schemas.openxmlformats.org/officeDocument/2006/relationships/image" Target="../media/image51.svg"/><Relationship Id="rId3" Type="http://schemas.openxmlformats.org/officeDocument/2006/relationships/slideLayout" Target="../slideLayouts/slideLayout7.xml"/><Relationship Id="rId7" Type="http://schemas.openxmlformats.org/officeDocument/2006/relationships/image" Target="../media/image50.png"/><Relationship Id="rId2" Type="http://schemas.openxmlformats.org/officeDocument/2006/relationships/audio" Target="../media/media11.m4a"/><Relationship Id="rId1" Type="http://schemas.microsoft.com/office/2007/relationships/media" Target="../media/media11.m4a"/><Relationship Id="rId6" Type="http://schemas.openxmlformats.org/officeDocument/2006/relationships/image" Target="../media/image45.svg"/><Relationship Id="rId5" Type="http://schemas.openxmlformats.org/officeDocument/2006/relationships/image" Target="../media/image44.png"/><Relationship Id="rId4" Type="http://schemas.openxmlformats.org/officeDocument/2006/relationships/notesSlide" Target="../notesSlides/notesSlide10.xml"/><Relationship Id="rId9" Type="http://schemas.openxmlformats.org/officeDocument/2006/relationships/image" Target="../media/image21.png"/></Relationships>
</file>

<file path=ppt/slides/_rels/slide12.xml.rels><?xml version="1.0" encoding="UTF-8" standalone="yes"?>
<Relationships xmlns="http://schemas.openxmlformats.org/package/2006/relationships"><Relationship Id="rId8" Type="http://schemas.openxmlformats.org/officeDocument/2006/relationships/image" Target="../media/image4.svg"/><Relationship Id="rId13" Type="http://schemas.openxmlformats.org/officeDocument/2006/relationships/image" Target="../media/image7.png"/><Relationship Id="rId18" Type="http://schemas.openxmlformats.org/officeDocument/2006/relationships/image" Target="../media/image16.svg"/><Relationship Id="rId3" Type="http://schemas.openxmlformats.org/officeDocument/2006/relationships/slideLayout" Target="../slideLayouts/slideLayout7.xml"/><Relationship Id="rId7" Type="http://schemas.openxmlformats.org/officeDocument/2006/relationships/image" Target="../media/image3.png"/><Relationship Id="rId12" Type="http://schemas.openxmlformats.org/officeDocument/2006/relationships/image" Target="../media/image12.svg"/><Relationship Id="rId17" Type="http://schemas.openxmlformats.org/officeDocument/2006/relationships/image" Target="../media/image15.png"/><Relationship Id="rId2" Type="http://schemas.openxmlformats.org/officeDocument/2006/relationships/audio" Target="../media/media12.m4a"/><Relationship Id="rId16" Type="http://schemas.openxmlformats.org/officeDocument/2006/relationships/image" Target="../media/image14.svg"/><Relationship Id="rId1" Type="http://schemas.microsoft.com/office/2007/relationships/media" Target="../media/media12.m4a"/><Relationship Id="rId6" Type="http://schemas.openxmlformats.org/officeDocument/2006/relationships/image" Target="../media/image2.svg"/><Relationship Id="rId11" Type="http://schemas.openxmlformats.org/officeDocument/2006/relationships/image" Target="../media/image11.png"/><Relationship Id="rId5" Type="http://schemas.openxmlformats.org/officeDocument/2006/relationships/image" Target="../media/image1.png"/><Relationship Id="rId15" Type="http://schemas.openxmlformats.org/officeDocument/2006/relationships/image" Target="../media/image13.png"/><Relationship Id="rId10" Type="http://schemas.openxmlformats.org/officeDocument/2006/relationships/image" Target="../media/image10.svg"/><Relationship Id="rId19" Type="http://schemas.openxmlformats.org/officeDocument/2006/relationships/image" Target="../media/image21.png"/><Relationship Id="rId4" Type="http://schemas.openxmlformats.org/officeDocument/2006/relationships/notesSlide" Target="../notesSlides/notesSlide11.xml"/><Relationship Id="rId9" Type="http://schemas.openxmlformats.org/officeDocument/2006/relationships/image" Target="../media/image9.png"/><Relationship Id="rId14" Type="http://schemas.openxmlformats.org/officeDocument/2006/relationships/image" Target="../media/image8.svg"/></Relationships>
</file>

<file path=ppt/slides/_rels/slide13.xml.rels><?xml version="1.0" encoding="UTF-8" standalone="yes"?>
<Relationships xmlns="http://schemas.openxmlformats.org/package/2006/relationships"><Relationship Id="rId8" Type="http://schemas.openxmlformats.org/officeDocument/2006/relationships/image" Target="../media/image53.svg"/><Relationship Id="rId13" Type="http://schemas.openxmlformats.org/officeDocument/2006/relationships/image" Target="../media/image21.png"/><Relationship Id="rId3" Type="http://schemas.openxmlformats.org/officeDocument/2006/relationships/slideLayout" Target="../slideLayouts/slideLayout7.xml"/><Relationship Id="rId7" Type="http://schemas.openxmlformats.org/officeDocument/2006/relationships/image" Target="../media/image52.png"/><Relationship Id="rId12" Type="http://schemas.openxmlformats.org/officeDocument/2006/relationships/image" Target="../media/image57.svg"/><Relationship Id="rId2" Type="http://schemas.openxmlformats.org/officeDocument/2006/relationships/audio" Target="../media/media13.m4a"/><Relationship Id="rId1" Type="http://schemas.microsoft.com/office/2007/relationships/media" Target="../media/media13.m4a"/><Relationship Id="rId6" Type="http://schemas.openxmlformats.org/officeDocument/2006/relationships/image" Target="../media/image45.svg"/><Relationship Id="rId11" Type="http://schemas.openxmlformats.org/officeDocument/2006/relationships/image" Target="../media/image56.png"/><Relationship Id="rId5" Type="http://schemas.openxmlformats.org/officeDocument/2006/relationships/image" Target="../media/image44.png"/><Relationship Id="rId10" Type="http://schemas.openxmlformats.org/officeDocument/2006/relationships/image" Target="../media/image55.svg"/><Relationship Id="rId4" Type="http://schemas.openxmlformats.org/officeDocument/2006/relationships/notesSlide" Target="../notesSlides/notesSlide12.xml"/><Relationship Id="rId9" Type="http://schemas.openxmlformats.org/officeDocument/2006/relationships/image" Target="../media/image54.png"/></Relationships>
</file>

<file path=ppt/slides/_rels/slide14.xml.rels><?xml version="1.0" encoding="UTF-8" standalone="yes"?>
<Relationships xmlns="http://schemas.openxmlformats.org/package/2006/relationships"><Relationship Id="rId8" Type="http://schemas.openxmlformats.org/officeDocument/2006/relationships/image" Target="../media/image4.svg"/><Relationship Id="rId13" Type="http://schemas.openxmlformats.org/officeDocument/2006/relationships/image" Target="../media/image21.png"/><Relationship Id="rId3" Type="http://schemas.openxmlformats.org/officeDocument/2006/relationships/slideLayout" Target="../slideLayouts/slideLayout7.xml"/><Relationship Id="rId7" Type="http://schemas.openxmlformats.org/officeDocument/2006/relationships/image" Target="../media/image3.png"/><Relationship Id="rId12" Type="http://schemas.openxmlformats.org/officeDocument/2006/relationships/image" Target="../media/image61.svg"/><Relationship Id="rId2" Type="http://schemas.openxmlformats.org/officeDocument/2006/relationships/audio" Target="../media/media14.m4a"/><Relationship Id="rId1" Type="http://schemas.microsoft.com/office/2007/relationships/media" Target="../media/media14.m4a"/><Relationship Id="rId6" Type="http://schemas.openxmlformats.org/officeDocument/2006/relationships/image" Target="../media/image2.svg"/><Relationship Id="rId11" Type="http://schemas.openxmlformats.org/officeDocument/2006/relationships/image" Target="../media/image60.png"/><Relationship Id="rId5" Type="http://schemas.openxmlformats.org/officeDocument/2006/relationships/image" Target="../media/image1.png"/><Relationship Id="rId10" Type="http://schemas.openxmlformats.org/officeDocument/2006/relationships/image" Target="../media/image59.svg"/><Relationship Id="rId4" Type="http://schemas.openxmlformats.org/officeDocument/2006/relationships/notesSlide" Target="../notesSlides/notesSlide13.xml"/><Relationship Id="rId9" Type="http://schemas.openxmlformats.org/officeDocument/2006/relationships/image" Target="../media/image58.png"/></Relationships>
</file>

<file path=ppt/slides/_rels/slide15.xml.rels><?xml version="1.0" encoding="UTF-8" standalone="yes"?>
<Relationships xmlns="http://schemas.openxmlformats.org/package/2006/relationships"><Relationship Id="rId8" Type="http://schemas.openxmlformats.org/officeDocument/2006/relationships/hyperlink" Target="https://www.soundsleephealth.com/pain-and-sleep-diabetic-neuropathy/" TargetMode="External"/><Relationship Id="rId3" Type="http://schemas.openxmlformats.org/officeDocument/2006/relationships/slideLayout" Target="../slideLayouts/slideLayout7.xml"/><Relationship Id="rId7" Type="http://schemas.openxmlformats.org/officeDocument/2006/relationships/image" Target="../media/image39.svg"/><Relationship Id="rId2" Type="http://schemas.openxmlformats.org/officeDocument/2006/relationships/audio" Target="../media/media15.m4a"/><Relationship Id="rId1" Type="http://schemas.microsoft.com/office/2007/relationships/media" Target="../media/media15.m4a"/><Relationship Id="rId6" Type="http://schemas.openxmlformats.org/officeDocument/2006/relationships/image" Target="../media/image38.png"/><Relationship Id="rId5" Type="http://schemas.openxmlformats.org/officeDocument/2006/relationships/image" Target="../media/image45.svg"/><Relationship Id="rId10" Type="http://schemas.openxmlformats.org/officeDocument/2006/relationships/image" Target="../media/image21.png"/><Relationship Id="rId4" Type="http://schemas.openxmlformats.org/officeDocument/2006/relationships/image" Target="../media/image44.png"/><Relationship Id="rId9" Type="http://schemas.openxmlformats.org/officeDocument/2006/relationships/hyperlink" Target="https://www.diabinfo.de/en/living-with-diabetes/complications/cardiovascular.html" TargetMode="External"/></Relationships>
</file>

<file path=ppt/slides/_rels/slide16.xml.rels><?xml version="1.0" encoding="UTF-8" standalone="yes"?>
<Relationships xmlns="http://schemas.openxmlformats.org/package/2006/relationships"><Relationship Id="rId8" Type="http://schemas.openxmlformats.org/officeDocument/2006/relationships/image" Target="../media/image25.svg"/><Relationship Id="rId3" Type="http://schemas.openxmlformats.org/officeDocument/2006/relationships/slideLayout" Target="../slideLayouts/slideLayout7.xml"/><Relationship Id="rId7" Type="http://schemas.openxmlformats.org/officeDocument/2006/relationships/image" Target="../media/image24.png"/><Relationship Id="rId2" Type="http://schemas.openxmlformats.org/officeDocument/2006/relationships/audio" Target="../media/media16.m4a"/><Relationship Id="rId1" Type="http://schemas.microsoft.com/office/2007/relationships/media" Target="../media/media16.m4a"/><Relationship Id="rId6" Type="http://schemas.openxmlformats.org/officeDocument/2006/relationships/image" Target="../media/image45.svg"/><Relationship Id="rId5" Type="http://schemas.openxmlformats.org/officeDocument/2006/relationships/image" Target="../media/image44.png"/><Relationship Id="rId4" Type="http://schemas.openxmlformats.org/officeDocument/2006/relationships/notesSlide" Target="../notesSlides/notesSlide14.xml"/><Relationship Id="rId9" Type="http://schemas.openxmlformats.org/officeDocument/2006/relationships/image" Target="../media/image21.png"/></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FCEDE9"/>
        </a:solidFill>
        <a:effectLst/>
      </p:bgPr>
    </p:bg>
    <p:spTree>
      <p:nvGrpSpPr>
        <p:cNvPr id="1" name=""/>
        <p:cNvGrpSpPr/>
        <p:nvPr/>
      </p:nvGrpSpPr>
      <p:grpSpPr>
        <a:xfrm>
          <a:off x="0" y="0"/>
          <a:ext cx="0" cy="0"/>
          <a:chOff x="0" y="0"/>
          <a:chExt cx="0" cy="0"/>
        </a:xfrm>
      </p:grpSpPr>
      <p:sp>
        <p:nvSpPr>
          <p:cNvPr id="2" name="Freeform 2"/>
          <p:cNvSpPr/>
          <p:nvPr/>
        </p:nvSpPr>
        <p:spPr>
          <a:xfrm rot="7132171" flipV="1">
            <a:off x="10823544" y="-6277760"/>
            <a:ext cx="11159046" cy="12081644"/>
          </a:xfrm>
          <a:custGeom>
            <a:avLst/>
            <a:gdLst/>
            <a:ahLst/>
            <a:cxnLst/>
            <a:rect l="l" t="t" r="r" b="b"/>
            <a:pathLst>
              <a:path w="11159046" h="12081644">
                <a:moveTo>
                  <a:pt x="0" y="12081644"/>
                </a:moveTo>
                <a:lnTo>
                  <a:pt x="11159046" y="12081644"/>
                </a:lnTo>
                <a:lnTo>
                  <a:pt x="11159046" y="0"/>
                </a:lnTo>
                <a:lnTo>
                  <a:pt x="0" y="0"/>
                </a:lnTo>
                <a:lnTo>
                  <a:pt x="0" y="12081644"/>
                </a:lnTo>
                <a:close/>
              </a:path>
            </a:pathLst>
          </a:custGeom>
          <a:blipFill>
            <a:blip r:embed="rId4">
              <a:extLst>
                <a:ext uri="{96DAC541-7B7A-43D3-8B79-37D633B846F1}">
                  <asvg:svgBlip xmlns:asvg="http://schemas.microsoft.com/office/drawing/2016/SVG/main" r:embed="rId5"/>
                </a:ext>
              </a:extLst>
            </a:blip>
            <a:stretch>
              <a:fillRect/>
            </a:stretch>
          </a:blipFill>
        </p:spPr>
        <p:txBody>
          <a:bodyPr/>
          <a:lstStyle/>
          <a:p>
            <a:endParaRPr lang="en-GB"/>
          </a:p>
        </p:txBody>
      </p:sp>
      <p:sp>
        <p:nvSpPr>
          <p:cNvPr id="3" name="Freeform 3"/>
          <p:cNvSpPr/>
          <p:nvPr/>
        </p:nvSpPr>
        <p:spPr>
          <a:xfrm rot="-2477909">
            <a:off x="-7476166" y="888800"/>
            <a:ext cx="12537058" cy="13573586"/>
          </a:xfrm>
          <a:custGeom>
            <a:avLst/>
            <a:gdLst/>
            <a:ahLst/>
            <a:cxnLst/>
            <a:rect l="l" t="t" r="r" b="b"/>
            <a:pathLst>
              <a:path w="12537058" h="13573586">
                <a:moveTo>
                  <a:pt x="0" y="0"/>
                </a:moveTo>
                <a:lnTo>
                  <a:pt x="12537058" y="0"/>
                </a:lnTo>
                <a:lnTo>
                  <a:pt x="12537058" y="13573587"/>
                </a:lnTo>
                <a:lnTo>
                  <a:pt x="0" y="13573587"/>
                </a:lnTo>
                <a:lnTo>
                  <a:pt x="0" y="0"/>
                </a:lnTo>
                <a:close/>
              </a:path>
            </a:pathLst>
          </a:custGeom>
          <a:blipFill>
            <a:blip r:embed="rId6">
              <a:extLst>
                <a:ext uri="{96DAC541-7B7A-43D3-8B79-37D633B846F1}">
                  <asvg:svgBlip xmlns:asvg="http://schemas.microsoft.com/office/drawing/2016/SVG/main" r:embed="rId7"/>
                </a:ext>
              </a:extLst>
            </a:blip>
            <a:stretch>
              <a:fillRect/>
            </a:stretch>
          </a:blipFill>
        </p:spPr>
        <p:txBody>
          <a:bodyPr/>
          <a:lstStyle/>
          <a:p>
            <a:endParaRPr lang="en-GB"/>
          </a:p>
        </p:txBody>
      </p:sp>
      <p:sp>
        <p:nvSpPr>
          <p:cNvPr id="4" name="TextBox 4"/>
          <p:cNvSpPr txBox="1"/>
          <p:nvPr/>
        </p:nvSpPr>
        <p:spPr>
          <a:xfrm>
            <a:off x="3037431" y="3306534"/>
            <a:ext cx="12213139" cy="2546787"/>
          </a:xfrm>
          <a:prstGeom prst="rect">
            <a:avLst/>
          </a:prstGeom>
        </p:spPr>
        <p:txBody>
          <a:bodyPr lIns="0" tIns="0" rIns="0" bIns="0" rtlCol="0" anchor="t">
            <a:spAutoFit/>
          </a:bodyPr>
          <a:lstStyle/>
          <a:p>
            <a:pPr algn="ctr">
              <a:lnSpc>
                <a:spcPts val="9900"/>
              </a:lnSpc>
            </a:pPr>
            <a:r>
              <a:rPr lang="en-US" sz="9000" b="1" dirty="0">
                <a:solidFill>
                  <a:srgbClr val="2D799C"/>
                </a:solidFill>
                <a:latin typeface="Nunito Heavy"/>
                <a:ea typeface="Nunito Heavy"/>
                <a:cs typeface="Nunito Heavy"/>
                <a:sym typeface="Nunito Heavy"/>
              </a:rPr>
              <a:t>Introduction to physiology</a:t>
            </a:r>
          </a:p>
        </p:txBody>
      </p:sp>
      <p:sp>
        <p:nvSpPr>
          <p:cNvPr id="5" name="Freeform 5"/>
          <p:cNvSpPr/>
          <p:nvPr/>
        </p:nvSpPr>
        <p:spPr>
          <a:xfrm rot="-1200000">
            <a:off x="684629" y="5561221"/>
            <a:ext cx="3652098" cy="4228745"/>
          </a:xfrm>
          <a:custGeom>
            <a:avLst/>
            <a:gdLst/>
            <a:ahLst/>
            <a:cxnLst/>
            <a:rect l="l" t="t" r="r" b="b"/>
            <a:pathLst>
              <a:path w="3652098" h="4228745">
                <a:moveTo>
                  <a:pt x="0" y="0"/>
                </a:moveTo>
                <a:lnTo>
                  <a:pt x="3652098" y="0"/>
                </a:lnTo>
                <a:lnTo>
                  <a:pt x="3652098" y="4228746"/>
                </a:lnTo>
                <a:lnTo>
                  <a:pt x="0" y="4228746"/>
                </a:lnTo>
                <a:lnTo>
                  <a:pt x="0" y="0"/>
                </a:lnTo>
                <a:close/>
              </a:path>
            </a:pathLst>
          </a:custGeom>
          <a:blipFill>
            <a:blip r:embed="rId8">
              <a:extLst>
                <a:ext uri="{96DAC541-7B7A-43D3-8B79-37D633B846F1}">
                  <asvg:svgBlip xmlns:asvg="http://schemas.microsoft.com/office/drawing/2016/SVG/main" r:embed="rId9"/>
                </a:ext>
              </a:extLst>
            </a:blip>
            <a:stretch>
              <a:fillRect/>
            </a:stretch>
          </a:blipFill>
        </p:spPr>
        <p:txBody>
          <a:bodyPr/>
          <a:lstStyle/>
          <a:p>
            <a:endParaRPr lang="en-GB"/>
          </a:p>
        </p:txBody>
      </p:sp>
      <p:sp>
        <p:nvSpPr>
          <p:cNvPr id="6" name="Freeform 6"/>
          <p:cNvSpPr/>
          <p:nvPr/>
        </p:nvSpPr>
        <p:spPr>
          <a:xfrm rot="1320000">
            <a:off x="489934" y="3704289"/>
            <a:ext cx="2008993" cy="1848274"/>
          </a:xfrm>
          <a:custGeom>
            <a:avLst/>
            <a:gdLst/>
            <a:ahLst/>
            <a:cxnLst/>
            <a:rect l="l" t="t" r="r" b="b"/>
            <a:pathLst>
              <a:path w="2008993" h="1848274">
                <a:moveTo>
                  <a:pt x="0" y="0"/>
                </a:moveTo>
                <a:lnTo>
                  <a:pt x="2008993" y="0"/>
                </a:lnTo>
                <a:lnTo>
                  <a:pt x="2008993" y="1848273"/>
                </a:lnTo>
                <a:lnTo>
                  <a:pt x="0" y="1848273"/>
                </a:lnTo>
                <a:lnTo>
                  <a:pt x="0" y="0"/>
                </a:lnTo>
                <a:close/>
              </a:path>
            </a:pathLst>
          </a:custGeom>
          <a:blipFill>
            <a:blip r:embed="rId10">
              <a:extLst>
                <a:ext uri="{96DAC541-7B7A-43D3-8B79-37D633B846F1}">
                  <asvg:svgBlip xmlns:asvg="http://schemas.microsoft.com/office/drawing/2016/SVG/main" r:embed="rId11"/>
                </a:ext>
              </a:extLst>
            </a:blip>
            <a:stretch>
              <a:fillRect/>
            </a:stretch>
          </a:blipFill>
        </p:spPr>
        <p:txBody>
          <a:bodyPr/>
          <a:lstStyle/>
          <a:p>
            <a:endParaRPr lang="en-GB"/>
          </a:p>
        </p:txBody>
      </p:sp>
      <p:sp>
        <p:nvSpPr>
          <p:cNvPr id="7" name="Freeform 7"/>
          <p:cNvSpPr/>
          <p:nvPr/>
        </p:nvSpPr>
        <p:spPr>
          <a:xfrm rot="69782">
            <a:off x="16311134" y="1106579"/>
            <a:ext cx="1247524" cy="2318035"/>
          </a:xfrm>
          <a:custGeom>
            <a:avLst/>
            <a:gdLst/>
            <a:ahLst/>
            <a:cxnLst/>
            <a:rect l="l" t="t" r="r" b="b"/>
            <a:pathLst>
              <a:path w="1247524" h="2318035">
                <a:moveTo>
                  <a:pt x="0" y="0"/>
                </a:moveTo>
                <a:lnTo>
                  <a:pt x="1247525" y="0"/>
                </a:lnTo>
                <a:lnTo>
                  <a:pt x="1247525" y="2318034"/>
                </a:lnTo>
                <a:lnTo>
                  <a:pt x="0" y="2318034"/>
                </a:lnTo>
                <a:lnTo>
                  <a:pt x="0" y="0"/>
                </a:lnTo>
                <a:close/>
              </a:path>
            </a:pathLst>
          </a:custGeom>
          <a:blipFill>
            <a:blip r:embed="rId12">
              <a:extLst>
                <a:ext uri="{96DAC541-7B7A-43D3-8B79-37D633B846F1}">
                  <asvg:svgBlip xmlns:asvg="http://schemas.microsoft.com/office/drawing/2016/SVG/main" r:embed="rId13"/>
                </a:ext>
              </a:extLst>
            </a:blip>
            <a:stretch>
              <a:fillRect/>
            </a:stretch>
          </a:blipFill>
        </p:spPr>
        <p:txBody>
          <a:bodyPr/>
          <a:lstStyle/>
          <a:p>
            <a:endParaRPr lang="en-GB"/>
          </a:p>
        </p:txBody>
      </p:sp>
      <p:sp>
        <p:nvSpPr>
          <p:cNvPr id="8" name="Freeform 8"/>
          <p:cNvSpPr/>
          <p:nvPr/>
        </p:nvSpPr>
        <p:spPr>
          <a:xfrm rot="5257292">
            <a:off x="15801246" y="3579589"/>
            <a:ext cx="1407347" cy="2097672"/>
          </a:xfrm>
          <a:custGeom>
            <a:avLst/>
            <a:gdLst/>
            <a:ahLst/>
            <a:cxnLst/>
            <a:rect l="l" t="t" r="r" b="b"/>
            <a:pathLst>
              <a:path w="1407347" h="2097672">
                <a:moveTo>
                  <a:pt x="0" y="0"/>
                </a:moveTo>
                <a:lnTo>
                  <a:pt x="1407348" y="0"/>
                </a:lnTo>
                <a:lnTo>
                  <a:pt x="1407348" y="2097673"/>
                </a:lnTo>
                <a:lnTo>
                  <a:pt x="0" y="2097673"/>
                </a:lnTo>
                <a:lnTo>
                  <a:pt x="0" y="0"/>
                </a:lnTo>
                <a:close/>
              </a:path>
            </a:pathLst>
          </a:custGeom>
          <a:blipFill>
            <a:blip r:embed="rId14">
              <a:extLst>
                <a:ext uri="{96DAC541-7B7A-43D3-8B79-37D633B846F1}">
                  <asvg:svgBlip xmlns:asvg="http://schemas.microsoft.com/office/drawing/2016/SVG/main" r:embed="rId15"/>
                </a:ext>
              </a:extLst>
            </a:blip>
            <a:stretch>
              <a:fillRect/>
            </a:stretch>
          </a:blipFill>
        </p:spPr>
        <p:txBody>
          <a:bodyPr/>
          <a:lstStyle/>
          <a:p>
            <a:endParaRPr lang="en-GB"/>
          </a:p>
        </p:txBody>
      </p:sp>
      <p:sp>
        <p:nvSpPr>
          <p:cNvPr id="9" name="Freeform 9"/>
          <p:cNvSpPr/>
          <p:nvPr/>
        </p:nvSpPr>
        <p:spPr>
          <a:xfrm>
            <a:off x="12959453" y="498207"/>
            <a:ext cx="1091934" cy="2461327"/>
          </a:xfrm>
          <a:custGeom>
            <a:avLst/>
            <a:gdLst/>
            <a:ahLst/>
            <a:cxnLst/>
            <a:rect l="l" t="t" r="r" b="b"/>
            <a:pathLst>
              <a:path w="1091934" h="2461327">
                <a:moveTo>
                  <a:pt x="0" y="0"/>
                </a:moveTo>
                <a:lnTo>
                  <a:pt x="1091934" y="0"/>
                </a:lnTo>
                <a:lnTo>
                  <a:pt x="1091934" y="2461326"/>
                </a:lnTo>
                <a:lnTo>
                  <a:pt x="0" y="2461326"/>
                </a:lnTo>
                <a:lnTo>
                  <a:pt x="0" y="0"/>
                </a:lnTo>
                <a:close/>
              </a:path>
            </a:pathLst>
          </a:custGeom>
          <a:blipFill>
            <a:blip r:embed="rId16">
              <a:extLst>
                <a:ext uri="{96DAC541-7B7A-43D3-8B79-37D633B846F1}">
                  <asvg:svgBlip xmlns:asvg="http://schemas.microsoft.com/office/drawing/2016/SVG/main" r:embed="rId17"/>
                </a:ext>
              </a:extLst>
            </a:blip>
            <a:stretch>
              <a:fillRect/>
            </a:stretch>
          </a:blipFill>
        </p:spPr>
        <p:txBody>
          <a:bodyPr/>
          <a:lstStyle/>
          <a:p>
            <a:endParaRPr lang="en-GB"/>
          </a:p>
        </p:txBody>
      </p:sp>
      <p:sp>
        <p:nvSpPr>
          <p:cNvPr id="10" name="Freeform 10"/>
          <p:cNvSpPr/>
          <p:nvPr/>
        </p:nvSpPr>
        <p:spPr>
          <a:xfrm rot="1800000">
            <a:off x="3443151" y="9308757"/>
            <a:ext cx="1245036" cy="1956486"/>
          </a:xfrm>
          <a:custGeom>
            <a:avLst/>
            <a:gdLst/>
            <a:ahLst/>
            <a:cxnLst/>
            <a:rect l="l" t="t" r="r" b="b"/>
            <a:pathLst>
              <a:path w="1245036" h="1956486">
                <a:moveTo>
                  <a:pt x="0" y="0"/>
                </a:moveTo>
                <a:lnTo>
                  <a:pt x="1245037" y="0"/>
                </a:lnTo>
                <a:lnTo>
                  <a:pt x="1245037" y="1956485"/>
                </a:lnTo>
                <a:lnTo>
                  <a:pt x="0" y="1956485"/>
                </a:lnTo>
                <a:lnTo>
                  <a:pt x="0" y="0"/>
                </a:lnTo>
                <a:close/>
              </a:path>
            </a:pathLst>
          </a:custGeom>
          <a:blipFill>
            <a:blip r:embed="rId18">
              <a:extLst>
                <a:ext uri="{96DAC541-7B7A-43D3-8B79-37D633B846F1}">
                  <asvg:svgBlip xmlns:asvg="http://schemas.microsoft.com/office/drawing/2016/SVG/main" r:embed="rId19"/>
                </a:ext>
              </a:extLst>
            </a:blip>
            <a:stretch>
              <a:fillRect/>
            </a:stretch>
          </a:blipFill>
        </p:spPr>
        <p:txBody>
          <a:bodyPr/>
          <a:lstStyle/>
          <a:p>
            <a:endParaRPr lang="en-GB"/>
          </a:p>
        </p:txBody>
      </p:sp>
      <p:sp>
        <p:nvSpPr>
          <p:cNvPr id="11" name="Freeform 11"/>
          <p:cNvSpPr/>
          <p:nvPr/>
        </p:nvSpPr>
        <p:spPr>
          <a:xfrm rot="-3300000">
            <a:off x="7311724" y="8510998"/>
            <a:ext cx="466624" cy="1807345"/>
          </a:xfrm>
          <a:custGeom>
            <a:avLst/>
            <a:gdLst/>
            <a:ahLst/>
            <a:cxnLst/>
            <a:rect l="l" t="t" r="r" b="b"/>
            <a:pathLst>
              <a:path w="466624" h="1807345">
                <a:moveTo>
                  <a:pt x="0" y="0"/>
                </a:moveTo>
                <a:lnTo>
                  <a:pt x="466623" y="0"/>
                </a:lnTo>
                <a:lnTo>
                  <a:pt x="466623" y="1807345"/>
                </a:lnTo>
                <a:lnTo>
                  <a:pt x="0" y="1807345"/>
                </a:lnTo>
                <a:lnTo>
                  <a:pt x="0" y="0"/>
                </a:lnTo>
                <a:close/>
              </a:path>
            </a:pathLst>
          </a:custGeom>
          <a:blipFill>
            <a:blip r:embed="rId20">
              <a:extLst>
                <a:ext uri="{96DAC541-7B7A-43D3-8B79-37D633B846F1}">
                  <asvg:svgBlip xmlns:asvg="http://schemas.microsoft.com/office/drawing/2016/SVG/main" r:embed="rId21"/>
                </a:ext>
              </a:extLst>
            </a:blip>
            <a:stretch>
              <a:fillRect/>
            </a:stretch>
          </a:blipFill>
        </p:spPr>
        <p:txBody>
          <a:bodyPr/>
          <a:lstStyle/>
          <a:p>
            <a:endParaRPr lang="en-GB"/>
          </a:p>
        </p:txBody>
      </p:sp>
      <p:sp>
        <p:nvSpPr>
          <p:cNvPr id="12" name="Freeform 12"/>
          <p:cNvSpPr/>
          <p:nvPr/>
        </p:nvSpPr>
        <p:spPr>
          <a:xfrm rot="-6593113">
            <a:off x="11535962" y="-110252"/>
            <a:ext cx="525989" cy="2277903"/>
          </a:xfrm>
          <a:custGeom>
            <a:avLst/>
            <a:gdLst/>
            <a:ahLst/>
            <a:cxnLst/>
            <a:rect l="l" t="t" r="r" b="b"/>
            <a:pathLst>
              <a:path w="525989" h="2277903">
                <a:moveTo>
                  <a:pt x="0" y="0"/>
                </a:moveTo>
                <a:lnTo>
                  <a:pt x="525989" y="0"/>
                </a:lnTo>
                <a:lnTo>
                  <a:pt x="525989" y="2277904"/>
                </a:lnTo>
                <a:lnTo>
                  <a:pt x="0" y="2277904"/>
                </a:lnTo>
                <a:lnTo>
                  <a:pt x="0" y="0"/>
                </a:lnTo>
                <a:close/>
              </a:path>
            </a:pathLst>
          </a:custGeom>
          <a:blipFill>
            <a:blip r:embed="rId22">
              <a:extLst>
                <a:ext uri="{96DAC541-7B7A-43D3-8B79-37D633B846F1}">
                  <asvg:svgBlip xmlns:asvg="http://schemas.microsoft.com/office/drawing/2016/SVG/main" r:embed="rId23"/>
                </a:ext>
              </a:extLst>
            </a:blip>
            <a:stretch>
              <a:fillRect/>
            </a:stretch>
          </a:blipFill>
        </p:spPr>
        <p:txBody>
          <a:bodyPr/>
          <a:lstStyle/>
          <a:p>
            <a:endParaRPr lang="en-GB"/>
          </a:p>
        </p:txBody>
      </p:sp>
      <p:sp>
        <p:nvSpPr>
          <p:cNvPr id="13" name="TextBox 13"/>
          <p:cNvSpPr txBox="1"/>
          <p:nvPr/>
        </p:nvSpPr>
        <p:spPr>
          <a:xfrm>
            <a:off x="4214778" y="6072194"/>
            <a:ext cx="10162378" cy="4399922"/>
          </a:xfrm>
          <a:prstGeom prst="rect">
            <a:avLst/>
          </a:prstGeom>
        </p:spPr>
        <p:txBody>
          <a:bodyPr lIns="0" tIns="0" rIns="0" bIns="0" rtlCol="0" anchor="t">
            <a:spAutoFit/>
          </a:bodyPr>
          <a:lstStyle/>
          <a:p>
            <a:pPr algn="ctr">
              <a:lnSpc>
                <a:spcPts val="5759"/>
              </a:lnSpc>
            </a:pPr>
            <a:r>
              <a:rPr lang="en-IN" sz="3200" b="1" dirty="0">
                <a:solidFill>
                  <a:srgbClr val="5C3224"/>
                </a:solidFill>
                <a:latin typeface="Nunito"/>
                <a:ea typeface="Nunito"/>
                <a:cs typeface="Nunito"/>
                <a:sym typeface="Nunito"/>
              </a:rPr>
              <a:t>Student name</a:t>
            </a:r>
            <a:r>
              <a:rPr lang="en-IN" sz="3200" dirty="0">
                <a:solidFill>
                  <a:srgbClr val="5C3224"/>
                </a:solidFill>
                <a:latin typeface="Nunito"/>
                <a:ea typeface="Nunito"/>
                <a:cs typeface="Nunito"/>
                <a:sym typeface="Nunito"/>
              </a:rPr>
              <a:t>: </a:t>
            </a:r>
            <a:r>
              <a:rPr lang="en-IN" sz="3200" b="1" dirty="0">
                <a:solidFill>
                  <a:srgbClr val="5C3224"/>
                </a:solidFill>
                <a:latin typeface="Nunito"/>
                <a:ea typeface="Nunito"/>
                <a:cs typeface="Nunito"/>
                <a:sym typeface="Nunito"/>
              </a:rPr>
              <a:t>Laurent Felix Ilboudo</a:t>
            </a:r>
          </a:p>
          <a:p>
            <a:pPr algn="ctr">
              <a:lnSpc>
                <a:spcPts val="5759"/>
              </a:lnSpc>
            </a:pPr>
            <a:r>
              <a:rPr lang="en-IN" sz="3200" b="1" dirty="0">
                <a:solidFill>
                  <a:srgbClr val="5C3224"/>
                </a:solidFill>
                <a:latin typeface="Nunito"/>
                <a:ea typeface="Nunito"/>
                <a:cs typeface="Nunito"/>
                <a:sym typeface="Nunito"/>
              </a:rPr>
              <a:t>Student number</a:t>
            </a:r>
            <a:r>
              <a:rPr lang="en-IN" sz="3200" dirty="0">
                <a:solidFill>
                  <a:srgbClr val="5C3224"/>
                </a:solidFill>
                <a:latin typeface="Nunito"/>
                <a:ea typeface="Nunito"/>
                <a:cs typeface="Nunito"/>
                <a:sym typeface="Nunito"/>
              </a:rPr>
              <a:t>: </a:t>
            </a:r>
            <a:r>
              <a:rPr lang="en-IN" sz="3200" b="1" dirty="0">
                <a:solidFill>
                  <a:srgbClr val="5C3224"/>
                </a:solidFill>
                <a:latin typeface="Nunito"/>
                <a:ea typeface="Nunito"/>
                <a:cs typeface="Nunito"/>
                <a:sym typeface="Nunito"/>
              </a:rPr>
              <a:t>2425696</a:t>
            </a:r>
          </a:p>
          <a:p>
            <a:pPr algn="ctr">
              <a:lnSpc>
                <a:spcPts val="5759"/>
              </a:lnSpc>
            </a:pPr>
            <a:r>
              <a:rPr lang="en-IN" sz="3200" b="1" dirty="0">
                <a:solidFill>
                  <a:srgbClr val="5C3224"/>
                </a:solidFill>
                <a:latin typeface="Nunito"/>
                <a:ea typeface="Nunito"/>
                <a:cs typeface="Nunito"/>
                <a:sym typeface="Nunito"/>
              </a:rPr>
              <a:t>Lecturer’s name</a:t>
            </a:r>
            <a:r>
              <a:rPr lang="en-IN" sz="3200" dirty="0">
                <a:solidFill>
                  <a:srgbClr val="5C3224"/>
                </a:solidFill>
                <a:latin typeface="Nunito"/>
                <a:ea typeface="Nunito"/>
                <a:cs typeface="Nunito"/>
                <a:sym typeface="Nunito"/>
              </a:rPr>
              <a:t>: </a:t>
            </a:r>
            <a:r>
              <a:rPr lang="en-IN" sz="3200" b="1" dirty="0">
                <a:solidFill>
                  <a:srgbClr val="5C3224"/>
                </a:solidFill>
                <a:latin typeface="Nunito"/>
                <a:ea typeface="Nunito"/>
                <a:cs typeface="Nunito"/>
                <a:sym typeface="Nunito"/>
              </a:rPr>
              <a:t>Robert </a:t>
            </a:r>
            <a:r>
              <a:rPr lang="en-IN" sz="3200" b="1" dirty="0" err="1">
                <a:solidFill>
                  <a:srgbClr val="5C3224"/>
                </a:solidFill>
                <a:latin typeface="Nunito"/>
                <a:ea typeface="Nunito"/>
                <a:cs typeface="Nunito"/>
                <a:sym typeface="Nunito"/>
              </a:rPr>
              <a:t>Nartowski</a:t>
            </a:r>
            <a:endParaRPr lang="en-IN" sz="3200" b="1" dirty="0">
              <a:solidFill>
                <a:srgbClr val="5C3224"/>
              </a:solidFill>
              <a:latin typeface="Nunito"/>
              <a:ea typeface="Nunito"/>
              <a:cs typeface="Nunito"/>
              <a:sym typeface="Nunito"/>
            </a:endParaRPr>
          </a:p>
          <a:p>
            <a:pPr algn="ctr">
              <a:lnSpc>
                <a:spcPts val="5759"/>
              </a:lnSpc>
            </a:pPr>
            <a:r>
              <a:rPr lang="en-IN" sz="3200" b="1" dirty="0">
                <a:solidFill>
                  <a:srgbClr val="5C3224"/>
                </a:solidFill>
                <a:latin typeface="Nunito"/>
                <a:ea typeface="Nunito"/>
                <a:cs typeface="Nunito"/>
                <a:sym typeface="Nunito"/>
              </a:rPr>
              <a:t>Module code</a:t>
            </a:r>
            <a:r>
              <a:rPr lang="en-IN" sz="3200" dirty="0">
                <a:solidFill>
                  <a:srgbClr val="5C3224"/>
                </a:solidFill>
                <a:latin typeface="Nunito"/>
                <a:ea typeface="Nunito"/>
                <a:cs typeface="Nunito"/>
                <a:sym typeface="Nunito"/>
              </a:rPr>
              <a:t>: </a:t>
            </a:r>
            <a:r>
              <a:rPr lang="en-IN" sz="3200" b="1" dirty="0">
                <a:solidFill>
                  <a:srgbClr val="5C3224"/>
                </a:solidFill>
                <a:latin typeface="Nunito"/>
                <a:ea typeface="Nunito"/>
                <a:cs typeface="Nunito"/>
                <a:sym typeface="Nunito"/>
              </a:rPr>
              <a:t>BMHP5023</a:t>
            </a:r>
          </a:p>
          <a:p>
            <a:pPr algn="ctr">
              <a:lnSpc>
                <a:spcPts val="5759"/>
              </a:lnSpc>
            </a:pPr>
            <a:r>
              <a:rPr lang="en-IN" sz="3200" b="1" dirty="0">
                <a:solidFill>
                  <a:srgbClr val="5C3224"/>
                </a:solidFill>
                <a:latin typeface="Nunito"/>
                <a:ea typeface="Nunito"/>
                <a:cs typeface="Nunito"/>
                <a:sym typeface="Nunito"/>
              </a:rPr>
              <a:t> Assessment Title</a:t>
            </a:r>
            <a:r>
              <a:rPr lang="en-IN" sz="3200" dirty="0">
                <a:solidFill>
                  <a:srgbClr val="5C3224"/>
                </a:solidFill>
                <a:latin typeface="Nunito"/>
                <a:ea typeface="Nunito"/>
                <a:cs typeface="Nunito"/>
                <a:sym typeface="Nunito"/>
              </a:rPr>
              <a:t>: </a:t>
            </a:r>
            <a:r>
              <a:rPr lang="en-IN" sz="3200" b="1" dirty="0">
                <a:solidFill>
                  <a:srgbClr val="5C3224"/>
                </a:solidFill>
                <a:latin typeface="Nunito"/>
                <a:ea typeface="Nunito"/>
                <a:cs typeface="Nunito"/>
                <a:sym typeface="Nunito"/>
              </a:rPr>
              <a:t>Component 2- Presentation</a:t>
            </a:r>
          </a:p>
          <a:p>
            <a:pPr algn="ctr">
              <a:lnSpc>
                <a:spcPts val="5759"/>
              </a:lnSpc>
            </a:pPr>
            <a:endParaRPr lang="en-IN" sz="3200" b="1" dirty="0">
              <a:solidFill>
                <a:srgbClr val="5C3224"/>
              </a:solidFill>
              <a:latin typeface="Nunito"/>
              <a:ea typeface="Nunito"/>
              <a:cs typeface="Nunito"/>
              <a:sym typeface="Nunito"/>
            </a:endParaRPr>
          </a:p>
        </p:txBody>
      </p:sp>
      <p:sp>
        <p:nvSpPr>
          <p:cNvPr id="14" name="Freeform 14"/>
          <p:cNvSpPr/>
          <p:nvPr/>
        </p:nvSpPr>
        <p:spPr>
          <a:xfrm rot="-9907623">
            <a:off x="14728830" y="601164"/>
            <a:ext cx="1371001" cy="2043497"/>
          </a:xfrm>
          <a:custGeom>
            <a:avLst/>
            <a:gdLst/>
            <a:ahLst/>
            <a:cxnLst/>
            <a:rect l="l" t="t" r="r" b="b"/>
            <a:pathLst>
              <a:path w="1371001" h="2043497">
                <a:moveTo>
                  <a:pt x="0" y="0"/>
                </a:moveTo>
                <a:lnTo>
                  <a:pt x="1371001" y="0"/>
                </a:lnTo>
                <a:lnTo>
                  <a:pt x="1371001" y="2043498"/>
                </a:lnTo>
                <a:lnTo>
                  <a:pt x="0" y="2043498"/>
                </a:lnTo>
                <a:lnTo>
                  <a:pt x="0" y="0"/>
                </a:lnTo>
                <a:close/>
              </a:path>
            </a:pathLst>
          </a:custGeom>
          <a:blipFill>
            <a:blip r:embed="rId14">
              <a:extLst>
                <a:ext uri="{96DAC541-7B7A-43D3-8B79-37D633B846F1}">
                  <asvg:svgBlip xmlns:asvg="http://schemas.microsoft.com/office/drawing/2016/SVG/main" r:embed="rId15"/>
                </a:ext>
              </a:extLst>
            </a:blip>
            <a:stretch>
              <a:fillRect/>
            </a:stretch>
          </a:blipFill>
        </p:spPr>
        <p:txBody>
          <a:bodyPr/>
          <a:lstStyle/>
          <a:p>
            <a:endParaRPr lang="en-GB"/>
          </a:p>
        </p:txBody>
      </p:sp>
      <p:pic>
        <p:nvPicPr>
          <p:cNvPr id="28" name="Audio 27">
            <a:hlinkClick r:id="" action="ppaction://media"/>
            <a:extLst>
              <a:ext uri="{FF2B5EF4-FFF2-40B4-BE49-F238E27FC236}">
                <a16:creationId xmlns:a16="http://schemas.microsoft.com/office/drawing/2014/main" id="{87A7CD1D-A02C-45EF-EFB6-22EB519F8139}"/>
              </a:ext>
            </a:extLst>
          </p:cNvPr>
          <p:cNvPicPr>
            <a:picLocks noChangeAspect="1"/>
          </p:cNvPicPr>
          <p:nvPr>
            <a:audioFile r:link="rId2"/>
            <p:extLst>
              <p:ext uri="{DAA4B4D4-6D71-4841-9C94-3DE7FCFB9230}">
                <p14:media xmlns:p14="http://schemas.microsoft.com/office/powerpoint/2010/main" r:embed="rId1"/>
              </p:ext>
            </p:extLst>
          </p:nvPr>
        </p:nvPicPr>
        <p:blipFill>
          <a:blip r:embed="rId24"/>
          <a:srcRect l="-266612" t="-266612" r="-266612" b="-266612"/>
          <a:stretch>
            <a:fillRect/>
          </a:stretch>
        </p:blipFill>
        <p:spPr>
          <a:xfrm>
            <a:off x="15078456" y="7077456"/>
            <a:ext cx="3086100" cy="3086100"/>
          </a:xfrm>
          <a:prstGeom prst="ellipse">
            <a:avLst/>
          </a:prstGeom>
        </p:spPr>
      </p:pic>
    </p:spTree>
  </p:cSld>
  <p:clrMapOvr>
    <a:masterClrMapping/>
  </p:clrMapOvr>
  <mc:AlternateContent xmlns:mc="http://schemas.openxmlformats.org/markup-compatibility/2006">
    <mc:Choice xmlns:p14="http://schemas.microsoft.com/office/powerpoint/2010/main" Requires="p14">
      <p:transition spd="slow" p14:dur="2000" advTm="25586"/>
    </mc:Choice>
    <mc:Fallback>
      <p:transition spd="slow" advTm="2558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8"/>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8"/>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rgbClr val="A5DAF3"/>
        </a:solidFill>
        <a:effectLst/>
      </p:bgPr>
    </p:bg>
    <p:spTree>
      <p:nvGrpSpPr>
        <p:cNvPr id="1" name=""/>
        <p:cNvGrpSpPr/>
        <p:nvPr/>
      </p:nvGrpSpPr>
      <p:grpSpPr>
        <a:xfrm>
          <a:off x="0" y="0"/>
          <a:ext cx="0" cy="0"/>
          <a:chOff x="0" y="0"/>
          <a:chExt cx="0" cy="0"/>
        </a:xfrm>
      </p:grpSpPr>
      <p:sp>
        <p:nvSpPr>
          <p:cNvPr id="2" name="TextBox 2"/>
          <p:cNvSpPr txBox="1"/>
          <p:nvPr/>
        </p:nvSpPr>
        <p:spPr>
          <a:xfrm>
            <a:off x="1028700" y="2562755"/>
            <a:ext cx="9285360" cy="1122423"/>
          </a:xfrm>
          <a:prstGeom prst="rect">
            <a:avLst/>
          </a:prstGeom>
        </p:spPr>
        <p:txBody>
          <a:bodyPr lIns="0" tIns="0" rIns="0" bIns="0" rtlCol="0" anchor="t">
            <a:spAutoFit/>
          </a:bodyPr>
          <a:lstStyle/>
          <a:p>
            <a:pPr>
              <a:lnSpc>
                <a:spcPts val="8750"/>
              </a:lnSpc>
            </a:pPr>
            <a:r>
              <a:rPr lang="en-GB" sz="7200" dirty="0"/>
              <a:t>Introduction</a:t>
            </a:r>
            <a:endParaRPr lang="en-US" sz="7000" b="1" spc="70" dirty="0">
              <a:solidFill>
                <a:srgbClr val="FFC9B3"/>
              </a:solidFill>
              <a:latin typeface="Nunito Heavy"/>
              <a:ea typeface="Nunito Heavy"/>
              <a:cs typeface="Nunito Heavy"/>
              <a:sym typeface="Nunito Heavy"/>
            </a:endParaRPr>
          </a:p>
        </p:txBody>
      </p:sp>
      <p:sp>
        <p:nvSpPr>
          <p:cNvPr id="3" name="TextBox 3"/>
          <p:cNvSpPr txBox="1"/>
          <p:nvPr/>
        </p:nvSpPr>
        <p:spPr>
          <a:xfrm>
            <a:off x="1028700" y="3585105"/>
            <a:ext cx="9829812" cy="2885405"/>
          </a:xfrm>
          <a:prstGeom prst="rect">
            <a:avLst/>
          </a:prstGeom>
        </p:spPr>
        <p:txBody>
          <a:bodyPr wrap="square" lIns="0" tIns="0" rIns="0" bIns="0" rtlCol="0" anchor="t">
            <a:spAutoFit/>
          </a:bodyPr>
          <a:lstStyle/>
          <a:p>
            <a:pPr algn="just">
              <a:lnSpc>
                <a:spcPct val="150000"/>
              </a:lnSpc>
            </a:pPr>
            <a:r>
              <a:rPr lang="en-GB" sz="2500" dirty="0"/>
              <a:t>Physiology is the scientific study that deals with the functions and mechanisms of living systems (</a:t>
            </a:r>
            <a:r>
              <a:rPr lang="en-US" sz="2500" dirty="0" err="1"/>
              <a:t>Aroca-Crevillén</a:t>
            </a:r>
            <a:r>
              <a:rPr lang="en-US" sz="2500" dirty="0"/>
              <a:t> </a:t>
            </a:r>
            <a:r>
              <a:rPr lang="en-US" sz="2500" i="1" dirty="0"/>
              <a:t>et.al</a:t>
            </a:r>
            <a:r>
              <a:rPr lang="en-US" sz="2500" dirty="0"/>
              <a:t> 2024)</a:t>
            </a:r>
            <a:r>
              <a:rPr lang="en-GB" sz="2500" dirty="0"/>
              <a:t>.</a:t>
            </a:r>
          </a:p>
          <a:p>
            <a:pPr algn="just">
              <a:lnSpc>
                <a:spcPct val="150000"/>
              </a:lnSpc>
            </a:pPr>
            <a:endParaRPr lang="en-IN" sz="2500" dirty="0"/>
          </a:p>
          <a:p>
            <a:pPr algn="just">
              <a:lnSpc>
                <a:spcPct val="150000"/>
              </a:lnSpc>
            </a:pPr>
            <a:r>
              <a:rPr lang="en-GB" sz="2500" dirty="0"/>
              <a:t>The presentation deals with a care plan for Mr Rocky aged 54, who is suffering from Type 2 diabetes and lives in Leeds, UK.</a:t>
            </a:r>
            <a:endParaRPr lang="en-IN" sz="2500" dirty="0"/>
          </a:p>
        </p:txBody>
      </p:sp>
      <p:sp>
        <p:nvSpPr>
          <p:cNvPr id="4" name="Freeform 4"/>
          <p:cNvSpPr/>
          <p:nvPr/>
        </p:nvSpPr>
        <p:spPr>
          <a:xfrm rot="-4816066">
            <a:off x="7720133" y="-2011109"/>
            <a:ext cx="16888561" cy="14309217"/>
          </a:xfrm>
          <a:custGeom>
            <a:avLst/>
            <a:gdLst/>
            <a:ahLst/>
            <a:cxnLst/>
            <a:rect l="l" t="t" r="r" b="b"/>
            <a:pathLst>
              <a:path w="16888561" h="14309217">
                <a:moveTo>
                  <a:pt x="0" y="0"/>
                </a:moveTo>
                <a:lnTo>
                  <a:pt x="16888561" y="0"/>
                </a:lnTo>
                <a:lnTo>
                  <a:pt x="16888561" y="14309218"/>
                </a:lnTo>
                <a:lnTo>
                  <a:pt x="0" y="14309218"/>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txBody>
          <a:bodyPr/>
          <a:lstStyle/>
          <a:p>
            <a:endParaRPr lang="en-GB"/>
          </a:p>
        </p:txBody>
      </p:sp>
      <p:sp>
        <p:nvSpPr>
          <p:cNvPr id="5" name="Freeform 5"/>
          <p:cNvSpPr/>
          <p:nvPr/>
        </p:nvSpPr>
        <p:spPr>
          <a:xfrm rot="1324296">
            <a:off x="11006456" y="3811847"/>
            <a:ext cx="2143032" cy="1971589"/>
          </a:xfrm>
          <a:custGeom>
            <a:avLst/>
            <a:gdLst/>
            <a:ahLst/>
            <a:cxnLst/>
            <a:rect l="l" t="t" r="r" b="b"/>
            <a:pathLst>
              <a:path w="2143032" h="1971589">
                <a:moveTo>
                  <a:pt x="0" y="0"/>
                </a:moveTo>
                <a:lnTo>
                  <a:pt x="2143032" y="0"/>
                </a:lnTo>
                <a:lnTo>
                  <a:pt x="2143032" y="1971589"/>
                </a:lnTo>
                <a:lnTo>
                  <a:pt x="0" y="1971589"/>
                </a:lnTo>
                <a:lnTo>
                  <a:pt x="0" y="0"/>
                </a:lnTo>
                <a:close/>
              </a:path>
            </a:pathLst>
          </a:custGeom>
          <a:blipFill>
            <a:blip r:embed="rId7">
              <a:extLst>
                <a:ext uri="{96DAC541-7B7A-43D3-8B79-37D633B846F1}">
                  <asvg:svgBlip xmlns:asvg="http://schemas.microsoft.com/office/drawing/2016/SVG/main" r:embed="rId8"/>
                </a:ext>
              </a:extLst>
            </a:blip>
            <a:stretch>
              <a:fillRect/>
            </a:stretch>
          </a:blipFill>
        </p:spPr>
        <p:txBody>
          <a:bodyPr/>
          <a:lstStyle/>
          <a:p>
            <a:endParaRPr lang="en-GB"/>
          </a:p>
        </p:txBody>
      </p:sp>
      <p:sp>
        <p:nvSpPr>
          <p:cNvPr id="6" name="Freeform 6"/>
          <p:cNvSpPr/>
          <p:nvPr/>
        </p:nvSpPr>
        <p:spPr>
          <a:xfrm rot="1410219">
            <a:off x="15723655" y="3406228"/>
            <a:ext cx="1460273" cy="2294715"/>
          </a:xfrm>
          <a:custGeom>
            <a:avLst/>
            <a:gdLst/>
            <a:ahLst/>
            <a:cxnLst/>
            <a:rect l="l" t="t" r="r" b="b"/>
            <a:pathLst>
              <a:path w="1460273" h="2294715">
                <a:moveTo>
                  <a:pt x="0" y="0"/>
                </a:moveTo>
                <a:lnTo>
                  <a:pt x="1460273" y="0"/>
                </a:lnTo>
                <a:lnTo>
                  <a:pt x="1460273" y="2294715"/>
                </a:lnTo>
                <a:lnTo>
                  <a:pt x="0" y="2294715"/>
                </a:lnTo>
                <a:lnTo>
                  <a:pt x="0" y="0"/>
                </a:lnTo>
                <a:close/>
              </a:path>
            </a:pathLst>
          </a:custGeom>
          <a:blipFill>
            <a:blip r:embed="rId9">
              <a:extLst>
                <a:ext uri="{96DAC541-7B7A-43D3-8B79-37D633B846F1}">
                  <asvg:svgBlip xmlns:asvg="http://schemas.microsoft.com/office/drawing/2016/SVG/main" r:embed="rId10"/>
                </a:ext>
              </a:extLst>
            </a:blip>
            <a:stretch>
              <a:fillRect/>
            </a:stretch>
          </a:blipFill>
        </p:spPr>
        <p:txBody>
          <a:bodyPr/>
          <a:lstStyle/>
          <a:p>
            <a:endParaRPr lang="en-GB"/>
          </a:p>
        </p:txBody>
      </p:sp>
      <p:sp>
        <p:nvSpPr>
          <p:cNvPr id="7" name="Freeform 7"/>
          <p:cNvSpPr/>
          <p:nvPr/>
        </p:nvSpPr>
        <p:spPr>
          <a:xfrm rot="-1881308">
            <a:off x="16205968" y="6115462"/>
            <a:ext cx="495646" cy="1919755"/>
          </a:xfrm>
          <a:custGeom>
            <a:avLst/>
            <a:gdLst/>
            <a:ahLst/>
            <a:cxnLst/>
            <a:rect l="l" t="t" r="r" b="b"/>
            <a:pathLst>
              <a:path w="495646" h="1919755">
                <a:moveTo>
                  <a:pt x="0" y="0"/>
                </a:moveTo>
                <a:lnTo>
                  <a:pt x="495646" y="0"/>
                </a:lnTo>
                <a:lnTo>
                  <a:pt x="495646" y="1919755"/>
                </a:lnTo>
                <a:lnTo>
                  <a:pt x="0" y="1919755"/>
                </a:lnTo>
                <a:lnTo>
                  <a:pt x="0" y="0"/>
                </a:lnTo>
                <a:close/>
              </a:path>
            </a:pathLst>
          </a:custGeom>
          <a:blipFill>
            <a:blip r:embed="rId11">
              <a:extLst>
                <a:ext uri="{96DAC541-7B7A-43D3-8B79-37D633B846F1}">
                  <asvg:svgBlip xmlns:asvg="http://schemas.microsoft.com/office/drawing/2016/SVG/main" r:embed="rId12"/>
                </a:ext>
              </a:extLst>
            </a:blip>
            <a:stretch>
              <a:fillRect/>
            </a:stretch>
          </a:blipFill>
        </p:spPr>
        <p:txBody>
          <a:bodyPr/>
          <a:lstStyle/>
          <a:p>
            <a:endParaRPr lang="en-GB"/>
          </a:p>
        </p:txBody>
      </p:sp>
      <p:sp>
        <p:nvSpPr>
          <p:cNvPr id="8" name="Freeform 8"/>
          <p:cNvSpPr/>
          <p:nvPr/>
        </p:nvSpPr>
        <p:spPr>
          <a:xfrm rot="69782">
            <a:off x="14045811" y="1708376"/>
            <a:ext cx="1362403" cy="2531492"/>
          </a:xfrm>
          <a:custGeom>
            <a:avLst/>
            <a:gdLst/>
            <a:ahLst/>
            <a:cxnLst/>
            <a:rect l="l" t="t" r="r" b="b"/>
            <a:pathLst>
              <a:path w="1362403" h="2531492">
                <a:moveTo>
                  <a:pt x="0" y="0"/>
                </a:moveTo>
                <a:lnTo>
                  <a:pt x="1362404" y="0"/>
                </a:lnTo>
                <a:lnTo>
                  <a:pt x="1362404" y="2531493"/>
                </a:lnTo>
                <a:lnTo>
                  <a:pt x="0" y="2531493"/>
                </a:lnTo>
                <a:lnTo>
                  <a:pt x="0" y="0"/>
                </a:lnTo>
                <a:close/>
              </a:path>
            </a:pathLst>
          </a:custGeom>
          <a:blipFill>
            <a:blip r:embed="rId13">
              <a:extLst>
                <a:ext uri="{96DAC541-7B7A-43D3-8B79-37D633B846F1}">
                  <asvg:svgBlip xmlns:asvg="http://schemas.microsoft.com/office/drawing/2016/SVG/main" r:embed="rId14"/>
                </a:ext>
              </a:extLst>
            </a:blip>
            <a:stretch>
              <a:fillRect/>
            </a:stretch>
          </a:blipFill>
        </p:spPr>
        <p:txBody>
          <a:bodyPr/>
          <a:lstStyle/>
          <a:p>
            <a:endParaRPr lang="en-GB"/>
          </a:p>
        </p:txBody>
      </p:sp>
      <p:sp>
        <p:nvSpPr>
          <p:cNvPr id="9" name="Freeform 9"/>
          <p:cNvSpPr/>
          <p:nvPr/>
        </p:nvSpPr>
        <p:spPr>
          <a:xfrm rot="3932114">
            <a:off x="15718479" y="1159083"/>
            <a:ext cx="1470624" cy="2191987"/>
          </a:xfrm>
          <a:custGeom>
            <a:avLst/>
            <a:gdLst/>
            <a:ahLst/>
            <a:cxnLst/>
            <a:rect l="l" t="t" r="r" b="b"/>
            <a:pathLst>
              <a:path w="1470624" h="2191987">
                <a:moveTo>
                  <a:pt x="0" y="0"/>
                </a:moveTo>
                <a:lnTo>
                  <a:pt x="1470624" y="0"/>
                </a:lnTo>
                <a:lnTo>
                  <a:pt x="1470624" y="2191987"/>
                </a:lnTo>
                <a:lnTo>
                  <a:pt x="0" y="2191987"/>
                </a:lnTo>
                <a:lnTo>
                  <a:pt x="0" y="0"/>
                </a:lnTo>
                <a:close/>
              </a:path>
            </a:pathLst>
          </a:custGeom>
          <a:blipFill>
            <a:blip r:embed="rId15">
              <a:extLst>
                <a:ext uri="{96DAC541-7B7A-43D3-8B79-37D633B846F1}">
                  <asvg:svgBlip xmlns:asvg="http://schemas.microsoft.com/office/drawing/2016/SVG/main" r:embed="rId16"/>
                </a:ext>
              </a:extLst>
            </a:blip>
            <a:stretch>
              <a:fillRect/>
            </a:stretch>
          </a:blipFill>
        </p:spPr>
        <p:txBody>
          <a:bodyPr/>
          <a:lstStyle/>
          <a:p>
            <a:endParaRPr lang="en-GB"/>
          </a:p>
        </p:txBody>
      </p:sp>
      <p:sp>
        <p:nvSpPr>
          <p:cNvPr id="10" name="Freeform 10"/>
          <p:cNvSpPr/>
          <p:nvPr/>
        </p:nvSpPr>
        <p:spPr>
          <a:xfrm>
            <a:off x="11843487" y="819451"/>
            <a:ext cx="1180961" cy="2662002"/>
          </a:xfrm>
          <a:custGeom>
            <a:avLst/>
            <a:gdLst/>
            <a:ahLst/>
            <a:cxnLst/>
            <a:rect l="l" t="t" r="r" b="b"/>
            <a:pathLst>
              <a:path w="1180961" h="2662002">
                <a:moveTo>
                  <a:pt x="0" y="0"/>
                </a:moveTo>
                <a:lnTo>
                  <a:pt x="1180960" y="0"/>
                </a:lnTo>
                <a:lnTo>
                  <a:pt x="1180960" y="2662001"/>
                </a:lnTo>
                <a:lnTo>
                  <a:pt x="0" y="2662001"/>
                </a:lnTo>
                <a:lnTo>
                  <a:pt x="0" y="0"/>
                </a:lnTo>
                <a:close/>
              </a:path>
            </a:pathLst>
          </a:custGeom>
          <a:blipFill>
            <a:blip r:embed="rId17">
              <a:extLst>
                <a:ext uri="{96DAC541-7B7A-43D3-8B79-37D633B846F1}">
                  <asvg:svgBlip xmlns:asvg="http://schemas.microsoft.com/office/drawing/2016/SVG/main" r:embed="rId18"/>
                </a:ext>
              </a:extLst>
            </a:blip>
            <a:stretch>
              <a:fillRect/>
            </a:stretch>
          </a:blipFill>
        </p:spPr>
        <p:txBody>
          <a:bodyPr/>
          <a:lstStyle/>
          <a:p>
            <a:endParaRPr lang="en-GB"/>
          </a:p>
        </p:txBody>
      </p:sp>
      <p:sp>
        <p:nvSpPr>
          <p:cNvPr id="11" name="Freeform 11"/>
          <p:cNvSpPr/>
          <p:nvPr/>
        </p:nvSpPr>
        <p:spPr>
          <a:xfrm rot="-3492097">
            <a:off x="10273047" y="1011500"/>
            <a:ext cx="525989" cy="2277903"/>
          </a:xfrm>
          <a:custGeom>
            <a:avLst/>
            <a:gdLst/>
            <a:ahLst/>
            <a:cxnLst/>
            <a:rect l="l" t="t" r="r" b="b"/>
            <a:pathLst>
              <a:path w="525989" h="2277903">
                <a:moveTo>
                  <a:pt x="0" y="0"/>
                </a:moveTo>
                <a:lnTo>
                  <a:pt x="525988" y="0"/>
                </a:lnTo>
                <a:lnTo>
                  <a:pt x="525988" y="2277903"/>
                </a:lnTo>
                <a:lnTo>
                  <a:pt x="0" y="2277903"/>
                </a:lnTo>
                <a:lnTo>
                  <a:pt x="0" y="0"/>
                </a:lnTo>
                <a:close/>
              </a:path>
            </a:pathLst>
          </a:custGeom>
          <a:blipFill>
            <a:blip r:embed="rId19">
              <a:extLst>
                <a:ext uri="{96DAC541-7B7A-43D3-8B79-37D633B846F1}">
                  <asvg:svgBlip xmlns:asvg="http://schemas.microsoft.com/office/drawing/2016/SVG/main" r:embed="rId20"/>
                </a:ext>
              </a:extLst>
            </a:blip>
            <a:stretch>
              <a:fillRect/>
            </a:stretch>
          </a:blipFill>
        </p:spPr>
        <p:txBody>
          <a:bodyPr/>
          <a:lstStyle/>
          <a:p>
            <a:endParaRPr lang="en-GB"/>
          </a:p>
        </p:txBody>
      </p:sp>
      <p:sp>
        <p:nvSpPr>
          <p:cNvPr id="12" name="Freeform 12"/>
          <p:cNvSpPr/>
          <p:nvPr/>
        </p:nvSpPr>
        <p:spPr>
          <a:xfrm rot="-7467239">
            <a:off x="13018389" y="1338935"/>
            <a:ext cx="1470624" cy="2191987"/>
          </a:xfrm>
          <a:custGeom>
            <a:avLst/>
            <a:gdLst/>
            <a:ahLst/>
            <a:cxnLst/>
            <a:rect l="l" t="t" r="r" b="b"/>
            <a:pathLst>
              <a:path w="1470624" h="2191987">
                <a:moveTo>
                  <a:pt x="0" y="0"/>
                </a:moveTo>
                <a:lnTo>
                  <a:pt x="1470624" y="0"/>
                </a:lnTo>
                <a:lnTo>
                  <a:pt x="1470624" y="2191987"/>
                </a:lnTo>
                <a:lnTo>
                  <a:pt x="0" y="2191987"/>
                </a:lnTo>
                <a:lnTo>
                  <a:pt x="0" y="0"/>
                </a:lnTo>
                <a:close/>
              </a:path>
            </a:pathLst>
          </a:custGeom>
          <a:blipFill>
            <a:blip r:embed="rId15">
              <a:extLst>
                <a:ext uri="{96DAC541-7B7A-43D3-8B79-37D633B846F1}">
                  <asvg:svgBlip xmlns:asvg="http://schemas.microsoft.com/office/drawing/2016/SVG/main" r:embed="rId16"/>
                </a:ext>
              </a:extLst>
            </a:blip>
            <a:stretch>
              <a:fillRect/>
            </a:stretch>
          </a:blipFill>
        </p:spPr>
        <p:txBody>
          <a:bodyPr/>
          <a:lstStyle/>
          <a:p>
            <a:endParaRPr lang="en-GB"/>
          </a:p>
        </p:txBody>
      </p:sp>
      <p:sp>
        <p:nvSpPr>
          <p:cNvPr id="13" name="Freeform 13"/>
          <p:cNvSpPr/>
          <p:nvPr/>
        </p:nvSpPr>
        <p:spPr>
          <a:xfrm rot="546365">
            <a:off x="12141907" y="5261694"/>
            <a:ext cx="3497479" cy="4049712"/>
          </a:xfrm>
          <a:custGeom>
            <a:avLst/>
            <a:gdLst/>
            <a:ahLst/>
            <a:cxnLst/>
            <a:rect l="l" t="t" r="r" b="b"/>
            <a:pathLst>
              <a:path w="3497479" h="4049712">
                <a:moveTo>
                  <a:pt x="0" y="0"/>
                </a:moveTo>
                <a:lnTo>
                  <a:pt x="3497479" y="0"/>
                </a:lnTo>
                <a:lnTo>
                  <a:pt x="3497479" y="4049713"/>
                </a:lnTo>
                <a:lnTo>
                  <a:pt x="0" y="4049713"/>
                </a:lnTo>
                <a:lnTo>
                  <a:pt x="0" y="0"/>
                </a:lnTo>
                <a:close/>
              </a:path>
            </a:pathLst>
          </a:custGeom>
          <a:blipFill>
            <a:blip r:embed="rId21">
              <a:extLst>
                <a:ext uri="{96DAC541-7B7A-43D3-8B79-37D633B846F1}">
                  <asvg:svgBlip xmlns:asvg="http://schemas.microsoft.com/office/drawing/2016/SVG/main" r:embed="rId22"/>
                </a:ext>
              </a:extLst>
            </a:blip>
            <a:stretch>
              <a:fillRect/>
            </a:stretch>
          </a:blipFill>
        </p:spPr>
        <p:txBody>
          <a:bodyPr/>
          <a:lstStyle/>
          <a:p>
            <a:endParaRPr lang="en-GB"/>
          </a:p>
        </p:txBody>
      </p:sp>
      <p:pic>
        <p:nvPicPr>
          <p:cNvPr id="23" name="Audio 22">
            <a:hlinkClick r:id="" action="ppaction://media"/>
            <a:extLst>
              <a:ext uri="{FF2B5EF4-FFF2-40B4-BE49-F238E27FC236}">
                <a16:creationId xmlns:a16="http://schemas.microsoft.com/office/drawing/2014/main" id="{64EAE5D0-31D3-ABDA-78C6-F514489AB602}"/>
              </a:ext>
            </a:extLst>
          </p:cNvPr>
          <p:cNvPicPr>
            <a:picLocks noChangeAspect="1"/>
          </p:cNvPicPr>
          <p:nvPr>
            <a:audioFile r:link="rId2"/>
            <p:extLst>
              <p:ext uri="{DAA4B4D4-6D71-4841-9C94-3DE7FCFB9230}">
                <p14:media xmlns:p14="http://schemas.microsoft.com/office/powerpoint/2010/main" r:embed="rId1"/>
              </p:ext>
            </p:extLst>
          </p:nvPr>
        </p:nvPicPr>
        <p:blipFill>
          <a:blip r:embed="rId23"/>
          <a:srcRect l="-266612" t="-266612" r="-266612" b="-266612"/>
          <a:stretch>
            <a:fillRect/>
          </a:stretch>
        </p:blipFill>
        <p:spPr>
          <a:xfrm>
            <a:off x="15078456" y="7077456"/>
            <a:ext cx="3086100" cy="3086100"/>
          </a:xfrm>
          <a:prstGeom prst="ellipse">
            <a:avLst/>
          </a:prstGeom>
        </p:spPr>
      </p:pic>
    </p:spTree>
  </p:cSld>
  <p:clrMapOvr>
    <a:masterClrMapping/>
  </p:clrMapOvr>
  <mc:AlternateContent xmlns:mc="http://schemas.openxmlformats.org/markup-compatibility/2006">
    <mc:Choice xmlns:p14="http://schemas.microsoft.com/office/powerpoint/2010/main" Requires="p14">
      <p:transition spd="slow" p14:dur="2000" advTm="45760"/>
    </mc:Choice>
    <mc:Fallback>
      <p:transition spd="slow" advTm="4576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3"/>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rgbClr val="A5DAF3"/>
        </a:solidFill>
        <a:effectLst/>
      </p:bgPr>
    </p:bg>
    <p:spTree>
      <p:nvGrpSpPr>
        <p:cNvPr id="1" name=""/>
        <p:cNvGrpSpPr/>
        <p:nvPr/>
      </p:nvGrpSpPr>
      <p:grpSpPr>
        <a:xfrm>
          <a:off x="0" y="0"/>
          <a:ext cx="0" cy="0"/>
          <a:chOff x="0" y="0"/>
          <a:chExt cx="0" cy="0"/>
        </a:xfrm>
      </p:grpSpPr>
      <p:sp>
        <p:nvSpPr>
          <p:cNvPr id="2" name="TextBox 2"/>
          <p:cNvSpPr txBox="1"/>
          <p:nvPr/>
        </p:nvSpPr>
        <p:spPr>
          <a:xfrm>
            <a:off x="3929026" y="1071534"/>
            <a:ext cx="11877554" cy="2250937"/>
          </a:xfrm>
          <a:prstGeom prst="rect">
            <a:avLst/>
          </a:prstGeom>
        </p:spPr>
        <p:txBody>
          <a:bodyPr lIns="0" tIns="0" rIns="0" bIns="0" rtlCol="0" anchor="t">
            <a:spAutoFit/>
          </a:bodyPr>
          <a:lstStyle/>
          <a:p>
            <a:pPr algn="ctr">
              <a:lnSpc>
                <a:spcPts val="8750"/>
              </a:lnSpc>
            </a:pPr>
            <a:r>
              <a:rPr lang="en-GB" sz="7200" dirty="0"/>
              <a:t>Anatomy and physiology of two body systems</a:t>
            </a:r>
            <a:endParaRPr lang="en-US" sz="7000" b="1" spc="70" dirty="0">
              <a:solidFill>
                <a:srgbClr val="FFC9B3"/>
              </a:solidFill>
              <a:latin typeface="Nunito Heavy"/>
              <a:ea typeface="Nunito Heavy"/>
              <a:cs typeface="Nunito Heavy"/>
              <a:sym typeface="Nunito Heavy"/>
            </a:endParaRPr>
          </a:p>
        </p:txBody>
      </p:sp>
      <p:sp>
        <p:nvSpPr>
          <p:cNvPr id="3" name="TextBox 3"/>
          <p:cNvSpPr txBox="1"/>
          <p:nvPr/>
        </p:nvSpPr>
        <p:spPr>
          <a:xfrm>
            <a:off x="3205223" y="4346919"/>
            <a:ext cx="11877554" cy="2885405"/>
          </a:xfrm>
          <a:prstGeom prst="rect">
            <a:avLst/>
          </a:prstGeom>
        </p:spPr>
        <p:txBody>
          <a:bodyPr lIns="0" tIns="0" rIns="0" bIns="0" rtlCol="0" anchor="t">
            <a:spAutoFit/>
          </a:bodyPr>
          <a:lstStyle/>
          <a:p>
            <a:pPr algn="just">
              <a:lnSpc>
                <a:spcPct val="150000"/>
              </a:lnSpc>
            </a:pPr>
            <a:r>
              <a:rPr lang="en-GB" sz="2500" dirty="0"/>
              <a:t>Type 2 diabetes is a major risk factor for the cardiovascular system in humans (</a:t>
            </a:r>
            <a:r>
              <a:rPr lang="en-US" sz="2500" dirty="0" err="1"/>
              <a:t>Aroca-Crevillén</a:t>
            </a:r>
            <a:r>
              <a:rPr lang="en-US" sz="2500" dirty="0"/>
              <a:t> </a:t>
            </a:r>
            <a:r>
              <a:rPr lang="en-US" sz="2500" i="1" dirty="0"/>
              <a:t>et.al</a:t>
            </a:r>
            <a:r>
              <a:rPr lang="en-US" sz="2500" dirty="0"/>
              <a:t> 2024)</a:t>
            </a:r>
            <a:r>
              <a:rPr lang="en-GB" sz="2500" dirty="0"/>
              <a:t>.</a:t>
            </a:r>
          </a:p>
          <a:p>
            <a:pPr algn="just">
              <a:lnSpc>
                <a:spcPct val="150000"/>
              </a:lnSpc>
            </a:pPr>
            <a:endParaRPr lang="en-IN" sz="2500" dirty="0"/>
          </a:p>
          <a:p>
            <a:pPr algn="just">
              <a:lnSpc>
                <a:spcPct val="150000"/>
              </a:lnSpc>
            </a:pPr>
            <a:r>
              <a:rPr lang="en-GB" sz="2500" dirty="0"/>
              <a:t>This could cause damage to both small and large vessels of the heart, causing cardiovascular diseases (CVD).</a:t>
            </a:r>
            <a:endParaRPr lang="en-IN" sz="2500" dirty="0"/>
          </a:p>
        </p:txBody>
      </p:sp>
      <p:sp>
        <p:nvSpPr>
          <p:cNvPr id="4" name="Freeform 4"/>
          <p:cNvSpPr/>
          <p:nvPr/>
        </p:nvSpPr>
        <p:spPr>
          <a:xfrm rot="6590698" flipH="1" flipV="1">
            <a:off x="-7654801" y="-8878278"/>
            <a:ext cx="14746691" cy="11540694"/>
          </a:xfrm>
          <a:custGeom>
            <a:avLst/>
            <a:gdLst/>
            <a:ahLst/>
            <a:cxnLst/>
            <a:rect l="l" t="t" r="r" b="b"/>
            <a:pathLst>
              <a:path w="15744553" h="13339931">
                <a:moveTo>
                  <a:pt x="15744553" y="13339931"/>
                </a:moveTo>
                <a:lnTo>
                  <a:pt x="0" y="13339931"/>
                </a:lnTo>
                <a:lnTo>
                  <a:pt x="0" y="0"/>
                </a:lnTo>
                <a:lnTo>
                  <a:pt x="15744553" y="0"/>
                </a:lnTo>
                <a:lnTo>
                  <a:pt x="15744553" y="13339931"/>
                </a:lnTo>
                <a:close/>
              </a:path>
            </a:pathLst>
          </a:custGeom>
          <a:blipFill>
            <a:blip r:embed="rId5">
              <a:extLst>
                <a:ext uri="{96DAC541-7B7A-43D3-8B79-37D633B846F1}">
                  <asvg:svgBlip xmlns:asvg="http://schemas.microsoft.com/office/drawing/2016/SVG/main" r:embed="rId6"/>
                </a:ext>
              </a:extLst>
            </a:blip>
            <a:stretch>
              <a:fillRect/>
            </a:stretch>
          </a:blipFill>
        </p:spPr>
        <p:txBody>
          <a:bodyPr/>
          <a:lstStyle/>
          <a:p>
            <a:endParaRPr lang="en-GB"/>
          </a:p>
        </p:txBody>
      </p:sp>
      <p:sp>
        <p:nvSpPr>
          <p:cNvPr id="5" name="Freeform 5"/>
          <p:cNvSpPr/>
          <p:nvPr/>
        </p:nvSpPr>
        <p:spPr>
          <a:xfrm rot="6590698">
            <a:off x="10415723" y="5513470"/>
            <a:ext cx="15744553" cy="13339931"/>
          </a:xfrm>
          <a:custGeom>
            <a:avLst/>
            <a:gdLst/>
            <a:ahLst/>
            <a:cxnLst/>
            <a:rect l="l" t="t" r="r" b="b"/>
            <a:pathLst>
              <a:path w="15744553" h="13339931">
                <a:moveTo>
                  <a:pt x="0" y="0"/>
                </a:moveTo>
                <a:lnTo>
                  <a:pt x="15744554" y="0"/>
                </a:lnTo>
                <a:lnTo>
                  <a:pt x="15744554" y="13339931"/>
                </a:lnTo>
                <a:lnTo>
                  <a:pt x="0" y="13339931"/>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txBody>
          <a:bodyPr/>
          <a:lstStyle/>
          <a:p>
            <a:endParaRPr lang="en-GB"/>
          </a:p>
        </p:txBody>
      </p:sp>
      <p:sp>
        <p:nvSpPr>
          <p:cNvPr id="6" name="Freeform 6"/>
          <p:cNvSpPr/>
          <p:nvPr/>
        </p:nvSpPr>
        <p:spPr>
          <a:xfrm rot="6590698">
            <a:off x="10697654" y="6164122"/>
            <a:ext cx="15744553" cy="13339931"/>
          </a:xfrm>
          <a:custGeom>
            <a:avLst/>
            <a:gdLst/>
            <a:ahLst/>
            <a:cxnLst/>
            <a:rect l="l" t="t" r="r" b="b"/>
            <a:pathLst>
              <a:path w="15744553" h="13339931">
                <a:moveTo>
                  <a:pt x="0" y="0"/>
                </a:moveTo>
                <a:lnTo>
                  <a:pt x="15744554" y="0"/>
                </a:lnTo>
                <a:lnTo>
                  <a:pt x="15744554" y="13339931"/>
                </a:lnTo>
                <a:lnTo>
                  <a:pt x="0" y="13339931"/>
                </a:lnTo>
                <a:lnTo>
                  <a:pt x="0" y="0"/>
                </a:lnTo>
                <a:close/>
              </a:path>
            </a:pathLst>
          </a:custGeom>
          <a:blipFill>
            <a:blip r:embed="rId7">
              <a:extLst>
                <a:ext uri="{96DAC541-7B7A-43D3-8B79-37D633B846F1}">
                  <asvg:svgBlip xmlns:asvg="http://schemas.microsoft.com/office/drawing/2016/SVG/main" r:embed="rId8"/>
                </a:ext>
              </a:extLst>
            </a:blip>
            <a:stretch>
              <a:fillRect/>
            </a:stretch>
          </a:blipFill>
        </p:spPr>
        <p:txBody>
          <a:bodyPr/>
          <a:lstStyle/>
          <a:p>
            <a:endParaRPr lang="en-GB"/>
          </a:p>
        </p:txBody>
      </p:sp>
      <p:sp>
        <p:nvSpPr>
          <p:cNvPr id="7" name="Freeform 7"/>
          <p:cNvSpPr/>
          <p:nvPr/>
        </p:nvSpPr>
        <p:spPr>
          <a:xfrm rot="6737149" flipH="1" flipV="1">
            <a:off x="-7666797" y="-9841354"/>
            <a:ext cx="13903361" cy="10640732"/>
          </a:xfrm>
          <a:custGeom>
            <a:avLst/>
            <a:gdLst/>
            <a:ahLst/>
            <a:cxnLst/>
            <a:rect l="l" t="t" r="r" b="b"/>
            <a:pathLst>
              <a:path w="15744553" h="13339931">
                <a:moveTo>
                  <a:pt x="15744553" y="13339931"/>
                </a:moveTo>
                <a:lnTo>
                  <a:pt x="0" y="13339931"/>
                </a:lnTo>
                <a:lnTo>
                  <a:pt x="0" y="0"/>
                </a:lnTo>
                <a:lnTo>
                  <a:pt x="15744553" y="0"/>
                </a:lnTo>
                <a:lnTo>
                  <a:pt x="15744553" y="13339931"/>
                </a:lnTo>
                <a:close/>
              </a:path>
            </a:pathLst>
          </a:custGeom>
          <a:blipFill>
            <a:blip r:embed="rId7">
              <a:extLst>
                <a:ext uri="{96DAC541-7B7A-43D3-8B79-37D633B846F1}">
                  <asvg:svgBlip xmlns:asvg="http://schemas.microsoft.com/office/drawing/2016/SVG/main" r:embed="rId8"/>
                </a:ext>
              </a:extLst>
            </a:blip>
            <a:stretch>
              <a:fillRect/>
            </a:stretch>
          </a:blipFill>
        </p:spPr>
        <p:txBody>
          <a:bodyPr/>
          <a:lstStyle/>
          <a:p>
            <a:endParaRPr lang="en-GB"/>
          </a:p>
        </p:txBody>
      </p:sp>
      <p:sp>
        <p:nvSpPr>
          <p:cNvPr id="8" name="Rectangle 7"/>
          <p:cNvSpPr/>
          <p:nvPr/>
        </p:nvSpPr>
        <p:spPr>
          <a:xfrm>
            <a:off x="8000992" y="3500426"/>
            <a:ext cx="4758482" cy="589072"/>
          </a:xfrm>
          <a:prstGeom prst="rect">
            <a:avLst/>
          </a:prstGeom>
        </p:spPr>
        <p:txBody>
          <a:bodyPr wrap="none">
            <a:spAutoFit/>
          </a:bodyPr>
          <a:lstStyle/>
          <a:p>
            <a:pPr algn="just">
              <a:lnSpc>
                <a:spcPct val="150000"/>
              </a:lnSpc>
            </a:pPr>
            <a:r>
              <a:rPr lang="en-GB" sz="2400" b="1" dirty="0"/>
              <a:t>Cardiovascular System (Circulatory) </a:t>
            </a:r>
            <a:endParaRPr lang="en-IN" sz="2400" dirty="0"/>
          </a:p>
        </p:txBody>
      </p:sp>
      <p:pic>
        <p:nvPicPr>
          <p:cNvPr id="16" name="Audio 15">
            <a:hlinkClick r:id="" action="ppaction://media"/>
            <a:extLst>
              <a:ext uri="{FF2B5EF4-FFF2-40B4-BE49-F238E27FC236}">
                <a16:creationId xmlns:a16="http://schemas.microsoft.com/office/drawing/2014/main" id="{A4B126A8-4D90-36A7-2435-B22B623881B0}"/>
              </a:ext>
            </a:extLst>
          </p:cNvPr>
          <p:cNvPicPr>
            <a:picLocks noChangeAspect="1"/>
          </p:cNvPicPr>
          <p:nvPr>
            <a:audioFile r:link="rId2"/>
            <p:extLst>
              <p:ext uri="{DAA4B4D4-6D71-4841-9C94-3DE7FCFB9230}">
                <p14:media xmlns:p14="http://schemas.microsoft.com/office/powerpoint/2010/main" r:embed="rId1"/>
              </p:ext>
            </p:extLst>
          </p:nvPr>
        </p:nvPicPr>
        <p:blipFill>
          <a:blip r:embed="rId9"/>
          <a:srcRect l="-266612" t="-266612" r="-266612" b="-266612"/>
          <a:stretch>
            <a:fillRect/>
          </a:stretch>
        </p:blipFill>
        <p:spPr>
          <a:xfrm>
            <a:off x="15078456" y="7077456"/>
            <a:ext cx="3086100" cy="3086100"/>
          </a:xfrm>
          <a:prstGeom prst="ellipse">
            <a:avLst/>
          </a:prstGeom>
        </p:spPr>
      </p:pic>
    </p:spTree>
  </p:cSld>
  <p:clrMapOvr>
    <a:masterClrMapping/>
  </p:clrMapOvr>
  <mc:AlternateContent xmlns:mc="http://schemas.openxmlformats.org/markup-compatibility/2006">
    <mc:Choice xmlns:p14="http://schemas.microsoft.com/office/powerpoint/2010/main" Requires="p14">
      <p:transition spd="slow" p14:dur="2000" advTm="32003"/>
    </mc:Choice>
    <mc:Fallback>
      <p:transition spd="slow" advTm="3200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6"/>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rgbClr val="FCEDE9"/>
        </a:solidFill>
        <a:effectLst/>
      </p:bgPr>
    </p:bg>
    <p:spTree>
      <p:nvGrpSpPr>
        <p:cNvPr id="1" name=""/>
        <p:cNvGrpSpPr/>
        <p:nvPr/>
      </p:nvGrpSpPr>
      <p:grpSpPr>
        <a:xfrm>
          <a:off x="0" y="0"/>
          <a:ext cx="0" cy="0"/>
          <a:chOff x="0" y="0"/>
          <a:chExt cx="0" cy="0"/>
        </a:xfrm>
      </p:grpSpPr>
      <p:sp>
        <p:nvSpPr>
          <p:cNvPr id="2" name="Freeform 2"/>
          <p:cNvSpPr/>
          <p:nvPr/>
        </p:nvSpPr>
        <p:spPr>
          <a:xfrm rot="7132171" flipV="1">
            <a:off x="10823544" y="-6277760"/>
            <a:ext cx="11159046" cy="12081644"/>
          </a:xfrm>
          <a:custGeom>
            <a:avLst/>
            <a:gdLst/>
            <a:ahLst/>
            <a:cxnLst/>
            <a:rect l="l" t="t" r="r" b="b"/>
            <a:pathLst>
              <a:path w="11159046" h="12081644">
                <a:moveTo>
                  <a:pt x="0" y="12081644"/>
                </a:moveTo>
                <a:lnTo>
                  <a:pt x="11159046" y="12081644"/>
                </a:lnTo>
                <a:lnTo>
                  <a:pt x="11159046" y="0"/>
                </a:lnTo>
                <a:lnTo>
                  <a:pt x="0" y="0"/>
                </a:lnTo>
                <a:lnTo>
                  <a:pt x="0" y="12081644"/>
                </a:lnTo>
                <a:close/>
              </a:path>
            </a:pathLst>
          </a:custGeom>
          <a:blipFill>
            <a:blip r:embed="rId5">
              <a:extLst>
                <a:ext uri="{96DAC541-7B7A-43D3-8B79-37D633B846F1}">
                  <asvg:svgBlip xmlns:asvg="http://schemas.microsoft.com/office/drawing/2016/SVG/main" r:embed="rId6"/>
                </a:ext>
              </a:extLst>
            </a:blip>
            <a:stretch>
              <a:fillRect/>
            </a:stretch>
          </a:blipFill>
        </p:spPr>
        <p:txBody>
          <a:bodyPr/>
          <a:lstStyle/>
          <a:p>
            <a:endParaRPr lang="en-GB"/>
          </a:p>
        </p:txBody>
      </p:sp>
      <p:sp>
        <p:nvSpPr>
          <p:cNvPr id="3" name="Freeform 3"/>
          <p:cNvSpPr/>
          <p:nvPr/>
        </p:nvSpPr>
        <p:spPr>
          <a:xfrm rot="-2477909">
            <a:off x="-5253835" y="4177984"/>
            <a:ext cx="12537058" cy="13573586"/>
          </a:xfrm>
          <a:custGeom>
            <a:avLst/>
            <a:gdLst/>
            <a:ahLst/>
            <a:cxnLst/>
            <a:rect l="l" t="t" r="r" b="b"/>
            <a:pathLst>
              <a:path w="12537058" h="13573586">
                <a:moveTo>
                  <a:pt x="0" y="0"/>
                </a:moveTo>
                <a:lnTo>
                  <a:pt x="12537058" y="0"/>
                </a:lnTo>
                <a:lnTo>
                  <a:pt x="12537058" y="13573587"/>
                </a:lnTo>
                <a:lnTo>
                  <a:pt x="0" y="13573587"/>
                </a:lnTo>
                <a:lnTo>
                  <a:pt x="0" y="0"/>
                </a:lnTo>
                <a:close/>
              </a:path>
            </a:pathLst>
          </a:custGeom>
          <a:blipFill>
            <a:blip r:embed="rId7">
              <a:extLst>
                <a:ext uri="{96DAC541-7B7A-43D3-8B79-37D633B846F1}">
                  <asvg:svgBlip xmlns:asvg="http://schemas.microsoft.com/office/drawing/2016/SVG/main" r:embed="rId8"/>
                </a:ext>
              </a:extLst>
            </a:blip>
            <a:stretch>
              <a:fillRect/>
            </a:stretch>
          </a:blipFill>
        </p:spPr>
        <p:txBody>
          <a:bodyPr/>
          <a:lstStyle/>
          <a:p>
            <a:endParaRPr lang="en-GB"/>
          </a:p>
        </p:txBody>
      </p:sp>
      <p:sp>
        <p:nvSpPr>
          <p:cNvPr id="4" name="Freeform 4"/>
          <p:cNvSpPr/>
          <p:nvPr/>
        </p:nvSpPr>
        <p:spPr>
          <a:xfrm>
            <a:off x="14069635" y="2702731"/>
            <a:ext cx="4961738" cy="9410192"/>
          </a:xfrm>
          <a:custGeom>
            <a:avLst/>
            <a:gdLst/>
            <a:ahLst/>
            <a:cxnLst/>
            <a:rect l="l" t="t" r="r" b="b"/>
            <a:pathLst>
              <a:path w="4961738" h="9410192">
                <a:moveTo>
                  <a:pt x="0" y="0"/>
                </a:moveTo>
                <a:lnTo>
                  <a:pt x="4961737" y="0"/>
                </a:lnTo>
                <a:lnTo>
                  <a:pt x="4961737" y="9410192"/>
                </a:lnTo>
                <a:lnTo>
                  <a:pt x="0" y="9410192"/>
                </a:lnTo>
                <a:lnTo>
                  <a:pt x="0" y="0"/>
                </a:lnTo>
                <a:close/>
              </a:path>
            </a:pathLst>
          </a:custGeom>
          <a:blipFill>
            <a:blip r:embed="rId9">
              <a:extLst>
                <a:ext uri="{96DAC541-7B7A-43D3-8B79-37D633B846F1}">
                  <asvg:svgBlip xmlns:asvg="http://schemas.microsoft.com/office/drawing/2016/SVG/main" r:embed="rId10"/>
                </a:ext>
              </a:extLst>
            </a:blip>
            <a:stretch>
              <a:fillRect/>
            </a:stretch>
          </a:blipFill>
        </p:spPr>
        <p:txBody>
          <a:bodyPr/>
          <a:lstStyle/>
          <a:p>
            <a:endParaRPr lang="en-GB"/>
          </a:p>
        </p:txBody>
      </p:sp>
      <p:sp>
        <p:nvSpPr>
          <p:cNvPr id="5" name="Freeform 5"/>
          <p:cNvSpPr/>
          <p:nvPr/>
        </p:nvSpPr>
        <p:spPr>
          <a:xfrm>
            <a:off x="568648" y="2860675"/>
            <a:ext cx="3453311" cy="9690414"/>
          </a:xfrm>
          <a:custGeom>
            <a:avLst/>
            <a:gdLst/>
            <a:ahLst/>
            <a:cxnLst/>
            <a:rect l="l" t="t" r="r" b="b"/>
            <a:pathLst>
              <a:path w="3453311" h="9690414">
                <a:moveTo>
                  <a:pt x="0" y="0"/>
                </a:moveTo>
                <a:lnTo>
                  <a:pt x="3453312" y="0"/>
                </a:lnTo>
                <a:lnTo>
                  <a:pt x="3453312" y="9690414"/>
                </a:lnTo>
                <a:lnTo>
                  <a:pt x="0" y="9690414"/>
                </a:lnTo>
                <a:lnTo>
                  <a:pt x="0" y="0"/>
                </a:lnTo>
                <a:close/>
              </a:path>
            </a:pathLst>
          </a:custGeom>
          <a:blipFill>
            <a:blip r:embed="rId11">
              <a:extLst>
                <a:ext uri="{96DAC541-7B7A-43D3-8B79-37D633B846F1}">
                  <asvg:svgBlip xmlns:asvg="http://schemas.microsoft.com/office/drawing/2016/SVG/main" r:embed="rId12"/>
                </a:ext>
              </a:extLst>
            </a:blip>
            <a:stretch>
              <a:fillRect/>
            </a:stretch>
          </a:blipFill>
        </p:spPr>
        <p:txBody>
          <a:bodyPr/>
          <a:lstStyle/>
          <a:p>
            <a:endParaRPr lang="en-GB"/>
          </a:p>
        </p:txBody>
      </p:sp>
      <p:grpSp>
        <p:nvGrpSpPr>
          <p:cNvPr id="6" name="Group 6"/>
          <p:cNvGrpSpPr/>
          <p:nvPr/>
        </p:nvGrpSpPr>
        <p:grpSpPr>
          <a:xfrm>
            <a:off x="4301030" y="3365181"/>
            <a:ext cx="9685940" cy="4671775"/>
            <a:chOff x="0" y="0"/>
            <a:chExt cx="2551029" cy="1230426"/>
          </a:xfrm>
        </p:grpSpPr>
        <p:sp>
          <p:nvSpPr>
            <p:cNvPr id="7" name="Freeform 7"/>
            <p:cNvSpPr/>
            <p:nvPr/>
          </p:nvSpPr>
          <p:spPr>
            <a:xfrm>
              <a:off x="0" y="0"/>
              <a:ext cx="2551029" cy="1230426"/>
            </a:xfrm>
            <a:custGeom>
              <a:avLst/>
              <a:gdLst/>
              <a:ahLst/>
              <a:cxnLst/>
              <a:rect l="l" t="t" r="r" b="b"/>
              <a:pathLst>
                <a:path w="2551029" h="1230426">
                  <a:moveTo>
                    <a:pt x="9592" y="0"/>
                  </a:moveTo>
                  <a:lnTo>
                    <a:pt x="2541438" y="0"/>
                  </a:lnTo>
                  <a:cubicBezTo>
                    <a:pt x="2546735" y="0"/>
                    <a:pt x="2551029" y="4294"/>
                    <a:pt x="2551029" y="9592"/>
                  </a:cubicBezTo>
                  <a:lnTo>
                    <a:pt x="2551029" y="1220835"/>
                  </a:lnTo>
                  <a:cubicBezTo>
                    <a:pt x="2551029" y="1226132"/>
                    <a:pt x="2546735" y="1230426"/>
                    <a:pt x="2541438" y="1230426"/>
                  </a:cubicBezTo>
                  <a:lnTo>
                    <a:pt x="9592" y="1230426"/>
                  </a:lnTo>
                  <a:cubicBezTo>
                    <a:pt x="4294" y="1230426"/>
                    <a:pt x="0" y="1226132"/>
                    <a:pt x="0" y="1220835"/>
                  </a:cubicBezTo>
                  <a:lnTo>
                    <a:pt x="0" y="9592"/>
                  </a:lnTo>
                  <a:cubicBezTo>
                    <a:pt x="0" y="4294"/>
                    <a:pt x="4294" y="0"/>
                    <a:pt x="9592" y="0"/>
                  </a:cubicBezTo>
                  <a:close/>
                </a:path>
              </a:pathLst>
            </a:custGeom>
            <a:solidFill>
              <a:srgbClr val="A5DAF3"/>
            </a:solidFill>
          </p:spPr>
          <p:txBody>
            <a:bodyPr/>
            <a:lstStyle/>
            <a:p>
              <a:endParaRPr lang="en-GB"/>
            </a:p>
          </p:txBody>
        </p:sp>
        <p:sp>
          <p:nvSpPr>
            <p:cNvPr id="8" name="TextBox 8"/>
            <p:cNvSpPr txBox="1"/>
            <p:nvPr/>
          </p:nvSpPr>
          <p:spPr>
            <a:xfrm>
              <a:off x="0" y="-57150"/>
              <a:ext cx="2551029" cy="1287576"/>
            </a:xfrm>
            <a:prstGeom prst="rect">
              <a:avLst/>
            </a:prstGeom>
          </p:spPr>
          <p:txBody>
            <a:bodyPr lIns="50800" tIns="50800" rIns="50800" bIns="50800" rtlCol="0" anchor="ctr"/>
            <a:lstStyle/>
            <a:p>
              <a:pPr algn="just">
                <a:lnSpc>
                  <a:spcPct val="150000"/>
                </a:lnSpc>
              </a:pPr>
              <a:r>
                <a:rPr lang="en-GB" sz="2500" dirty="0"/>
                <a:t>Some of the cardiovascular anatomy affected by diabetes involves sugar sticking to proteins on the blood vessels, which reduces the vascular elasticity (</a:t>
              </a:r>
              <a:r>
                <a:rPr lang="en-US" sz="2500" dirty="0" err="1"/>
                <a:t>Sanches</a:t>
              </a:r>
              <a:r>
                <a:rPr lang="en-US" sz="2500" dirty="0"/>
                <a:t> </a:t>
              </a:r>
              <a:r>
                <a:rPr lang="en-US" sz="2500" i="1" dirty="0"/>
                <a:t>et.al</a:t>
              </a:r>
              <a:r>
                <a:rPr lang="en-US" sz="2500" dirty="0"/>
                <a:t> 2023)</a:t>
              </a:r>
              <a:r>
                <a:rPr lang="en-GB" sz="2500" dirty="0"/>
                <a:t>. </a:t>
              </a:r>
            </a:p>
            <a:p>
              <a:pPr algn="just">
                <a:lnSpc>
                  <a:spcPct val="150000"/>
                </a:lnSpc>
              </a:pPr>
              <a:endParaRPr lang="en-IN" sz="2500" dirty="0"/>
            </a:p>
            <a:p>
              <a:pPr algn="just">
                <a:lnSpc>
                  <a:spcPct val="150000"/>
                </a:lnSpc>
              </a:pPr>
              <a:r>
                <a:rPr lang="en-GB" sz="2500" dirty="0"/>
                <a:t>There is also chronic </a:t>
              </a:r>
              <a:r>
                <a:rPr lang="en-GB" sz="2500" dirty="0" err="1"/>
                <a:t>hyperglycemia</a:t>
              </a:r>
              <a:r>
                <a:rPr lang="en-GB" sz="2500" dirty="0"/>
                <a:t> and inflammation, which could cause diabetic cardiomyopathy. </a:t>
              </a:r>
              <a:endParaRPr lang="en-IN" sz="2500" dirty="0"/>
            </a:p>
          </p:txBody>
        </p:sp>
      </p:grpSp>
      <p:sp>
        <p:nvSpPr>
          <p:cNvPr id="9" name="TextBox 9"/>
          <p:cNvSpPr txBox="1"/>
          <p:nvPr/>
        </p:nvSpPr>
        <p:spPr>
          <a:xfrm>
            <a:off x="4301030" y="2211944"/>
            <a:ext cx="9685940" cy="1003288"/>
          </a:xfrm>
          <a:prstGeom prst="rect">
            <a:avLst/>
          </a:prstGeom>
        </p:spPr>
        <p:txBody>
          <a:bodyPr lIns="0" tIns="0" rIns="0" bIns="0" rtlCol="0" anchor="t">
            <a:spAutoFit/>
          </a:bodyPr>
          <a:lstStyle/>
          <a:p>
            <a:pPr algn="ctr">
              <a:lnSpc>
                <a:spcPts val="7750"/>
              </a:lnSpc>
            </a:pPr>
            <a:r>
              <a:rPr lang="en-GB" sz="6600" b="1" dirty="0"/>
              <a:t>Anatomy </a:t>
            </a:r>
            <a:endParaRPr lang="en-US" sz="6200" b="1" spc="62" dirty="0">
              <a:solidFill>
                <a:srgbClr val="2D799C"/>
              </a:solidFill>
              <a:latin typeface="Nunito Heavy"/>
              <a:ea typeface="Nunito Heavy"/>
              <a:cs typeface="Nunito Heavy"/>
              <a:sym typeface="Nunito Heavy"/>
            </a:endParaRPr>
          </a:p>
        </p:txBody>
      </p:sp>
      <p:pic>
        <p:nvPicPr>
          <p:cNvPr id="17" name="Audio 16">
            <a:hlinkClick r:id="" action="ppaction://media"/>
            <a:extLst>
              <a:ext uri="{FF2B5EF4-FFF2-40B4-BE49-F238E27FC236}">
                <a16:creationId xmlns:a16="http://schemas.microsoft.com/office/drawing/2014/main" id="{4CF60AFB-1A19-BFB9-60E2-46C1219812A1}"/>
              </a:ext>
            </a:extLst>
          </p:cNvPr>
          <p:cNvPicPr>
            <a:picLocks noChangeAspect="1"/>
          </p:cNvPicPr>
          <p:nvPr>
            <a:audioFile r:link="rId2"/>
            <p:extLst>
              <p:ext uri="{DAA4B4D4-6D71-4841-9C94-3DE7FCFB9230}">
                <p14:media xmlns:p14="http://schemas.microsoft.com/office/powerpoint/2010/main" r:embed="rId1"/>
              </p:ext>
            </p:extLst>
          </p:nvPr>
        </p:nvPicPr>
        <p:blipFill>
          <a:blip r:embed="rId13"/>
          <a:srcRect l="-266612" t="-266612" r="-266612" b="-266612"/>
          <a:stretch>
            <a:fillRect/>
          </a:stretch>
        </p:blipFill>
        <p:spPr>
          <a:xfrm>
            <a:off x="15078456" y="7077456"/>
            <a:ext cx="3086100" cy="3086100"/>
          </a:xfrm>
          <a:prstGeom prst="ellipse">
            <a:avLst/>
          </a:prstGeom>
        </p:spPr>
      </p:pic>
    </p:spTree>
  </p:cSld>
  <p:clrMapOvr>
    <a:masterClrMapping/>
  </p:clrMapOvr>
  <mc:AlternateContent xmlns:mc="http://schemas.openxmlformats.org/markup-compatibility/2006">
    <mc:Choice xmlns:p14="http://schemas.microsoft.com/office/powerpoint/2010/main" Requires="p14">
      <p:transition spd="slow" p14:dur="2000" advTm="22103"/>
    </mc:Choice>
    <mc:Fallback>
      <p:transition spd="slow" advTm="2210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7"/>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rgbClr val="FCEDE9"/>
        </a:solidFill>
        <a:effectLst/>
      </p:bgPr>
    </p:bg>
    <p:spTree>
      <p:nvGrpSpPr>
        <p:cNvPr id="1" name=""/>
        <p:cNvGrpSpPr/>
        <p:nvPr/>
      </p:nvGrpSpPr>
      <p:grpSpPr>
        <a:xfrm>
          <a:off x="0" y="0"/>
          <a:ext cx="0" cy="0"/>
          <a:chOff x="0" y="0"/>
          <a:chExt cx="0" cy="0"/>
        </a:xfrm>
      </p:grpSpPr>
      <p:sp>
        <p:nvSpPr>
          <p:cNvPr id="2" name="Freeform 2"/>
          <p:cNvSpPr/>
          <p:nvPr/>
        </p:nvSpPr>
        <p:spPr>
          <a:xfrm rot="6688435">
            <a:off x="-3796414" y="-3586659"/>
            <a:ext cx="17288011" cy="14647660"/>
          </a:xfrm>
          <a:custGeom>
            <a:avLst/>
            <a:gdLst/>
            <a:ahLst/>
            <a:cxnLst/>
            <a:rect l="l" t="t" r="r" b="b"/>
            <a:pathLst>
              <a:path w="17288011" h="14647660">
                <a:moveTo>
                  <a:pt x="0" y="0"/>
                </a:moveTo>
                <a:lnTo>
                  <a:pt x="17288010" y="0"/>
                </a:lnTo>
                <a:lnTo>
                  <a:pt x="17288010" y="14647660"/>
                </a:lnTo>
                <a:lnTo>
                  <a:pt x="0" y="14647660"/>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txBody>
          <a:bodyPr/>
          <a:lstStyle/>
          <a:p>
            <a:endParaRPr lang="en-GB"/>
          </a:p>
        </p:txBody>
      </p:sp>
      <p:sp>
        <p:nvSpPr>
          <p:cNvPr id="4" name="TextBox 4"/>
          <p:cNvSpPr txBox="1"/>
          <p:nvPr/>
        </p:nvSpPr>
        <p:spPr>
          <a:xfrm>
            <a:off x="1050207" y="2323244"/>
            <a:ext cx="7709068" cy="1122423"/>
          </a:xfrm>
          <a:prstGeom prst="rect">
            <a:avLst/>
          </a:prstGeom>
        </p:spPr>
        <p:txBody>
          <a:bodyPr lIns="0" tIns="0" rIns="0" bIns="0" rtlCol="0" anchor="t">
            <a:spAutoFit/>
          </a:bodyPr>
          <a:lstStyle/>
          <a:p>
            <a:pPr algn="ctr">
              <a:lnSpc>
                <a:spcPts val="8750"/>
              </a:lnSpc>
            </a:pPr>
            <a:r>
              <a:rPr lang="en-GB" sz="7200" b="1" dirty="0"/>
              <a:t>Physiology </a:t>
            </a:r>
            <a:endParaRPr lang="en-US" sz="7000" b="1" spc="70" dirty="0">
              <a:solidFill>
                <a:srgbClr val="FFC9B3"/>
              </a:solidFill>
              <a:latin typeface="Nunito Heavy"/>
              <a:ea typeface="Nunito Heavy"/>
              <a:cs typeface="Nunito Heavy"/>
              <a:sym typeface="Nunito Heavy"/>
            </a:endParaRPr>
          </a:p>
        </p:txBody>
      </p:sp>
      <p:sp>
        <p:nvSpPr>
          <p:cNvPr id="5" name="Freeform 5"/>
          <p:cNvSpPr/>
          <p:nvPr/>
        </p:nvSpPr>
        <p:spPr>
          <a:xfrm>
            <a:off x="10358875" y="1873683"/>
            <a:ext cx="6228154" cy="9110331"/>
          </a:xfrm>
          <a:custGeom>
            <a:avLst/>
            <a:gdLst/>
            <a:ahLst/>
            <a:cxnLst/>
            <a:rect l="l" t="t" r="r" b="b"/>
            <a:pathLst>
              <a:path w="6228154" h="9110331">
                <a:moveTo>
                  <a:pt x="0" y="0"/>
                </a:moveTo>
                <a:lnTo>
                  <a:pt x="6228154" y="0"/>
                </a:lnTo>
                <a:lnTo>
                  <a:pt x="6228154" y="9110332"/>
                </a:lnTo>
                <a:lnTo>
                  <a:pt x="0" y="9110332"/>
                </a:lnTo>
                <a:lnTo>
                  <a:pt x="0" y="0"/>
                </a:lnTo>
                <a:close/>
              </a:path>
            </a:pathLst>
          </a:custGeom>
          <a:blipFill>
            <a:blip r:embed="rId7">
              <a:extLst>
                <a:ext uri="{96DAC541-7B7A-43D3-8B79-37D633B846F1}">
                  <asvg:svgBlip xmlns:asvg="http://schemas.microsoft.com/office/drawing/2016/SVG/main" r:embed="rId8"/>
                </a:ext>
              </a:extLst>
            </a:blip>
            <a:stretch>
              <a:fillRect/>
            </a:stretch>
          </a:blipFill>
        </p:spPr>
        <p:txBody>
          <a:bodyPr/>
          <a:lstStyle/>
          <a:p>
            <a:endParaRPr lang="en-GB"/>
          </a:p>
        </p:txBody>
      </p:sp>
      <p:sp>
        <p:nvSpPr>
          <p:cNvPr id="8" name="Rectangle 7"/>
          <p:cNvSpPr/>
          <p:nvPr/>
        </p:nvSpPr>
        <p:spPr>
          <a:xfrm>
            <a:off x="357126" y="4143368"/>
            <a:ext cx="8501122" cy="4786346"/>
          </a:xfrm>
          <a:prstGeom prst="rect">
            <a:avLst/>
          </a:prstGeom>
          <a:solidFill>
            <a:schemeClr val="accent5">
              <a:lumMod val="40000"/>
              <a:lumOff val="60000"/>
            </a:schemeClr>
          </a:solidFill>
          <a:ln>
            <a:solidFill>
              <a:schemeClr val="accent5">
                <a:lumMod val="40000"/>
                <a:lumOff val="60000"/>
              </a:schemeClr>
            </a:solidFill>
          </a:ln>
        </p:spPr>
        <p:style>
          <a:lnRef idx="1">
            <a:schemeClr val="accent5"/>
          </a:lnRef>
          <a:fillRef idx="2">
            <a:schemeClr val="accent5"/>
          </a:fillRef>
          <a:effectRef idx="1">
            <a:schemeClr val="accent5"/>
          </a:effectRef>
          <a:fontRef idx="minor">
            <a:schemeClr val="dk1"/>
          </a:fontRef>
        </p:style>
        <p:txBody>
          <a:bodyPr rtlCol="0" anchor="ctr"/>
          <a:lstStyle/>
          <a:p>
            <a:pPr algn="just">
              <a:lnSpc>
                <a:spcPct val="150000"/>
              </a:lnSpc>
            </a:pPr>
            <a:r>
              <a:rPr lang="en-GB" sz="2500" dirty="0"/>
              <a:t>Type-2 diabetes affects the physiology of the cardiovascular system through chronic hyperglycaemia and </a:t>
            </a:r>
            <a:r>
              <a:rPr lang="en-GB" sz="2500" dirty="0" err="1"/>
              <a:t>hyperinsulinaemia</a:t>
            </a:r>
            <a:r>
              <a:rPr lang="en-GB" sz="2500" dirty="0"/>
              <a:t> (</a:t>
            </a:r>
            <a:r>
              <a:rPr lang="en-US" sz="2500" dirty="0" err="1"/>
              <a:t>Shen</a:t>
            </a:r>
            <a:r>
              <a:rPr lang="en-US" sz="2500" dirty="0"/>
              <a:t> </a:t>
            </a:r>
            <a:r>
              <a:rPr lang="en-US" sz="2500" i="1" dirty="0"/>
              <a:t>et.al</a:t>
            </a:r>
            <a:r>
              <a:rPr lang="en-US" sz="2500" dirty="0"/>
              <a:t> 2024)</a:t>
            </a:r>
            <a:r>
              <a:rPr lang="en-GB" sz="2500" dirty="0"/>
              <a:t>.</a:t>
            </a:r>
          </a:p>
          <a:p>
            <a:pPr algn="just">
              <a:lnSpc>
                <a:spcPct val="150000"/>
              </a:lnSpc>
            </a:pPr>
            <a:endParaRPr lang="en-IN" sz="2500" dirty="0"/>
          </a:p>
          <a:p>
            <a:pPr algn="just">
              <a:lnSpc>
                <a:spcPct val="150000"/>
              </a:lnSpc>
            </a:pPr>
            <a:r>
              <a:rPr lang="en-GB" sz="2500" dirty="0"/>
              <a:t>The insulin resistance is reducing or preventing normal insulin from stimulating the release of nitric oxide.</a:t>
            </a:r>
            <a:endParaRPr lang="en-IN" sz="2500" dirty="0"/>
          </a:p>
          <a:p>
            <a:pPr algn="just">
              <a:lnSpc>
                <a:spcPct val="150000"/>
              </a:lnSpc>
            </a:pPr>
            <a:endParaRPr lang="en-IN" sz="2500" dirty="0"/>
          </a:p>
        </p:txBody>
      </p:sp>
      <p:pic>
        <p:nvPicPr>
          <p:cNvPr id="17" name="Audio 16">
            <a:hlinkClick r:id="" action="ppaction://media"/>
            <a:extLst>
              <a:ext uri="{FF2B5EF4-FFF2-40B4-BE49-F238E27FC236}">
                <a16:creationId xmlns:a16="http://schemas.microsoft.com/office/drawing/2014/main" id="{20B9C3CE-CAF8-C238-D5E3-2FD7BDA9948E}"/>
              </a:ext>
            </a:extLst>
          </p:cNvPr>
          <p:cNvPicPr>
            <a:picLocks noChangeAspect="1"/>
          </p:cNvPicPr>
          <p:nvPr>
            <a:audioFile r:link="rId2"/>
            <p:extLst>
              <p:ext uri="{DAA4B4D4-6D71-4841-9C94-3DE7FCFB9230}">
                <p14:media xmlns:p14="http://schemas.microsoft.com/office/powerpoint/2010/main" r:embed="rId1"/>
              </p:ext>
            </p:extLst>
          </p:nvPr>
        </p:nvPicPr>
        <p:blipFill>
          <a:blip r:embed="rId9"/>
          <a:srcRect l="-266612" t="-266612" r="-266612" b="-266612"/>
          <a:stretch>
            <a:fillRect/>
          </a:stretch>
        </p:blipFill>
        <p:spPr>
          <a:xfrm>
            <a:off x="15078456" y="7077456"/>
            <a:ext cx="3086100" cy="3086100"/>
          </a:xfrm>
          <a:prstGeom prst="ellipse">
            <a:avLst/>
          </a:prstGeom>
        </p:spPr>
      </p:pic>
    </p:spTree>
  </p:cSld>
  <p:clrMapOvr>
    <a:masterClrMapping/>
  </p:clrMapOvr>
  <mc:AlternateContent xmlns:mc="http://schemas.openxmlformats.org/markup-compatibility/2006">
    <mc:Choice xmlns:p14="http://schemas.microsoft.com/office/powerpoint/2010/main" Requires="p14">
      <p:transition spd="slow" p14:dur="2000" advTm="32588"/>
    </mc:Choice>
    <mc:Fallback>
      <p:transition spd="slow" advTm="3258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7"/>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rgbClr val="FCEDE9"/>
        </a:solidFill>
        <a:effectLst/>
      </p:bgPr>
    </p:bg>
    <p:spTree>
      <p:nvGrpSpPr>
        <p:cNvPr id="1" name=""/>
        <p:cNvGrpSpPr/>
        <p:nvPr/>
      </p:nvGrpSpPr>
      <p:grpSpPr>
        <a:xfrm>
          <a:off x="0" y="0"/>
          <a:ext cx="0" cy="0"/>
          <a:chOff x="0" y="0"/>
          <a:chExt cx="0" cy="0"/>
        </a:xfrm>
      </p:grpSpPr>
      <p:sp>
        <p:nvSpPr>
          <p:cNvPr id="2" name="Freeform 2"/>
          <p:cNvSpPr/>
          <p:nvPr/>
        </p:nvSpPr>
        <p:spPr>
          <a:xfrm rot="7132171" flipV="1">
            <a:off x="12306198" y="-7204419"/>
            <a:ext cx="11159046" cy="12081644"/>
          </a:xfrm>
          <a:custGeom>
            <a:avLst/>
            <a:gdLst/>
            <a:ahLst/>
            <a:cxnLst/>
            <a:rect l="l" t="t" r="r" b="b"/>
            <a:pathLst>
              <a:path w="11159046" h="12081644">
                <a:moveTo>
                  <a:pt x="0" y="12081644"/>
                </a:moveTo>
                <a:lnTo>
                  <a:pt x="11159046" y="12081644"/>
                </a:lnTo>
                <a:lnTo>
                  <a:pt x="11159046" y="0"/>
                </a:lnTo>
                <a:lnTo>
                  <a:pt x="0" y="0"/>
                </a:lnTo>
                <a:lnTo>
                  <a:pt x="0" y="12081644"/>
                </a:lnTo>
                <a:close/>
              </a:path>
            </a:pathLst>
          </a:custGeom>
          <a:blipFill>
            <a:blip r:embed="rId5">
              <a:extLst>
                <a:ext uri="{96DAC541-7B7A-43D3-8B79-37D633B846F1}">
                  <asvg:svgBlip xmlns:asvg="http://schemas.microsoft.com/office/drawing/2016/SVG/main" r:embed="rId6"/>
                </a:ext>
              </a:extLst>
            </a:blip>
            <a:stretch>
              <a:fillRect/>
            </a:stretch>
          </a:blipFill>
        </p:spPr>
        <p:txBody>
          <a:bodyPr/>
          <a:lstStyle/>
          <a:p>
            <a:endParaRPr lang="en-GB"/>
          </a:p>
        </p:txBody>
      </p:sp>
      <p:sp>
        <p:nvSpPr>
          <p:cNvPr id="3" name="Freeform 3"/>
          <p:cNvSpPr/>
          <p:nvPr/>
        </p:nvSpPr>
        <p:spPr>
          <a:xfrm rot="-2477909">
            <a:off x="-6015755" y="4953293"/>
            <a:ext cx="12537058" cy="13573586"/>
          </a:xfrm>
          <a:custGeom>
            <a:avLst/>
            <a:gdLst/>
            <a:ahLst/>
            <a:cxnLst/>
            <a:rect l="l" t="t" r="r" b="b"/>
            <a:pathLst>
              <a:path w="12537058" h="13573586">
                <a:moveTo>
                  <a:pt x="0" y="0"/>
                </a:moveTo>
                <a:lnTo>
                  <a:pt x="12537058" y="0"/>
                </a:lnTo>
                <a:lnTo>
                  <a:pt x="12537058" y="13573586"/>
                </a:lnTo>
                <a:lnTo>
                  <a:pt x="0" y="13573586"/>
                </a:lnTo>
                <a:lnTo>
                  <a:pt x="0" y="0"/>
                </a:lnTo>
                <a:close/>
              </a:path>
            </a:pathLst>
          </a:custGeom>
          <a:blipFill>
            <a:blip r:embed="rId7">
              <a:extLst>
                <a:ext uri="{96DAC541-7B7A-43D3-8B79-37D633B846F1}">
                  <asvg:svgBlip xmlns:asvg="http://schemas.microsoft.com/office/drawing/2016/SVG/main" r:embed="rId8"/>
                </a:ext>
              </a:extLst>
            </a:blip>
            <a:stretch>
              <a:fillRect/>
            </a:stretch>
          </a:blipFill>
        </p:spPr>
        <p:txBody>
          <a:bodyPr/>
          <a:lstStyle/>
          <a:p>
            <a:endParaRPr lang="en-GB"/>
          </a:p>
        </p:txBody>
      </p:sp>
      <p:sp>
        <p:nvSpPr>
          <p:cNvPr id="4" name="Freeform 4"/>
          <p:cNvSpPr/>
          <p:nvPr/>
        </p:nvSpPr>
        <p:spPr>
          <a:xfrm>
            <a:off x="-95182" y="5143500"/>
            <a:ext cx="4974400" cy="5560813"/>
          </a:xfrm>
          <a:custGeom>
            <a:avLst/>
            <a:gdLst/>
            <a:ahLst/>
            <a:cxnLst/>
            <a:rect l="l" t="t" r="r" b="b"/>
            <a:pathLst>
              <a:path w="4974400" h="5560813">
                <a:moveTo>
                  <a:pt x="0" y="0"/>
                </a:moveTo>
                <a:lnTo>
                  <a:pt x="4974400" y="0"/>
                </a:lnTo>
                <a:lnTo>
                  <a:pt x="4974400" y="5560813"/>
                </a:lnTo>
                <a:lnTo>
                  <a:pt x="0" y="5560813"/>
                </a:lnTo>
                <a:lnTo>
                  <a:pt x="0" y="0"/>
                </a:lnTo>
                <a:close/>
              </a:path>
            </a:pathLst>
          </a:custGeom>
          <a:blipFill>
            <a:blip r:embed="rId9">
              <a:extLst>
                <a:ext uri="{96DAC541-7B7A-43D3-8B79-37D633B846F1}">
                  <asvg:svgBlip xmlns:asvg="http://schemas.microsoft.com/office/drawing/2016/SVG/main" r:embed="rId10"/>
                </a:ext>
              </a:extLst>
            </a:blip>
            <a:stretch>
              <a:fillRect/>
            </a:stretch>
          </a:blipFill>
        </p:spPr>
        <p:txBody>
          <a:bodyPr/>
          <a:lstStyle/>
          <a:p>
            <a:endParaRPr lang="en-GB"/>
          </a:p>
        </p:txBody>
      </p:sp>
      <p:sp>
        <p:nvSpPr>
          <p:cNvPr id="5" name="Freeform 5"/>
          <p:cNvSpPr/>
          <p:nvPr/>
        </p:nvSpPr>
        <p:spPr>
          <a:xfrm>
            <a:off x="14067172" y="4787157"/>
            <a:ext cx="4731283" cy="8942287"/>
          </a:xfrm>
          <a:custGeom>
            <a:avLst/>
            <a:gdLst/>
            <a:ahLst/>
            <a:cxnLst/>
            <a:rect l="l" t="t" r="r" b="b"/>
            <a:pathLst>
              <a:path w="4731283" h="8942287">
                <a:moveTo>
                  <a:pt x="0" y="0"/>
                </a:moveTo>
                <a:lnTo>
                  <a:pt x="4731283" y="0"/>
                </a:lnTo>
                <a:lnTo>
                  <a:pt x="4731283" y="8942286"/>
                </a:lnTo>
                <a:lnTo>
                  <a:pt x="0" y="8942286"/>
                </a:lnTo>
                <a:lnTo>
                  <a:pt x="0" y="0"/>
                </a:lnTo>
                <a:close/>
              </a:path>
            </a:pathLst>
          </a:custGeom>
          <a:blipFill>
            <a:blip r:embed="rId11">
              <a:extLst>
                <a:ext uri="{96DAC541-7B7A-43D3-8B79-37D633B846F1}">
                  <asvg:svgBlip xmlns:asvg="http://schemas.microsoft.com/office/drawing/2016/SVG/main" r:embed="rId12"/>
                </a:ext>
              </a:extLst>
            </a:blip>
            <a:stretch>
              <a:fillRect/>
            </a:stretch>
          </a:blipFill>
        </p:spPr>
        <p:txBody>
          <a:bodyPr/>
          <a:lstStyle/>
          <a:p>
            <a:endParaRPr lang="en-GB"/>
          </a:p>
        </p:txBody>
      </p:sp>
      <p:sp>
        <p:nvSpPr>
          <p:cNvPr id="6" name="TextBox 6"/>
          <p:cNvSpPr txBox="1"/>
          <p:nvPr/>
        </p:nvSpPr>
        <p:spPr>
          <a:xfrm>
            <a:off x="1855187" y="1775515"/>
            <a:ext cx="14577627" cy="722634"/>
          </a:xfrm>
          <a:prstGeom prst="rect">
            <a:avLst/>
          </a:prstGeom>
        </p:spPr>
        <p:txBody>
          <a:bodyPr lIns="0" tIns="0" rIns="0" bIns="0" rtlCol="0" anchor="t">
            <a:spAutoFit/>
          </a:bodyPr>
          <a:lstStyle/>
          <a:p>
            <a:pPr algn="ctr">
              <a:lnSpc>
                <a:spcPts val="5625"/>
              </a:lnSpc>
            </a:pPr>
            <a:r>
              <a:rPr lang="en-GB" sz="4800" b="1" dirty="0"/>
              <a:t>Nervous System (Neuropathy) </a:t>
            </a:r>
            <a:endParaRPr lang="en-US" sz="4500" b="1" spc="22" dirty="0">
              <a:solidFill>
                <a:srgbClr val="2D799C"/>
              </a:solidFill>
              <a:latin typeface="Nunito Bold"/>
              <a:ea typeface="Nunito Bold"/>
              <a:cs typeface="Nunito Bold"/>
              <a:sym typeface="Nunito Bold"/>
            </a:endParaRPr>
          </a:p>
        </p:txBody>
      </p:sp>
      <p:sp>
        <p:nvSpPr>
          <p:cNvPr id="7" name="TextBox 7"/>
          <p:cNvSpPr txBox="1"/>
          <p:nvPr/>
        </p:nvSpPr>
        <p:spPr>
          <a:xfrm>
            <a:off x="2555489" y="3272998"/>
            <a:ext cx="11231981" cy="2308324"/>
          </a:xfrm>
          <a:prstGeom prst="rect">
            <a:avLst/>
          </a:prstGeom>
        </p:spPr>
        <p:txBody>
          <a:bodyPr wrap="square" lIns="0" tIns="0" rIns="0" bIns="0" rtlCol="0" anchor="t">
            <a:spAutoFit/>
          </a:bodyPr>
          <a:lstStyle/>
          <a:p>
            <a:pPr algn="just">
              <a:lnSpc>
                <a:spcPct val="150000"/>
              </a:lnSpc>
            </a:pPr>
            <a:r>
              <a:rPr lang="en-GB" sz="2500" dirty="0"/>
              <a:t>Type-2 diabetes also affects or damages the nervous system of about 50% patients (</a:t>
            </a:r>
            <a:r>
              <a:rPr lang="en-US" sz="2500" dirty="0"/>
              <a:t>Townsend, 2024)</a:t>
            </a:r>
            <a:r>
              <a:rPr lang="en-GB" sz="2500" dirty="0"/>
              <a:t>. </a:t>
            </a:r>
          </a:p>
          <a:p>
            <a:pPr algn="just">
              <a:lnSpc>
                <a:spcPct val="150000"/>
              </a:lnSpc>
            </a:pPr>
            <a:endParaRPr lang="en-IN" sz="2500" dirty="0"/>
          </a:p>
          <a:p>
            <a:pPr algn="just">
              <a:lnSpc>
                <a:spcPct val="150000"/>
              </a:lnSpc>
            </a:pPr>
            <a:r>
              <a:rPr lang="en-GB" sz="2500" dirty="0"/>
              <a:t>This will affect peripheral neuropathy, autonomic neuropathy, and diabetic foot as well.</a:t>
            </a:r>
            <a:endParaRPr lang="en-IN" sz="2500" dirty="0"/>
          </a:p>
        </p:txBody>
      </p:sp>
      <p:pic>
        <p:nvPicPr>
          <p:cNvPr id="11" name="Audio 10">
            <a:hlinkClick r:id="" action="ppaction://media"/>
            <a:extLst>
              <a:ext uri="{FF2B5EF4-FFF2-40B4-BE49-F238E27FC236}">
                <a16:creationId xmlns:a16="http://schemas.microsoft.com/office/drawing/2014/main" id="{1DD2A72B-4169-1087-A7C9-0873291FD653}"/>
              </a:ext>
            </a:extLst>
          </p:cNvPr>
          <p:cNvPicPr>
            <a:picLocks noChangeAspect="1"/>
          </p:cNvPicPr>
          <p:nvPr>
            <a:audioFile r:link="rId2"/>
            <p:extLst>
              <p:ext uri="{DAA4B4D4-6D71-4841-9C94-3DE7FCFB9230}">
                <p14:media xmlns:p14="http://schemas.microsoft.com/office/powerpoint/2010/main" r:embed="rId1"/>
              </p:ext>
            </p:extLst>
          </p:nvPr>
        </p:nvPicPr>
        <p:blipFill>
          <a:blip r:embed="rId13"/>
          <a:srcRect l="-266612" t="-266612" r="-266612" b="-266612"/>
          <a:stretch>
            <a:fillRect/>
          </a:stretch>
        </p:blipFill>
        <p:spPr>
          <a:xfrm>
            <a:off x="15078456" y="7077456"/>
            <a:ext cx="3086100" cy="3086100"/>
          </a:xfrm>
          <a:prstGeom prst="ellipse">
            <a:avLst/>
          </a:prstGeom>
        </p:spPr>
      </p:pic>
    </p:spTree>
  </p:cSld>
  <p:clrMapOvr>
    <a:masterClrMapping/>
  </p:clrMapOvr>
  <mc:AlternateContent xmlns:mc="http://schemas.openxmlformats.org/markup-compatibility/2006">
    <mc:Choice xmlns:p14="http://schemas.microsoft.com/office/powerpoint/2010/main" Requires="p14">
      <p:transition spd="slow" p14:dur="2000" advTm="30311"/>
    </mc:Choice>
    <mc:Fallback>
      <p:transition spd="slow" advTm="3031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1"/>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1"/>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rgbClr val="A5DAF3"/>
        </a:solidFill>
        <a:effectLst/>
      </p:bgPr>
    </p:bg>
    <p:spTree>
      <p:nvGrpSpPr>
        <p:cNvPr id="1" name=""/>
        <p:cNvGrpSpPr/>
        <p:nvPr/>
      </p:nvGrpSpPr>
      <p:grpSpPr>
        <a:xfrm>
          <a:off x="0" y="0"/>
          <a:ext cx="0" cy="0"/>
          <a:chOff x="0" y="0"/>
          <a:chExt cx="0" cy="0"/>
        </a:xfrm>
      </p:grpSpPr>
      <p:sp>
        <p:nvSpPr>
          <p:cNvPr id="2" name="Freeform 2"/>
          <p:cNvSpPr/>
          <p:nvPr/>
        </p:nvSpPr>
        <p:spPr>
          <a:xfrm rot="6097147">
            <a:off x="-4977984" y="-3197881"/>
            <a:ext cx="17288011" cy="14647660"/>
          </a:xfrm>
          <a:custGeom>
            <a:avLst/>
            <a:gdLst/>
            <a:ahLst/>
            <a:cxnLst/>
            <a:rect l="l" t="t" r="r" b="b"/>
            <a:pathLst>
              <a:path w="17288011" h="14647660">
                <a:moveTo>
                  <a:pt x="0" y="0"/>
                </a:moveTo>
                <a:lnTo>
                  <a:pt x="17288011" y="0"/>
                </a:lnTo>
                <a:lnTo>
                  <a:pt x="17288011" y="14647660"/>
                </a:lnTo>
                <a:lnTo>
                  <a:pt x="0" y="14647660"/>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txBody>
          <a:bodyPr/>
          <a:lstStyle/>
          <a:p>
            <a:endParaRPr lang="en-GB"/>
          </a:p>
        </p:txBody>
      </p:sp>
      <p:sp>
        <p:nvSpPr>
          <p:cNvPr id="3" name="TextBox 3"/>
          <p:cNvSpPr txBox="1"/>
          <p:nvPr/>
        </p:nvSpPr>
        <p:spPr>
          <a:xfrm>
            <a:off x="9550232" y="2328314"/>
            <a:ext cx="7709068" cy="1122423"/>
          </a:xfrm>
          <a:prstGeom prst="rect">
            <a:avLst/>
          </a:prstGeom>
        </p:spPr>
        <p:txBody>
          <a:bodyPr lIns="0" tIns="0" rIns="0" bIns="0" rtlCol="0" anchor="t">
            <a:spAutoFit/>
          </a:bodyPr>
          <a:lstStyle/>
          <a:p>
            <a:pPr algn="ctr">
              <a:lnSpc>
                <a:spcPts val="8750"/>
              </a:lnSpc>
            </a:pPr>
            <a:r>
              <a:rPr lang="en-GB" sz="7200" b="1" dirty="0"/>
              <a:t>Anatomy </a:t>
            </a:r>
            <a:endParaRPr lang="en-US" sz="7000" b="1" spc="70" dirty="0">
              <a:solidFill>
                <a:srgbClr val="FFC9B3"/>
              </a:solidFill>
              <a:latin typeface="Nunito Heavy"/>
              <a:ea typeface="Nunito Heavy"/>
              <a:cs typeface="Nunito Heavy"/>
              <a:sym typeface="Nunito Heavy"/>
            </a:endParaRPr>
          </a:p>
        </p:txBody>
      </p:sp>
      <p:sp>
        <p:nvSpPr>
          <p:cNvPr id="5" name="Freeform 5"/>
          <p:cNvSpPr/>
          <p:nvPr/>
        </p:nvSpPr>
        <p:spPr>
          <a:xfrm>
            <a:off x="1453173" y="2318574"/>
            <a:ext cx="5918765" cy="8845980"/>
          </a:xfrm>
          <a:custGeom>
            <a:avLst/>
            <a:gdLst/>
            <a:ahLst/>
            <a:cxnLst/>
            <a:rect l="l" t="t" r="r" b="b"/>
            <a:pathLst>
              <a:path w="5918765" h="8845980">
                <a:moveTo>
                  <a:pt x="0" y="0"/>
                </a:moveTo>
                <a:lnTo>
                  <a:pt x="5918765" y="0"/>
                </a:lnTo>
                <a:lnTo>
                  <a:pt x="5918765" y="8845980"/>
                </a:lnTo>
                <a:lnTo>
                  <a:pt x="0" y="8845980"/>
                </a:lnTo>
                <a:lnTo>
                  <a:pt x="0" y="0"/>
                </a:lnTo>
                <a:close/>
              </a:path>
            </a:pathLst>
          </a:custGeom>
          <a:blipFill>
            <a:blip r:embed="rId7">
              <a:extLst>
                <a:ext uri="{96DAC541-7B7A-43D3-8B79-37D633B846F1}">
                  <asvg:svgBlip xmlns:asvg="http://schemas.microsoft.com/office/drawing/2016/SVG/main" r:embed="rId8"/>
                </a:ext>
              </a:extLst>
            </a:blip>
            <a:stretch>
              <a:fillRect/>
            </a:stretch>
          </a:blipFill>
        </p:spPr>
        <p:txBody>
          <a:bodyPr/>
          <a:lstStyle/>
          <a:p>
            <a:endParaRPr lang="en-GB"/>
          </a:p>
        </p:txBody>
      </p:sp>
      <p:sp>
        <p:nvSpPr>
          <p:cNvPr id="6" name="Rectangle 5"/>
          <p:cNvSpPr/>
          <p:nvPr/>
        </p:nvSpPr>
        <p:spPr>
          <a:xfrm>
            <a:off x="10072694" y="4000492"/>
            <a:ext cx="7786742" cy="5429288"/>
          </a:xfrm>
          <a:prstGeom prst="rect">
            <a:avLst/>
          </a:prstGeom>
          <a:solidFill>
            <a:schemeClr val="accent5">
              <a:lumMod val="40000"/>
              <a:lumOff val="60000"/>
            </a:schemeClr>
          </a:solidFill>
          <a:ln>
            <a:solidFill>
              <a:schemeClr val="accent5">
                <a:lumMod val="40000"/>
                <a:lumOff val="60000"/>
              </a:schemeClr>
            </a:solidFill>
          </a:ln>
        </p:spPr>
        <p:style>
          <a:lnRef idx="1">
            <a:schemeClr val="accent5"/>
          </a:lnRef>
          <a:fillRef idx="2">
            <a:schemeClr val="accent5"/>
          </a:fillRef>
          <a:effectRef idx="1">
            <a:schemeClr val="accent5"/>
          </a:effectRef>
          <a:fontRef idx="minor">
            <a:schemeClr val="dk1"/>
          </a:fontRef>
        </p:style>
        <p:txBody>
          <a:bodyPr rtlCol="0" anchor="ctr"/>
          <a:lstStyle/>
          <a:p>
            <a:pPr algn="just">
              <a:lnSpc>
                <a:spcPct val="150000"/>
              </a:lnSpc>
            </a:pPr>
            <a:r>
              <a:rPr lang="en-GB" sz="2500" dirty="0"/>
              <a:t>The anatomy related to type-2 diabetes in the nervous system is called Diabetic Peripheral Neuropathy (DPN) (</a:t>
            </a:r>
            <a:r>
              <a:rPr lang="en-US" sz="2500" dirty="0" err="1"/>
              <a:t>Remedios</a:t>
            </a:r>
            <a:r>
              <a:rPr lang="en-US" sz="2500" dirty="0"/>
              <a:t> </a:t>
            </a:r>
            <a:r>
              <a:rPr lang="en-US" sz="2500" i="1" dirty="0"/>
              <a:t>et.al</a:t>
            </a:r>
            <a:r>
              <a:rPr lang="en-US" sz="2500" dirty="0"/>
              <a:t> 2025)</a:t>
            </a:r>
            <a:r>
              <a:rPr lang="en-GB" sz="2500" dirty="0"/>
              <a:t>.</a:t>
            </a:r>
            <a:endParaRPr lang="en-IN" sz="2500" dirty="0"/>
          </a:p>
          <a:p>
            <a:pPr algn="just">
              <a:lnSpc>
                <a:spcPct val="150000"/>
              </a:lnSpc>
            </a:pPr>
            <a:endParaRPr lang="en-IN" sz="2500" dirty="0"/>
          </a:p>
        </p:txBody>
      </p:sp>
      <p:pic>
        <p:nvPicPr>
          <p:cNvPr id="9" name="Audio 8">
            <a:hlinkClick r:id="" action="ppaction://media"/>
            <a:extLst>
              <a:ext uri="{FF2B5EF4-FFF2-40B4-BE49-F238E27FC236}">
                <a16:creationId xmlns:a16="http://schemas.microsoft.com/office/drawing/2014/main" id="{FB9A266F-35E4-7FAC-BA63-6591E5F5F38F}"/>
              </a:ext>
            </a:extLst>
          </p:cNvPr>
          <p:cNvPicPr>
            <a:picLocks noChangeAspect="1"/>
          </p:cNvPicPr>
          <p:nvPr>
            <a:audioFile r:link="rId2"/>
            <p:extLst>
              <p:ext uri="{DAA4B4D4-6D71-4841-9C94-3DE7FCFB9230}">
                <p14:media xmlns:p14="http://schemas.microsoft.com/office/powerpoint/2010/main" r:embed="rId1"/>
              </p:ext>
            </p:extLst>
          </p:nvPr>
        </p:nvPicPr>
        <p:blipFill>
          <a:blip r:embed="rId9"/>
          <a:srcRect l="-266612" t="-266612" r="-266612" b="-266612"/>
          <a:stretch>
            <a:fillRect/>
          </a:stretch>
        </p:blipFill>
        <p:spPr>
          <a:xfrm>
            <a:off x="15078456" y="7077456"/>
            <a:ext cx="3086100" cy="3086100"/>
          </a:xfrm>
          <a:prstGeom prst="ellipse">
            <a:avLst/>
          </a:prstGeom>
        </p:spPr>
      </p:pic>
    </p:spTree>
  </p:cSld>
  <p:clrMapOvr>
    <a:masterClrMapping/>
  </p:clrMapOvr>
  <mc:AlternateContent xmlns:mc="http://schemas.openxmlformats.org/markup-compatibility/2006">
    <mc:Choice xmlns:p14="http://schemas.microsoft.com/office/powerpoint/2010/main" Requires="p14">
      <p:transition spd="slow" p14:dur="2000" advTm="36073"/>
    </mc:Choice>
    <mc:Fallback>
      <p:transition spd="slow" advTm="3607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9"/>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9"/>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rgbClr val="FCEDE9"/>
        </a:solidFill>
        <a:effectLst/>
      </p:bgPr>
    </p:bg>
    <p:spTree>
      <p:nvGrpSpPr>
        <p:cNvPr id="1" name=""/>
        <p:cNvGrpSpPr/>
        <p:nvPr/>
      </p:nvGrpSpPr>
      <p:grpSpPr>
        <a:xfrm>
          <a:off x="0" y="0"/>
          <a:ext cx="0" cy="0"/>
          <a:chOff x="0" y="0"/>
          <a:chExt cx="0" cy="0"/>
        </a:xfrm>
      </p:grpSpPr>
      <p:sp>
        <p:nvSpPr>
          <p:cNvPr id="2" name="Freeform 2"/>
          <p:cNvSpPr/>
          <p:nvPr/>
        </p:nvSpPr>
        <p:spPr>
          <a:xfrm rot="7132171" flipV="1">
            <a:off x="12607725" y="-7217049"/>
            <a:ext cx="11159046" cy="12081644"/>
          </a:xfrm>
          <a:custGeom>
            <a:avLst/>
            <a:gdLst/>
            <a:ahLst/>
            <a:cxnLst/>
            <a:rect l="l" t="t" r="r" b="b"/>
            <a:pathLst>
              <a:path w="11159046" h="12081644">
                <a:moveTo>
                  <a:pt x="0" y="12081644"/>
                </a:moveTo>
                <a:lnTo>
                  <a:pt x="11159046" y="12081644"/>
                </a:lnTo>
                <a:lnTo>
                  <a:pt x="11159046" y="0"/>
                </a:lnTo>
                <a:lnTo>
                  <a:pt x="0" y="0"/>
                </a:lnTo>
                <a:lnTo>
                  <a:pt x="0" y="12081644"/>
                </a:lnTo>
                <a:close/>
              </a:path>
            </a:pathLst>
          </a:custGeom>
          <a:blipFill>
            <a:blip r:embed="rId5">
              <a:extLst>
                <a:ext uri="{96DAC541-7B7A-43D3-8B79-37D633B846F1}">
                  <asvg:svgBlip xmlns:asvg="http://schemas.microsoft.com/office/drawing/2016/SVG/main" r:embed="rId6"/>
                </a:ext>
              </a:extLst>
            </a:blip>
            <a:stretch>
              <a:fillRect/>
            </a:stretch>
          </a:blipFill>
        </p:spPr>
        <p:txBody>
          <a:bodyPr/>
          <a:lstStyle/>
          <a:p>
            <a:endParaRPr lang="en-GB"/>
          </a:p>
        </p:txBody>
      </p:sp>
      <p:sp>
        <p:nvSpPr>
          <p:cNvPr id="3" name="Freeform 3"/>
          <p:cNvSpPr/>
          <p:nvPr/>
        </p:nvSpPr>
        <p:spPr>
          <a:xfrm rot="-2477909">
            <a:off x="-5880028" y="4960725"/>
            <a:ext cx="12537058" cy="13573586"/>
          </a:xfrm>
          <a:custGeom>
            <a:avLst/>
            <a:gdLst/>
            <a:ahLst/>
            <a:cxnLst/>
            <a:rect l="l" t="t" r="r" b="b"/>
            <a:pathLst>
              <a:path w="12537058" h="13573586">
                <a:moveTo>
                  <a:pt x="0" y="0"/>
                </a:moveTo>
                <a:lnTo>
                  <a:pt x="12537058" y="0"/>
                </a:lnTo>
                <a:lnTo>
                  <a:pt x="12537058" y="13573587"/>
                </a:lnTo>
                <a:lnTo>
                  <a:pt x="0" y="13573587"/>
                </a:lnTo>
                <a:lnTo>
                  <a:pt x="0" y="0"/>
                </a:lnTo>
                <a:close/>
              </a:path>
            </a:pathLst>
          </a:custGeom>
          <a:blipFill>
            <a:blip r:embed="rId7">
              <a:extLst>
                <a:ext uri="{96DAC541-7B7A-43D3-8B79-37D633B846F1}">
                  <asvg:svgBlip xmlns:asvg="http://schemas.microsoft.com/office/drawing/2016/SVG/main" r:embed="rId8"/>
                </a:ext>
              </a:extLst>
            </a:blip>
            <a:stretch>
              <a:fillRect/>
            </a:stretch>
          </a:blipFill>
        </p:spPr>
        <p:txBody>
          <a:bodyPr/>
          <a:lstStyle/>
          <a:p>
            <a:endParaRPr lang="en-GB"/>
          </a:p>
        </p:txBody>
      </p:sp>
      <p:sp>
        <p:nvSpPr>
          <p:cNvPr id="4" name="Freeform 4"/>
          <p:cNvSpPr/>
          <p:nvPr/>
        </p:nvSpPr>
        <p:spPr>
          <a:xfrm>
            <a:off x="-293006" y="5143500"/>
            <a:ext cx="3770709" cy="5457606"/>
          </a:xfrm>
          <a:custGeom>
            <a:avLst/>
            <a:gdLst/>
            <a:ahLst/>
            <a:cxnLst/>
            <a:rect l="l" t="t" r="r" b="b"/>
            <a:pathLst>
              <a:path w="3770709" h="5457606">
                <a:moveTo>
                  <a:pt x="0" y="0"/>
                </a:moveTo>
                <a:lnTo>
                  <a:pt x="3770710" y="0"/>
                </a:lnTo>
                <a:lnTo>
                  <a:pt x="3770710" y="5457606"/>
                </a:lnTo>
                <a:lnTo>
                  <a:pt x="0" y="5457606"/>
                </a:lnTo>
                <a:lnTo>
                  <a:pt x="0" y="0"/>
                </a:lnTo>
                <a:close/>
              </a:path>
            </a:pathLst>
          </a:custGeom>
          <a:blipFill>
            <a:blip r:embed="rId9">
              <a:extLst>
                <a:ext uri="{96DAC541-7B7A-43D3-8B79-37D633B846F1}">
                  <asvg:svgBlip xmlns:asvg="http://schemas.microsoft.com/office/drawing/2016/SVG/main" r:embed="rId10"/>
                </a:ext>
              </a:extLst>
            </a:blip>
            <a:stretch>
              <a:fillRect/>
            </a:stretch>
          </a:blipFill>
        </p:spPr>
        <p:txBody>
          <a:bodyPr/>
          <a:lstStyle/>
          <a:p>
            <a:endParaRPr lang="en-GB"/>
          </a:p>
        </p:txBody>
      </p:sp>
      <p:sp>
        <p:nvSpPr>
          <p:cNvPr id="5" name="Freeform 5"/>
          <p:cNvSpPr/>
          <p:nvPr/>
        </p:nvSpPr>
        <p:spPr>
          <a:xfrm>
            <a:off x="15607191" y="613436"/>
            <a:ext cx="2847805" cy="8287263"/>
          </a:xfrm>
          <a:custGeom>
            <a:avLst/>
            <a:gdLst/>
            <a:ahLst/>
            <a:cxnLst/>
            <a:rect l="l" t="t" r="r" b="b"/>
            <a:pathLst>
              <a:path w="2847805" h="8287263">
                <a:moveTo>
                  <a:pt x="0" y="0"/>
                </a:moveTo>
                <a:lnTo>
                  <a:pt x="2847805" y="0"/>
                </a:lnTo>
                <a:lnTo>
                  <a:pt x="2847805" y="8287263"/>
                </a:lnTo>
                <a:lnTo>
                  <a:pt x="0" y="8287263"/>
                </a:lnTo>
                <a:lnTo>
                  <a:pt x="0" y="0"/>
                </a:lnTo>
                <a:close/>
              </a:path>
            </a:pathLst>
          </a:custGeom>
          <a:blipFill>
            <a:blip r:embed="rId11">
              <a:extLst>
                <a:ext uri="{96DAC541-7B7A-43D3-8B79-37D633B846F1}">
                  <asvg:svgBlip xmlns:asvg="http://schemas.microsoft.com/office/drawing/2016/SVG/main" r:embed="rId12"/>
                </a:ext>
              </a:extLst>
            </a:blip>
            <a:stretch>
              <a:fillRect/>
            </a:stretch>
          </a:blipFill>
        </p:spPr>
        <p:txBody>
          <a:bodyPr/>
          <a:lstStyle/>
          <a:p>
            <a:endParaRPr lang="en-GB"/>
          </a:p>
        </p:txBody>
      </p:sp>
      <p:sp>
        <p:nvSpPr>
          <p:cNvPr id="7" name="TextBox 7"/>
          <p:cNvSpPr txBox="1"/>
          <p:nvPr/>
        </p:nvSpPr>
        <p:spPr>
          <a:xfrm>
            <a:off x="4429092" y="1598724"/>
            <a:ext cx="9715568" cy="649601"/>
          </a:xfrm>
          <a:prstGeom prst="rect">
            <a:avLst/>
          </a:prstGeom>
        </p:spPr>
        <p:txBody>
          <a:bodyPr wrap="square" lIns="0" tIns="0" rIns="0" bIns="0" rtlCol="0" anchor="t">
            <a:spAutoFit/>
          </a:bodyPr>
          <a:lstStyle/>
          <a:p>
            <a:pPr algn="ctr">
              <a:lnSpc>
                <a:spcPts val="5040"/>
              </a:lnSpc>
            </a:pPr>
            <a:r>
              <a:rPr lang="en-GB" sz="4400" b="1" dirty="0"/>
              <a:t>Physiology </a:t>
            </a:r>
            <a:endParaRPr lang="en-US" sz="4200" b="1" dirty="0">
              <a:solidFill>
                <a:srgbClr val="2D799C"/>
              </a:solidFill>
              <a:latin typeface="Nunito Bold"/>
              <a:ea typeface="Nunito Bold"/>
              <a:cs typeface="Nunito Bold"/>
              <a:sym typeface="Nunito Bold"/>
            </a:endParaRPr>
          </a:p>
        </p:txBody>
      </p:sp>
      <p:grpSp>
        <p:nvGrpSpPr>
          <p:cNvPr id="9" name="Group 9"/>
          <p:cNvGrpSpPr/>
          <p:nvPr/>
        </p:nvGrpSpPr>
        <p:grpSpPr>
          <a:xfrm>
            <a:off x="4429092" y="3039086"/>
            <a:ext cx="9572692" cy="4833217"/>
            <a:chOff x="0" y="0"/>
            <a:chExt cx="1056691" cy="1272946"/>
          </a:xfrm>
        </p:grpSpPr>
        <p:sp>
          <p:nvSpPr>
            <p:cNvPr id="10" name="Freeform 10"/>
            <p:cNvSpPr/>
            <p:nvPr/>
          </p:nvSpPr>
          <p:spPr>
            <a:xfrm>
              <a:off x="0" y="0"/>
              <a:ext cx="1056691" cy="1272946"/>
            </a:xfrm>
            <a:custGeom>
              <a:avLst/>
              <a:gdLst/>
              <a:ahLst/>
              <a:cxnLst/>
              <a:rect l="l" t="t" r="r" b="b"/>
              <a:pathLst>
                <a:path w="1056691" h="1272946">
                  <a:moveTo>
                    <a:pt x="23156" y="0"/>
                  </a:moveTo>
                  <a:lnTo>
                    <a:pt x="1033535" y="0"/>
                  </a:lnTo>
                  <a:cubicBezTo>
                    <a:pt x="1046324" y="0"/>
                    <a:pt x="1056691" y="10367"/>
                    <a:pt x="1056691" y="23156"/>
                  </a:cubicBezTo>
                  <a:lnTo>
                    <a:pt x="1056691" y="1249790"/>
                  </a:lnTo>
                  <a:cubicBezTo>
                    <a:pt x="1056691" y="1262579"/>
                    <a:pt x="1046324" y="1272946"/>
                    <a:pt x="1033535" y="1272946"/>
                  </a:cubicBezTo>
                  <a:lnTo>
                    <a:pt x="23156" y="1272946"/>
                  </a:lnTo>
                  <a:cubicBezTo>
                    <a:pt x="10367" y="1272946"/>
                    <a:pt x="0" y="1262579"/>
                    <a:pt x="0" y="1249790"/>
                  </a:cubicBezTo>
                  <a:lnTo>
                    <a:pt x="0" y="23156"/>
                  </a:lnTo>
                  <a:cubicBezTo>
                    <a:pt x="0" y="10367"/>
                    <a:pt x="10367" y="0"/>
                    <a:pt x="23156" y="0"/>
                  </a:cubicBezTo>
                  <a:close/>
                </a:path>
              </a:pathLst>
            </a:custGeom>
            <a:solidFill>
              <a:srgbClr val="A5DAF3"/>
            </a:solidFill>
          </p:spPr>
          <p:txBody>
            <a:bodyPr/>
            <a:lstStyle/>
            <a:p>
              <a:endParaRPr lang="en-GB"/>
            </a:p>
          </p:txBody>
        </p:sp>
        <p:sp>
          <p:nvSpPr>
            <p:cNvPr id="11" name="TextBox 11"/>
            <p:cNvSpPr txBox="1"/>
            <p:nvPr/>
          </p:nvSpPr>
          <p:spPr>
            <a:xfrm>
              <a:off x="0" y="-57150"/>
              <a:ext cx="1056691" cy="1330096"/>
            </a:xfrm>
            <a:prstGeom prst="rect">
              <a:avLst/>
            </a:prstGeom>
          </p:spPr>
          <p:txBody>
            <a:bodyPr lIns="50800" tIns="50800" rIns="50800" bIns="50800" rtlCol="0" anchor="ctr"/>
            <a:lstStyle/>
            <a:p>
              <a:pPr algn="just">
                <a:lnSpc>
                  <a:spcPct val="150000"/>
                </a:lnSpc>
              </a:pPr>
              <a:r>
                <a:rPr lang="en-GB" sz="2500" dirty="0"/>
                <a:t>DPN in type-2 diabetes is very progressive, chronic, and debilitating in nature, where complications could result (</a:t>
              </a:r>
              <a:r>
                <a:rPr lang="en-US" sz="2500" dirty="0" err="1"/>
                <a:t>Dhokte</a:t>
              </a:r>
              <a:r>
                <a:rPr lang="en-US" sz="2500" dirty="0"/>
                <a:t> and </a:t>
              </a:r>
              <a:r>
                <a:rPr lang="en-US" sz="2500" dirty="0" err="1"/>
                <a:t>Czaja</a:t>
              </a:r>
              <a:r>
                <a:rPr lang="en-US" sz="2500" dirty="0"/>
                <a:t>, 2024)</a:t>
              </a:r>
              <a:r>
                <a:rPr lang="en-GB" sz="2500" dirty="0"/>
                <a:t>.</a:t>
              </a:r>
              <a:endParaRPr lang="en-IN" sz="2500" dirty="0"/>
            </a:p>
          </p:txBody>
        </p:sp>
      </p:grpSp>
      <p:sp>
        <p:nvSpPr>
          <p:cNvPr id="14" name="TextBox 14"/>
          <p:cNvSpPr txBox="1"/>
          <p:nvPr/>
        </p:nvSpPr>
        <p:spPr>
          <a:xfrm>
            <a:off x="11372565" y="2822095"/>
            <a:ext cx="4012122" cy="5050208"/>
          </a:xfrm>
          <a:prstGeom prst="rect">
            <a:avLst/>
          </a:prstGeom>
        </p:spPr>
        <p:txBody>
          <a:bodyPr lIns="50800" tIns="50800" rIns="50800" bIns="50800" rtlCol="0" anchor="ctr"/>
          <a:lstStyle/>
          <a:p>
            <a:pPr algn="ctr">
              <a:lnSpc>
                <a:spcPts val="4760"/>
              </a:lnSpc>
            </a:pPr>
            <a:endParaRPr lang="en-US" sz="3400" dirty="0">
              <a:solidFill>
                <a:srgbClr val="5C3224"/>
              </a:solidFill>
              <a:latin typeface="Nunito"/>
              <a:ea typeface="Nunito"/>
              <a:cs typeface="Nunito"/>
              <a:sym typeface="Nunito"/>
            </a:endParaRPr>
          </a:p>
        </p:txBody>
      </p:sp>
      <p:sp>
        <p:nvSpPr>
          <p:cNvPr id="17" name="TextBox 17"/>
          <p:cNvSpPr txBox="1"/>
          <p:nvPr/>
        </p:nvSpPr>
        <p:spPr>
          <a:xfrm>
            <a:off x="2906742" y="2822095"/>
            <a:ext cx="4012122" cy="5050208"/>
          </a:xfrm>
          <a:prstGeom prst="rect">
            <a:avLst/>
          </a:prstGeom>
        </p:spPr>
        <p:txBody>
          <a:bodyPr lIns="50800" tIns="50800" rIns="50800" bIns="50800" rtlCol="0" anchor="ctr"/>
          <a:lstStyle/>
          <a:p>
            <a:pPr algn="ctr">
              <a:lnSpc>
                <a:spcPts val="4760"/>
              </a:lnSpc>
            </a:pPr>
            <a:endParaRPr lang="en-US" sz="3400" dirty="0">
              <a:solidFill>
                <a:srgbClr val="5C3224"/>
              </a:solidFill>
              <a:latin typeface="Nunito"/>
              <a:ea typeface="Nunito"/>
              <a:cs typeface="Nunito"/>
              <a:sym typeface="Nunito"/>
            </a:endParaRPr>
          </a:p>
        </p:txBody>
      </p:sp>
      <p:pic>
        <p:nvPicPr>
          <p:cNvPr id="13" name="Audio 12">
            <a:hlinkClick r:id="" action="ppaction://media"/>
            <a:extLst>
              <a:ext uri="{FF2B5EF4-FFF2-40B4-BE49-F238E27FC236}">
                <a16:creationId xmlns:a16="http://schemas.microsoft.com/office/drawing/2014/main" id="{C3E9B191-4F1B-D3F3-F455-178EE1883A83}"/>
              </a:ext>
            </a:extLst>
          </p:cNvPr>
          <p:cNvPicPr>
            <a:picLocks noChangeAspect="1"/>
          </p:cNvPicPr>
          <p:nvPr>
            <a:audioFile r:link="rId2"/>
            <p:extLst>
              <p:ext uri="{DAA4B4D4-6D71-4841-9C94-3DE7FCFB9230}">
                <p14:media xmlns:p14="http://schemas.microsoft.com/office/powerpoint/2010/main" r:embed="rId1"/>
              </p:ext>
            </p:extLst>
          </p:nvPr>
        </p:nvPicPr>
        <p:blipFill>
          <a:blip r:embed="rId13"/>
          <a:srcRect l="-266612" t="-266612" r="-266612" b="-266612"/>
          <a:stretch>
            <a:fillRect/>
          </a:stretch>
        </p:blipFill>
        <p:spPr>
          <a:xfrm>
            <a:off x="15078456" y="7077456"/>
            <a:ext cx="3086100" cy="3086100"/>
          </a:xfrm>
          <a:prstGeom prst="ellipse">
            <a:avLst/>
          </a:prstGeom>
        </p:spPr>
      </p:pic>
    </p:spTree>
  </p:cSld>
  <p:clrMapOvr>
    <a:masterClrMapping/>
  </p:clrMapOvr>
  <mc:AlternateContent xmlns:mc="http://schemas.openxmlformats.org/markup-compatibility/2006">
    <mc:Choice xmlns:p14="http://schemas.microsoft.com/office/powerpoint/2010/main" Requires="p14">
      <p:transition spd="slow" p14:dur="2000" advTm="32423"/>
    </mc:Choice>
    <mc:Fallback>
      <p:transition spd="slow" advTm="3242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3"/>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rgbClr val="FCEDE9"/>
        </a:solidFill>
        <a:effectLst/>
      </p:bgPr>
    </p:bg>
    <p:spTree>
      <p:nvGrpSpPr>
        <p:cNvPr id="1" name=""/>
        <p:cNvGrpSpPr/>
        <p:nvPr/>
      </p:nvGrpSpPr>
      <p:grpSpPr>
        <a:xfrm>
          <a:off x="0" y="0"/>
          <a:ext cx="0" cy="0"/>
          <a:chOff x="0" y="0"/>
          <a:chExt cx="0" cy="0"/>
        </a:xfrm>
      </p:grpSpPr>
      <p:grpSp>
        <p:nvGrpSpPr>
          <p:cNvPr id="2" name="Group 2"/>
          <p:cNvGrpSpPr/>
          <p:nvPr/>
        </p:nvGrpSpPr>
        <p:grpSpPr>
          <a:xfrm>
            <a:off x="7573360" y="3711129"/>
            <a:ext cx="9685940" cy="4671775"/>
            <a:chOff x="0" y="0"/>
            <a:chExt cx="2551029" cy="1230426"/>
          </a:xfrm>
        </p:grpSpPr>
        <p:sp>
          <p:nvSpPr>
            <p:cNvPr id="3" name="Freeform 3"/>
            <p:cNvSpPr/>
            <p:nvPr/>
          </p:nvSpPr>
          <p:spPr>
            <a:xfrm>
              <a:off x="0" y="0"/>
              <a:ext cx="2551029" cy="1230426"/>
            </a:xfrm>
            <a:custGeom>
              <a:avLst/>
              <a:gdLst/>
              <a:ahLst/>
              <a:cxnLst/>
              <a:rect l="l" t="t" r="r" b="b"/>
              <a:pathLst>
                <a:path w="2551029" h="1230426">
                  <a:moveTo>
                    <a:pt x="9592" y="0"/>
                  </a:moveTo>
                  <a:lnTo>
                    <a:pt x="2541438" y="0"/>
                  </a:lnTo>
                  <a:cubicBezTo>
                    <a:pt x="2546735" y="0"/>
                    <a:pt x="2551029" y="4294"/>
                    <a:pt x="2551029" y="9592"/>
                  </a:cubicBezTo>
                  <a:lnTo>
                    <a:pt x="2551029" y="1220835"/>
                  </a:lnTo>
                  <a:cubicBezTo>
                    <a:pt x="2551029" y="1226132"/>
                    <a:pt x="2546735" y="1230426"/>
                    <a:pt x="2541438" y="1230426"/>
                  </a:cubicBezTo>
                  <a:lnTo>
                    <a:pt x="9592" y="1230426"/>
                  </a:lnTo>
                  <a:cubicBezTo>
                    <a:pt x="4294" y="1230426"/>
                    <a:pt x="0" y="1226132"/>
                    <a:pt x="0" y="1220835"/>
                  </a:cubicBezTo>
                  <a:lnTo>
                    <a:pt x="0" y="9592"/>
                  </a:lnTo>
                  <a:cubicBezTo>
                    <a:pt x="0" y="4294"/>
                    <a:pt x="4294" y="0"/>
                    <a:pt x="9592" y="0"/>
                  </a:cubicBezTo>
                  <a:close/>
                </a:path>
              </a:pathLst>
            </a:custGeom>
            <a:solidFill>
              <a:srgbClr val="A5DAF3"/>
            </a:solidFill>
          </p:spPr>
          <p:txBody>
            <a:bodyPr/>
            <a:lstStyle/>
            <a:p>
              <a:endParaRPr lang="en-GB"/>
            </a:p>
          </p:txBody>
        </p:sp>
        <p:sp>
          <p:nvSpPr>
            <p:cNvPr id="4" name="TextBox 4"/>
            <p:cNvSpPr txBox="1"/>
            <p:nvPr/>
          </p:nvSpPr>
          <p:spPr>
            <a:xfrm>
              <a:off x="0" y="-57150"/>
              <a:ext cx="2551029" cy="1287576"/>
            </a:xfrm>
            <a:prstGeom prst="rect">
              <a:avLst/>
            </a:prstGeom>
          </p:spPr>
          <p:txBody>
            <a:bodyPr lIns="50800" tIns="50800" rIns="50800" bIns="50800" rtlCol="0" anchor="ctr"/>
            <a:lstStyle/>
            <a:p>
              <a:pPr algn="just">
                <a:lnSpc>
                  <a:spcPct val="150000"/>
                </a:lnSpc>
              </a:pPr>
              <a:r>
                <a:rPr lang="en-GB" sz="3200" b="1" dirty="0"/>
                <a:t>Cardiovascular System (Circulatory) </a:t>
              </a:r>
              <a:endParaRPr lang="en-GB" sz="2800" dirty="0"/>
            </a:p>
            <a:p>
              <a:pPr algn="just">
                <a:lnSpc>
                  <a:spcPct val="150000"/>
                </a:lnSpc>
              </a:pPr>
              <a:r>
                <a:rPr lang="en-GB" sz="2500" dirty="0"/>
                <a:t>Type-2 diabetes is damaging the whole cardiovascular system, which involves chronic </a:t>
              </a:r>
              <a:r>
                <a:rPr lang="en-GB" sz="2500" dirty="0" err="1"/>
                <a:t>hyperglycemia</a:t>
              </a:r>
              <a:r>
                <a:rPr lang="en-GB" sz="2500" dirty="0"/>
                <a:t> and insulin resistance.</a:t>
              </a:r>
            </a:p>
            <a:p>
              <a:pPr algn="just">
                <a:lnSpc>
                  <a:spcPct val="150000"/>
                </a:lnSpc>
              </a:pPr>
              <a:endParaRPr lang="en-IN" sz="2500" dirty="0"/>
            </a:p>
            <a:p>
              <a:pPr algn="just">
                <a:lnSpc>
                  <a:spcPct val="150000"/>
                </a:lnSpc>
              </a:pPr>
              <a:r>
                <a:rPr lang="en-GB" sz="2500" dirty="0"/>
                <a:t>In the figure, it is shown that those suffering from type-2 diabetes will have an increased risk of cardiovascular diseases (</a:t>
              </a:r>
              <a:r>
                <a:rPr lang="en-GB" sz="2500" dirty="0" err="1"/>
                <a:t>Szendrödi</a:t>
              </a:r>
              <a:r>
                <a:rPr lang="en-GB" sz="2500" dirty="0"/>
                <a:t>, </a:t>
              </a:r>
              <a:r>
                <a:rPr lang="en-US" sz="2500" dirty="0"/>
                <a:t>2026)</a:t>
              </a:r>
              <a:r>
                <a:rPr lang="en-GB" sz="2500" dirty="0"/>
                <a:t>.</a:t>
              </a:r>
              <a:endParaRPr lang="en-IN" sz="2500" dirty="0"/>
            </a:p>
          </p:txBody>
        </p:sp>
      </p:grpSp>
      <p:sp>
        <p:nvSpPr>
          <p:cNvPr id="5" name="Freeform 5"/>
          <p:cNvSpPr/>
          <p:nvPr/>
        </p:nvSpPr>
        <p:spPr>
          <a:xfrm rot="5664512">
            <a:off x="-6482015" y="-1201226"/>
            <a:ext cx="16333616" cy="13839027"/>
          </a:xfrm>
          <a:custGeom>
            <a:avLst/>
            <a:gdLst/>
            <a:ahLst/>
            <a:cxnLst/>
            <a:rect l="l" t="t" r="r" b="b"/>
            <a:pathLst>
              <a:path w="16333616" h="13839027">
                <a:moveTo>
                  <a:pt x="0" y="0"/>
                </a:moveTo>
                <a:lnTo>
                  <a:pt x="16333616" y="0"/>
                </a:lnTo>
                <a:lnTo>
                  <a:pt x="16333616" y="13839027"/>
                </a:lnTo>
                <a:lnTo>
                  <a:pt x="0" y="13839027"/>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txBody>
          <a:bodyPr/>
          <a:lstStyle/>
          <a:p>
            <a:endParaRPr lang="en-GB"/>
          </a:p>
        </p:txBody>
      </p:sp>
      <p:sp>
        <p:nvSpPr>
          <p:cNvPr id="6" name="Freeform 6"/>
          <p:cNvSpPr/>
          <p:nvPr/>
        </p:nvSpPr>
        <p:spPr>
          <a:xfrm>
            <a:off x="1643010" y="0"/>
            <a:ext cx="2828888" cy="2051819"/>
          </a:xfrm>
          <a:custGeom>
            <a:avLst/>
            <a:gdLst/>
            <a:ahLst/>
            <a:cxnLst/>
            <a:rect l="l" t="t" r="r" b="b"/>
            <a:pathLst>
              <a:path w="6587407" h="6848911">
                <a:moveTo>
                  <a:pt x="0" y="0"/>
                </a:moveTo>
                <a:lnTo>
                  <a:pt x="6587407" y="0"/>
                </a:lnTo>
                <a:lnTo>
                  <a:pt x="6587407" y="6848912"/>
                </a:lnTo>
                <a:lnTo>
                  <a:pt x="0" y="6848912"/>
                </a:lnTo>
                <a:lnTo>
                  <a:pt x="0" y="0"/>
                </a:lnTo>
                <a:close/>
              </a:path>
            </a:pathLst>
          </a:custGeom>
          <a:blipFill>
            <a:blip r:embed="rId7">
              <a:extLst>
                <a:ext uri="{96DAC541-7B7A-43D3-8B79-37D633B846F1}">
                  <asvg:svgBlip xmlns:asvg="http://schemas.microsoft.com/office/drawing/2016/SVG/main" r:embed="rId8"/>
                </a:ext>
              </a:extLst>
            </a:blip>
            <a:stretch>
              <a:fillRect/>
            </a:stretch>
          </a:blipFill>
        </p:spPr>
        <p:txBody>
          <a:bodyPr/>
          <a:lstStyle/>
          <a:p>
            <a:endParaRPr lang="en-GB"/>
          </a:p>
        </p:txBody>
      </p:sp>
      <p:sp>
        <p:nvSpPr>
          <p:cNvPr id="7" name="TextBox 7"/>
          <p:cNvSpPr txBox="1"/>
          <p:nvPr/>
        </p:nvSpPr>
        <p:spPr>
          <a:xfrm>
            <a:off x="7573360" y="1587747"/>
            <a:ext cx="9685940" cy="1913216"/>
          </a:xfrm>
          <a:prstGeom prst="rect">
            <a:avLst/>
          </a:prstGeom>
        </p:spPr>
        <p:txBody>
          <a:bodyPr lIns="0" tIns="0" rIns="0" bIns="0" rtlCol="0" anchor="t">
            <a:spAutoFit/>
          </a:bodyPr>
          <a:lstStyle/>
          <a:p>
            <a:pPr algn="ctr">
              <a:lnSpc>
                <a:spcPts val="7500"/>
              </a:lnSpc>
            </a:pPr>
            <a:r>
              <a:rPr lang="en-GB" sz="6000" dirty="0"/>
              <a:t>Functioning of the body system </a:t>
            </a:r>
            <a:endParaRPr lang="en-US" sz="6000" b="1" spc="60" dirty="0">
              <a:solidFill>
                <a:srgbClr val="2D799C"/>
              </a:solidFill>
              <a:latin typeface="Nunito Heavy"/>
              <a:ea typeface="Nunito Heavy"/>
              <a:cs typeface="Nunito Heavy"/>
              <a:sym typeface="Nunito Heavy"/>
            </a:endParaRPr>
          </a:p>
        </p:txBody>
      </p:sp>
      <p:pic>
        <p:nvPicPr>
          <p:cNvPr id="9" name="Picture 8"/>
          <p:cNvPicPr/>
          <p:nvPr/>
        </p:nvPicPr>
        <p:blipFill>
          <a:blip r:embed="rId9"/>
          <a:stretch>
            <a:fillRect/>
          </a:stretch>
        </p:blipFill>
        <p:spPr bwMode="auto">
          <a:xfrm>
            <a:off x="714316" y="3714740"/>
            <a:ext cx="6500858" cy="4786346"/>
          </a:xfrm>
          <a:prstGeom prst="rect">
            <a:avLst/>
          </a:prstGeom>
          <a:noFill/>
          <a:ln w="9525">
            <a:noFill/>
            <a:miter lim="800000"/>
            <a:headEnd/>
            <a:tailEnd/>
          </a:ln>
        </p:spPr>
      </p:pic>
      <p:pic>
        <p:nvPicPr>
          <p:cNvPr id="12" name="Audio 11">
            <a:hlinkClick r:id="" action="ppaction://media"/>
            <a:extLst>
              <a:ext uri="{FF2B5EF4-FFF2-40B4-BE49-F238E27FC236}">
                <a16:creationId xmlns:a16="http://schemas.microsoft.com/office/drawing/2014/main" id="{B712E319-5266-E4E4-534B-80F0FDA1290E}"/>
              </a:ext>
            </a:extLst>
          </p:cNvPr>
          <p:cNvPicPr>
            <a:picLocks noChangeAspect="1"/>
          </p:cNvPicPr>
          <p:nvPr>
            <a:audioFile r:link="rId2"/>
            <p:extLst>
              <p:ext uri="{DAA4B4D4-6D71-4841-9C94-3DE7FCFB9230}">
                <p14:media xmlns:p14="http://schemas.microsoft.com/office/powerpoint/2010/main" r:embed="rId1"/>
              </p:ext>
            </p:extLst>
          </p:nvPr>
        </p:nvPicPr>
        <p:blipFill>
          <a:blip r:embed="rId10"/>
          <a:srcRect l="-266612" t="-266612" r="-266612" b="-266612"/>
          <a:stretch>
            <a:fillRect/>
          </a:stretch>
        </p:blipFill>
        <p:spPr>
          <a:xfrm>
            <a:off x="15078456" y="7077456"/>
            <a:ext cx="3086100" cy="3086100"/>
          </a:xfrm>
          <a:prstGeom prst="ellipse">
            <a:avLst/>
          </a:prstGeom>
        </p:spPr>
      </p:pic>
    </p:spTree>
  </p:cSld>
  <p:clrMapOvr>
    <a:masterClrMapping/>
  </p:clrMapOvr>
  <mc:AlternateContent xmlns:mc="http://schemas.openxmlformats.org/markup-compatibility/2006">
    <mc:Choice xmlns:p14="http://schemas.microsoft.com/office/powerpoint/2010/main" Requires="p14">
      <p:transition spd="slow" p14:dur="2000" advTm="108641"/>
    </mc:Choice>
    <mc:Fallback>
      <p:transition spd="slow" advTm="10864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2"/>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rgbClr val="FCEDE9"/>
        </a:solidFill>
        <a:effectLst/>
      </p:bgPr>
    </p:bg>
    <p:spTree>
      <p:nvGrpSpPr>
        <p:cNvPr id="1" name=""/>
        <p:cNvGrpSpPr/>
        <p:nvPr/>
      </p:nvGrpSpPr>
      <p:grpSpPr>
        <a:xfrm>
          <a:off x="0" y="0"/>
          <a:ext cx="0" cy="0"/>
          <a:chOff x="0" y="0"/>
          <a:chExt cx="0" cy="0"/>
        </a:xfrm>
      </p:grpSpPr>
      <p:sp>
        <p:nvSpPr>
          <p:cNvPr id="4" name="TextBox 4"/>
          <p:cNvSpPr txBox="1"/>
          <p:nvPr/>
        </p:nvSpPr>
        <p:spPr>
          <a:xfrm>
            <a:off x="4301030" y="1493526"/>
            <a:ext cx="9685940" cy="923330"/>
          </a:xfrm>
          <a:prstGeom prst="rect">
            <a:avLst/>
          </a:prstGeom>
        </p:spPr>
        <p:txBody>
          <a:bodyPr lIns="0" tIns="0" rIns="0" bIns="0" rtlCol="0" anchor="t">
            <a:spAutoFit/>
          </a:bodyPr>
          <a:lstStyle/>
          <a:p>
            <a:r>
              <a:rPr lang="en-GB" sz="6000" b="1" dirty="0"/>
              <a:t>Nervous System (Neuropathy) </a:t>
            </a:r>
            <a:endParaRPr lang="en-IN" sz="6000" dirty="0"/>
          </a:p>
        </p:txBody>
      </p:sp>
      <p:grpSp>
        <p:nvGrpSpPr>
          <p:cNvPr id="5" name="Group 5"/>
          <p:cNvGrpSpPr/>
          <p:nvPr/>
        </p:nvGrpSpPr>
        <p:grpSpPr>
          <a:xfrm>
            <a:off x="7786678" y="3143236"/>
            <a:ext cx="9685940" cy="4671775"/>
            <a:chOff x="0" y="0"/>
            <a:chExt cx="2551029" cy="1230426"/>
          </a:xfrm>
        </p:grpSpPr>
        <p:sp>
          <p:nvSpPr>
            <p:cNvPr id="6" name="Freeform 6"/>
            <p:cNvSpPr/>
            <p:nvPr/>
          </p:nvSpPr>
          <p:spPr>
            <a:xfrm>
              <a:off x="0" y="0"/>
              <a:ext cx="2551029" cy="1230426"/>
            </a:xfrm>
            <a:custGeom>
              <a:avLst/>
              <a:gdLst/>
              <a:ahLst/>
              <a:cxnLst/>
              <a:rect l="l" t="t" r="r" b="b"/>
              <a:pathLst>
                <a:path w="2551029" h="1230426">
                  <a:moveTo>
                    <a:pt x="9592" y="0"/>
                  </a:moveTo>
                  <a:lnTo>
                    <a:pt x="2541438" y="0"/>
                  </a:lnTo>
                  <a:cubicBezTo>
                    <a:pt x="2546735" y="0"/>
                    <a:pt x="2551029" y="4294"/>
                    <a:pt x="2551029" y="9592"/>
                  </a:cubicBezTo>
                  <a:lnTo>
                    <a:pt x="2551029" y="1220835"/>
                  </a:lnTo>
                  <a:cubicBezTo>
                    <a:pt x="2551029" y="1226132"/>
                    <a:pt x="2546735" y="1230426"/>
                    <a:pt x="2541438" y="1230426"/>
                  </a:cubicBezTo>
                  <a:lnTo>
                    <a:pt x="9592" y="1230426"/>
                  </a:lnTo>
                  <a:cubicBezTo>
                    <a:pt x="4294" y="1230426"/>
                    <a:pt x="0" y="1226132"/>
                    <a:pt x="0" y="1220835"/>
                  </a:cubicBezTo>
                  <a:lnTo>
                    <a:pt x="0" y="9592"/>
                  </a:lnTo>
                  <a:cubicBezTo>
                    <a:pt x="0" y="4294"/>
                    <a:pt x="4294" y="0"/>
                    <a:pt x="9592" y="0"/>
                  </a:cubicBezTo>
                  <a:close/>
                </a:path>
              </a:pathLst>
            </a:custGeom>
            <a:solidFill>
              <a:srgbClr val="A5DAF3"/>
            </a:solidFill>
          </p:spPr>
          <p:txBody>
            <a:bodyPr/>
            <a:lstStyle/>
            <a:p>
              <a:endParaRPr lang="en-GB"/>
            </a:p>
          </p:txBody>
        </p:sp>
        <p:sp>
          <p:nvSpPr>
            <p:cNvPr id="7" name="TextBox 7"/>
            <p:cNvSpPr txBox="1"/>
            <p:nvPr/>
          </p:nvSpPr>
          <p:spPr>
            <a:xfrm>
              <a:off x="0" y="-57150"/>
              <a:ext cx="2551029" cy="1287576"/>
            </a:xfrm>
            <a:prstGeom prst="rect">
              <a:avLst/>
            </a:prstGeom>
          </p:spPr>
          <p:txBody>
            <a:bodyPr lIns="50800" tIns="50800" rIns="50800" bIns="50800" rtlCol="0" anchor="ctr"/>
            <a:lstStyle/>
            <a:p>
              <a:pPr algn="just">
                <a:lnSpc>
                  <a:spcPct val="150000"/>
                </a:lnSpc>
              </a:pPr>
              <a:r>
                <a:rPr lang="en-GB" sz="2500" dirty="0"/>
                <a:t>Along with cardiovascular function, type 2 diabetes also affects the nervous system of the human body.</a:t>
              </a:r>
            </a:p>
            <a:p>
              <a:pPr algn="just">
                <a:lnSpc>
                  <a:spcPct val="150000"/>
                </a:lnSpc>
              </a:pPr>
              <a:endParaRPr lang="en-IN" sz="2500" dirty="0"/>
            </a:p>
            <a:p>
              <a:pPr algn="just">
                <a:lnSpc>
                  <a:spcPct val="150000"/>
                </a:lnSpc>
              </a:pPr>
              <a:r>
                <a:rPr lang="en-GB" sz="2500" dirty="0"/>
                <a:t>The figure shows the difference between the neurons of a healthy person and those of a diabetic person (Sound Sleep Health, </a:t>
              </a:r>
              <a:r>
                <a:rPr lang="en-US" sz="2500" dirty="0"/>
                <a:t>2026)</a:t>
              </a:r>
              <a:r>
                <a:rPr lang="en-GB" sz="2500" dirty="0"/>
                <a:t>. </a:t>
              </a:r>
              <a:endParaRPr lang="en-IN" sz="2500" dirty="0"/>
            </a:p>
          </p:txBody>
        </p:sp>
      </p:grpSp>
      <p:pic>
        <p:nvPicPr>
          <p:cNvPr id="8" name="Picture 7" descr="https://cdn-fcaog.nitrocdn.com/tVGeWjeASIofMZivDKJFzFymllJTzWcR/assets/images/optimized/rev-7a9cb69/www.soundsleephealth.com/wp-content/uploads/2020/04/1891692.jpg"/>
          <p:cNvPicPr/>
          <p:nvPr/>
        </p:nvPicPr>
        <p:blipFill>
          <a:blip r:embed="rId5"/>
          <a:stretch>
            <a:fillRect/>
          </a:stretch>
        </p:blipFill>
        <p:spPr bwMode="auto">
          <a:xfrm>
            <a:off x="500002" y="5572128"/>
            <a:ext cx="6715172" cy="3983704"/>
          </a:xfrm>
          <a:prstGeom prst="rect">
            <a:avLst/>
          </a:prstGeom>
          <a:noFill/>
          <a:ln w="9525">
            <a:noFill/>
            <a:miter lim="800000"/>
            <a:headEnd/>
            <a:tailEnd/>
          </a:ln>
        </p:spPr>
      </p:pic>
      <p:pic>
        <p:nvPicPr>
          <p:cNvPr id="10" name="Audio 9">
            <a:hlinkClick r:id="" action="ppaction://media"/>
            <a:extLst>
              <a:ext uri="{FF2B5EF4-FFF2-40B4-BE49-F238E27FC236}">
                <a16:creationId xmlns:a16="http://schemas.microsoft.com/office/drawing/2014/main" id="{757C6E50-FD1A-01BE-4B41-2088580A4BC1}"/>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266612" t="-266612" r="-266612" b="-266612"/>
          <a:stretch>
            <a:fillRect/>
          </a:stretch>
        </p:blipFill>
        <p:spPr>
          <a:xfrm>
            <a:off x="15078456" y="7077456"/>
            <a:ext cx="3086100" cy="3086100"/>
          </a:xfrm>
          <a:prstGeom prst="ellipse">
            <a:avLst/>
          </a:prstGeom>
        </p:spPr>
      </p:pic>
    </p:spTree>
  </p:cSld>
  <p:clrMapOvr>
    <a:masterClrMapping/>
  </p:clrMapOvr>
  <mc:AlternateContent xmlns:mc="http://schemas.openxmlformats.org/markup-compatibility/2006">
    <mc:Choice xmlns:p14="http://schemas.microsoft.com/office/powerpoint/2010/main" Requires="p14">
      <p:transition spd="slow" p14:dur="2000" advTm="94836"/>
    </mc:Choice>
    <mc:Fallback>
      <p:transition spd="slow" advTm="9483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0"/>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0"/>
                </p:tgtEl>
              </p:cMediaNode>
            </p:audi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bg>
      <p:bgPr>
        <a:solidFill>
          <a:srgbClr val="FCEDE9"/>
        </a:solidFill>
        <a:effectLst/>
      </p:bgPr>
    </p:bg>
    <p:spTree>
      <p:nvGrpSpPr>
        <p:cNvPr id="1" name=""/>
        <p:cNvGrpSpPr/>
        <p:nvPr/>
      </p:nvGrpSpPr>
      <p:grpSpPr>
        <a:xfrm>
          <a:off x="0" y="0"/>
          <a:ext cx="0" cy="0"/>
          <a:chOff x="0" y="0"/>
          <a:chExt cx="0" cy="0"/>
        </a:xfrm>
      </p:grpSpPr>
      <p:sp>
        <p:nvSpPr>
          <p:cNvPr id="2" name="Freeform 2"/>
          <p:cNvSpPr/>
          <p:nvPr/>
        </p:nvSpPr>
        <p:spPr>
          <a:xfrm rot="-4785627">
            <a:off x="8362569" y="-1463946"/>
            <a:ext cx="16333616" cy="13839027"/>
          </a:xfrm>
          <a:custGeom>
            <a:avLst/>
            <a:gdLst/>
            <a:ahLst/>
            <a:cxnLst/>
            <a:rect l="l" t="t" r="r" b="b"/>
            <a:pathLst>
              <a:path w="16333616" h="13839027">
                <a:moveTo>
                  <a:pt x="0" y="0"/>
                </a:moveTo>
                <a:lnTo>
                  <a:pt x="16333617" y="0"/>
                </a:lnTo>
                <a:lnTo>
                  <a:pt x="16333617" y="13839028"/>
                </a:lnTo>
                <a:lnTo>
                  <a:pt x="0" y="13839028"/>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txBody>
          <a:bodyPr/>
          <a:lstStyle/>
          <a:p>
            <a:endParaRPr lang="en-GB"/>
          </a:p>
        </p:txBody>
      </p:sp>
      <p:sp>
        <p:nvSpPr>
          <p:cNvPr id="3" name="Freeform 3"/>
          <p:cNvSpPr/>
          <p:nvPr/>
        </p:nvSpPr>
        <p:spPr>
          <a:xfrm>
            <a:off x="11109273" y="1701732"/>
            <a:ext cx="6150027" cy="8996050"/>
          </a:xfrm>
          <a:custGeom>
            <a:avLst/>
            <a:gdLst/>
            <a:ahLst/>
            <a:cxnLst/>
            <a:rect l="l" t="t" r="r" b="b"/>
            <a:pathLst>
              <a:path w="6150027" h="8996050">
                <a:moveTo>
                  <a:pt x="0" y="0"/>
                </a:moveTo>
                <a:lnTo>
                  <a:pt x="6150027" y="0"/>
                </a:lnTo>
                <a:lnTo>
                  <a:pt x="6150027" y="8996051"/>
                </a:lnTo>
                <a:lnTo>
                  <a:pt x="0" y="8996051"/>
                </a:lnTo>
                <a:lnTo>
                  <a:pt x="0" y="0"/>
                </a:lnTo>
                <a:close/>
              </a:path>
            </a:pathLst>
          </a:custGeom>
          <a:blipFill>
            <a:blip r:embed="rId7">
              <a:extLst>
                <a:ext uri="{96DAC541-7B7A-43D3-8B79-37D633B846F1}">
                  <asvg:svgBlip xmlns:asvg="http://schemas.microsoft.com/office/drawing/2016/SVG/main" r:embed="rId8"/>
                </a:ext>
              </a:extLst>
            </a:blip>
            <a:stretch>
              <a:fillRect/>
            </a:stretch>
          </a:blipFill>
        </p:spPr>
        <p:txBody>
          <a:bodyPr/>
          <a:lstStyle/>
          <a:p>
            <a:endParaRPr lang="en-GB"/>
          </a:p>
        </p:txBody>
      </p:sp>
      <p:sp>
        <p:nvSpPr>
          <p:cNvPr id="4" name="TextBox 4"/>
          <p:cNvSpPr txBox="1"/>
          <p:nvPr/>
        </p:nvSpPr>
        <p:spPr>
          <a:xfrm>
            <a:off x="1028700" y="1229910"/>
            <a:ext cx="9694433" cy="951414"/>
          </a:xfrm>
          <a:prstGeom prst="rect">
            <a:avLst/>
          </a:prstGeom>
        </p:spPr>
        <p:txBody>
          <a:bodyPr lIns="0" tIns="0" rIns="0" bIns="0" rtlCol="0" anchor="t">
            <a:spAutoFit/>
          </a:bodyPr>
          <a:lstStyle/>
          <a:p>
            <a:pPr algn="ctr">
              <a:lnSpc>
                <a:spcPts val="7500"/>
              </a:lnSpc>
            </a:pPr>
            <a:r>
              <a:rPr lang="en-GB" sz="6000" dirty="0"/>
              <a:t>Person’s care plan </a:t>
            </a:r>
            <a:endParaRPr lang="en-US" sz="6000" b="1" spc="60" dirty="0">
              <a:solidFill>
                <a:srgbClr val="2D799C"/>
              </a:solidFill>
              <a:latin typeface="Nunito Heavy"/>
              <a:ea typeface="Nunito Heavy"/>
              <a:cs typeface="Nunito Heavy"/>
              <a:sym typeface="Nunito Heavy"/>
            </a:endParaRPr>
          </a:p>
        </p:txBody>
      </p:sp>
      <p:grpSp>
        <p:nvGrpSpPr>
          <p:cNvPr id="5" name="Group 5"/>
          <p:cNvGrpSpPr/>
          <p:nvPr/>
        </p:nvGrpSpPr>
        <p:grpSpPr>
          <a:xfrm>
            <a:off x="1037193" y="4356740"/>
            <a:ext cx="9685940" cy="4671775"/>
            <a:chOff x="0" y="0"/>
            <a:chExt cx="2551029" cy="1230426"/>
          </a:xfrm>
        </p:grpSpPr>
        <p:sp>
          <p:nvSpPr>
            <p:cNvPr id="6" name="Freeform 6"/>
            <p:cNvSpPr/>
            <p:nvPr/>
          </p:nvSpPr>
          <p:spPr>
            <a:xfrm>
              <a:off x="0" y="0"/>
              <a:ext cx="2551029" cy="1230426"/>
            </a:xfrm>
            <a:custGeom>
              <a:avLst/>
              <a:gdLst/>
              <a:ahLst/>
              <a:cxnLst/>
              <a:rect l="l" t="t" r="r" b="b"/>
              <a:pathLst>
                <a:path w="2551029" h="1230426">
                  <a:moveTo>
                    <a:pt x="9592" y="0"/>
                  </a:moveTo>
                  <a:lnTo>
                    <a:pt x="2541438" y="0"/>
                  </a:lnTo>
                  <a:cubicBezTo>
                    <a:pt x="2546735" y="0"/>
                    <a:pt x="2551029" y="4294"/>
                    <a:pt x="2551029" y="9592"/>
                  </a:cubicBezTo>
                  <a:lnTo>
                    <a:pt x="2551029" y="1220835"/>
                  </a:lnTo>
                  <a:cubicBezTo>
                    <a:pt x="2551029" y="1226132"/>
                    <a:pt x="2546735" y="1230426"/>
                    <a:pt x="2541438" y="1230426"/>
                  </a:cubicBezTo>
                  <a:lnTo>
                    <a:pt x="9592" y="1230426"/>
                  </a:lnTo>
                  <a:cubicBezTo>
                    <a:pt x="4294" y="1230426"/>
                    <a:pt x="0" y="1226132"/>
                    <a:pt x="0" y="1220835"/>
                  </a:cubicBezTo>
                  <a:lnTo>
                    <a:pt x="0" y="9592"/>
                  </a:lnTo>
                  <a:cubicBezTo>
                    <a:pt x="0" y="4294"/>
                    <a:pt x="4294" y="0"/>
                    <a:pt x="9592" y="0"/>
                  </a:cubicBezTo>
                  <a:close/>
                </a:path>
              </a:pathLst>
            </a:custGeom>
            <a:solidFill>
              <a:srgbClr val="A5DAF3"/>
            </a:solidFill>
          </p:spPr>
          <p:txBody>
            <a:bodyPr/>
            <a:lstStyle/>
            <a:p>
              <a:endParaRPr lang="en-GB"/>
            </a:p>
          </p:txBody>
        </p:sp>
        <p:sp>
          <p:nvSpPr>
            <p:cNvPr id="7" name="TextBox 7"/>
            <p:cNvSpPr txBox="1"/>
            <p:nvPr/>
          </p:nvSpPr>
          <p:spPr>
            <a:xfrm>
              <a:off x="0" y="-57150"/>
              <a:ext cx="2551029" cy="1287576"/>
            </a:xfrm>
            <a:prstGeom prst="rect">
              <a:avLst/>
            </a:prstGeom>
          </p:spPr>
          <p:txBody>
            <a:bodyPr lIns="50800" tIns="50800" rIns="50800" bIns="50800" rtlCol="0" anchor="ctr"/>
            <a:lstStyle/>
            <a:p>
              <a:pPr algn="just">
                <a:lnSpc>
                  <a:spcPct val="150000"/>
                </a:lnSpc>
              </a:pPr>
              <a:r>
                <a:rPr lang="en-US" sz="3200" b="1" dirty="0"/>
                <a:t>Patient Profile</a:t>
              </a:r>
              <a:endParaRPr lang="en-US" sz="2800" dirty="0"/>
            </a:p>
            <a:p>
              <a:pPr algn="just">
                <a:lnSpc>
                  <a:spcPct val="150000"/>
                </a:lnSpc>
              </a:pPr>
              <a:r>
                <a:rPr lang="en-US" sz="2500" dirty="0"/>
                <a:t>The name of the patient is Mr. Rocky, who has been suffering from type 2 diabetes mellitus (T2DM) for 10 years.</a:t>
              </a:r>
            </a:p>
            <a:p>
              <a:pPr algn="just">
                <a:lnSpc>
                  <a:spcPct val="150000"/>
                </a:lnSpc>
              </a:pPr>
              <a:endParaRPr lang="en-IN" sz="2500" dirty="0"/>
            </a:p>
            <a:p>
              <a:pPr algn="just">
                <a:lnSpc>
                  <a:spcPct val="150000"/>
                </a:lnSpc>
              </a:pPr>
              <a:r>
                <a:rPr lang="en-US" sz="2500" dirty="0"/>
                <a:t>Rocky is currently working as a delivery agent in Leeds, living with his wife Rosy.</a:t>
              </a:r>
              <a:endParaRPr lang="en-IN" sz="2500" dirty="0"/>
            </a:p>
          </p:txBody>
        </p:sp>
      </p:grpSp>
      <p:pic>
        <p:nvPicPr>
          <p:cNvPr id="11" name="Audio 10">
            <a:hlinkClick r:id="" action="ppaction://media"/>
            <a:extLst>
              <a:ext uri="{FF2B5EF4-FFF2-40B4-BE49-F238E27FC236}">
                <a16:creationId xmlns:a16="http://schemas.microsoft.com/office/drawing/2014/main" id="{0F91048B-DBE6-2D27-E13A-D15841DE4C62}"/>
              </a:ext>
            </a:extLst>
          </p:cNvPr>
          <p:cNvPicPr>
            <a:picLocks noChangeAspect="1"/>
          </p:cNvPicPr>
          <p:nvPr>
            <a:audioFile r:link="rId2"/>
            <p:extLst>
              <p:ext uri="{DAA4B4D4-6D71-4841-9C94-3DE7FCFB9230}">
                <p14:media xmlns:p14="http://schemas.microsoft.com/office/powerpoint/2010/main" r:embed="rId1"/>
              </p:ext>
            </p:extLst>
          </p:nvPr>
        </p:nvPicPr>
        <p:blipFill>
          <a:blip r:embed="rId9"/>
          <a:srcRect l="-266612" t="-266612" r="-266612" b="-266612"/>
          <a:stretch>
            <a:fillRect/>
          </a:stretch>
        </p:blipFill>
        <p:spPr>
          <a:xfrm>
            <a:off x="15078456" y="7077456"/>
            <a:ext cx="3086100" cy="3086100"/>
          </a:xfrm>
          <a:prstGeom prst="ellipse">
            <a:avLst/>
          </a:prstGeom>
        </p:spPr>
      </p:pic>
    </p:spTree>
  </p:cSld>
  <p:clrMapOvr>
    <a:masterClrMapping/>
  </p:clrMapOvr>
  <mc:AlternateContent xmlns:mc="http://schemas.openxmlformats.org/markup-compatibility/2006">
    <mc:Choice xmlns:p14="http://schemas.microsoft.com/office/powerpoint/2010/main" Requires="p14">
      <p:transition spd="slow" p14:dur="2000" advTm="23410"/>
    </mc:Choice>
    <mc:Fallback>
      <p:transition spd="slow" advTm="2341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1"/>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1"/>
                </p:tgtEl>
              </p:cMediaNode>
            </p:audio>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bg>
      <p:bgPr>
        <a:solidFill>
          <a:srgbClr val="FCEDE9"/>
        </a:solidFill>
        <a:effectLst/>
      </p:bgPr>
    </p:bg>
    <p:spTree>
      <p:nvGrpSpPr>
        <p:cNvPr id="1" name=""/>
        <p:cNvGrpSpPr/>
        <p:nvPr/>
      </p:nvGrpSpPr>
      <p:grpSpPr>
        <a:xfrm>
          <a:off x="0" y="0"/>
          <a:ext cx="0" cy="0"/>
          <a:chOff x="0" y="0"/>
          <a:chExt cx="0" cy="0"/>
        </a:xfrm>
      </p:grpSpPr>
      <p:sp>
        <p:nvSpPr>
          <p:cNvPr id="2" name="Freeform 2"/>
          <p:cNvSpPr/>
          <p:nvPr/>
        </p:nvSpPr>
        <p:spPr>
          <a:xfrm rot="7132171" flipV="1">
            <a:off x="11059778" y="-7652213"/>
            <a:ext cx="11159046" cy="12081644"/>
          </a:xfrm>
          <a:custGeom>
            <a:avLst/>
            <a:gdLst/>
            <a:ahLst/>
            <a:cxnLst/>
            <a:rect l="l" t="t" r="r" b="b"/>
            <a:pathLst>
              <a:path w="11159046" h="12081644">
                <a:moveTo>
                  <a:pt x="0" y="12081645"/>
                </a:moveTo>
                <a:lnTo>
                  <a:pt x="11159046" y="12081645"/>
                </a:lnTo>
                <a:lnTo>
                  <a:pt x="11159046" y="0"/>
                </a:lnTo>
                <a:lnTo>
                  <a:pt x="0" y="0"/>
                </a:lnTo>
                <a:lnTo>
                  <a:pt x="0" y="12081645"/>
                </a:lnTo>
                <a:close/>
              </a:path>
            </a:pathLst>
          </a:custGeom>
          <a:blipFill>
            <a:blip r:embed="rId5">
              <a:extLst>
                <a:ext uri="{96DAC541-7B7A-43D3-8B79-37D633B846F1}">
                  <asvg:svgBlip xmlns:asvg="http://schemas.microsoft.com/office/drawing/2016/SVG/main" r:embed="rId6"/>
                </a:ext>
              </a:extLst>
            </a:blip>
            <a:stretch>
              <a:fillRect/>
            </a:stretch>
          </a:blipFill>
        </p:spPr>
        <p:txBody>
          <a:bodyPr/>
          <a:lstStyle/>
          <a:p>
            <a:endParaRPr lang="en-GB"/>
          </a:p>
        </p:txBody>
      </p:sp>
      <p:sp>
        <p:nvSpPr>
          <p:cNvPr id="3" name="Freeform 3"/>
          <p:cNvSpPr/>
          <p:nvPr/>
        </p:nvSpPr>
        <p:spPr>
          <a:xfrm rot="-2477909">
            <a:off x="-5425642" y="4779307"/>
            <a:ext cx="12537058" cy="13573586"/>
          </a:xfrm>
          <a:custGeom>
            <a:avLst/>
            <a:gdLst/>
            <a:ahLst/>
            <a:cxnLst/>
            <a:rect l="l" t="t" r="r" b="b"/>
            <a:pathLst>
              <a:path w="12537058" h="13573586">
                <a:moveTo>
                  <a:pt x="0" y="0"/>
                </a:moveTo>
                <a:lnTo>
                  <a:pt x="12537058" y="0"/>
                </a:lnTo>
                <a:lnTo>
                  <a:pt x="12537058" y="13573587"/>
                </a:lnTo>
                <a:lnTo>
                  <a:pt x="0" y="13573587"/>
                </a:lnTo>
                <a:lnTo>
                  <a:pt x="0" y="0"/>
                </a:lnTo>
                <a:close/>
              </a:path>
            </a:pathLst>
          </a:custGeom>
          <a:blipFill>
            <a:blip r:embed="rId7">
              <a:extLst>
                <a:ext uri="{96DAC541-7B7A-43D3-8B79-37D633B846F1}">
                  <asvg:svgBlip xmlns:asvg="http://schemas.microsoft.com/office/drawing/2016/SVG/main" r:embed="rId8"/>
                </a:ext>
              </a:extLst>
            </a:blip>
            <a:stretch>
              <a:fillRect/>
            </a:stretch>
          </a:blipFill>
        </p:spPr>
        <p:txBody>
          <a:bodyPr/>
          <a:lstStyle/>
          <a:p>
            <a:endParaRPr lang="en-GB"/>
          </a:p>
        </p:txBody>
      </p:sp>
      <p:sp>
        <p:nvSpPr>
          <p:cNvPr id="4" name="TextBox 4"/>
          <p:cNvSpPr txBox="1"/>
          <p:nvPr/>
        </p:nvSpPr>
        <p:spPr>
          <a:xfrm>
            <a:off x="4301030" y="2004484"/>
            <a:ext cx="9685940" cy="923330"/>
          </a:xfrm>
          <a:prstGeom prst="rect">
            <a:avLst/>
          </a:prstGeom>
        </p:spPr>
        <p:txBody>
          <a:bodyPr lIns="0" tIns="0" rIns="0" bIns="0" rtlCol="0" anchor="t">
            <a:spAutoFit/>
          </a:bodyPr>
          <a:lstStyle/>
          <a:p>
            <a:r>
              <a:rPr lang="en-GB" sz="6000" b="1" dirty="0"/>
              <a:t>Main Lifestyle Risk Factors</a:t>
            </a:r>
            <a:endParaRPr lang="en-IN" sz="6000" dirty="0"/>
          </a:p>
        </p:txBody>
      </p:sp>
      <p:sp>
        <p:nvSpPr>
          <p:cNvPr id="5" name="Freeform 5"/>
          <p:cNvSpPr/>
          <p:nvPr/>
        </p:nvSpPr>
        <p:spPr>
          <a:xfrm rot="69782">
            <a:off x="1504858" y="6780844"/>
            <a:ext cx="1326215" cy="2464251"/>
          </a:xfrm>
          <a:custGeom>
            <a:avLst/>
            <a:gdLst/>
            <a:ahLst/>
            <a:cxnLst/>
            <a:rect l="l" t="t" r="r" b="b"/>
            <a:pathLst>
              <a:path w="1326215" h="2464251">
                <a:moveTo>
                  <a:pt x="0" y="0"/>
                </a:moveTo>
                <a:lnTo>
                  <a:pt x="1326215" y="0"/>
                </a:lnTo>
                <a:lnTo>
                  <a:pt x="1326215" y="2464250"/>
                </a:lnTo>
                <a:lnTo>
                  <a:pt x="0" y="2464250"/>
                </a:lnTo>
                <a:lnTo>
                  <a:pt x="0" y="0"/>
                </a:lnTo>
                <a:close/>
              </a:path>
            </a:pathLst>
          </a:custGeom>
          <a:blipFill>
            <a:blip r:embed="rId9">
              <a:extLst>
                <a:ext uri="{96DAC541-7B7A-43D3-8B79-37D633B846F1}">
                  <asvg:svgBlip xmlns:asvg="http://schemas.microsoft.com/office/drawing/2016/SVG/main" r:embed="rId10"/>
                </a:ext>
              </a:extLst>
            </a:blip>
            <a:stretch>
              <a:fillRect/>
            </a:stretch>
          </a:blipFill>
        </p:spPr>
        <p:txBody>
          <a:bodyPr/>
          <a:lstStyle/>
          <a:p>
            <a:endParaRPr lang="en-GB"/>
          </a:p>
        </p:txBody>
      </p:sp>
      <p:sp>
        <p:nvSpPr>
          <p:cNvPr id="6" name="Freeform 6"/>
          <p:cNvSpPr/>
          <p:nvPr/>
        </p:nvSpPr>
        <p:spPr>
          <a:xfrm rot="10461120">
            <a:off x="3171194" y="7665000"/>
            <a:ext cx="1470601" cy="2191952"/>
          </a:xfrm>
          <a:custGeom>
            <a:avLst/>
            <a:gdLst/>
            <a:ahLst/>
            <a:cxnLst/>
            <a:rect l="l" t="t" r="r" b="b"/>
            <a:pathLst>
              <a:path w="1470601" h="2191952">
                <a:moveTo>
                  <a:pt x="0" y="0"/>
                </a:moveTo>
                <a:lnTo>
                  <a:pt x="1470601" y="0"/>
                </a:lnTo>
                <a:lnTo>
                  <a:pt x="1470601" y="2191953"/>
                </a:lnTo>
                <a:lnTo>
                  <a:pt x="0" y="2191953"/>
                </a:lnTo>
                <a:lnTo>
                  <a:pt x="0" y="0"/>
                </a:lnTo>
                <a:close/>
              </a:path>
            </a:pathLst>
          </a:custGeom>
          <a:blipFill>
            <a:blip r:embed="rId11">
              <a:extLst>
                <a:ext uri="{96DAC541-7B7A-43D3-8B79-37D633B846F1}">
                  <asvg:svgBlip xmlns:asvg="http://schemas.microsoft.com/office/drawing/2016/SVG/main" r:embed="rId12"/>
                </a:ext>
              </a:extLst>
            </a:blip>
            <a:stretch>
              <a:fillRect/>
            </a:stretch>
          </a:blipFill>
        </p:spPr>
        <p:txBody>
          <a:bodyPr/>
          <a:lstStyle/>
          <a:p>
            <a:endParaRPr lang="en-GB"/>
          </a:p>
        </p:txBody>
      </p:sp>
      <p:sp>
        <p:nvSpPr>
          <p:cNvPr id="7" name="Freeform 7"/>
          <p:cNvSpPr/>
          <p:nvPr/>
        </p:nvSpPr>
        <p:spPr>
          <a:xfrm rot="-976321">
            <a:off x="14252174" y="626830"/>
            <a:ext cx="2436144" cy="2241253"/>
          </a:xfrm>
          <a:custGeom>
            <a:avLst/>
            <a:gdLst/>
            <a:ahLst/>
            <a:cxnLst/>
            <a:rect l="l" t="t" r="r" b="b"/>
            <a:pathLst>
              <a:path w="2436144" h="2241253">
                <a:moveTo>
                  <a:pt x="0" y="0"/>
                </a:moveTo>
                <a:lnTo>
                  <a:pt x="2436144" y="0"/>
                </a:lnTo>
                <a:lnTo>
                  <a:pt x="2436144" y="2241253"/>
                </a:lnTo>
                <a:lnTo>
                  <a:pt x="0" y="2241253"/>
                </a:lnTo>
                <a:lnTo>
                  <a:pt x="0" y="0"/>
                </a:lnTo>
                <a:close/>
              </a:path>
            </a:pathLst>
          </a:custGeom>
          <a:blipFill>
            <a:blip r:embed="rId13">
              <a:extLst>
                <a:ext uri="{96DAC541-7B7A-43D3-8B79-37D633B846F1}">
                  <asvg:svgBlip xmlns:asvg="http://schemas.microsoft.com/office/drawing/2016/SVG/main" r:embed="rId14"/>
                </a:ext>
              </a:extLst>
            </a:blip>
            <a:stretch>
              <a:fillRect/>
            </a:stretch>
          </a:blipFill>
        </p:spPr>
        <p:txBody>
          <a:bodyPr/>
          <a:lstStyle/>
          <a:p>
            <a:endParaRPr lang="en-GB"/>
          </a:p>
        </p:txBody>
      </p:sp>
      <p:sp>
        <p:nvSpPr>
          <p:cNvPr id="8" name="Freeform 8"/>
          <p:cNvSpPr/>
          <p:nvPr/>
        </p:nvSpPr>
        <p:spPr>
          <a:xfrm>
            <a:off x="625819" y="3164495"/>
            <a:ext cx="1187562" cy="2676882"/>
          </a:xfrm>
          <a:custGeom>
            <a:avLst/>
            <a:gdLst/>
            <a:ahLst/>
            <a:cxnLst/>
            <a:rect l="l" t="t" r="r" b="b"/>
            <a:pathLst>
              <a:path w="1187562" h="2676882">
                <a:moveTo>
                  <a:pt x="0" y="0"/>
                </a:moveTo>
                <a:lnTo>
                  <a:pt x="1187562" y="0"/>
                </a:lnTo>
                <a:lnTo>
                  <a:pt x="1187562" y="2676882"/>
                </a:lnTo>
                <a:lnTo>
                  <a:pt x="0" y="2676882"/>
                </a:lnTo>
                <a:lnTo>
                  <a:pt x="0" y="0"/>
                </a:lnTo>
                <a:close/>
              </a:path>
            </a:pathLst>
          </a:custGeom>
          <a:blipFill>
            <a:blip r:embed="rId15">
              <a:extLst>
                <a:ext uri="{96DAC541-7B7A-43D3-8B79-37D633B846F1}">
                  <asvg:svgBlip xmlns:asvg="http://schemas.microsoft.com/office/drawing/2016/SVG/main" r:embed="rId16"/>
                </a:ext>
              </a:extLst>
            </a:blip>
            <a:stretch>
              <a:fillRect/>
            </a:stretch>
          </a:blipFill>
        </p:spPr>
        <p:txBody>
          <a:bodyPr/>
          <a:lstStyle/>
          <a:p>
            <a:endParaRPr lang="en-GB"/>
          </a:p>
        </p:txBody>
      </p:sp>
      <p:sp>
        <p:nvSpPr>
          <p:cNvPr id="9" name="Freeform 9"/>
          <p:cNvSpPr/>
          <p:nvPr/>
        </p:nvSpPr>
        <p:spPr>
          <a:xfrm rot="1476618">
            <a:off x="15856614" y="2859265"/>
            <a:ext cx="1565374" cy="2459873"/>
          </a:xfrm>
          <a:custGeom>
            <a:avLst/>
            <a:gdLst/>
            <a:ahLst/>
            <a:cxnLst/>
            <a:rect l="l" t="t" r="r" b="b"/>
            <a:pathLst>
              <a:path w="1565374" h="2459873">
                <a:moveTo>
                  <a:pt x="0" y="0"/>
                </a:moveTo>
                <a:lnTo>
                  <a:pt x="1565374" y="0"/>
                </a:lnTo>
                <a:lnTo>
                  <a:pt x="1565374" y="2459873"/>
                </a:lnTo>
                <a:lnTo>
                  <a:pt x="0" y="2459873"/>
                </a:lnTo>
                <a:lnTo>
                  <a:pt x="0" y="0"/>
                </a:lnTo>
                <a:close/>
              </a:path>
            </a:pathLst>
          </a:custGeom>
          <a:blipFill>
            <a:blip r:embed="rId17">
              <a:extLst>
                <a:ext uri="{96DAC541-7B7A-43D3-8B79-37D633B846F1}">
                  <asvg:svgBlip xmlns:asvg="http://schemas.microsoft.com/office/drawing/2016/SVG/main" r:embed="rId18"/>
                </a:ext>
              </a:extLst>
            </a:blip>
            <a:stretch>
              <a:fillRect/>
            </a:stretch>
          </a:blipFill>
        </p:spPr>
        <p:txBody>
          <a:bodyPr/>
          <a:lstStyle/>
          <a:p>
            <a:endParaRPr lang="en-GB"/>
          </a:p>
        </p:txBody>
      </p:sp>
      <p:sp>
        <p:nvSpPr>
          <p:cNvPr id="10" name="Freeform 10"/>
          <p:cNvSpPr/>
          <p:nvPr/>
        </p:nvSpPr>
        <p:spPr>
          <a:xfrm rot="-6337500">
            <a:off x="1144039" y="5095351"/>
            <a:ext cx="1470601" cy="2191952"/>
          </a:xfrm>
          <a:custGeom>
            <a:avLst/>
            <a:gdLst/>
            <a:ahLst/>
            <a:cxnLst/>
            <a:rect l="l" t="t" r="r" b="b"/>
            <a:pathLst>
              <a:path w="1470601" h="2191952">
                <a:moveTo>
                  <a:pt x="0" y="0"/>
                </a:moveTo>
                <a:lnTo>
                  <a:pt x="1470601" y="0"/>
                </a:lnTo>
                <a:lnTo>
                  <a:pt x="1470601" y="2191952"/>
                </a:lnTo>
                <a:lnTo>
                  <a:pt x="0" y="2191952"/>
                </a:lnTo>
                <a:lnTo>
                  <a:pt x="0" y="0"/>
                </a:lnTo>
                <a:close/>
              </a:path>
            </a:pathLst>
          </a:custGeom>
          <a:blipFill>
            <a:blip r:embed="rId11">
              <a:extLst>
                <a:ext uri="{96DAC541-7B7A-43D3-8B79-37D633B846F1}">
                  <asvg:svgBlip xmlns:asvg="http://schemas.microsoft.com/office/drawing/2016/SVG/main" r:embed="rId12"/>
                </a:ext>
              </a:extLst>
            </a:blip>
            <a:stretch>
              <a:fillRect/>
            </a:stretch>
          </a:blipFill>
        </p:spPr>
        <p:txBody>
          <a:bodyPr/>
          <a:lstStyle/>
          <a:p>
            <a:endParaRPr lang="en-GB"/>
          </a:p>
        </p:txBody>
      </p:sp>
      <p:grpSp>
        <p:nvGrpSpPr>
          <p:cNvPr id="11" name="Group 11"/>
          <p:cNvGrpSpPr/>
          <p:nvPr/>
        </p:nvGrpSpPr>
        <p:grpSpPr>
          <a:xfrm>
            <a:off x="4301030" y="4089203"/>
            <a:ext cx="11343828" cy="4554760"/>
            <a:chOff x="0" y="0"/>
            <a:chExt cx="2551029" cy="1230426"/>
          </a:xfrm>
        </p:grpSpPr>
        <p:sp>
          <p:nvSpPr>
            <p:cNvPr id="12" name="Freeform 12"/>
            <p:cNvSpPr/>
            <p:nvPr/>
          </p:nvSpPr>
          <p:spPr>
            <a:xfrm>
              <a:off x="0" y="0"/>
              <a:ext cx="2551029" cy="1230426"/>
            </a:xfrm>
            <a:custGeom>
              <a:avLst/>
              <a:gdLst/>
              <a:ahLst/>
              <a:cxnLst/>
              <a:rect l="l" t="t" r="r" b="b"/>
              <a:pathLst>
                <a:path w="2551029" h="1230426">
                  <a:moveTo>
                    <a:pt x="9592" y="0"/>
                  </a:moveTo>
                  <a:lnTo>
                    <a:pt x="2541438" y="0"/>
                  </a:lnTo>
                  <a:cubicBezTo>
                    <a:pt x="2546735" y="0"/>
                    <a:pt x="2551029" y="4294"/>
                    <a:pt x="2551029" y="9592"/>
                  </a:cubicBezTo>
                  <a:lnTo>
                    <a:pt x="2551029" y="1220835"/>
                  </a:lnTo>
                  <a:cubicBezTo>
                    <a:pt x="2551029" y="1226132"/>
                    <a:pt x="2546735" y="1230426"/>
                    <a:pt x="2541438" y="1230426"/>
                  </a:cubicBezTo>
                  <a:lnTo>
                    <a:pt x="9592" y="1230426"/>
                  </a:lnTo>
                  <a:cubicBezTo>
                    <a:pt x="4294" y="1230426"/>
                    <a:pt x="0" y="1226132"/>
                    <a:pt x="0" y="1220835"/>
                  </a:cubicBezTo>
                  <a:lnTo>
                    <a:pt x="0" y="9592"/>
                  </a:lnTo>
                  <a:cubicBezTo>
                    <a:pt x="0" y="4294"/>
                    <a:pt x="4294" y="0"/>
                    <a:pt x="9592" y="0"/>
                  </a:cubicBezTo>
                  <a:close/>
                </a:path>
              </a:pathLst>
            </a:custGeom>
            <a:solidFill>
              <a:srgbClr val="A5DAF3"/>
            </a:solidFill>
          </p:spPr>
          <p:txBody>
            <a:bodyPr/>
            <a:lstStyle/>
            <a:p>
              <a:endParaRPr lang="en-GB"/>
            </a:p>
          </p:txBody>
        </p:sp>
        <p:sp>
          <p:nvSpPr>
            <p:cNvPr id="13" name="TextBox 13"/>
            <p:cNvSpPr txBox="1"/>
            <p:nvPr/>
          </p:nvSpPr>
          <p:spPr>
            <a:xfrm>
              <a:off x="0" y="-57150"/>
              <a:ext cx="2551029" cy="1287576"/>
            </a:xfrm>
            <a:prstGeom prst="rect">
              <a:avLst/>
            </a:prstGeom>
          </p:spPr>
          <p:txBody>
            <a:bodyPr lIns="50800" tIns="50800" rIns="50800" bIns="50800" rtlCol="0" anchor="ctr"/>
            <a:lstStyle/>
            <a:p>
              <a:pPr algn="just">
                <a:lnSpc>
                  <a:spcPct val="150000"/>
                </a:lnSpc>
              </a:pPr>
              <a:r>
                <a:rPr lang="en-GB" sz="2500" dirty="0"/>
                <a:t>There are certain risk factors that add to worsening his condition of T2DM.</a:t>
              </a:r>
            </a:p>
            <a:p>
              <a:pPr algn="just">
                <a:lnSpc>
                  <a:spcPct val="150000"/>
                </a:lnSpc>
              </a:pPr>
              <a:endParaRPr lang="en-IN" sz="2500" dirty="0"/>
            </a:p>
            <a:p>
              <a:pPr algn="just">
                <a:lnSpc>
                  <a:spcPct val="150000"/>
                </a:lnSpc>
              </a:pPr>
              <a:r>
                <a:rPr lang="en-GB" sz="2500" dirty="0"/>
                <a:t>Risk factors involve unhealthy diet, physical inactivity, overweight, stress, irregular meals, poor sleep patterns, and smoking (</a:t>
              </a:r>
              <a:r>
                <a:rPr lang="en-US" sz="2500" dirty="0" err="1"/>
                <a:t>Szczerbinski</a:t>
              </a:r>
              <a:r>
                <a:rPr lang="en-US" sz="2500" dirty="0"/>
                <a:t> and </a:t>
              </a:r>
              <a:r>
                <a:rPr lang="en-US" sz="2500" dirty="0" err="1"/>
                <a:t>Florez</a:t>
              </a:r>
              <a:r>
                <a:rPr lang="en-US" sz="2500" dirty="0"/>
                <a:t>, 2023)</a:t>
              </a:r>
              <a:r>
                <a:rPr lang="en-GB" sz="2500" dirty="0"/>
                <a:t>. </a:t>
              </a:r>
              <a:endParaRPr lang="en-IN" sz="2500" dirty="0"/>
            </a:p>
          </p:txBody>
        </p:sp>
      </p:grpSp>
      <p:pic>
        <p:nvPicPr>
          <p:cNvPr id="17" name="Audio 16">
            <a:hlinkClick r:id="" action="ppaction://media"/>
            <a:extLst>
              <a:ext uri="{FF2B5EF4-FFF2-40B4-BE49-F238E27FC236}">
                <a16:creationId xmlns:a16="http://schemas.microsoft.com/office/drawing/2014/main" id="{048CDD40-C752-D8E2-75F1-F7D7E0D3E137}"/>
              </a:ext>
            </a:extLst>
          </p:cNvPr>
          <p:cNvPicPr>
            <a:picLocks noChangeAspect="1"/>
          </p:cNvPicPr>
          <p:nvPr>
            <a:audioFile r:link="rId2"/>
            <p:extLst>
              <p:ext uri="{DAA4B4D4-6D71-4841-9C94-3DE7FCFB9230}">
                <p14:media xmlns:p14="http://schemas.microsoft.com/office/powerpoint/2010/main" r:embed="rId1"/>
              </p:ext>
            </p:extLst>
          </p:nvPr>
        </p:nvPicPr>
        <p:blipFill>
          <a:blip r:embed="rId19"/>
          <a:srcRect l="-266612" t="-266612" r="-266612" b="-266612"/>
          <a:stretch>
            <a:fillRect/>
          </a:stretch>
        </p:blipFill>
        <p:spPr>
          <a:xfrm>
            <a:off x="15078456" y="7077456"/>
            <a:ext cx="3086100" cy="3086100"/>
          </a:xfrm>
          <a:prstGeom prst="ellipse">
            <a:avLst/>
          </a:prstGeom>
        </p:spPr>
      </p:pic>
    </p:spTree>
  </p:cSld>
  <p:clrMapOvr>
    <a:masterClrMapping/>
  </p:clrMapOvr>
  <mc:AlternateContent xmlns:mc="http://schemas.openxmlformats.org/markup-compatibility/2006">
    <mc:Choice xmlns:p14="http://schemas.microsoft.com/office/powerpoint/2010/main" Requires="p14">
      <p:transition spd="slow" p14:dur="2000" advTm="66562"/>
    </mc:Choice>
    <mc:Fallback>
      <p:transition spd="slow" advTm="6656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7"/>
                </p:tgtEl>
              </p:cMediaNode>
            </p:audio>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bg>
      <p:bgPr>
        <a:solidFill>
          <a:srgbClr val="FCEDE9"/>
        </a:solidFill>
        <a:effectLst/>
      </p:bgPr>
    </p:bg>
    <p:spTree>
      <p:nvGrpSpPr>
        <p:cNvPr id="1" name=""/>
        <p:cNvGrpSpPr/>
        <p:nvPr/>
      </p:nvGrpSpPr>
      <p:grpSpPr>
        <a:xfrm>
          <a:off x="0" y="0"/>
          <a:ext cx="0" cy="0"/>
          <a:chOff x="0" y="0"/>
          <a:chExt cx="0" cy="0"/>
        </a:xfrm>
      </p:grpSpPr>
      <p:sp>
        <p:nvSpPr>
          <p:cNvPr id="5" name="Freeform 5"/>
          <p:cNvSpPr/>
          <p:nvPr/>
        </p:nvSpPr>
        <p:spPr>
          <a:xfrm rot="5529949">
            <a:off x="-7057991" y="149334"/>
            <a:ext cx="15506989" cy="11890296"/>
          </a:xfrm>
          <a:custGeom>
            <a:avLst/>
            <a:gdLst/>
            <a:ahLst/>
            <a:cxnLst/>
            <a:rect l="l" t="t" r="r" b="b"/>
            <a:pathLst>
              <a:path w="16333616" h="13839027">
                <a:moveTo>
                  <a:pt x="0" y="0"/>
                </a:moveTo>
                <a:lnTo>
                  <a:pt x="16333616" y="0"/>
                </a:lnTo>
                <a:lnTo>
                  <a:pt x="16333616" y="13839027"/>
                </a:lnTo>
                <a:lnTo>
                  <a:pt x="0" y="13839027"/>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txBody>
          <a:bodyPr/>
          <a:lstStyle/>
          <a:p>
            <a:endParaRPr lang="en-GB"/>
          </a:p>
        </p:txBody>
      </p:sp>
      <p:sp>
        <p:nvSpPr>
          <p:cNvPr id="6" name="Freeform 6"/>
          <p:cNvSpPr/>
          <p:nvPr/>
        </p:nvSpPr>
        <p:spPr>
          <a:xfrm>
            <a:off x="1301384" y="3610342"/>
            <a:ext cx="3789042" cy="3789042"/>
          </a:xfrm>
          <a:custGeom>
            <a:avLst/>
            <a:gdLst/>
            <a:ahLst/>
            <a:cxnLst/>
            <a:rect l="l" t="t" r="r" b="b"/>
            <a:pathLst>
              <a:path w="3789042" h="3789042">
                <a:moveTo>
                  <a:pt x="0" y="0"/>
                </a:moveTo>
                <a:lnTo>
                  <a:pt x="3789042" y="0"/>
                </a:lnTo>
                <a:lnTo>
                  <a:pt x="3789042" y="3789043"/>
                </a:lnTo>
                <a:lnTo>
                  <a:pt x="0" y="3789043"/>
                </a:lnTo>
                <a:lnTo>
                  <a:pt x="0" y="0"/>
                </a:lnTo>
                <a:close/>
              </a:path>
            </a:pathLst>
          </a:custGeom>
          <a:blipFill>
            <a:blip r:embed="rId7">
              <a:extLst>
                <a:ext uri="{96DAC541-7B7A-43D3-8B79-37D633B846F1}">
                  <asvg:svgBlip xmlns:asvg="http://schemas.microsoft.com/office/drawing/2016/SVG/main" r:embed="rId8"/>
                </a:ext>
              </a:extLst>
            </a:blip>
            <a:stretch>
              <a:fillRect/>
            </a:stretch>
          </a:blipFill>
        </p:spPr>
        <p:txBody>
          <a:bodyPr/>
          <a:lstStyle/>
          <a:p>
            <a:endParaRPr lang="en-GB"/>
          </a:p>
        </p:txBody>
      </p:sp>
      <p:sp>
        <p:nvSpPr>
          <p:cNvPr id="7" name="Freeform 7"/>
          <p:cNvSpPr/>
          <p:nvPr/>
        </p:nvSpPr>
        <p:spPr>
          <a:xfrm>
            <a:off x="3460442" y="6788867"/>
            <a:ext cx="3936046" cy="3936046"/>
          </a:xfrm>
          <a:custGeom>
            <a:avLst/>
            <a:gdLst/>
            <a:ahLst/>
            <a:cxnLst/>
            <a:rect l="l" t="t" r="r" b="b"/>
            <a:pathLst>
              <a:path w="3936046" h="3936046">
                <a:moveTo>
                  <a:pt x="0" y="0"/>
                </a:moveTo>
                <a:lnTo>
                  <a:pt x="3936045" y="0"/>
                </a:lnTo>
                <a:lnTo>
                  <a:pt x="3936045" y="3936046"/>
                </a:lnTo>
                <a:lnTo>
                  <a:pt x="0" y="3936046"/>
                </a:lnTo>
                <a:lnTo>
                  <a:pt x="0" y="0"/>
                </a:lnTo>
                <a:close/>
              </a:path>
            </a:pathLst>
          </a:custGeom>
          <a:blipFill>
            <a:blip r:embed="rId9">
              <a:extLst>
                <a:ext uri="{96DAC541-7B7A-43D3-8B79-37D633B846F1}">
                  <asvg:svgBlip xmlns:asvg="http://schemas.microsoft.com/office/drawing/2016/SVG/main" r:embed="rId10"/>
                </a:ext>
              </a:extLst>
            </a:blip>
            <a:stretch>
              <a:fillRect/>
            </a:stretch>
          </a:blipFill>
        </p:spPr>
        <p:txBody>
          <a:bodyPr/>
          <a:lstStyle/>
          <a:p>
            <a:endParaRPr lang="en-GB"/>
          </a:p>
        </p:txBody>
      </p:sp>
      <p:sp>
        <p:nvSpPr>
          <p:cNvPr id="8" name="Freeform 8"/>
          <p:cNvSpPr/>
          <p:nvPr/>
        </p:nvSpPr>
        <p:spPr>
          <a:xfrm>
            <a:off x="668655" y="-97928"/>
            <a:ext cx="3769961" cy="3708271"/>
          </a:xfrm>
          <a:custGeom>
            <a:avLst/>
            <a:gdLst/>
            <a:ahLst/>
            <a:cxnLst/>
            <a:rect l="l" t="t" r="r" b="b"/>
            <a:pathLst>
              <a:path w="3769961" h="3708271">
                <a:moveTo>
                  <a:pt x="0" y="0"/>
                </a:moveTo>
                <a:lnTo>
                  <a:pt x="3769962" y="0"/>
                </a:lnTo>
                <a:lnTo>
                  <a:pt x="3769962" y="3708270"/>
                </a:lnTo>
                <a:lnTo>
                  <a:pt x="0" y="3708270"/>
                </a:lnTo>
                <a:lnTo>
                  <a:pt x="0" y="0"/>
                </a:lnTo>
                <a:close/>
              </a:path>
            </a:pathLst>
          </a:custGeom>
          <a:blipFill>
            <a:blip r:embed="rId11">
              <a:extLst>
                <a:ext uri="{96DAC541-7B7A-43D3-8B79-37D633B846F1}">
                  <asvg:svgBlip xmlns:asvg="http://schemas.microsoft.com/office/drawing/2016/SVG/main" r:embed="rId12"/>
                </a:ext>
              </a:extLst>
            </a:blip>
            <a:stretch>
              <a:fillRect/>
            </a:stretch>
          </a:blipFill>
        </p:spPr>
        <p:txBody>
          <a:bodyPr/>
          <a:lstStyle/>
          <a:p>
            <a:endParaRPr lang="en-GB"/>
          </a:p>
        </p:txBody>
      </p:sp>
      <p:sp>
        <p:nvSpPr>
          <p:cNvPr id="9" name="TextBox 9"/>
          <p:cNvSpPr txBox="1"/>
          <p:nvPr/>
        </p:nvSpPr>
        <p:spPr>
          <a:xfrm>
            <a:off x="7929554" y="357154"/>
            <a:ext cx="9685940" cy="1846659"/>
          </a:xfrm>
          <a:prstGeom prst="rect">
            <a:avLst/>
          </a:prstGeom>
        </p:spPr>
        <p:txBody>
          <a:bodyPr lIns="0" tIns="0" rIns="0" bIns="0" rtlCol="0" anchor="t">
            <a:spAutoFit/>
          </a:bodyPr>
          <a:lstStyle/>
          <a:p>
            <a:r>
              <a:rPr lang="en-US" sz="6000" b="1" dirty="0"/>
              <a:t>Care Needs and Planned Interventions</a:t>
            </a:r>
            <a:endParaRPr lang="en-IN" sz="6000" dirty="0"/>
          </a:p>
        </p:txBody>
      </p:sp>
      <p:graphicFrame>
        <p:nvGraphicFramePr>
          <p:cNvPr id="10" name="Table 9"/>
          <p:cNvGraphicFramePr>
            <a:graphicFrameLocks noGrp="1"/>
          </p:cNvGraphicFramePr>
          <p:nvPr/>
        </p:nvGraphicFramePr>
        <p:xfrm>
          <a:off x="7500926" y="2285980"/>
          <a:ext cx="10429947" cy="7505827"/>
        </p:xfrm>
        <a:graphic>
          <a:graphicData uri="http://schemas.openxmlformats.org/drawingml/2006/table">
            <a:tbl>
              <a:tblPr/>
              <a:tblGrid>
                <a:gridCol w="3476649">
                  <a:extLst>
                    <a:ext uri="{9D8B030D-6E8A-4147-A177-3AD203B41FA5}">
                      <a16:colId xmlns:a16="http://schemas.microsoft.com/office/drawing/2014/main" val="20000"/>
                    </a:ext>
                  </a:extLst>
                </a:gridCol>
                <a:gridCol w="3476649">
                  <a:extLst>
                    <a:ext uri="{9D8B030D-6E8A-4147-A177-3AD203B41FA5}">
                      <a16:colId xmlns:a16="http://schemas.microsoft.com/office/drawing/2014/main" val="20001"/>
                    </a:ext>
                  </a:extLst>
                </a:gridCol>
                <a:gridCol w="3476649">
                  <a:extLst>
                    <a:ext uri="{9D8B030D-6E8A-4147-A177-3AD203B41FA5}">
                      <a16:colId xmlns:a16="http://schemas.microsoft.com/office/drawing/2014/main" val="20002"/>
                    </a:ext>
                  </a:extLst>
                </a:gridCol>
              </a:tblGrid>
              <a:tr h="241103">
                <a:tc>
                  <a:txBody>
                    <a:bodyPr/>
                    <a:lstStyle/>
                    <a:p>
                      <a:pPr algn="just">
                        <a:lnSpc>
                          <a:spcPct val="150000"/>
                        </a:lnSpc>
                        <a:spcAft>
                          <a:spcPts val="0"/>
                        </a:spcAft>
                      </a:pPr>
                      <a:r>
                        <a:rPr lang="en-IN" sz="1800" b="1" dirty="0">
                          <a:latin typeface="+mj-lt"/>
                          <a:ea typeface="Book Antiqua"/>
                          <a:cs typeface="Times New Roman"/>
                        </a:rPr>
                        <a:t>Care Need</a:t>
                      </a:r>
                      <a:endParaRPr lang="en-IN" sz="1800" dirty="0">
                        <a:latin typeface="+mj-lt"/>
                        <a:ea typeface="Book Antiqua"/>
                        <a:cs typeface="Times New Roman"/>
                      </a:endParaRPr>
                    </a:p>
                  </a:txBody>
                  <a:tcPr marL="9525" marR="9525" marT="9525" marB="9525"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a:lnSpc>
                          <a:spcPct val="150000"/>
                        </a:lnSpc>
                        <a:spcAft>
                          <a:spcPts val="0"/>
                        </a:spcAft>
                      </a:pPr>
                      <a:r>
                        <a:rPr lang="en-IN" sz="1800" b="1">
                          <a:latin typeface="+mj-lt"/>
                          <a:ea typeface="Book Antiqua"/>
                          <a:cs typeface="Times New Roman"/>
                        </a:rPr>
                        <a:t>Intervention</a:t>
                      </a:r>
                      <a:endParaRPr lang="en-IN" sz="1800">
                        <a:latin typeface="+mj-lt"/>
                        <a:ea typeface="Book Antiqua"/>
                        <a:cs typeface="Times New Roman"/>
                      </a:endParaRPr>
                    </a:p>
                  </a:txBody>
                  <a:tcPr marL="9525" marR="9525" marT="9525" marB="9525"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a:lnSpc>
                          <a:spcPct val="150000"/>
                        </a:lnSpc>
                        <a:spcAft>
                          <a:spcPts val="0"/>
                        </a:spcAft>
                      </a:pPr>
                      <a:r>
                        <a:rPr lang="en-IN" sz="1800" b="1">
                          <a:latin typeface="+mj-lt"/>
                          <a:ea typeface="Book Antiqua"/>
                          <a:cs typeface="Times New Roman"/>
                        </a:rPr>
                        <a:t>Responsible Person</a:t>
                      </a:r>
                      <a:endParaRPr lang="en-IN" sz="1800">
                        <a:latin typeface="+mj-lt"/>
                        <a:ea typeface="Book Antiqua"/>
                        <a:cs typeface="Times New Roman"/>
                      </a:endParaRPr>
                    </a:p>
                  </a:txBody>
                  <a:tcPr marL="9525" marR="9525" marT="9525" marB="9525"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0"/>
                  </a:ext>
                </a:extLst>
              </a:tr>
              <a:tr h="241103">
                <a:tc>
                  <a:txBody>
                    <a:bodyPr/>
                    <a:lstStyle/>
                    <a:p>
                      <a:pPr algn="just">
                        <a:lnSpc>
                          <a:spcPct val="150000"/>
                        </a:lnSpc>
                        <a:spcAft>
                          <a:spcPts val="0"/>
                        </a:spcAft>
                      </a:pPr>
                      <a:r>
                        <a:rPr lang="en-IN" sz="2000" dirty="0">
                          <a:latin typeface="+mj-lt"/>
                          <a:ea typeface="Book Antiqua"/>
                          <a:cs typeface="Times New Roman"/>
                        </a:rPr>
                        <a:t>Blood glucose control</a:t>
                      </a:r>
                    </a:p>
                  </a:txBody>
                  <a:tcPr marL="9525" marR="9525" marT="9525" marB="9525"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a:lnSpc>
                          <a:spcPct val="150000"/>
                        </a:lnSpc>
                        <a:spcAft>
                          <a:spcPts val="0"/>
                        </a:spcAft>
                      </a:pPr>
                      <a:r>
                        <a:rPr lang="en-IN" sz="2000">
                          <a:latin typeface="+mj-lt"/>
                          <a:ea typeface="Book Antiqua"/>
                          <a:cs typeface="Times New Roman"/>
                        </a:rPr>
                        <a:t>Regular blood glucose monitoring and HbA1c testing</a:t>
                      </a:r>
                    </a:p>
                  </a:txBody>
                  <a:tcPr marL="9525" marR="9525" marT="9525" marB="9525"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a:lnSpc>
                          <a:spcPct val="150000"/>
                        </a:lnSpc>
                        <a:spcAft>
                          <a:spcPts val="0"/>
                        </a:spcAft>
                      </a:pPr>
                      <a:r>
                        <a:rPr lang="en-IN" sz="2000">
                          <a:latin typeface="+mj-lt"/>
                          <a:ea typeface="Book Antiqua"/>
                          <a:cs typeface="Times New Roman"/>
                        </a:rPr>
                        <a:t>Mr. Rocky / Healthcare provider</a:t>
                      </a:r>
                    </a:p>
                  </a:txBody>
                  <a:tcPr marL="9525" marR="9525" marT="9525" marB="9525"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1"/>
                  </a:ext>
                </a:extLst>
              </a:tr>
              <a:tr h="241103">
                <a:tc>
                  <a:txBody>
                    <a:bodyPr/>
                    <a:lstStyle/>
                    <a:p>
                      <a:pPr algn="just">
                        <a:lnSpc>
                          <a:spcPct val="150000"/>
                        </a:lnSpc>
                        <a:spcAft>
                          <a:spcPts val="0"/>
                        </a:spcAft>
                      </a:pPr>
                      <a:r>
                        <a:rPr lang="en-IN" sz="2000" dirty="0">
                          <a:latin typeface="+mj-lt"/>
                          <a:ea typeface="Book Antiqua"/>
                          <a:cs typeface="Times New Roman"/>
                        </a:rPr>
                        <a:t>Nutrition management</a:t>
                      </a:r>
                    </a:p>
                  </a:txBody>
                  <a:tcPr marL="9525" marR="9525" marT="9525" marB="9525"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a:lnSpc>
                          <a:spcPct val="150000"/>
                        </a:lnSpc>
                        <a:spcAft>
                          <a:spcPts val="0"/>
                        </a:spcAft>
                      </a:pPr>
                      <a:r>
                        <a:rPr lang="en-IN" sz="2000" dirty="0">
                          <a:latin typeface="+mj-lt"/>
                          <a:ea typeface="Book Antiqua"/>
                          <a:cs typeface="Times New Roman"/>
                        </a:rPr>
                        <a:t>Individualised diabetic meal plan (low-GI, balanced diet)</a:t>
                      </a:r>
                    </a:p>
                  </a:txBody>
                  <a:tcPr marL="9525" marR="9525" marT="9525" marB="9525"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a:lnSpc>
                          <a:spcPct val="150000"/>
                        </a:lnSpc>
                        <a:spcAft>
                          <a:spcPts val="0"/>
                        </a:spcAft>
                      </a:pPr>
                      <a:r>
                        <a:rPr lang="en-IN" sz="2000">
                          <a:latin typeface="+mj-lt"/>
                          <a:ea typeface="Book Antiqua"/>
                          <a:cs typeface="Times New Roman"/>
                        </a:rPr>
                        <a:t>Dietitian</a:t>
                      </a:r>
                    </a:p>
                  </a:txBody>
                  <a:tcPr marL="9525" marR="9525" marT="9525" marB="9525"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2"/>
                  </a:ext>
                </a:extLst>
              </a:tr>
              <a:tr h="241103">
                <a:tc>
                  <a:txBody>
                    <a:bodyPr/>
                    <a:lstStyle/>
                    <a:p>
                      <a:pPr algn="just">
                        <a:lnSpc>
                          <a:spcPct val="150000"/>
                        </a:lnSpc>
                        <a:spcAft>
                          <a:spcPts val="0"/>
                        </a:spcAft>
                      </a:pPr>
                      <a:r>
                        <a:rPr lang="en-IN" sz="2000">
                          <a:latin typeface="+mj-lt"/>
                          <a:ea typeface="Book Antiqua"/>
                          <a:cs typeface="Times New Roman"/>
                        </a:rPr>
                        <a:t>Physical activity</a:t>
                      </a:r>
                    </a:p>
                  </a:txBody>
                  <a:tcPr marL="9525" marR="9525" marT="9525" marB="9525"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a:lnSpc>
                          <a:spcPct val="150000"/>
                        </a:lnSpc>
                        <a:spcAft>
                          <a:spcPts val="0"/>
                        </a:spcAft>
                      </a:pPr>
                      <a:r>
                        <a:rPr lang="en-IN" sz="2000" dirty="0">
                          <a:latin typeface="+mj-lt"/>
                          <a:ea typeface="Book Antiqua"/>
                          <a:cs typeface="Times New Roman"/>
                        </a:rPr>
                        <a:t>30–45 minutes of moderate exercise (walking/yoga) 5 days/week</a:t>
                      </a:r>
                    </a:p>
                  </a:txBody>
                  <a:tcPr marL="9525" marR="9525" marT="9525" marB="9525"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a:lnSpc>
                          <a:spcPct val="150000"/>
                        </a:lnSpc>
                        <a:spcAft>
                          <a:spcPts val="0"/>
                        </a:spcAft>
                      </a:pPr>
                      <a:r>
                        <a:rPr lang="en-IN" sz="2000" dirty="0">
                          <a:latin typeface="+mj-lt"/>
                          <a:ea typeface="Book Antiqua"/>
                          <a:cs typeface="Times New Roman"/>
                        </a:rPr>
                        <a:t>Mr. Rocky</a:t>
                      </a:r>
                    </a:p>
                  </a:txBody>
                  <a:tcPr marL="9525" marR="9525" marT="9525" marB="9525"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3"/>
                  </a:ext>
                </a:extLst>
              </a:tr>
              <a:tr h="241103">
                <a:tc>
                  <a:txBody>
                    <a:bodyPr/>
                    <a:lstStyle/>
                    <a:p>
                      <a:pPr algn="just">
                        <a:lnSpc>
                          <a:spcPct val="150000"/>
                        </a:lnSpc>
                        <a:spcAft>
                          <a:spcPts val="0"/>
                        </a:spcAft>
                      </a:pPr>
                      <a:r>
                        <a:rPr lang="en-IN" sz="2000">
                          <a:latin typeface="+mj-lt"/>
                          <a:ea typeface="Book Antiqua"/>
                          <a:cs typeface="Times New Roman"/>
                        </a:rPr>
                        <a:t>Medication adherence</a:t>
                      </a:r>
                    </a:p>
                  </a:txBody>
                  <a:tcPr marL="9525" marR="9525" marT="9525" marB="9525"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a:lnSpc>
                          <a:spcPct val="150000"/>
                        </a:lnSpc>
                        <a:spcAft>
                          <a:spcPts val="0"/>
                        </a:spcAft>
                      </a:pPr>
                      <a:r>
                        <a:rPr lang="en-IN" sz="2000" dirty="0">
                          <a:latin typeface="+mj-lt"/>
                          <a:ea typeface="Book Antiqua"/>
                          <a:cs typeface="Times New Roman"/>
                        </a:rPr>
                        <a:t>Timely intake of prescribed oral </a:t>
                      </a:r>
                      <a:r>
                        <a:rPr lang="en-IN" sz="2000" dirty="0" err="1">
                          <a:latin typeface="+mj-lt"/>
                          <a:ea typeface="Book Antiqua"/>
                          <a:cs typeface="Times New Roman"/>
                        </a:rPr>
                        <a:t>antidiabetic</a:t>
                      </a:r>
                      <a:r>
                        <a:rPr lang="en-IN" sz="2000" dirty="0">
                          <a:latin typeface="+mj-lt"/>
                          <a:ea typeface="Book Antiqua"/>
                          <a:cs typeface="Times New Roman"/>
                        </a:rPr>
                        <a:t> medication</a:t>
                      </a:r>
                    </a:p>
                  </a:txBody>
                  <a:tcPr marL="9525" marR="9525" marT="9525" marB="9525"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a:lnSpc>
                          <a:spcPct val="150000"/>
                        </a:lnSpc>
                        <a:spcAft>
                          <a:spcPts val="0"/>
                        </a:spcAft>
                      </a:pPr>
                      <a:r>
                        <a:rPr lang="en-IN" sz="2000" dirty="0">
                          <a:latin typeface="+mj-lt"/>
                          <a:ea typeface="Book Antiqua"/>
                          <a:cs typeface="Times New Roman"/>
                        </a:rPr>
                        <a:t>Mr. Rocky</a:t>
                      </a:r>
                    </a:p>
                  </a:txBody>
                  <a:tcPr marL="9525" marR="9525" marT="9525" marB="9525"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4"/>
                  </a:ext>
                </a:extLst>
              </a:tr>
              <a:tr h="241103">
                <a:tc>
                  <a:txBody>
                    <a:bodyPr/>
                    <a:lstStyle/>
                    <a:p>
                      <a:pPr algn="just">
                        <a:lnSpc>
                          <a:spcPct val="150000"/>
                        </a:lnSpc>
                        <a:spcAft>
                          <a:spcPts val="0"/>
                        </a:spcAft>
                      </a:pPr>
                      <a:r>
                        <a:rPr lang="en-IN" sz="2000">
                          <a:latin typeface="+mj-lt"/>
                          <a:ea typeface="Book Antiqua"/>
                          <a:cs typeface="Times New Roman"/>
                        </a:rPr>
                        <a:t>Weight management</a:t>
                      </a:r>
                    </a:p>
                  </a:txBody>
                  <a:tcPr marL="9525" marR="9525" marT="9525" marB="9525"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a:lnSpc>
                          <a:spcPct val="150000"/>
                        </a:lnSpc>
                        <a:spcAft>
                          <a:spcPts val="0"/>
                        </a:spcAft>
                      </a:pPr>
                      <a:r>
                        <a:rPr lang="en-IN" sz="2000">
                          <a:latin typeface="+mj-lt"/>
                          <a:ea typeface="Book Antiqua"/>
                          <a:cs typeface="Times New Roman"/>
                        </a:rPr>
                        <a:t>Gradual weight reduction through diet and exercise</a:t>
                      </a:r>
                    </a:p>
                  </a:txBody>
                  <a:tcPr marL="9525" marR="9525" marT="9525" marB="9525"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a:lnSpc>
                          <a:spcPct val="150000"/>
                        </a:lnSpc>
                        <a:spcAft>
                          <a:spcPts val="0"/>
                        </a:spcAft>
                      </a:pPr>
                      <a:r>
                        <a:rPr lang="en-IN" sz="2000" dirty="0">
                          <a:latin typeface="+mj-lt"/>
                          <a:ea typeface="Book Antiqua"/>
                          <a:cs typeface="Times New Roman"/>
                        </a:rPr>
                        <a:t>Mr. Rocky / </a:t>
                      </a:r>
                      <a:r>
                        <a:rPr lang="en-IN" sz="2000" dirty="0" err="1">
                          <a:latin typeface="+mj-lt"/>
                          <a:ea typeface="Book Antiqua"/>
                          <a:cs typeface="Times New Roman"/>
                        </a:rPr>
                        <a:t>Dietitian</a:t>
                      </a:r>
                      <a:endParaRPr lang="en-IN" sz="2000" dirty="0">
                        <a:latin typeface="+mj-lt"/>
                        <a:ea typeface="Book Antiqua"/>
                        <a:cs typeface="Times New Roman"/>
                      </a:endParaRPr>
                    </a:p>
                  </a:txBody>
                  <a:tcPr marL="9525" marR="9525" marT="9525" marB="9525"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5"/>
                  </a:ext>
                </a:extLst>
              </a:tr>
              <a:tr h="241103">
                <a:tc>
                  <a:txBody>
                    <a:bodyPr/>
                    <a:lstStyle/>
                    <a:p>
                      <a:pPr algn="just">
                        <a:lnSpc>
                          <a:spcPct val="150000"/>
                        </a:lnSpc>
                        <a:spcAft>
                          <a:spcPts val="0"/>
                        </a:spcAft>
                      </a:pPr>
                      <a:r>
                        <a:rPr lang="en-IN" sz="2000" dirty="0">
                          <a:latin typeface="+mj-lt"/>
                          <a:ea typeface="Book Antiqua"/>
                          <a:cs typeface="Times New Roman"/>
                        </a:rPr>
                        <a:t>Stress management</a:t>
                      </a:r>
                    </a:p>
                  </a:txBody>
                  <a:tcPr marL="9525" marR="9525" marT="9525" marB="9525"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a:lnSpc>
                          <a:spcPct val="150000"/>
                        </a:lnSpc>
                        <a:spcAft>
                          <a:spcPts val="0"/>
                        </a:spcAft>
                      </a:pPr>
                      <a:r>
                        <a:rPr lang="en-IN" sz="2000">
                          <a:latin typeface="+mj-lt"/>
                          <a:ea typeface="Book Antiqua"/>
                          <a:cs typeface="Times New Roman"/>
                        </a:rPr>
                        <a:t>Relaxation techniques (meditation, breathing exercises)</a:t>
                      </a:r>
                    </a:p>
                  </a:txBody>
                  <a:tcPr marL="9525" marR="9525" marT="9525" marB="9525"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a:lnSpc>
                          <a:spcPct val="150000"/>
                        </a:lnSpc>
                        <a:spcAft>
                          <a:spcPts val="0"/>
                        </a:spcAft>
                      </a:pPr>
                      <a:r>
                        <a:rPr lang="en-IN" sz="2000" dirty="0">
                          <a:latin typeface="+mj-lt"/>
                          <a:ea typeface="Book Antiqua"/>
                          <a:cs typeface="Times New Roman"/>
                        </a:rPr>
                        <a:t>Mr. Rocky</a:t>
                      </a:r>
                    </a:p>
                  </a:txBody>
                  <a:tcPr marL="9525" marR="9525" marT="9525" marB="9525"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6"/>
                  </a:ext>
                </a:extLst>
              </a:tr>
              <a:tr h="241103">
                <a:tc>
                  <a:txBody>
                    <a:bodyPr/>
                    <a:lstStyle/>
                    <a:p>
                      <a:pPr algn="just">
                        <a:lnSpc>
                          <a:spcPct val="150000"/>
                        </a:lnSpc>
                        <a:spcAft>
                          <a:spcPts val="0"/>
                        </a:spcAft>
                      </a:pPr>
                      <a:r>
                        <a:rPr lang="en-IN" sz="2000">
                          <a:latin typeface="+mj-lt"/>
                          <a:ea typeface="Book Antiqua"/>
                          <a:cs typeface="Times New Roman"/>
                        </a:rPr>
                        <a:t>Health education</a:t>
                      </a:r>
                    </a:p>
                  </a:txBody>
                  <a:tcPr marL="9525" marR="9525" marT="9525" marB="9525"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a:lnSpc>
                          <a:spcPct val="150000"/>
                        </a:lnSpc>
                        <a:spcAft>
                          <a:spcPts val="0"/>
                        </a:spcAft>
                      </a:pPr>
                      <a:r>
                        <a:rPr lang="en-IN" sz="2000">
                          <a:latin typeface="+mj-lt"/>
                          <a:ea typeface="Book Antiqua"/>
                          <a:cs typeface="Times New Roman"/>
                        </a:rPr>
                        <a:t>Education on diabetes management and complication prevention</a:t>
                      </a:r>
                    </a:p>
                  </a:txBody>
                  <a:tcPr marL="9525" marR="9525" marT="9525" marB="9525"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a:lnSpc>
                          <a:spcPct val="150000"/>
                        </a:lnSpc>
                        <a:spcAft>
                          <a:spcPts val="0"/>
                        </a:spcAft>
                      </a:pPr>
                      <a:r>
                        <a:rPr lang="en-IN" sz="2000" dirty="0">
                          <a:latin typeface="+mj-lt"/>
                          <a:ea typeface="Book Antiqua"/>
                          <a:cs typeface="Times New Roman"/>
                        </a:rPr>
                        <a:t>Nurse / Educator</a:t>
                      </a:r>
                    </a:p>
                  </a:txBody>
                  <a:tcPr marL="9525" marR="9525" marT="9525" marB="9525"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7"/>
                  </a:ext>
                </a:extLst>
              </a:tr>
            </a:tbl>
          </a:graphicData>
        </a:graphic>
      </p:graphicFrame>
      <p:pic>
        <p:nvPicPr>
          <p:cNvPr id="11" name="Audio 10">
            <a:hlinkClick r:id="" action="ppaction://media"/>
            <a:extLst>
              <a:ext uri="{FF2B5EF4-FFF2-40B4-BE49-F238E27FC236}">
                <a16:creationId xmlns:a16="http://schemas.microsoft.com/office/drawing/2014/main" id="{0C578A80-DB20-1C41-C272-116B4B96623F}"/>
              </a:ext>
            </a:extLst>
          </p:cNvPr>
          <p:cNvPicPr>
            <a:picLocks noChangeAspect="1"/>
          </p:cNvPicPr>
          <p:nvPr>
            <a:audioFile r:link="rId2"/>
            <p:extLst>
              <p:ext uri="{DAA4B4D4-6D71-4841-9C94-3DE7FCFB9230}">
                <p14:media xmlns:p14="http://schemas.microsoft.com/office/powerpoint/2010/main" r:embed="rId1"/>
              </p:ext>
            </p:extLst>
          </p:nvPr>
        </p:nvPicPr>
        <p:blipFill>
          <a:blip r:embed="rId13"/>
          <a:srcRect l="-266612" t="-266612" r="-266612" b="-266612"/>
          <a:stretch>
            <a:fillRect/>
          </a:stretch>
        </p:blipFill>
        <p:spPr>
          <a:xfrm>
            <a:off x="15078456" y="7077456"/>
            <a:ext cx="3086100" cy="3086100"/>
          </a:xfrm>
          <a:prstGeom prst="ellipse">
            <a:avLst/>
          </a:prstGeom>
        </p:spPr>
      </p:pic>
    </p:spTree>
  </p:cSld>
  <p:clrMapOvr>
    <a:masterClrMapping/>
  </p:clrMapOvr>
  <mc:AlternateContent xmlns:mc="http://schemas.openxmlformats.org/markup-compatibility/2006">
    <mc:Choice xmlns:p14="http://schemas.microsoft.com/office/powerpoint/2010/main" Requires="p14">
      <p:transition spd="slow" p14:dur="2000" advTm="70021"/>
    </mc:Choice>
    <mc:Fallback>
      <p:transition spd="slow" advTm="7002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1"/>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1"/>
                </p:tgtEl>
              </p:cMediaNode>
            </p:audio>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bg>
      <p:bgPr>
        <a:solidFill>
          <a:srgbClr val="FCEDE9"/>
        </a:solidFill>
        <a:effectLst/>
      </p:bgPr>
    </p:bg>
    <p:spTree>
      <p:nvGrpSpPr>
        <p:cNvPr id="1" name=""/>
        <p:cNvGrpSpPr/>
        <p:nvPr/>
      </p:nvGrpSpPr>
      <p:grpSpPr>
        <a:xfrm>
          <a:off x="0" y="0"/>
          <a:ext cx="0" cy="0"/>
          <a:chOff x="0" y="0"/>
          <a:chExt cx="0" cy="0"/>
        </a:xfrm>
      </p:grpSpPr>
      <p:sp>
        <p:nvSpPr>
          <p:cNvPr id="2" name="Freeform 2"/>
          <p:cNvSpPr/>
          <p:nvPr/>
        </p:nvSpPr>
        <p:spPr>
          <a:xfrm rot="7132171" flipV="1">
            <a:off x="11059778" y="-7652213"/>
            <a:ext cx="11159046" cy="12081644"/>
          </a:xfrm>
          <a:custGeom>
            <a:avLst/>
            <a:gdLst/>
            <a:ahLst/>
            <a:cxnLst/>
            <a:rect l="l" t="t" r="r" b="b"/>
            <a:pathLst>
              <a:path w="11159046" h="12081644">
                <a:moveTo>
                  <a:pt x="0" y="12081645"/>
                </a:moveTo>
                <a:lnTo>
                  <a:pt x="11159046" y="12081645"/>
                </a:lnTo>
                <a:lnTo>
                  <a:pt x="11159046" y="0"/>
                </a:lnTo>
                <a:lnTo>
                  <a:pt x="0" y="0"/>
                </a:lnTo>
                <a:lnTo>
                  <a:pt x="0" y="12081645"/>
                </a:lnTo>
                <a:close/>
              </a:path>
            </a:pathLst>
          </a:custGeom>
          <a:blipFill>
            <a:blip r:embed="rId5">
              <a:extLst>
                <a:ext uri="{96DAC541-7B7A-43D3-8B79-37D633B846F1}">
                  <asvg:svgBlip xmlns:asvg="http://schemas.microsoft.com/office/drawing/2016/SVG/main" r:embed="rId6"/>
                </a:ext>
              </a:extLst>
            </a:blip>
            <a:stretch>
              <a:fillRect/>
            </a:stretch>
          </a:blipFill>
        </p:spPr>
        <p:txBody>
          <a:bodyPr/>
          <a:lstStyle/>
          <a:p>
            <a:endParaRPr lang="en-GB"/>
          </a:p>
        </p:txBody>
      </p:sp>
      <p:sp>
        <p:nvSpPr>
          <p:cNvPr id="3" name="Freeform 3"/>
          <p:cNvSpPr/>
          <p:nvPr/>
        </p:nvSpPr>
        <p:spPr>
          <a:xfrm rot="-2477909">
            <a:off x="-5425642" y="4779307"/>
            <a:ext cx="12537058" cy="13573586"/>
          </a:xfrm>
          <a:custGeom>
            <a:avLst/>
            <a:gdLst/>
            <a:ahLst/>
            <a:cxnLst/>
            <a:rect l="l" t="t" r="r" b="b"/>
            <a:pathLst>
              <a:path w="12537058" h="13573586">
                <a:moveTo>
                  <a:pt x="0" y="0"/>
                </a:moveTo>
                <a:lnTo>
                  <a:pt x="12537058" y="0"/>
                </a:lnTo>
                <a:lnTo>
                  <a:pt x="12537058" y="13573587"/>
                </a:lnTo>
                <a:lnTo>
                  <a:pt x="0" y="13573587"/>
                </a:lnTo>
                <a:lnTo>
                  <a:pt x="0" y="0"/>
                </a:lnTo>
                <a:close/>
              </a:path>
            </a:pathLst>
          </a:custGeom>
          <a:blipFill>
            <a:blip r:embed="rId7">
              <a:extLst>
                <a:ext uri="{96DAC541-7B7A-43D3-8B79-37D633B846F1}">
                  <asvg:svgBlip xmlns:asvg="http://schemas.microsoft.com/office/drawing/2016/SVG/main" r:embed="rId8"/>
                </a:ext>
              </a:extLst>
            </a:blip>
            <a:stretch>
              <a:fillRect/>
            </a:stretch>
          </a:blipFill>
        </p:spPr>
        <p:txBody>
          <a:bodyPr/>
          <a:lstStyle/>
          <a:p>
            <a:endParaRPr lang="en-GB"/>
          </a:p>
        </p:txBody>
      </p:sp>
      <p:sp>
        <p:nvSpPr>
          <p:cNvPr id="4" name="Freeform 4"/>
          <p:cNvSpPr/>
          <p:nvPr/>
        </p:nvSpPr>
        <p:spPr>
          <a:xfrm>
            <a:off x="12541359" y="3642906"/>
            <a:ext cx="5883129" cy="6988598"/>
          </a:xfrm>
          <a:custGeom>
            <a:avLst/>
            <a:gdLst/>
            <a:ahLst/>
            <a:cxnLst/>
            <a:rect l="l" t="t" r="r" b="b"/>
            <a:pathLst>
              <a:path w="5883129" h="6988598">
                <a:moveTo>
                  <a:pt x="0" y="0"/>
                </a:moveTo>
                <a:lnTo>
                  <a:pt x="5883129" y="0"/>
                </a:lnTo>
                <a:lnTo>
                  <a:pt x="5883129" y="6988598"/>
                </a:lnTo>
                <a:lnTo>
                  <a:pt x="0" y="6988598"/>
                </a:lnTo>
                <a:lnTo>
                  <a:pt x="0" y="0"/>
                </a:lnTo>
                <a:close/>
              </a:path>
            </a:pathLst>
          </a:custGeom>
          <a:blipFill>
            <a:blip r:embed="rId9">
              <a:extLst>
                <a:ext uri="{96DAC541-7B7A-43D3-8B79-37D633B846F1}">
                  <asvg:svgBlip xmlns:asvg="http://schemas.microsoft.com/office/drawing/2016/SVG/main" r:embed="rId10"/>
                </a:ext>
              </a:extLst>
            </a:blip>
            <a:stretch>
              <a:fillRect/>
            </a:stretch>
          </a:blipFill>
        </p:spPr>
        <p:txBody>
          <a:bodyPr/>
          <a:lstStyle/>
          <a:p>
            <a:endParaRPr lang="en-GB"/>
          </a:p>
        </p:txBody>
      </p:sp>
      <p:sp>
        <p:nvSpPr>
          <p:cNvPr id="5" name="Freeform 5"/>
          <p:cNvSpPr/>
          <p:nvPr/>
        </p:nvSpPr>
        <p:spPr>
          <a:xfrm>
            <a:off x="-256594" y="962025"/>
            <a:ext cx="3649089" cy="8060236"/>
          </a:xfrm>
          <a:custGeom>
            <a:avLst/>
            <a:gdLst/>
            <a:ahLst/>
            <a:cxnLst/>
            <a:rect l="l" t="t" r="r" b="b"/>
            <a:pathLst>
              <a:path w="3649089" h="8060236">
                <a:moveTo>
                  <a:pt x="0" y="0"/>
                </a:moveTo>
                <a:lnTo>
                  <a:pt x="3649089" y="0"/>
                </a:lnTo>
                <a:lnTo>
                  <a:pt x="3649089" y="8060236"/>
                </a:lnTo>
                <a:lnTo>
                  <a:pt x="0" y="8060236"/>
                </a:lnTo>
                <a:lnTo>
                  <a:pt x="0" y="0"/>
                </a:lnTo>
                <a:close/>
              </a:path>
            </a:pathLst>
          </a:custGeom>
          <a:blipFill>
            <a:blip r:embed="rId11">
              <a:extLst>
                <a:ext uri="{96DAC541-7B7A-43D3-8B79-37D633B846F1}">
                  <asvg:svgBlip xmlns:asvg="http://schemas.microsoft.com/office/drawing/2016/SVG/main" r:embed="rId12"/>
                </a:ext>
              </a:extLst>
            </a:blip>
            <a:stretch>
              <a:fillRect/>
            </a:stretch>
          </a:blipFill>
        </p:spPr>
        <p:txBody>
          <a:bodyPr/>
          <a:lstStyle/>
          <a:p>
            <a:endParaRPr lang="en-GB"/>
          </a:p>
        </p:txBody>
      </p:sp>
      <p:sp>
        <p:nvSpPr>
          <p:cNvPr id="6" name="TextBox 6"/>
          <p:cNvSpPr txBox="1"/>
          <p:nvPr/>
        </p:nvSpPr>
        <p:spPr>
          <a:xfrm>
            <a:off x="4301030" y="1564238"/>
            <a:ext cx="9685940" cy="952184"/>
          </a:xfrm>
          <a:prstGeom prst="rect">
            <a:avLst/>
          </a:prstGeom>
        </p:spPr>
        <p:txBody>
          <a:bodyPr lIns="0" tIns="0" rIns="0" bIns="0" rtlCol="0" anchor="t">
            <a:spAutoFit/>
          </a:bodyPr>
          <a:lstStyle/>
          <a:p>
            <a:pPr algn="ctr">
              <a:lnSpc>
                <a:spcPts val="7500"/>
              </a:lnSpc>
            </a:pPr>
            <a:r>
              <a:rPr lang="en-US" sz="6000" b="1" spc="60" dirty="0">
                <a:latin typeface="Nunito Heavy"/>
                <a:ea typeface="Nunito Heavy"/>
                <a:cs typeface="Nunito Heavy"/>
                <a:sym typeface="Nunito Heavy"/>
              </a:rPr>
              <a:t>Conclusion</a:t>
            </a:r>
          </a:p>
        </p:txBody>
      </p:sp>
      <p:grpSp>
        <p:nvGrpSpPr>
          <p:cNvPr id="7" name="Group 7"/>
          <p:cNvGrpSpPr/>
          <p:nvPr/>
        </p:nvGrpSpPr>
        <p:grpSpPr>
          <a:xfrm>
            <a:off x="4301030" y="3719698"/>
            <a:ext cx="9685940" cy="4671775"/>
            <a:chOff x="0" y="0"/>
            <a:chExt cx="2551029" cy="1230426"/>
          </a:xfrm>
        </p:grpSpPr>
        <p:sp>
          <p:nvSpPr>
            <p:cNvPr id="8" name="Freeform 8"/>
            <p:cNvSpPr/>
            <p:nvPr/>
          </p:nvSpPr>
          <p:spPr>
            <a:xfrm>
              <a:off x="0" y="0"/>
              <a:ext cx="2551029" cy="1230426"/>
            </a:xfrm>
            <a:custGeom>
              <a:avLst/>
              <a:gdLst/>
              <a:ahLst/>
              <a:cxnLst/>
              <a:rect l="l" t="t" r="r" b="b"/>
              <a:pathLst>
                <a:path w="2551029" h="1230426">
                  <a:moveTo>
                    <a:pt x="9592" y="0"/>
                  </a:moveTo>
                  <a:lnTo>
                    <a:pt x="2541438" y="0"/>
                  </a:lnTo>
                  <a:cubicBezTo>
                    <a:pt x="2546735" y="0"/>
                    <a:pt x="2551029" y="4294"/>
                    <a:pt x="2551029" y="9592"/>
                  </a:cubicBezTo>
                  <a:lnTo>
                    <a:pt x="2551029" y="1220835"/>
                  </a:lnTo>
                  <a:cubicBezTo>
                    <a:pt x="2551029" y="1226132"/>
                    <a:pt x="2546735" y="1230426"/>
                    <a:pt x="2541438" y="1230426"/>
                  </a:cubicBezTo>
                  <a:lnTo>
                    <a:pt x="9592" y="1230426"/>
                  </a:lnTo>
                  <a:cubicBezTo>
                    <a:pt x="4294" y="1230426"/>
                    <a:pt x="0" y="1226132"/>
                    <a:pt x="0" y="1220835"/>
                  </a:cubicBezTo>
                  <a:lnTo>
                    <a:pt x="0" y="9592"/>
                  </a:lnTo>
                  <a:cubicBezTo>
                    <a:pt x="0" y="4294"/>
                    <a:pt x="4294" y="0"/>
                    <a:pt x="9592" y="0"/>
                  </a:cubicBezTo>
                  <a:close/>
                </a:path>
              </a:pathLst>
            </a:custGeom>
            <a:solidFill>
              <a:srgbClr val="A5DAF3"/>
            </a:solidFill>
          </p:spPr>
          <p:txBody>
            <a:bodyPr/>
            <a:lstStyle/>
            <a:p>
              <a:endParaRPr lang="en-GB"/>
            </a:p>
          </p:txBody>
        </p:sp>
        <p:sp>
          <p:nvSpPr>
            <p:cNvPr id="9" name="TextBox 9"/>
            <p:cNvSpPr txBox="1"/>
            <p:nvPr/>
          </p:nvSpPr>
          <p:spPr>
            <a:xfrm>
              <a:off x="0" y="-57150"/>
              <a:ext cx="2551029" cy="1287576"/>
            </a:xfrm>
            <a:prstGeom prst="rect">
              <a:avLst/>
            </a:prstGeom>
          </p:spPr>
          <p:txBody>
            <a:bodyPr lIns="50800" tIns="50800" rIns="50800" bIns="50800" rtlCol="0" anchor="ctr"/>
            <a:lstStyle/>
            <a:p>
              <a:pPr algn="just">
                <a:lnSpc>
                  <a:spcPct val="150000"/>
                </a:lnSpc>
              </a:pPr>
              <a:r>
                <a:rPr lang="en-GB" sz="2500" dirty="0"/>
                <a:t>In the end, it could be concluded from the presentation that Rocky has been suffering from T2DM for the past 10 years, so there is a need to form a proper care plan for him.</a:t>
              </a:r>
            </a:p>
            <a:p>
              <a:pPr algn="just">
                <a:lnSpc>
                  <a:spcPct val="150000"/>
                </a:lnSpc>
              </a:pPr>
              <a:endParaRPr lang="en-IN" sz="2500" dirty="0"/>
            </a:p>
            <a:p>
              <a:pPr algn="just">
                <a:lnSpc>
                  <a:spcPct val="150000"/>
                </a:lnSpc>
              </a:pPr>
              <a:r>
                <a:rPr lang="en-GB" sz="2500" dirty="0"/>
                <a:t>The cardiovascular and nervous systems are two body systems that will be affected by T2DM, leading to more complications. </a:t>
              </a:r>
              <a:endParaRPr lang="en-IN" sz="2500" dirty="0"/>
            </a:p>
          </p:txBody>
        </p:sp>
      </p:grpSp>
      <p:pic>
        <p:nvPicPr>
          <p:cNvPr id="13" name="Audio 12">
            <a:hlinkClick r:id="" action="ppaction://media"/>
            <a:extLst>
              <a:ext uri="{FF2B5EF4-FFF2-40B4-BE49-F238E27FC236}">
                <a16:creationId xmlns:a16="http://schemas.microsoft.com/office/drawing/2014/main" id="{35EEB473-0921-6BA6-BC5D-AEE2F1163E71}"/>
              </a:ext>
            </a:extLst>
          </p:cNvPr>
          <p:cNvPicPr>
            <a:picLocks noChangeAspect="1"/>
          </p:cNvPicPr>
          <p:nvPr>
            <a:audioFile r:link="rId2"/>
            <p:extLst>
              <p:ext uri="{DAA4B4D4-6D71-4841-9C94-3DE7FCFB9230}">
                <p14:media xmlns:p14="http://schemas.microsoft.com/office/powerpoint/2010/main" r:embed="rId1"/>
              </p:ext>
            </p:extLst>
          </p:nvPr>
        </p:nvPicPr>
        <p:blipFill>
          <a:blip r:embed="rId13"/>
          <a:srcRect l="-266612" t="-266612" r="-266612" b="-266612"/>
          <a:stretch>
            <a:fillRect/>
          </a:stretch>
        </p:blipFill>
        <p:spPr>
          <a:xfrm>
            <a:off x="15078456" y="7077456"/>
            <a:ext cx="3086100" cy="3086100"/>
          </a:xfrm>
          <a:prstGeom prst="ellipse">
            <a:avLst/>
          </a:prstGeom>
        </p:spPr>
      </p:pic>
    </p:spTree>
  </p:cSld>
  <p:clrMapOvr>
    <a:masterClrMapping/>
  </p:clrMapOvr>
  <mc:AlternateContent xmlns:mc="http://schemas.openxmlformats.org/markup-compatibility/2006">
    <mc:Choice xmlns:p14="http://schemas.microsoft.com/office/powerpoint/2010/main" Requires="p14">
      <p:transition spd="slow" p14:dur="2000" advTm="38053"/>
    </mc:Choice>
    <mc:Fallback>
      <p:transition spd="slow" advTm="3805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3"/>
                </p:tgtEl>
              </p:cMediaNode>
            </p:audio>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bg>
      <p:bgPr>
        <a:solidFill>
          <a:srgbClr val="FCEDE9"/>
        </a:solidFill>
        <a:effectLst/>
      </p:bgPr>
    </p:bg>
    <p:spTree>
      <p:nvGrpSpPr>
        <p:cNvPr id="1" name=""/>
        <p:cNvGrpSpPr/>
        <p:nvPr/>
      </p:nvGrpSpPr>
      <p:grpSpPr>
        <a:xfrm>
          <a:off x="0" y="0"/>
          <a:ext cx="0" cy="0"/>
          <a:chOff x="0" y="0"/>
          <a:chExt cx="0" cy="0"/>
        </a:xfrm>
      </p:grpSpPr>
      <p:sp>
        <p:nvSpPr>
          <p:cNvPr id="2" name="Freeform 2"/>
          <p:cNvSpPr/>
          <p:nvPr/>
        </p:nvSpPr>
        <p:spPr>
          <a:xfrm rot="-4785627">
            <a:off x="8446768" y="-1488454"/>
            <a:ext cx="15953106" cy="13516632"/>
          </a:xfrm>
          <a:custGeom>
            <a:avLst/>
            <a:gdLst/>
            <a:ahLst/>
            <a:cxnLst/>
            <a:rect l="l" t="t" r="r" b="b"/>
            <a:pathLst>
              <a:path w="15953106" h="13516632">
                <a:moveTo>
                  <a:pt x="0" y="0"/>
                </a:moveTo>
                <a:lnTo>
                  <a:pt x="15953107" y="0"/>
                </a:lnTo>
                <a:lnTo>
                  <a:pt x="15953107" y="13516631"/>
                </a:lnTo>
                <a:lnTo>
                  <a:pt x="0" y="13516631"/>
                </a:lnTo>
                <a:lnTo>
                  <a:pt x="0" y="0"/>
                </a:lnTo>
                <a:close/>
              </a:path>
            </a:pathLst>
          </a:custGeom>
          <a:blipFill>
            <a:blip r:embed="rId4">
              <a:extLst>
                <a:ext uri="{96DAC541-7B7A-43D3-8B79-37D633B846F1}">
                  <asvg:svgBlip xmlns:asvg="http://schemas.microsoft.com/office/drawing/2016/SVG/main" r:embed="rId5"/>
                </a:ext>
              </a:extLst>
            </a:blip>
            <a:stretch>
              <a:fillRect/>
            </a:stretch>
          </a:blipFill>
        </p:spPr>
        <p:txBody>
          <a:bodyPr/>
          <a:lstStyle/>
          <a:p>
            <a:endParaRPr lang="en-GB"/>
          </a:p>
        </p:txBody>
      </p:sp>
      <p:sp>
        <p:nvSpPr>
          <p:cNvPr id="3" name="Freeform 3"/>
          <p:cNvSpPr/>
          <p:nvPr/>
        </p:nvSpPr>
        <p:spPr>
          <a:xfrm>
            <a:off x="11793866" y="2369855"/>
            <a:ext cx="5731062" cy="8565446"/>
          </a:xfrm>
          <a:custGeom>
            <a:avLst/>
            <a:gdLst/>
            <a:ahLst/>
            <a:cxnLst/>
            <a:rect l="l" t="t" r="r" b="b"/>
            <a:pathLst>
              <a:path w="5731062" h="8565446">
                <a:moveTo>
                  <a:pt x="0" y="0"/>
                </a:moveTo>
                <a:lnTo>
                  <a:pt x="5731062" y="0"/>
                </a:lnTo>
                <a:lnTo>
                  <a:pt x="5731062" y="8565445"/>
                </a:lnTo>
                <a:lnTo>
                  <a:pt x="0" y="8565445"/>
                </a:lnTo>
                <a:lnTo>
                  <a:pt x="0" y="0"/>
                </a:lnTo>
                <a:close/>
              </a:path>
            </a:pathLst>
          </a:custGeom>
          <a:blipFill>
            <a:blip r:embed="rId6">
              <a:extLst>
                <a:ext uri="{96DAC541-7B7A-43D3-8B79-37D633B846F1}">
                  <asvg:svgBlip xmlns:asvg="http://schemas.microsoft.com/office/drawing/2016/SVG/main" r:embed="rId7"/>
                </a:ext>
              </a:extLst>
            </a:blip>
            <a:stretch>
              <a:fillRect/>
            </a:stretch>
          </a:blipFill>
        </p:spPr>
        <p:txBody>
          <a:bodyPr/>
          <a:lstStyle/>
          <a:p>
            <a:endParaRPr lang="en-GB"/>
          </a:p>
        </p:txBody>
      </p:sp>
      <p:sp>
        <p:nvSpPr>
          <p:cNvPr id="4" name="TextBox 4"/>
          <p:cNvSpPr txBox="1"/>
          <p:nvPr/>
        </p:nvSpPr>
        <p:spPr>
          <a:xfrm>
            <a:off x="1000068" y="571468"/>
            <a:ext cx="9685940" cy="952184"/>
          </a:xfrm>
          <a:prstGeom prst="rect">
            <a:avLst/>
          </a:prstGeom>
        </p:spPr>
        <p:txBody>
          <a:bodyPr lIns="0" tIns="0" rIns="0" bIns="0" rtlCol="0" anchor="t">
            <a:spAutoFit/>
          </a:bodyPr>
          <a:lstStyle/>
          <a:p>
            <a:pPr algn="ctr">
              <a:lnSpc>
                <a:spcPts val="7500"/>
              </a:lnSpc>
            </a:pPr>
            <a:r>
              <a:rPr lang="en-US" sz="6000" b="1" spc="60" dirty="0">
                <a:solidFill>
                  <a:srgbClr val="2D799C"/>
                </a:solidFill>
                <a:latin typeface="Nunito Heavy"/>
                <a:ea typeface="Nunito Heavy"/>
                <a:cs typeface="Nunito Heavy"/>
                <a:sym typeface="Nunito Heavy"/>
              </a:rPr>
              <a:t>References </a:t>
            </a:r>
          </a:p>
        </p:txBody>
      </p:sp>
      <p:grpSp>
        <p:nvGrpSpPr>
          <p:cNvPr id="5" name="Group 5"/>
          <p:cNvGrpSpPr/>
          <p:nvPr/>
        </p:nvGrpSpPr>
        <p:grpSpPr>
          <a:xfrm>
            <a:off x="500002" y="2000228"/>
            <a:ext cx="11072890" cy="7643865"/>
            <a:chOff x="0" y="0"/>
            <a:chExt cx="2551029" cy="1230426"/>
          </a:xfrm>
        </p:grpSpPr>
        <p:sp>
          <p:nvSpPr>
            <p:cNvPr id="6" name="Freeform 6"/>
            <p:cNvSpPr/>
            <p:nvPr/>
          </p:nvSpPr>
          <p:spPr>
            <a:xfrm>
              <a:off x="0" y="0"/>
              <a:ext cx="2551029" cy="1230426"/>
            </a:xfrm>
            <a:custGeom>
              <a:avLst/>
              <a:gdLst/>
              <a:ahLst/>
              <a:cxnLst/>
              <a:rect l="l" t="t" r="r" b="b"/>
              <a:pathLst>
                <a:path w="2551029" h="1230426">
                  <a:moveTo>
                    <a:pt x="9592" y="0"/>
                  </a:moveTo>
                  <a:lnTo>
                    <a:pt x="2541438" y="0"/>
                  </a:lnTo>
                  <a:cubicBezTo>
                    <a:pt x="2546735" y="0"/>
                    <a:pt x="2551029" y="4294"/>
                    <a:pt x="2551029" y="9592"/>
                  </a:cubicBezTo>
                  <a:lnTo>
                    <a:pt x="2551029" y="1220835"/>
                  </a:lnTo>
                  <a:cubicBezTo>
                    <a:pt x="2551029" y="1226132"/>
                    <a:pt x="2546735" y="1230426"/>
                    <a:pt x="2541438" y="1230426"/>
                  </a:cubicBezTo>
                  <a:lnTo>
                    <a:pt x="9592" y="1230426"/>
                  </a:lnTo>
                  <a:cubicBezTo>
                    <a:pt x="4294" y="1230426"/>
                    <a:pt x="0" y="1226132"/>
                    <a:pt x="0" y="1220835"/>
                  </a:cubicBezTo>
                  <a:lnTo>
                    <a:pt x="0" y="9592"/>
                  </a:lnTo>
                  <a:cubicBezTo>
                    <a:pt x="0" y="4294"/>
                    <a:pt x="4294" y="0"/>
                    <a:pt x="9592" y="0"/>
                  </a:cubicBezTo>
                  <a:close/>
                </a:path>
              </a:pathLst>
            </a:custGeom>
            <a:solidFill>
              <a:srgbClr val="A5DAF3"/>
            </a:solidFill>
          </p:spPr>
          <p:txBody>
            <a:bodyPr/>
            <a:lstStyle/>
            <a:p>
              <a:endParaRPr lang="en-GB"/>
            </a:p>
          </p:txBody>
        </p:sp>
        <p:sp>
          <p:nvSpPr>
            <p:cNvPr id="7" name="TextBox 7"/>
            <p:cNvSpPr txBox="1"/>
            <p:nvPr/>
          </p:nvSpPr>
          <p:spPr>
            <a:xfrm>
              <a:off x="0" y="-57150"/>
              <a:ext cx="2551029" cy="1287576"/>
            </a:xfrm>
            <a:prstGeom prst="rect">
              <a:avLst/>
            </a:prstGeom>
          </p:spPr>
          <p:txBody>
            <a:bodyPr lIns="50800" tIns="50800" rIns="50800" bIns="50800" rtlCol="0" anchor="ctr"/>
            <a:lstStyle/>
            <a:p>
              <a:pPr algn="just">
                <a:lnSpc>
                  <a:spcPct val="150000"/>
                </a:lnSpc>
              </a:pPr>
              <a:r>
                <a:rPr lang="en-US" dirty="0" err="1"/>
                <a:t>Aroca-Crevillén</a:t>
              </a:r>
              <a:r>
                <a:rPr lang="en-US" dirty="0"/>
                <a:t>, A., </a:t>
              </a:r>
              <a:r>
                <a:rPr lang="en-US" dirty="0" err="1"/>
                <a:t>Vicanolo</a:t>
              </a:r>
              <a:r>
                <a:rPr lang="en-US" dirty="0"/>
                <a:t>, T., </a:t>
              </a:r>
              <a:r>
                <a:rPr lang="en-US" dirty="0" err="1"/>
                <a:t>Ovadia</a:t>
              </a:r>
              <a:r>
                <a:rPr lang="en-US" dirty="0"/>
                <a:t>, S., and Hidalgo, A. (2024). </a:t>
              </a:r>
              <a:r>
                <a:rPr lang="en-US" dirty="0" err="1"/>
                <a:t>Neutrophils</a:t>
              </a:r>
              <a:r>
                <a:rPr lang="en-US" dirty="0"/>
                <a:t> in physiology and pathology. </a:t>
              </a:r>
              <a:r>
                <a:rPr lang="en-US" i="1" dirty="0"/>
                <a:t>Annual Review of Pathology: Mechanisms of Disease</a:t>
              </a:r>
              <a:r>
                <a:rPr lang="en-US" dirty="0"/>
                <a:t>, </a:t>
              </a:r>
              <a:r>
                <a:rPr lang="en-US" i="1" dirty="0"/>
                <a:t>19</a:t>
              </a:r>
              <a:r>
                <a:rPr lang="en-US" dirty="0"/>
                <a:t>(1), 227-259.</a:t>
              </a:r>
              <a:endParaRPr lang="en-IN" dirty="0"/>
            </a:p>
            <a:p>
              <a:pPr algn="just">
                <a:lnSpc>
                  <a:spcPct val="150000"/>
                </a:lnSpc>
              </a:pPr>
              <a:r>
                <a:rPr lang="en-US" dirty="0" err="1"/>
                <a:t>Dhokte</a:t>
              </a:r>
              <a:r>
                <a:rPr lang="en-US" dirty="0"/>
                <a:t>, S., and </a:t>
              </a:r>
              <a:r>
                <a:rPr lang="en-US" dirty="0" err="1"/>
                <a:t>Czaja</a:t>
              </a:r>
              <a:r>
                <a:rPr lang="en-US" dirty="0"/>
                <a:t>, K. (2024). Visceral adipose tissue: the hidden culprit for type 2 diabetes. </a:t>
              </a:r>
              <a:r>
                <a:rPr lang="en-US" i="1" dirty="0"/>
                <a:t>Nutrients</a:t>
              </a:r>
              <a:r>
                <a:rPr lang="en-US" dirty="0"/>
                <a:t>, </a:t>
              </a:r>
              <a:r>
                <a:rPr lang="en-US" i="1" dirty="0"/>
                <a:t>16</a:t>
              </a:r>
              <a:r>
                <a:rPr lang="en-US" dirty="0"/>
                <a:t>(7), 1015.</a:t>
              </a:r>
              <a:endParaRPr lang="en-IN" dirty="0"/>
            </a:p>
            <a:p>
              <a:pPr algn="just">
                <a:lnSpc>
                  <a:spcPct val="150000"/>
                </a:lnSpc>
              </a:pPr>
              <a:r>
                <a:rPr lang="en-US" dirty="0" err="1"/>
                <a:t>Remedios</a:t>
              </a:r>
              <a:r>
                <a:rPr lang="en-US" dirty="0"/>
                <a:t>, L. W., Cho, C., Schwartz, T. M., Su, D., </a:t>
              </a:r>
              <a:r>
                <a:rPr lang="en-US" dirty="0" err="1"/>
                <a:t>Rudravaram</a:t>
              </a:r>
              <a:r>
                <a:rPr lang="en-US" dirty="0"/>
                <a:t>, G., </a:t>
              </a:r>
              <a:r>
                <a:rPr lang="en-US" dirty="0" err="1"/>
                <a:t>Gao</a:t>
              </a:r>
              <a:r>
                <a:rPr lang="en-US" dirty="0"/>
                <a:t>, C., ... and </a:t>
              </a:r>
              <a:r>
                <a:rPr lang="en-US" dirty="0" err="1"/>
                <a:t>Virostko</a:t>
              </a:r>
              <a:r>
                <a:rPr lang="en-US" dirty="0"/>
                <a:t>, J. (2025). Data-Driven abdominal phenotypes of type 2 diabetes in Lean, Overweight, and obese cohorts. </a:t>
              </a:r>
              <a:r>
                <a:rPr lang="en-US" i="1" dirty="0" err="1"/>
                <a:t>arXiv</a:t>
              </a:r>
              <a:r>
                <a:rPr lang="en-US" i="1" dirty="0"/>
                <a:t> preprint arXiv:2508.11063</a:t>
              </a:r>
              <a:r>
                <a:rPr lang="en-US" dirty="0"/>
                <a:t>.</a:t>
              </a:r>
              <a:endParaRPr lang="en-IN" dirty="0"/>
            </a:p>
            <a:p>
              <a:pPr algn="just">
                <a:lnSpc>
                  <a:spcPct val="150000"/>
                </a:lnSpc>
              </a:pPr>
              <a:r>
                <a:rPr lang="en-US" dirty="0" err="1"/>
                <a:t>Sanches</a:t>
              </a:r>
              <a:r>
                <a:rPr lang="en-US" dirty="0"/>
                <a:t>, J. M., Zhao, L. N., </a:t>
              </a:r>
              <a:r>
                <a:rPr lang="en-US" dirty="0" err="1"/>
                <a:t>Salehi</a:t>
              </a:r>
              <a:r>
                <a:rPr lang="en-US" dirty="0"/>
                <a:t>, A., </a:t>
              </a:r>
              <a:r>
                <a:rPr lang="en-US" dirty="0" err="1"/>
                <a:t>Wollheim</a:t>
              </a:r>
              <a:r>
                <a:rPr lang="en-US" dirty="0"/>
                <a:t>, C. B., and </a:t>
              </a:r>
              <a:r>
                <a:rPr lang="en-US" dirty="0" err="1"/>
                <a:t>Kaldis</a:t>
              </a:r>
              <a:r>
                <a:rPr lang="en-US" dirty="0"/>
                <a:t>, P. (2023). </a:t>
              </a:r>
              <a:r>
                <a:rPr lang="en-US" dirty="0" err="1"/>
                <a:t>Pathophysiology</a:t>
              </a:r>
              <a:r>
                <a:rPr lang="en-US" dirty="0"/>
                <a:t> of type 2 diabetes and the impact of altered metabolic </a:t>
              </a:r>
              <a:r>
                <a:rPr lang="en-US" dirty="0" err="1"/>
                <a:t>interorgan</a:t>
              </a:r>
              <a:r>
                <a:rPr lang="en-US" dirty="0"/>
                <a:t> crosstalk. </a:t>
              </a:r>
              <a:r>
                <a:rPr lang="en-US" i="1" dirty="0"/>
                <a:t>The FEBS Journal</a:t>
              </a:r>
              <a:r>
                <a:rPr lang="en-US" dirty="0"/>
                <a:t>, </a:t>
              </a:r>
              <a:r>
                <a:rPr lang="en-US" i="1" dirty="0"/>
                <a:t>290</a:t>
              </a:r>
              <a:r>
                <a:rPr lang="en-US" dirty="0"/>
                <a:t>(3), 620-648.</a:t>
              </a:r>
              <a:endParaRPr lang="en-IN" dirty="0"/>
            </a:p>
            <a:p>
              <a:pPr algn="just">
                <a:lnSpc>
                  <a:spcPct val="150000"/>
                </a:lnSpc>
              </a:pPr>
              <a:r>
                <a:rPr lang="en-US" dirty="0" err="1"/>
                <a:t>Shen</a:t>
              </a:r>
              <a:r>
                <a:rPr lang="en-US" dirty="0"/>
                <a:t>, Z., </a:t>
              </a:r>
              <a:r>
                <a:rPr lang="en-US" dirty="0" err="1"/>
                <a:t>Hou</a:t>
              </a:r>
              <a:r>
                <a:rPr lang="en-US" dirty="0"/>
                <a:t>, Y., Zhao, G., Tan, L., Chen, J., Dong, Z., ... and Pei, L. (2024). Physiological functions of glucose transporter-2: From cell physiology to links with diabetes mellitus. </a:t>
              </a:r>
              <a:r>
                <a:rPr lang="en-US" i="1" dirty="0" err="1"/>
                <a:t>Heliyon</a:t>
              </a:r>
              <a:r>
                <a:rPr lang="en-US" dirty="0"/>
                <a:t>, </a:t>
              </a:r>
              <a:r>
                <a:rPr lang="en-US" i="1" dirty="0"/>
                <a:t>10</a:t>
              </a:r>
              <a:r>
                <a:rPr lang="en-US" dirty="0"/>
                <a:t>(3).</a:t>
              </a:r>
              <a:endParaRPr lang="en-IN" dirty="0"/>
            </a:p>
            <a:p>
              <a:pPr algn="just">
                <a:lnSpc>
                  <a:spcPct val="150000"/>
                </a:lnSpc>
              </a:pPr>
              <a:r>
                <a:rPr lang="en-GB" dirty="0"/>
                <a:t>Sound Sleep Health, </a:t>
              </a:r>
              <a:r>
                <a:rPr lang="en-US" dirty="0"/>
                <a:t>(2026). </a:t>
              </a:r>
              <a:r>
                <a:rPr lang="en-US" i="1" dirty="0"/>
                <a:t>Pain and Sleep: Diabetic Neuropathy</a:t>
              </a:r>
              <a:r>
                <a:rPr lang="en-US" dirty="0"/>
                <a:t>. [Online]. Available Through: &lt; </a:t>
              </a:r>
              <a:r>
                <a:rPr lang="en-US" u="sng" dirty="0">
                  <a:hlinkClick r:id="rId8"/>
                </a:rPr>
                <a:t>https://www.soundsleephealth.com/pain-and-sleep-diabetic-neuropathy/</a:t>
              </a:r>
              <a:r>
                <a:rPr lang="en-US" dirty="0"/>
                <a:t> &gt; [Accessed on: 2</a:t>
              </a:r>
              <a:r>
                <a:rPr lang="en-US" baseline="30000" dirty="0"/>
                <a:t>nd</a:t>
              </a:r>
              <a:r>
                <a:rPr lang="en-US" dirty="0"/>
                <a:t> February 2026].</a:t>
              </a:r>
              <a:endParaRPr lang="en-IN" dirty="0"/>
            </a:p>
            <a:p>
              <a:pPr algn="just">
                <a:lnSpc>
                  <a:spcPct val="150000"/>
                </a:lnSpc>
              </a:pPr>
              <a:r>
                <a:rPr lang="en-US" dirty="0" err="1"/>
                <a:t>Szczerbinski</a:t>
              </a:r>
              <a:r>
                <a:rPr lang="en-US" dirty="0"/>
                <a:t>, L., and </a:t>
              </a:r>
              <a:r>
                <a:rPr lang="en-US" dirty="0" err="1"/>
                <a:t>Florez</a:t>
              </a:r>
              <a:r>
                <a:rPr lang="en-US" dirty="0"/>
                <a:t>, J. C. (2023). Precision medicine of obesity as an integral part of type 2 diabetes management–past, present, and future. </a:t>
              </a:r>
              <a:r>
                <a:rPr lang="en-US" i="1" dirty="0"/>
                <a:t>The Lancet Diabetes and Endocrinology</a:t>
              </a:r>
              <a:r>
                <a:rPr lang="en-US" dirty="0"/>
                <a:t>, </a:t>
              </a:r>
              <a:r>
                <a:rPr lang="en-US" i="1" dirty="0"/>
                <a:t>11</a:t>
              </a:r>
              <a:r>
                <a:rPr lang="en-US" dirty="0"/>
                <a:t>(11), 861-878.</a:t>
              </a:r>
              <a:endParaRPr lang="en-IN" dirty="0"/>
            </a:p>
            <a:p>
              <a:pPr algn="just">
                <a:lnSpc>
                  <a:spcPct val="150000"/>
                </a:lnSpc>
              </a:pPr>
              <a:r>
                <a:rPr lang="en-GB" dirty="0" err="1"/>
                <a:t>Szendrödi</a:t>
              </a:r>
              <a:r>
                <a:rPr lang="en-GB" dirty="0"/>
                <a:t>, J.</a:t>
              </a:r>
              <a:r>
                <a:rPr lang="en-US" dirty="0"/>
                <a:t> (2026). </a:t>
              </a:r>
              <a:r>
                <a:rPr lang="en-US" i="1" dirty="0"/>
                <a:t>Cardiovascular disease associated with diabetes</a:t>
              </a:r>
              <a:r>
                <a:rPr lang="en-US" dirty="0"/>
                <a:t>. [Online]. Available Through: &lt; </a:t>
              </a:r>
              <a:r>
                <a:rPr lang="en-GB" u="sng" dirty="0">
                  <a:hlinkClick r:id="rId9"/>
                </a:rPr>
                <a:t>https://www.diabinfo.de/en/living-with-diabetes/complications/cardiovascular.html</a:t>
              </a:r>
              <a:r>
                <a:rPr lang="en-US" dirty="0"/>
                <a:t>  &gt; [Accessed on: 2</a:t>
              </a:r>
              <a:r>
                <a:rPr lang="en-US" baseline="30000" dirty="0"/>
                <a:t>nd</a:t>
              </a:r>
              <a:r>
                <a:rPr lang="en-US" dirty="0"/>
                <a:t> February 2026].</a:t>
              </a:r>
              <a:endParaRPr lang="en-IN" dirty="0"/>
            </a:p>
            <a:p>
              <a:pPr algn="just">
                <a:lnSpc>
                  <a:spcPct val="150000"/>
                </a:lnSpc>
              </a:pPr>
              <a:r>
                <a:rPr lang="en-US" dirty="0"/>
                <a:t>Townsend, K. L. (2024). One nervous system: critical links between central and peripheral nervous system health and implications for obesity and diabetes. </a:t>
              </a:r>
              <a:r>
                <a:rPr lang="en-US" i="1" dirty="0"/>
                <a:t>Diabetes</a:t>
              </a:r>
              <a:r>
                <a:rPr lang="en-US" dirty="0"/>
                <a:t>, </a:t>
              </a:r>
              <a:r>
                <a:rPr lang="en-US" i="1" dirty="0"/>
                <a:t>73</a:t>
              </a:r>
              <a:r>
                <a:rPr lang="en-US" dirty="0"/>
                <a:t>(12), 1967-1975.</a:t>
              </a:r>
              <a:endParaRPr lang="en-IN" dirty="0"/>
            </a:p>
          </p:txBody>
        </p:sp>
      </p:grpSp>
      <p:pic>
        <p:nvPicPr>
          <p:cNvPr id="13" name="Audio 12">
            <a:hlinkClick r:id="" action="ppaction://media"/>
            <a:extLst>
              <a:ext uri="{FF2B5EF4-FFF2-40B4-BE49-F238E27FC236}">
                <a16:creationId xmlns:a16="http://schemas.microsoft.com/office/drawing/2014/main" id="{2DBBD84B-5A44-5174-907E-F8EA29E2BCDF}"/>
              </a:ext>
            </a:extLst>
          </p:cNvPr>
          <p:cNvPicPr>
            <a:picLocks noChangeAspect="1"/>
          </p:cNvPicPr>
          <p:nvPr>
            <a:audioFile r:link="rId2"/>
            <p:extLst>
              <p:ext uri="{DAA4B4D4-6D71-4841-9C94-3DE7FCFB9230}">
                <p14:media xmlns:p14="http://schemas.microsoft.com/office/powerpoint/2010/main" r:embed="rId1"/>
              </p:ext>
            </p:extLst>
          </p:nvPr>
        </p:nvPicPr>
        <p:blipFill>
          <a:blip r:embed="rId10"/>
          <a:srcRect l="-266612" t="-266612" r="-266612" b="-266612"/>
          <a:stretch>
            <a:fillRect/>
          </a:stretch>
        </p:blipFill>
        <p:spPr>
          <a:xfrm>
            <a:off x="15078456" y="7077456"/>
            <a:ext cx="3086100" cy="3086100"/>
          </a:xfrm>
          <a:prstGeom prst="ellipse">
            <a:avLst/>
          </a:prstGeom>
        </p:spPr>
      </p:pic>
    </p:spTree>
  </p:cSld>
  <p:clrMapOvr>
    <a:masterClrMapping/>
  </p:clrMapOvr>
  <mc:AlternateContent xmlns:mc="http://schemas.openxmlformats.org/markup-compatibility/2006">
    <mc:Choice xmlns:p14="http://schemas.microsoft.com/office/powerpoint/2010/main" Requires="p14">
      <p:transition spd="slow" p14:dur="2000" advTm="1893"/>
    </mc:Choice>
    <mc:Fallback>
      <p:transition spd="slow" advTm="189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3"/>
                </p:tgtEl>
              </p:cMediaNode>
            </p:audio>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bg>
      <p:bgPr>
        <a:solidFill>
          <a:srgbClr val="FCEDE9"/>
        </a:solidFill>
        <a:effectLst/>
      </p:bgPr>
    </p:bg>
    <p:spTree>
      <p:nvGrpSpPr>
        <p:cNvPr id="1" name=""/>
        <p:cNvGrpSpPr/>
        <p:nvPr/>
      </p:nvGrpSpPr>
      <p:grpSpPr>
        <a:xfrm>
          <a:off x="0" y="0"/>
          <a:ext cx="0" cy="0"/>
          <a:chOff x="0" y="0"/>
          <a:chExt cx="0" cy="0"/>
        </a:xfrm>
      </p:grpSpPr>
      <p:sp>
        <p:nvSpPr>
          <p:cNvPr id="2" name="TextBox 2"/>
          <p:cNvSpPr txBox="1"/>
          <p:nvPr/>
        </p:nvSpPr>
        <p:spPr>
          <a:xfrm>
            <a:off x="4301030" y="2106263"/>
            <a:ext cx="9685940" cy="1071245"/>
          </a:xfrm>
          <a:prstGeom prst="rect">
            <a:avLst/>
          </a:prstGeom>
        </p:spPr>
        <p:txBody>
          <a:bodyPr lIns="0" tIns="0" rIns="0" bIns="0" rtlCol="0" anchor="t">
            <a:spAutoFit/>
          </a:bodyPr>
          <a:lstStyle/>
          <a:p>
            <a:pPr algn="ctr">
              <a:lnSpc>
                <a:spcPts val="8500"/>
              </a:lnSpc>
            </a:pPr>
            <a:r>
              <a:rPr lang="en-US" sz="6800" b="1" spc="68">
                <a:solidFill>
                  <a:srgbClr val="2D799C"/>
                </a:solidFill>
                <a:latin typeface="Nunito Heavy"/>
                <a:ea typeface="Nunito Heavy"/>
                <a:cs typeface="Nunito Heavy"/>
                <a:sym typeface="Nunito Heavy"/>
              </a:rPr>
              <a:t>THANK YOU!</a:t>
            </a:r>
          </a:p>
        </p:txBody>
      </p:sp>
      <p:grpSp>
        <p:nvGrpSpPr>
          <p:cNvPr id="3" name="Group 3"/>
          <p:cNvGrpSpPr/>
          <p:nvPr/>
        </p:nvGrpSpPr>
        <p:grpSpPr>
          <a:xfrm>
            <a:off x="4301030" y="3470863"/>
            <a:ext cx="9685940" cy="4671775"/>
            <a:chOff x="0" y="0"/>
            <a:chExt cx="2551029" cy="1230426"/>
          </a:xfrm>
        </p:grpSpPr>
        <p:sp>
          <p:nvSpPr>
            <p:cNvPr id="4" name="Freeform 4"/>
            <p:cNvSpPr/>
            <p:nvPr/>
          </p:nvSpPr>
          <p:spPr>
            <a:xfrm>
              <a:off x="0" y="0"/>
              <a:ext cx="2551029" cy="1230426"/>
            </a:xfrm>
            <a:custGeom>
              <a:avLst/>
              <a:gdLst/>
              <a:ahLst/>
              <a:cxnLst/>
              <a:rect l="l" t="t" r="r" b="b"/>
              <a:pathLst>
                <a:path w="2551029" h="1230426">
                  <a:moveTo>
                    <a:pt x="9592" y="0"/>
                  </a:moveTo>
                  <a:lnTo>
                    <a:pt x="2541438" y="0"/>
                  </a:lnTo>
                  <a:cubicBezTo>
                    <a:pt x="2546735" y="0"/>
                    <a:pt x="2551029" y="4294"/>
                    <a:pt x="2551029" y="9592"/>
                  </a:cubicBezTo>
                  <a:lnTo>
                    <a:pt x="2551029" y="1220835"/>
                  </a:lnTo>
                  <a:cubicBezTo>
                    <a:pt x="2551029" y="1226132"/>
                    <a:pt x="2546735" y="1230426"/>
                    <a:pt x="2541438" y="1230426"/>
                  </a:cubicBezTo>
                  <a:lnTo>
                    <a:pt x="9592" y="1230426"/>
                  </a:lnTo>
                  <a:cubicBezTo>
                    <a:pt x="4294" y="1230426"/>
                    <a:pt x="0" y="1226132"/>
                    <a:pt x="0" y="1220835"/>
                  </a:cubicBezTo>
                  <a:lnTo>
                    <a:pt x="0" y="9592"/>
                  </a:lnTo>
                  <a:cubicBezTo>
                    <a:pt x="0" y="4294"/>
                    <a:pt x="4294" y="0"/>
                    <a:pt x="9592" y="0"/>
                  </a:cubicBezTo>
                  <a:close/>
                </a:path>
              </a:pathLst>
            </a:custGeom>
            <a:solidFill>
              <a:srgbClr val="A5DAF3"/>
            </a:solidFill>
          </p:spPr>
          <p:txBody>
            <a:bodyPr/>
            <a:lstStyle/>
            <a:p>
              <a:endParaRPr lang="en-GB"/>
            </a:p>
          </p:txBody>
        </p:sp>
        <p:sp>
          <p:nvSpPr>
            <p:cNvPr id="5" name="TextBox 5"/>
            <p:cNvSpPr txBox="1"/>
            <p:nvPr/>
          </p:nvSpPr>
          <p:spPr>
            <a:xfrm>
              <a:off x="0" y="-57150"/>
              <a:ext cx="2551029" cy="1287576"/>
            </a:xfrm>
            <a:prstGeom prst="rect">
              <a:avLst/>
            </a:prstGeom>
          </p:spPr>
          <p:txBody>
            <a:bodyPr lIns="50800" tIns="50800" rIns="50800" bIns="50800" rtlCol="0" anchor="ctr"/>
            <a:lstStyle/>
            <a:p>
              <a:pPr algn="ctr">
                <a:lnSpc>
                  <a:spcPts val="4760"/>
                </a:lnSpc>
              </a:pPr>
              <a:r>
                <a:rPr lang="en-US" sz="3400">
                  <a:solidFill>
                    <a:srgbClr val="5C3224"/>
                  </a:solidFill>
                  <a:latin typeface="Nunito"/>
                  <a:ea typeface="Nunito"/>
                  <a:cs typeface="Nunito"/>
                  <a:sym typeface="Nunito"/>
                </a:rPr>
                <a:t>Thank you so much for watching our presentation! Do you have any questions, comments, or suggestions?</a:t>
              </a:r>
            </a:p>
          </p:txBody>
        </p:sp>
      </p:grpSp>
      <p:sp>
        <p:nvSpPr>
          <p:cNvPr id="6" name="Freeform 6"/>
          <p:cNvSpPr/>
          <p:nvPr/>
        </p:nvSpPr>
        <p:spPr>
          <a:xfrm rot="6737149" flipH="1" flipV="1">
            <a:off x="-7476913" y="-9145504"/>
            <a:ext cx="15744553" cy="13339931"/>
          </a:xfrm>
          <a:custGeom>
            <a:avLst/>
            <a:gdLst/>
            <a:ahLst/>
            <a:cxnLst/>
            <a:rect l="l" t="t" r="r" b="b"/>
            <a:pathLst>
              <a:path w="15744553" h="13339931">
                <a:moveTo>
                  <a:pt x="15744553" y="13339931"/>
                </a:moveTo>
                <a:lnTo>
                  <a:pt x="0" y="13339931"/>
                </a:lnTo>
                <a:lnTo>
                  <a:pt x="0" y="0"/>
                </a:lnTo>
                <a:lnTo>
                  <a:pt x="15744553" y="0"/>
                </a:lnTo>
                <a:lnTo>
                  <a:pt x="15744553" y="13339931"/>
                </a:lnTo>
                <a:close/>
              </a:path>
            </a:pathLst>
          </a:custGeom>
          <a:blipFill>
            <a:blip r:embed="rId5">
              <a:extLst>
                <a:ext uri="{96DAC541-7B7A-43D3-8B79-37D633B846F1}">
                  <asvg:svgBlip xmlns:asvg="http://schemas.microsoft.com/office/drawing/2016/SVG/main" r:embed="rId6"/>
                </a:ext>
              </a:extLst>
            </a:blip>
            <a:stretch>
              <a:fillRect/>
            </a:stretch>
          </a:blipFill>
        </p:spPr>
        <p:txBody>
          <a:bodyPr/>
          <a:lstStyle/>
          <a:p>
            <a:endParaRPr lang="en-GB"/>
          </a:p>
        </p:txBody>
      </p:sp>
      <p:sp>
        <p:nvSpPr>
          <p:cNvPr id="7" name="Freeform 7"/>
          <p:cNvSpPr/>
          <p:nvPr/>
        </p:nvSpPr>
        <p:spPr>
          <a:xfrm rot="6590698">
            <a:off x="10415723" y="5944493"/>
            <a:ext cx="15744553" cy="13339931"/>
          </a:xfrm>
          <a:custGeom>
            <a:avLst/>
            <a:gdLst/>
            <a:ahLst/>
            <a:cxnLst/>
            <a:rect l="l" t="t" r="r" b="b"/>
            <a:pathLst>
              <a:path w="15744553" h="13339931">
                <a:moveTo>
                  <a:pt x="0" y="0"/>
                </a:moveTo>
                <a:lnTo>
                  <a:pt x="15744554" y="0"/>
                </a:lnTo>
                <a:lnTo>
                  <a:pt x="15744554" y="13339931"/>
                </a:lnTo>
                <a:lnTo>
                  <a:pt x="0" y="13339931"/>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txBody>
          <a:bodyPr/>
          <a:lstStyle/>
          <a:p>
            <a:endParaRPr lang="en-GB"/>
          </a:p>
        </p:txBody>
      </p:sp>
      <p:sp>
        <p:nvSpPr>
          <p:cNvPr id="8" name="Freeform 8"/>
          <p:cNvSpPr/>
          <p:nvPr/>
        </p:nvSpPr>
        <p:spPr>
          <a:xfrm rot="6590698">
            <a:off x="10868136" y="6279139"/>
            <a:ext cx="15744553" cy="13339931"/>
          </a:xfrm>
          <a:custGeom>
            <a:avLst/>
            <a:gdLst/>
            <a:ahLst/>
            <a:cxnLst/>
            <a:rect l="l" t="t" r="r" b="b"/>
            <a:pathLst>
              <a:path w="15744553" h="13339931">
                <a:moveTo>
                  <a:pt x="0" y="0"/>
                </a:moveTo>
                <a:lnTo>
                  <a:pt x="15744553" y="0"/>
                </a:lnTo>
                <a:lnTo>
                  <a:pt x="15744553" y="13339930"/>
                </a:lnTo>
                <a:lnTo>
                  <a:pt x="0" y="13339930"/>
                </a:lnTo>
                <a:lnTo>
                  <a:pt x="0" y="0"/>
                </a:lnTo>
                <a:close/>
              </a:path>
            </a:pathLst>
          </a:custGeom>
          <a:blipFill>
            <a:blip r:embed="rId7">
              <a:extLst>
                <a:ext uri="{96DAC541-7B7A-43D3-8B79-37D633B846F1}">
                  <asvg:svgBlip xmlns:asvg="http://schemas.microsoft.com/office/drawing/2016/SVG/main" r:embed="rId8"/>
                </a:ext>
              </a:extLst>
            </a:blip>
            <a:stretch>
              <a:fillRect/>
            </a:stretch>
          </a:blipFill>
        </p:spPr>
        <p:txBody>
          <a:bodyPr/>
          <a:lstStyle/>
          <a:p>
            <a:endParaRPr lang="en-GB"/>
          </a:p>
        </p:txBody>
      </p:sp>
      <p:sp>
        <p:nvSpPr>
          <p:cNvPr id="9" name="Freeform 9"/>
          <p:cNvSpPr/>
          <p:nvPr/>
        </p:nvSpPr>
        <p:spPr>
          <a:xfrm rot="6737149" flipH="1" flipV="1">
            <a:off x="-7687719" y="-9827318"/>
            <a:ext cx="15744553" cy="13339931"/>
          </a:xfrm>
          <a:custGeom>
            <a:avLst/>
            <a:gdLst/>
            <a:ahLst/>
            <a:cxnLst/>
            <a:rect l="l" t="t" r="r" b="b"/>
            <a:pathLst>
              <a:path w="15744553" h="13339931">
                <a:moveTo>
                  <a:pt x="15744553" y="13339931"/>
                </a:moveTo>
                <a:lnTo>
                  <a:pt x="0" y="13339931"/>
                </a:lnTo>
                <a:lnTo>
                  <a:pt x="0" y="0"/>
                </a:lnTo>
                <a:lnTo>
                  <a:pt x="15744553" y="0"/>
                </a:lnTo>
                <a:lnTo>
                  <a:pt x="15744553" y="13339931"/>
                </a:lnTo>
                <a:close/>
              </a:path>
            </a:pathLst>
          </a:custGeom>
          <a:blipFill>
            <a:blip r:embed="rId7">
              <a:extLst>
                <a:ext uri="{96DAC541-7B7A-43D3-8B79-37D633B846F1}">
                  <asvg:svgBlip xmlns:asvg="http://schemas.microsoft.com/office/drawing/2016/SVG/main" r:embed="rId8"/>
                </a:ext>
              </a:extLst>
            </a:blip>
            <a:stretch>
              <a:fillRect/>
            </a:stretch>
          </a:blipFill>
        </p:spPr>
        <p:txBody>
          <a:bodyPr/>
          <a:lstStyle/>
          <a:p>
            <a:endParaRPr lang="en-GB"/>
          </a:p>
        </p:txBody>
      </p:sp>
      <p:pic>
        <p:nvPicPr>
          <p:cNvPr id="11" name="Audio 10">
            <a:hlinkClick r:id="" action="ppaction://media"/>
            <a:extLst>
              <a:ext uri="{FF2B5EF4-FFF2-40B4-BE49-F238E27FC236}">
                <a16:creationId xmlns:a16="http://schemas.microsoft.com/office/drawing/2014/main" id="{56F4533E-5C30-1325-1624-D551E5EA6FE7}"/>
              </a:ext>
            </a:extLst>
          </p:cNvPr>
          <p:cNvPicPr>
            <a:picLocks noChangeAspect="1"/>
          </p:cNvPicPr>
          <p:nvPr>
            <a:audioFile r:link="rId2"/>
            <p:extLst>
              <p:ext uri="{DAA4B4D4-6D71-4841-9C94-3DE7FCFB9230}">
                <p14:media xmlns:p14="http://schemas.microsoft.com/office/powerpoint/2010/main" r:embed="rId1"/>
              </p:ext>
            </p:extLst>
          </p:nvPr>
        </p:nvPicPr>
        <p:blipFill>
          <a:blip r:embed="rId9"/>
          <a:srcRect l="-266613" t="-266613" r="-266613" b="-266613"/>
          <a:stretch>
            <a:fillRect/>
          </a:stretch>
        </p:blipFill>
        <p:spPr>
          <a:xfrm>
            <a:off x="15078456" y="7077456"/>
            <a:ext cx="3086100" cy="3086100"/>
          </a:xfrm>
          <a:prstGeom prst="ellipse">
            <a:avLst/>
          </a:prstGeom>
        </p:spPr>
      </p:pic>
    </p:spTree>
  </p:cSld>
  <p:clrMapOvr>
    <a:masterClrMapping/>
  </p:clrMapOvr>
  <mc:AlternateContent xmlns:mc="http://schemas.openxmlformats.org/markup-compatibility/2006">
    <mc:Choice xmlns:p14="http://schemas.microsoft.com/office/powerpoint/2010/main" Requires="p14">
      <p:transition spd="slow" p14:dur="2000" advTm="16157"/>
    </mc:Choice>
    <mc:Fallback>
      <p:transition spd="slow" advTm="1615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1"/>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1"/>
                </p:tgtEl>
              </p:cMediaNode>
            </p:audio>
          </p:childTnLst>
        </p:cTn>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180</TotalTime>
  <Words>2309</Words>
  <Application>Microsoft Office PowerPoint</Application>
  <PresentationFormat>Custom</PresentationFormat>
  <Paragraphs>118</Paragraphs>
  <Slides>16</Slides>
  <Notes>14</Notes>
  <HiddenSlides>0</HiddenSlides>
  <MMClips>16</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16</vt:i4>
      </vt:variant>
    </vt:vector>
  </HeadingPairs>
  <TitlesOfParts>
    <vt:vector size="22" baseType="lpstr">
      <vt:lpstr>Nunito Bold</vt:lpstr>
      <vt:lpstr>Nunito Heavy</vt:lpstr>
      <vt:lpstr>Nunito</vt:lpstr>
      <vt:lpstr>Calibri</vt:lpstr>
      <vt:lpstr>Arial</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Slide 1</dc:title>
  <cp:lastModifiedBy>laurent felix ilboudo</cp:lastModifiedBy>
  <cp:revision>8</cp:revision>
  <dcterms:created xsi:type="dcterms:W3CDTF">2006-08-16T00:00:00Z</dcterms:created>
  <dcterms:modified xsi:type="dcterms:W3CDTF">2026-03-20T11:59:57Z</dcterms:modified>
  <dc:identifier>DAHAKkBANVs</dc:identifier>
</cp:coreProperties>
</file>