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6"/>
  </p:notesMasterIdLst>
  <p:sldIdLst>
    <p:sldId id="289" r:id="rId2"/>
    <p:sldId id="287" r:id="rId3"/>
    <p:sldId id="256" r:id="rId4"/>
    <p:sldId id="257" r:id="rId5"/>
    <p:sldId id="261" r:id="rId6"/>
    <p:sldId id="258" r:id="rId7"/>
    <p:sldId id="259" r:id="rId8"/>
    <p:sldId id="260" r:id="rId9"/>
    <p:sldId id="262" r:id="rId10"/>
    <p:sldId id="269" r:id="rId11"/>
    <p:sldId id="263" r:id="rId12"/>
    <p:sldId id="264" r:id="rId13"/>
    <p:sldId id="265" r:id="rId14"/>
    <p:sldId id="266" r:id="rId15"/>
    <p:sldId id="267" r:id="rId16"/>
    <p:sldId id="268" r:id="rId17"/>
    <p:sldId id="282" r:id="rId18"/>
    <p:sldId id="270" r:id="rId19"/>
    <p:sldId id="271" r:id="rId20"/>
    <p:sldId id="272" r:id="rId21"/>
    <p:sldId id="273" r:id="rId22"/>
    <p:sldId id="274" r:id="rId23"/>
    <p:sldId id="275" r:id="rId24"/>
    <p:sldId id="283" r:id="rId25"/>
    <p:sldId id="276" r:id="rId26"/>
    <p:sldId id="277" r:id="rId27"/>
    <p:sldId id="278" r:id="rId28"/>
    <p:sldId id="279" r:id="rId29"/>
    <p:sldId id="280" r:id="rId30"/>
    <p:sldId id="281" r:id="rId31"/>
    <p:sldId id="288" r:id="rId32"/>
    <p:sldId id="284" r:id="rId33"/>
    <p:sldId id="285" r:id="rId34"/>
    <p:sldId id="286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478"/>
    <p:restoredTop sz="94681"/>
  </p:normalViewPr>
  <p:slideViewPr>
    <p:cSldViewPr snapToGrid="0">
      <p:cViewPr>
        <p:scale>
          <a:sx n="87" d="100"/>
          <a:sy n="87" d="100"/>
        </p:scale>
        <p:origin x="1200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4.png"/><Relationship Id="rId7" Type="http://schemas.openxmlformats.org/officeDocument/2006/relationships/image" Target="../media/image36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35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4.png"/><Relationship Id="rId7" Type="http://schemas.openxmlformats.org/officeDocument/2006/relationships/image" Target="../media/image36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3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024649-24E4-4C6B-9736-97BE53350D9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F461C8A-8BBD-49B5-9FBF-81BA95929DF4}">
      <dgm:prSet/>
      <dgm:spPr/>
      <dgm:t>
        <a:bodyPr/>
        <a:lstStyle/>
        <a:p>
          <a:r>
            <a:rPr lang="en-US" b="1"/>
            <a:t>Resource-Based View (RBV):</a:t>
          </a:r>
          <a:r>
            <a:rPr lang="en-US"/>
            <a:t> Human Capital as a source of sustained competitive advantage (Barney, 1991).</a:t>
          </a:r>
        </a:p>
      </dgm:t>
    </dgm:pt>
    <dgm:pt modelId="{D12945E1-1EFF-47EF-93C4-08C9A4DA2584}" type="parTrans" cxnId="{4650BCF6-96A1-4EB5-8ABB-C41672FB72AB}">
      <dgm:prSet/>
      <dgm:spPr/>
      <dgm:t>
        <a:bodyPr/>
        <a:lstStyle/>
        <a:p>
          <a:endParaRPr lang="en-US"/>
        </a:p>
      </dgm:t>
    </dgm:pt>
    <dgm:pt modelId="{E6A86EE7-82F1-4C79-A044-7E508EB506A4}" type="sibTrans" cxnId="{4650BCF6-96A1-4EB5-8ABB-C41672FB72AB}">
      <dgm:prSet/>
      <dgm:spPr/>
      <dgm:t>
        <a:bodyPr/>
        <a:lstStyle/>
        <a:p>
          <a:endParaRPr lang="en-US"/>
        </a:p>
      </dgm:t>
    </dgm:pt>
    <dgm:pt modelId="{BDC1DA50-BFA8-43EB-ABE5-C52399F398FB}">
      <dgm:prSet/>
      <dgm:spPr/>
      <dgm:t>
        <a:bodyPr/>
        <a:lstStyle/>
        <a:p>
          <a:r>
            <a:rPr lang="en-US" b="1"/>
            <a:t>Hiring for Potential:</a:t>
          </a:r>
          <a:r>
            <a:rPr lang="en-US"/>
            <a:t> Prioritizes Cognitive Ability over specific technical skills/degrees (Schmidt &amp; Rosenberg, 2014).</a:t>
          </a:r>
        </a:p>
      </dgm:t>
    </dgm:pt>
    <dgm:pt modelId="{2E4DC3C1-3C2A-409A-99A8-9A3F7195E369}" type="parTrans" cxnId="{326071E7-F439-4E91-BCA3-5BC6AD5745AB}">
      <dgm:prSet/>
      <dgm:spPr/>
      <dgm:t>
        <a:bodyPr/>
        <a:lstStyle/>
        <a:p>
          <a:endParaRPr lang="en-US"/>
        </a:p>
      </dgm:t>
    </dgm:pt>
    <dgm:pt modelId="{AED2EB2F-7309-4EB7-9147-EE34EB6EA5B7}" type="sibTrans" cxnId="{326071E7-F439-4E91-BCA3-5BC6AD5745AB}">
      <dgm:prSet/>
      <dgm:spPr/>
      <dgm:t>
        <a:bodyPr/>
        <a:lstStyle/>
        <a:p>
          <a:endParaRPr lang="en-US"/>
        </a:p>
      </dgm:t>
    </dgm:pt>
    <dgm:pt modelId="{0A1D1603-0BDE-4624-B292-144F4382F5AD}">
      <dgm:prSet/>
      <dgm:spPr/>
      <dgm:t>
        <a:bodyPr/>
        <a:lstStyle/>
        <a:p>
          <a:r>
            <a:rPr lang="en-US" b="1"/>
            <a:t>Diversity Strategy:</a:t>
          </a:r>
          <a:r>
            <a:rPr lang="en-US"/>
            <a:t> Aiming to reflect global user base, though workforce remains predominantly male/Asian (Google Diversity Report, 2024).</a:t>
          </a:r>
        </a:p>
      </dgm:t>
    </dgm:pt>
    <dgm:pt modelId="{9421A21F-EB14-49BA-A5FF-3DB3CFEA386B}" type="parTrans" cxnId="{365C17A1-A447-4A86-ADAD-676825BBEBCF}">
      <dgm:prSet/>
      <dgm:spPr/>
      <dgm:t>
        <a:bodyPr/>
        <a:lstStyle/>
        <a:p>
          <a:endParaRPr lang="en-US"/>
        </a:p>
      </dgm:t>
    </dgm:pt>
    <dgm:pt modelId="{A23DB55A-D713-444C-806A-9484C53A79AE}" type="sibTrans" cxnId="{365C17A1-A447-4A86-ADAD-676825BBEBCF}">
      <dgm:prSet/>
      <dgm:spPr/>
      <dgm:t>
        <a:bodyPr/>
        <a:lstStyle/>
        <a:p>
          <a:endParaRPr lang="en-US"/>
        </a:p>
      </dgm:t>
    </dgm:pt>
    <dgm:pt modelId="{FD6DD2E4-0E5A-4352-90F4-A33AB3E5735F}">
      <dgm:prSet/>
      <dgm:spPr/>
      <dgm:t>
        <a:bodyPr/>
        <a:lstStyle/>
        <a:p>
          <a:r>
            <a:rPr lang="en-US" b="1"/>
            <a:t>Talent Density:</a:t>
          </a:r>
          <a:r>
            <a:rPr lang="en-US"/>
            <a:t> Strategy to hire only those "better than the average" of current teams.</a:t>
          </a:r>
        </a:p>
      </dgm:t>
    </dgm:pt>
    <dgm:pt modelId="{D65C4695-58CC-4638-B88D-3357AF0F165A}" type="parTrans" cxnId="{9809DE77-8D86-45C6-8ADE-1991C52FA98E}">
      <dgm:prSet/>
      <dgm:spPr/>
      <dgm:t>
        <a:bodyPr/>
        <a:lstStyle/>
        <a:p>
          <a:endParaRPr lang="en-US"/>
        </a:p>
      </dgm:t>
    </dgm:pt>
    <dgm:pt modelId="{893BBE42-7600-472D-9919-09B474E1E194}" type="sibTrans" cxnId="{9809DE77-8D86-45C6-8ADE-1991C52FA98E}">
      <dgm:prSet/>
      <dgm:spPr/>
      <dgm:t>
        <a:bodyPr/>
        <a:lstStyle/>
        <a:p>
          <a:endParaRPr lang="en-US"/>
        </a:p>
      </dgm:t>
    </dgm:pt>
    <dgm:pt modelId="{418CD1C5-6D29-1246-A5FA-2B06034065FA}" type="pres">
      <dgm:prSet presAssocID="{6D024649-24E4-4C6B-9736-97BE53350D9A}" presName="linear" presStyleCnt="0">
        <dgm:presLayoutVars>
          <dgm:animLvl val="lvl"/>
          <dgm:resizeHandles val="exact"/>
        </dgm:presLayoutVars>
      </dgm:prSet>
      <dgm:spPr/>
    </dgm:pt>
    <dgm:pt modelId="{5931D60B-B4DD-6049-BAD9-BC292420F876}" type="pres">
      <dgm:prSet presAssocID="{AF461C8A-8BBD-49B5-9FBF-81BA95929DF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A89877B-1D0E-CC46-88F5-4D20FD427318}" type="pres">
      <dgm:prSet presAssocID="{E6A86EE7-82F1-4C79-A044-7E508EB506A4}" presName="spacer" presStyleCnt="0"/>
      <dgm:spPr/>
    </dgm:pt>
    <dgm:pt modelId="{41A82B54-6EC5-F741-AD6C-ABF83A61EA01}" type="pres">
      <dgm:prSet presAssocID="{BDC1DA50-BFA8-43EB-ABE5-C52399F398F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F09A181-0030-EF49-85D3-072BB4B59E1F}" type="pres">
      <dgm:prSet presAssocID="{AED2EB2F-7309-4EB7-9147-EE34EB6EA5B7}" presName="spacer" presStyleCnt="0"/>
      <dgm:spPr/>
    </dgm:pt>
    <dgm:pt modelId="{B26FD685-8A3C-7C44-AAB2-2A04470990AF}" type="pres">
      <dgm:prSet presAssocID="{0A1D1603-0BDE-4624-B292-144F4382F5A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E5C0B1A-EFCA-1945-A25F-6535B3CC3D84}" type="pres">
      <dgm:prSet presAssocID="{A23DB55A-D713-444C-806A-9484C53A79AE}" presName="spacer" presStyleCnt="0"/>
      <dgm:spPr/>
    </dgm:pt>
    <dgm:pt modelId="{9ABC5E3B-7EEA-434C-965A-757EE9A3BED2}" type="pres">
      <dgm:prSet presAssocID="{FD6DD2E4-0E5A-4352-90F4-A33AB3E5735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9D5A551-8D79-BF46-9284-66C991A47006}" type="presOf" srcId="{AF461C8A-8BBD-49B5-9FBF-81BA95929DF4}" destId="{5931D60B-B4DD-6049-BAD9-BC292420F876}" srcOrd="0" destOrd="0" presId="urn:microsoft.com/office/officeart/2005/8/layout/vList2"/>
    <dgm:cxn modelId="{9809DE77-8D86-45C6-8ADE-1991C52FA98E}" srcId="{6D024649-24E4-4C6B-9736-97BE53350D9A}" destId="{FD6DD2E4-0E5A-4352-90F4-A33AB3E5735F}" srcOrd="3" destOrd="0" parTransId="{D65C4695-58CC-4638-B88D-3357AF0F165A}" sibTransId="{893BBE42-7600-472D-9919-09B474E1E194}"/>
    <dgm:cxn modelId="{880C448A-0D5E-F143-B9A3-DBEA7A5AE15E}" type="presOf" srcId="{6D024649-24E4-4C6B-9736-97BE53350D9A}" destId="{418CD1C5-6D29-1246-A5FA-2B06034065FA}" srcOrd="0" destOrd="0" presId="urn:microsoft.com/office/officeart/2005/8/layout/vList2"/>
    <dgm:cxn modelId="{365C17A1-A447-4A86-ADAD-676825BBEBCF}" srcId="{6D024649-24E4-4C6B-9736-97BE53350D9A}" destId="{0A1D1603-0BDE-4624-B292-144F4382F5AD}" srcOrd="2" destOrd="0" parTransId="{9421A21F-EB14-49BA-A5FF-3DB3CFEA386B}" sibTransId="{A23DB55A-D713-444C-806A-9484C53A79AE}"/>
    <dgm:cxn modelId="{A8D32BBC-3DDD-984F-85F6-49417321679A}" type="presOf" srcId="{0A1D1603-0BDE-4624-B292-144F4382F5AD}" destId="{B26FD685-8A3C-7C44-AAB2-2A04470990AF}" srcOrd="0" destOrd="0" presId="urn:microsoft.com/office/officeart/2005/8/layout/vList2"/>
    <dgm:cxn modelId="{326071E7-F439-4E91-BCA3-5BC6AD5745AB}" srcId="{6D024649-24E4-4C6B-9736-97BE53350D9A}" destId="{BDC1DA50-BFA8-43EB-ABE5-C52399F398FB}" srcOrd="1" destOrd="0" parTransId="{2E4DC3C1-3C2A-409A-99A8-9A3F7195E369}" sibTransId="{AED2EB2F-7309-4EB7-9147-EE34EB6EA5B7}"/>
    <dgm:cxn modelId="{DDE49EED-59E3-274E-95D7-C4DA82BF32CC}" type="presOf" srcId="{BDC1DA50-BFA8-43EB-ABE5-C52399F398FB}" destId="{41A82B54-6EC5-F741-AD6C-ABF83A61EA01}" srcOrd="0" destOrd="0" presId="urn:microsoft.com/office/officeart/2005/8/layout/vList2"/>
    <dgm:cxn modelId="{781E49EF-FD99-B04B-8491-577A500D2BFE}" type="presOf" srcId="{FD6DD2E4-0E5A-4352-90F4-A33AB3E5735F}" destId="{9ABC5E3B-7EEA-434C-965A-757EE9A3BED2}" srcOrd="0" destOrd="0" presId="urn:microsoft.com/office/officeart/2005/8/layout/vList2"/>
    <dgm:cxn modelId="{4650BCF6-96A1-4EB5-8ABB-C41672FB72AB}" srcId="{6D024649-24E4-4C6B-9736-97BE53350D9A}" destId="{AF461C8A-8BBD-49B5-9FBF-81BA95929DF4}" srcOrd="0" destOrd="0" parTransId="{D12945E1-1EFF-47EF-93C4-08C9A4DA2584}" sibTransId="{E6A86EE7-82F1-4C79-A044-7E508EB506A4}"/>
    <dgm:cxn modelId="{8E276314-25FE-7D49-AA97-75DB6B8AD786}" type="presParOf" srcId="{418CD1C5-6D29-1246-A5FA-2B06034065FA}" destId="{5931D60B-B4DD-6049-BAD9-BC292420F876}" srcOrd="0" destOrd="0" presId="urn:microsoft.com/office/officeart/2005/8/layout/vList2"/>
    <dgm:cxn modelId="{FEF0DAD3-2796-2D44-92D6-DD7D2482FA1E}" type="presParOf" srcId="{418CD1C5-6D29-1246-A5FA-2B06034065FA}" destId="{2A89877B-1D0E-CC46-88F5-4D20FD427318}" srcOrd="1" destOrd="0" presId="urn:microsoft.com/office/officeart/2005/8/layout/vList2"/>
    <dgm:cxn modelId="{A2823EC0-2502-2C47-8015-65D5B8458F4B}" type="presParOf" srcId="{418CD1C5-6D29-1246-A5FA-2B06034065FA}" destId="{41A82B54-6EC5-F741-AD6C-ABF83A61EA01}" srcOrd="2" destOrd="0" presId="urn:microsoft.com/office/officeart/2005/8/layout/vList2"/>
    <dgm:cxn modelId="{33EDF5D4-CBA5-E447-903A-060B8FAE67AC}" type="presParOf" srcId="{418CD1C5-6D29-1246-A5FA-2B06034065FA}" destId="{2F09A181-0030-EF49-85D3-072BB4B59E1F}" srcOrd="3" destOrd="0" presId="urn:microsoft.com/office/officeart/2005/8/layout/vList2"/>
    <dgm:cxn modelId="{B6B389CB-9162-CB4C-88EE-232085DA41A2}" type="presParOf" srcId="{418CD1C5-6D29-1246-A5FA-2B06034065FA}" destId="{B26FD685-8A3C-7C44-AAB2-2A04470990AF}" srcOrd="4" destOrd="0" presId="urn:microsoft.com/office/officeart/2005/8/layout/vList2"/>
    <dgm:cxn modelId="{C1E63796-265A-6443-A138-6FAA3BDB2986}" type="presParOf" srcId="{418CD1C5-6D29-1246-A5FA-2B06034065FA}" destId="{2E5C0B1A-EFCA-1945-A25F-6535B3CC3D84}" srcOrd="5" destOrd="0" presId="urn:microsoft.com/office/officeart/2005/8/layout/vList2"/>
    <dgm:cxn modelId="{655CFCE8-9F48-7F4F-87BE-5D597EA2CEBA}" type="presParOf" srcId="{418CD1C5-6D29-1246-A5FA-2B06034065FA}" destId="{9ABC5E3B-7EEA-434C-965A-757EE9A3BED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EBB7F2-C22A-44EE-BA8C-36398C430F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4D68A9C-50CC-4DBC-A918-16EA182E0AE5}">
      <dgm:prSet/>
      <dgm:spPr/>
      <dgm:t>
        <a:bodyPr/>
        <a:lstStyle/>
        <a:p>
          <a:r>
            <a:rPr lang="en-US" b="1" dirty="0"/>
            <a:t>Project Oxygen Findings:</a:t>
          </a:r>
          <a:r>
            <a:rPr lang="en-US" dirty="0"/>
            <a:t> Data proved that "Is a good coach" is the #1 characteristic of successful managers at Google (Garvin, 2013).</a:t>
          </a:r>
        </a:p>
      </dgm:t>
    </dgm:pt>
    <dgm:pt modelId="{76EA5D98-6346-4D76-896A-A9768E02E86B}" type="parTrans" cxnId="{F3EC4C69-82D5-42C0-AD21-D48C543BF4AA}">
      <dgm:prSet/>
      <dgm:spPr/>
      <dgm:t>
        <a:bodyPr/>
        <a:lstStyle/>
        <a:p>
          <a:endParaRPr lang="en-US"/>
        </a:p>
      </dgm:t>
    </dgm:pt>
    <dgm:pt modelId="{333A5CAE-349B-4500-A8AD-5C7D623A1072}" type="sibTrans" cxnId="{F3EC4C69-82D5-42C0-AD21-D48C543BF4AA}">
      <dgm:prSet/>
      <dgm:spPr/>
      <dgm:t>
        <a:bodyPr/>
        <a:lstStyle/>
        <a:p>
          <a:endParaRPr lang="en-US"/>
        </a:p>
      </dgm:t>
    </dgm:pt>
    <dgm:pt modelId="{E810FBD1-E345-46A5-A0E1-CDDC9652E447}">
      <dgm:prSet/>
      <dgm:spPr/>
      <dgm:t>
        <a:bodyPr/>
        <a:lstStyle/>
        <a:p>
          <a:r>
            <a:rPr lang="en-US" b="1"/>
            <a:t>Performance Integration:</a:t>
          </a:r>
          <a:r>
            <a:rPr lang="en-US"/>
            <a:t> Manager performance ratings are tied to their team's development, not just technical output.</a:t>
          </a:r>
        </a:p>
      </dgm:t>
    </dgm:pt>
    <dgm:pt modelId="{AE33313A-7148-4E9F-8366-314FF2FE82B3}" type="parTrans" cxnId="{83F9CDC4-A01F-4083-BD60-C3685CC62DA4}">
      <dgm:prSet/>
      <dgm:spPr/>
      <dgm:t>
        <a:bodyPr/>
        <a:lstStyle/>
        <a:p>
          <a:endParaRPr lang="en-US"/>
        </a:p>
      </dgm:t>
    </dgm:pt>
    <dgm:pt modelId="{5DBA8353-DD99-4CD3-8E9B-BEB502DA89E8}" type="sibTrans" cxnId="{83F9CDC4-A01F-4083-BD60-C3685CC62DA4}">
      <dgm:prSet/>
      <dgm:spPr/>
      <dgm:t>
        <a:bodyPr/>
        <a:lstStyle/>
        <a:p>
          <a:endParaRPr lang="en-US"/>
        </a:p>
      </dgm:t>
    </dgm:pt>
    <dgm:pt modelId="{280C37ED-F6B4-4BED-9DF3-FEEE2FB8B25D}">
      <dgm:prSet/>
      <dgm:spPr/>
      <dgm:t>
        <a:bodyPr/>
        <a:lstStyle/>
        <a:p>
          <a:r>
            <a:rPr lang="en-US" b="1"/>
            <a:t>The "Nudge" System:</a:t>
          </a:r>
          <a:r>
            <a:rPr lang="en-US"/>
            <a:t> Managers receive just-in-time emails to remind them to have development conversations before reviews.</a:t>
          </a:r>
        </a:p>
      </dgm:t>
    </dgm:pt>
    <dgm:pt modelId="{FDBADC32-8326-486B-8A85-8EFB4243C6FB}" type="parTrans" cxnId="{A3C4A4CD-F8BA-4116-BD59-317E87999D9E}">
      <dgm:prSet/>
      <dgm:spPr/>
      <dgm:t>
        <a:bodyPr/>
        <a:lstStyle/>
        <a:p>
          <a:endParaRPr lang="en-US"/>
        </a:p>
      </dgm:t>
    </dgm:pt>
    <dgm:pt modelId="{F9C500B2-1650-4F27-B98B-A86FF2AB5C5F}" type="sibTrans" cxnId="{A3C4A4CD-F8BA-4116-BD59-317E87999D9E}">
      <dgm:prSet/>
      <dgm:spPr/>
      <dgm:t>
        <a:bodyPr/>
        <a:lstStyle/>
        <a:p>
          <a:endParaRPr lang="en-US"/>
        </a:p>
      </dgm:t>
    </dgm:pt>
    <dgm:pt modelId="{05D13D63-8B5C-4CAD-9611-B40E107531E8}">
      <dgm:prSet/>
      <dgm:spPr/>
      <dgm:t>
        <a:bodyPr/>
        <a:lstStyle/>
        <a:p>
          <a:r>
            <a:rPr lang="en-US" b="1"/>
            <a:t>Shift in Role:</a:t>
          </a:r>
          <a:r>
            <a:rPr lang="en-US"/>
            <a:t> From "Technical Expert" to "Talent Developer."</a:t>
          </a:r>
        </a:p>
      </dgm:t>
    </dgm:pt>
    <dgm:pt modelId="{23C8C781-72DE-4650-9E6B-C88F641DBC22}" type="parTrans" cxnId="{F85B2241-8F1C-4ACB-987E-0F36116B8DB0}">
      <dgm:prSet/>
      <dgm:spPr/>
      <dgm:t>
        <a:bodyPr/>
        <a:lstStyle/>
        <a:p>
          <a:endParaRPr lang="en-US"/>
        </a:p>
      </dgm:t>
    </dgm:pt>
    <dgm:pt modelId="{6C9A2939-934D-44B5-A8A8-EADA180239F7}" type="sibTrans" cxnId="{F85B2241-8F1C-4ACB-987E-0F36116B8DB0}">
      <dgm:prSet/>
      <dgm:spPr/>
      <dgm:t>
        <a:bodyPr/>
        <a:lstStyle/>
        <a:p>
          <a:endParaRPr lang="en-US"/>
        </a:p>
      </dgm:t>
    </dgm:pt>
    <dgm:pt modelId="{2C2C284C-EC5A-4CBD-8611-74616C96553A}" type="pres">
      <dgm:prSet presAssocID="{79EBB7F2-C22A-44EE-BA8C-36398C430F15}" presName="root" presStyleCnt="0">
        <dgm:presLayoutVars>
          <dgm:dir/>
          <dgm:resizeHandles val="exact"/>
        </dgm:presLayoutVars>
      </dgm:prSet>
      <dgm:spPr/>
    </dgm:pt>
    <dgm:pt modelId="{D7C617AE-8CB5-4598-8D58-2A1B9AC38374}" type="pres">
      <dgm:prSet presAssocID="{34D68A9C-50CC-4DBC-A918-16EA182E0AE5}" presName="compNode" presStyleCnt="0"/>
      <dgm:spPr/>
    </dgm:pt>
    <dgm:pt modelId="{5131251D-0F79-44B0-B32B-8654C8C60252}" type="pres">
      <dgm:prSet presAssocID="{34D68A9C-50CC-4DBC-A918-16EA182E0AE5}" presName="bgRect" presStyleLbl="bgShp" presStyleIdx="0" presStyleCnt="4"/>
      <dgm:spPr/>
    </dgm:pt>
    <dgm:pt modelId="{A47261EE-9298-45BD-BFF5-BF32AC9EEB1B}" type="pres">
      <dgm:prSet presAssocID="{34D68A9C-50CC-4DBC-A918-16EA182E0AE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8563E930-654C-48D9-9638-C8A506FAC94F}" type="pres">
      <dgm:prSet presAssocID="{34D68A9C-50CC-4DBC-A918-16EA182E0AE5}" presName="spaceRect" presStyleCnt="0"/>
      <dgm:spPr/>
    </dgm:pt>
    <dgm:pt modelId="{A678D73C-B703-4C45-93EE-D0F72EE82D55}" type="pres">
      <dgm:prSet presAssocID="{34D68A9C-50CC-4DBC-A918-16EA182E0AE5}" presName="parTx" presStyleLbl="revTx" presStyleIdx="0" presStyleCnt="4">
        <dgm:presLayoutVars>
          <dgm:chMax val="0"/>
          <dgm:chPref val="0"/>
        </dgm:presLayoutVars>
      </dgm:prSet>
      <dgm:spPr/>
    </dgm:pt>
    <dgm:pt modelId="{E28A9136-30FD-4336-AD7A-238663887F18}" type="pres">
      <dgm:prSet presAssocID="{333A5CAE-349B-4500-A8AD-5C7D623A1072}" presName="sibTrans" presStyleCnt="0"/>
      <dgm:spPr/>
    </dgm:pt>
    <dgm:pt modelId="{9122BE40-9B49-495B-A800-2C511DBEB0B5}" type="pres">
      <dgm:prSet presAssocID="{E810FBD1-E345-46A5-A0E1-CDDC9652E447}" presName="compNode" presStyleCnt="0"/>
      <dgm:spPr/>
    </dgm:pt>
    <dgm:pt modelId="{89D91DE1-20BE-4B47-8722-6FB2F8B7C4D7}" type="pres">
      <dgm:prSet presAssocID="{E810FBD1-E345-46A5-A0E1-CDDC9652E447}" presName="bgRect" presStyleLbl="bgShp" presStyleIdx="1" presStyleCnt="4"/>
      <dgm:spPr/>
    </dgm:pt>
    <dgm:pt modelId="{CF80892E-308A-40AA-BD03-94B37F477BAD}" type="pres">
      <dgm:prSet presAssocID="{E810FBD1-E345-46A5-A0E1-CDDC9652E44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559B6A34-F052-46A0-985E-D25A9A8D3FE9}" type="pres">
      <dgm:prSet presAssocID="{E810FBD1-E345-46A5-A0E1-CDDC9652E447}" presName="spaceRect" presStyleCnt="0"/>
      <dgm:spPr/>
    </dgm:pt>
    <dgm:pt modelId="{B787430F-CE29-4BEC-9AB9-7631F5756863}" type="pres">
      <dgm:prSet presAssocID="{E810FBD1-E345-46A5-A0E1-CDDC9652E447}" presName="parTx" presStyleLbl="revTx" presStyleIdx="1" presStyleCnt="4">
        <dgm:presLayoutVars>
          <dgm:chMax val="0"/>
          <dgm:chPref val="0"/>
        </dgm:presLayoutVars>
      </dgm:prSet>
      <dgm:spPr/>
    </dgm:pt>
    <dgm:pt modelId="{AC9E6786-B4BD-4917-A943-781CD42C05CB}" type="pres">
      <dgm:prSet presAssocID="{5DBA8353-DD99-4CD3-8E9B-BEB502DA89E8}" presName="sibTrans" presStyleCnt="0"/>
      <dgm:spPr/>
    </dgm:pt>
    <dgm:pt modelId="{E33F6F7C-155C-40BF-9694-7F323AF2B9DC}" type="pres">
      <dgm:prSet presAssocID="{280C37ED-F6B4-4BED-9DF3-FEEE2FB8B25D}" presName="compNode" presStyleCnt="0"/>
      <dgm:spPr/>
    </dgm:pt>
    <dgm:pt modelId="{7EAC705C-4221-464F-B6D7-1E859B7F9A1E}" type="pres">
      <dgm:prSet presAssocID="{280C37ED-F6B4-4BED-9DF3-FEEE2FB8B25D}" presName="bgRect" presStyleLbl="bgShp" presStyleIdx="2" presStyleCnt="4"/>
      <dgm:spPr/>
    </dgm:pt>
    <dgm:pt modelId="{F2D97094-9F18-40BC-B440-01B3AAE59037}" type="pres">
      <dgm:prSet presAssocID="{280C37ED-F6B4-4BED-9DF3-FEEE2FB8B2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A7399C0A-6B7E-4BBF-BF5E-63BD83B165AF}" type="pres">
      <dgm:prSet presAssocID="{280C37ED-F6B4-4BED-9DF3-FEEE2FB8B25D}" presName="spaceRect" presStyleCnt="0"/>
      <dgm:spPr/>
    </dgm:pt>
    <dgm:pt modelId="{2A677767-4089-4DB6-8695-C0B6D97542D6}" type="pres">
      <dgm:prSet presAssocID="{280C37ED-F6B4-4BED-9DF3-FEEE2FB8B25D}" presName="parTx" presStyleLbl="revTx" presStyleIdx="2" presStyleCnt="4">
        <dgm:presLayoutVars>
          <dgm:chMax val="0"/>
          <dgm:chPref val="0"/>
        </dgm:presLayoutVars>
      </dgm:prSet>
      <dgm:spPr/>
    </dgm:pt>
    <dgm:pt modelId="{00D2543F-3195-49A5-AA92-8FC85F9D0929}" type="pres">
      <dgm:prSet presAssocID="{F9C500B2-1650-4F27-B98B-A86FF2AB5C5F}" presName="sibTrans" presStyleCnt="0"/>
      <dgm:spPr/>
    </dgm:pt>
    <dgm:pt modelId="{5AC5D65D-0CFD-4FED-956E-C72B456FE582}" type="pres">
      <dgm:prSet presAssocID="{05D13D63-8B5C-4CAD-9611-B40E107531E8}" presName="compNode" presStyleCnt="0"/>
      <dgm:spPr/>
    </dgm:pt>
    <dgm:pt modelId="{5B9EAA0F-6698-4CB7-92DF-DA1BA256F059}" type="pres">
      <dgm:prSet presAssocID="{05D13D63-8B5C-4CAD-9611-B40E107531E8}" presName="bgRect" presStyleLbl="bgShp" presStyleIdx="3" presStyleCnt="4"/>
      <dgm:spPr/>
    </dgm:pt>
    <dgm:pt modelId="{21C2D1A6-6064-417A-BD3A-44EED05205A9}" type="pres">
      <dgm:prSet presAssocID="{05D13D63-8B5C-4CAD-9611-B40E107531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DC0C2D58-FEAC-4C67-8834-3902E9FCB890}" type="pres">
      <dgm:prSet presAssocID="{05D13D63-8B5C-4CAD-9611-B40E107531E8}" presName="spaceRect" presStyleCnt="0"/>
      <dgm:spPr/>
    </dgm:pt>
    <dgm:pt modelId="{8E8A8D9F-E467-4FF4-84FD-9EE03AC5E9AD}" type="pres">
      <dgm:prSet presAssocID="{05D13D63-8B5C-4CAD-9611-B40E107531E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3D67418-7713-4915-B861-C80103017D0A}" type="presOf" srcId="{280C37ED-F6B4-4BED-9DF3-FEEE2FB8B25D}" destId="{2A677767-4089-4DB6-8695-C0B6D97542D6}" srcOrd="0" destOrd="0" presId="urn:microsoft.com/office/officeart/2018/2/layout/IconVerticalSolidList"/>
    <dgm:cxn modelId="{F85B2241-8F1C-4ACB-987E-0F36116B8DB0}" srcId="{79EBB7F2-C22A-44EE-BA8C-36398C430F15}" destId="{05D13D63-8B5C-4CAD-9611-B40E107531E8}" srcOrd="3" destOrd="0" parTransId="{23C8C781-72DE-4650-9E6B-C88F641DBC22}" sibTransId="{6C9A2939-934D-44B5-A8A8-EADA180239F7}"/>
    <dgm:cxn modelId="{F3EC4C69-82D5-42C0-AD21-D48C543BF4AA}" srcId="{79EBB7F2-C22A-44EE-BA8C-36398C430F15}" destId="{34D68A9C-50CC-4DBC-A918-16EA182E0AE5}" srcOrd="0" destOrd="0" parTransId="{76EA5D98-6346-4D76-896A-A9768E02E86B}" sibTransId="{333A5CAE-349B-4500-A8AD-5C7D623A1072}"/>
    <dgm:cxn modelId="{0DD8C486-2D97-4E1D-882D-4D50288B3C9B}" type="presOf" srcId="{34D68A9C-50CC-4DBC-A918-16EA182E0AE5}" destId="{A678D73C-B703-4C45-93EE-D0F72EE82D55}" srcOrd="0" destOrd="0" presId="urn:microsoft.com/office/officeart/2018/2/layout/IconVerticalSolidList"/>
    <dgm:cxn modelId="{0DAC92B7-E27A-4254-BE7B-56D0D4AF82C5}" type="presOf" srcId="{05D13D63-8B5C-4CAD-9611-B40E107531E8}" destId="{8E8A8D9F-E467-4FF4-84FD-9EE03AC5E9AD}" srcOrd="0" destOrd="0" presId="urn:microsoft.com/office/officeart/2018/2/layout/IconVerticalSolidList"/>
    <dgm:cxn modelId="{83F9CDC4-A01F-4083-BD60-C3685CC62DA4}" srcId="{79EBB7F2-C22A-44EE-BA8C-36398C430F15}" destId="{E810FBD1-E345-46A5-A0E1-CDDC9652E447}" srcOrd="1" destOrd="0" parTransId="{AE33313A-7148-4E9F-8366-314FF2FE82B3}" sibTransId="{5DBA8353-DD99-4CD3-8E9B-BEB502DA89E8}"/>
    <dgm:cxn modelId="{4FF6B4C7-6098-4DC0-A420-D074834A3A12}" type="presOf" srcId="{79EBB7F2-C22A-44EE-BA8C-36398C430F15}" destId="{2C2C284C-EC5A-4CBD-8611-74616C96553A}" srcOrd="0" destOrd="0" presId="urn:microsoft.com/office/officeart/2018/2/layout/IconVerticalSolidList"/>
    <dgm:cxn modelId="{A3C4A4CD-F8BA-4116-BD59-317E87999D9E}" srcId="{79EBB7F2-C22A-44EE-BA8C-36398C430F15}" destId="{280C37ED-F6B4-4BED-9DF3-FEEE2FB8B25D}" srcOrd="2" destOrd="0" parTransId="{FDBADC32-8326-486B-8A85-8EFB4243C6FB}" sibTransId="{F9C500B2-1650-4F27-B98B-A86FF2AB5C5F}"/>
    <dgm:cxn modelId="{E5CF29EF-D809-48E5-9946-109312AFC65C}" type="presOf" srcId="{E810FBD1-E345-46A5-A0E1-CDDC9652E447}" destId="{B787430F-CE29-4BEC-9AB9-7631F5756863}" srcOrd="0" destOrd="0" presId="urn:microsoft.com/office/officeart/2018/2/layout/IconVerticalSolidList"/>
    <dgm:cxn modelId="{BDCF4831-994A-4410-BACF-C2AACE0AFECF}" type="presParOf" srcId="{2C2C284C-EC5A-4CBD-8611-74616C96553A}" destId="{D7C617AE-8CB5-4598-8D58-2A1B9AC38374}" srcOrd="0" destOrd="0" presId="urn:microsoft.com/office/officeart/2018/2/layout/IconVerticalSolidList"/>
    <dgm:cxn modelId="{1057B9D0-DB49-403F-ADAA-D9859556A63E}" type="presParOf" srcId="{D7C617AE-8CB5-4598-8D58-2A1B9AC38374}" destId="{5131251D-0F79-44B0-B32B-8654C8C60252}" srcOrd="0" destOrd="0" presId="urn:microsoft.com/office/officeart/2018/2/layout/IconVerticalSolidList"/>
    <dgm:cxn modelId="{AE408BDD-76A6-4A51-8100-584EFA48B800}" type="presParOf" srcId="{D7C617AE-8CB5-4598-8D58-2A1B9AC38374}" destId="{A47261EE-9298-45BD-BFF5-BF32AC9EEB1B}" srcOrd="1" destOrd="0" presId="urn:microsoft.com/office/officeart/2018/2/layout/IconVerticalSolidList"/>
    <dgm:cxn modelId="{1812E992-A42D-45FF-BFD9-02E05F780045}" type="presParOf" srcId="{D7C617AE-8CB5-4598-8D58-2A1B9AC38374}" destId="{8563E930-654C-48D9-9638-C8A506FAC94F}" srcOrd="2" destOrd="0" presId="urn:microsoft.com/office/officeart/2018/2/layout/IconVerticalSolidList"/>
    <dgm:cxn modelId="{ABC5EB2F-AB3C-4D64-BF83-5F7A4D65C34C}" type="presParOf" srcId="{D7C617AE-8CB5-4598-8D58-2A1B9AC38374}" destId="{A678D73C-B703-4C45-93EE-D0F72EE82D55}" srcOrd="3" destOrd="0" presId="urn:microsoft.com/office/officeart/2018/2/layout/IconVerticalSolidList"/>
    <dgm:cxn modelId="{A5C56497-B9F7-4A85-9B85-17B194F770C6}" type="presParOf" srcId="{2C2C284C-EC5A-4CBD-8611-74616C96553A}" destId="{E28A9136-30FD-4336-AD7A-238663887F18}" srcOrd="1" destOrd="0" presId="urn:microsoft.com/office/officeart/2018/2/layout/IconVerticalSolidList"/>
    <dgm:cxn modelId="{822DF63F-4415-40D4-B5F8-7725C4B37373}" type="presParOf" srcId="{2C2C284C-EC5A-4CBD-8611-74616C96553A}" destId="{9122BE40-9B49-495B-A800-2C511DBEB0B5}" srcOrd="2" destOrd="0" presId="urn:microsoft.com/office/officeart/2018/2/layout/IconVerticalSolidList"/>
    <dgm:cxn modelId="{B4B588A9-2E77-44B7-A9B5-825C7CF1E806}" type="presParOf" srcId="{9122BE40-9B49-495B-A800-2C511DBEB0B5}" destId="{89D91DE1-20BE-4B47-8722-6FB2F8B7C4D7}" srcOrd="0" destOrd="0" presId="urn:microsoft.com/office/officeart/2018/2/layout/IconVerticalSolidList"/>
    <dgm:cxn modelId="{F90712E9-C09B-467E-8078-81C42F330E2C}" type="presParOf" srcId="{9122BE40-9B49-495B-A800-2C511DBEB0B5}" destId="{CF80892E-308A-40AA-BD03-94B37F477BAD}" srcOrd="1" destOrd="0" presId="urn:microsoft.com/office/officeart/2018/2/layout/IconVerticalSolidList"/>
    <dgm:cxn modelId="{1D95D519-0E55-4DC3-925D-A00DAEE1595A}" type="presParOf" srcId="{9122BE40-9B49-495B-A800-2C511DBEB0B5}" destId="{559B6A34-F052-46A0-985E-D25A9A8D3FE9}" srcOrd="2" destOrd="0" presId="urn:microsoft.com/office/officeart/2018/2/layout/IconVerticalSolidList"/>
    <dgm:cxn modelId="{D85A557B-E76E-49F0-8CA3-1543772E9403}" type="presParOf" srcId="{9122BE40-9B49-495B-A800-2C511DBEB0B5}" destId="{B787430F-CE29-4BEC-9AB9-7631F5756863}" srcOrd="3" destOrd="0" presId="urn:microsoft.com/office/officeart/2018/2/layout/IconVerticalSolidList"/>
    <dgm:cxn modelId="{88532F20-2D41-45AB-9900-5A72F71096E9}" type="presParOf" srcId="{2C2C284C-EC5A-4CBD-8611-74616C96553A}" destId="{AC9E6786-B4BD-4917-A943-781CD42C05CB}" srcOrd="3" destOrd="0" presId="urn:microsoft.com/office/officeart/2018/2/layout/IconVerticalSolidList"/>
    <dgm:cxn modelId="{D2E31A71-37AA-423A-8511-1D54B8BF120E}" type="presParOf" srcId="{2C2C284C-EC5A-4CBD-8611-74616C96553A}" destId="{E33F6F7C-155C-40BF-9694-7F323AF2B9DC}" srcOrd="4" destOrd="0" presId="urn:microsoft.com/office/officeart/2018/2/layout/IconVerticalSolidList"/>
    <dgm:cxn modelId="{BDF25EA2-B0FB-4583-8169-4E9C0B70695A}" type="presParOf" srcId="{E33F6F7C-155C-40BF-9694-7F323AF2B9DC}" destId="{7EAC705C-4221-464F-B6D7-1E859B7F9A1E}" srcOrd="0" destOrd="0" presId="urn:microsoft.com/office/officeart/2018/2/layout/IconVerticalSolidList"/>
    <dgm:cxn modelId="{E30E9B5B-9417-4AA6-B299-BE33E5AEF899}" type="presParOf" srcId="{E33F6F7C-155C-40BF-9694-7F323AF2B9DC}" destId="{F2D97094-9F18-40BC-B440-01B3AAE59037}" srcOrd="1" destOrd="0" presId="urn:microsoft.com/office/officeart/2018/2/layout/IconVerticalSolidList"/>
    <dgm:cxn modelId="{24499A4D-C1F1-447F-80BE-9922B2AFA5A8}" type="presParOf" srcId="{E33F6F7C-155C-40BF-9694-7F323AF2B9DC}" destId="{A7399C0A-6B7E-4BBF-BF5E-63BD83B165AF}" srcOrd="2" destOrd="0" presId="urn:microsoft.com/office/officeart/2018/2/layout/IconVerticalSolidList"/>
    <dgm:cxn modelId="{D410BA91-5BB5-409B-A602-C62F7F410AE6}" type="presParOf" srcId="{E33F6F7C-155C-40BF-9694-7F323AF2B9DC}" destId="{2A677767-4089-4DB6-8695-C0B6D97542D6}" srcOrd="3" destOrd="0" presId="urn:microsoft.com/office/officeart/2018/2/layout/IconVerticalSolidList"/>
    <dgm:cxn modelId="{54BB869E-0D1B-4B05-8A0C-79EF81D92178}" type="presParOf" srcId="{2C2C284C-EC5A-4CBD-8611-74616C96553A}" destId="{00D2543F-3195-49A5-AA92-8FC85F9D0929}" srcOrd="5" destOrd="0" presId="urn:microsoft.com/office/officeart/2018/2/layout/IconVerticalSolidList"/>
    <dgm:cxn modelId="{A8C8EA3C-7F9F-4FAE-8FF7-9CC63CF91997}" type="presParOf" srcId="{2C2C284C-EC5A-4CBD-8611-74616C96553A}" destId="{5AC5D65D-0CFD-4FED-956E-C72B456FE582}" srcOrd="6" destOrd="0" presId="urn:microsoft.com/office/officeart/2018/2/layout/IconVerticalSolidList"/>
    <dgm:cxn modelId="{AB0B9D1C-0695-40F4-85FC-A9221FC244E0}" type="presParOf" srcId="{5AC5D65D-0CFD-4FED-956E-C72B456FE582}" destId="{5B9EAA0F-6698-4CB7-92DF-DA1BA256F059}" srcOrd="0" destOrd="0" presId="urn:microsoft.com/office/officeart/2018/2/layout/IconVerticalSolidList"/>
    <dgm:cxn modelId="{67D79651-E1F2-41DF-BF89-658A51BB2360}" type="presParOf" srcId="{5AC5D65D-0CFD-4FED-956E-C72B456FE582}" destId="{21C2D1A6-6064-417A-BD3A-44EED05205A9}" srcOrd="1" destOrd="0" presId="urn:microsoft.com/office/officeart/2018/2/layout/IconVerticalSolidList"/>
    <dgm:cxn modelId="{FAC76454-D856-4BD8-9A1E-009F1563154F}" type="presParOf" srcId="{5AC5D65D-0CFD-4FED-956E-C72B456FE582}" destId="{DC0C2D58-FEAC-4C67-8834-3902E9FCB890}" srcOrd="2" destOrd="0" presId="urn:microsoft.com/office/officeart/2018/2/layout/IconVerticalSolidList"/>
    <dgm:cxn modelId="{A00AC897-B180-432F-A08F-CB7337997AA4}" type="presParOf" srcId="{5AC5D65D-0CFD-4FED-956E-C72B456FE582}" destId="{8E8A8D9F-E467-4FF4-84FD-9EE03AC5E9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0A9322-3847-4A46-A802-5855F368A661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1E5E755-3B83-4481-9A3E-08F757EC45A1}">
      <dgm:prSet/>
      <dgm:spPr/>
      <dgm:t>
        <a:bodyPr/>
        <a:lstStyle/>
        <a:p>
          <a:r>
            <a:rPr lang="en-US" b="1"/>
            <a:t>1. "No-Meeting Weeks":</a:t>
          </a:r>
          <a:endParaRPr lang="en-US"/>
        </a:p>
      </dgm:t>
    </dgm:pt>
    <dgm:pt modelId="{4600E3D9-DF77-488F-8987-DD72F7400E03}" type="parTrans" cxnId="{521B127A-5F26-4960-A333-CCEBB219C9C3}">
      <dgm:prSet/>
      <dgm:spPr/>
      <dgm:t>
        <a:bodyPr/>
        <a:lstStyle/>
        <a:p>
          <a:endParaRPr lang="en-US"/>
        </a:p>
      </dgm:t>
    </dgm:pt>
    <dgm:pt modelId="{A85D218F-A97C-4FB2-B158-472C74AD11F1}" type="sibTrans" cxnId="{521B127A-5F26-4960-A333-CCEBB219C9C3}">
      <dgm:prSet/>
      <dgm:spPr/>
      <dgm:t>
        <a:bodyPr/>
        <a:lstStyle/>
        <a:p>
          <a:endParaRPr lang="en-US"/>
        </a:p>
      </dgm:t>
    </dgm:pt>
    <dgm:pt modelId="{CC2B73DB-F7CC-471B-B20E-674C63467A08}">
      <dgm:prSet/>
      <dgm:spPr/>
      <dgm:t>
        <a:bodyPr/>
        <a:lstStyle/>
        <a:p>
          <a:r>
            <a:rPr lang="en-US" b="1" i="1" dirty="0"/>
            <a:t>Action:</a:t>
          </a:r>
          <a:r>
            <a:rPr lang="en-US" b="1" dirty="0"/>
            <a:t> </a:t>
          </a:r>
          <a:r>
            <a:rPr lang="en-US" dirty="0"/>
            <a:t>Institutionalize quarterly weeks with zero meetings dedicated solely to deep learning/upskilling.</a:t>
          </a:r>
        </a:p>
      </dgm:t>
    </dgm:pt>
    <dgm:pt modelId="{9D7BCDA8-7B46-4D93-937F-B0A94E3ABC63}" type="parTrans" cxnId="{BBF6C1C2-ED6F-42B0-AD21-2A1D79D3B2F2}">
      <dgm:prSet/>
      <dgm:spPr/>
      <dgm:t>
        <a:bodyPr/>
        <a:lstStyle/>
        <a:p>
          <a:endParaRPr lang="en-US"/>
        </a:p>
      </dgm:t>
    </dgm:pt>
    <dgm:pt modelId="{89ADAEEF-0AEB-4983-A1C3-61D22C7E1484}" type="sibTrans" cxnId="{BBF6C1C2-ED6F-42B0-AD21-2A1D79D3B2F2}">
      <dgm:prSet/>
      <dgm:spPr/>
      <dgm:t>
        <a:bodyPr/>
        <a:lstStyle/>
        <a:p>
          <a:endParaRPr lang="en-US"/>
        </a:p>
      </dgm:t>
    </dgm:pt>
    <dgm:pt modelId="{AD8C2A93-E9EB-4ABC-9874-034D2DDCD22F}">
      <dgm:prSet/>
      <dgm:spPr/>
      <dgm:t>
        <a:bodyPr/>
        <a:lstStyle/>
        <a:p>
          <a:r>
            <a:rPr lang="en-US" i="1"/>
            <a:t>Impact:</a:t>
          </a:r>
          <a:r>
            <a:rPr lang="en-US"/>
            <a:t> Solves the "Burnout" and "Time Scarcity" challenge.</a:t>
          </a:r>
        </a:p>
      </dgm:t>
    </dgm:pt>
    <dgm:pt modelId="{13B7BAD1-2E46-40E5-A406-FC5645466120}" type="parTrans" cxnId="{76E37400-6B8B-482C-8F0E-2819CACC7194}">
      <dgm:prSet/>
      <dgm:spPr/>
      <dgm:t>
        <a:bodyPr/>
        <a:lstStyle/>
        <a:p>
          <a:endParaRPr lang="en-US"/>
        </a:p>
      </dgm:t>
    </dgm:pt>
    <dgm:pt modelId="{762AE706-5FF9-41BD-8260-A5C12DB888C2}" type="sibTrans" cxnId="{76E37400-6B8B-482C-8F0E-2819CACC7194}">
      <dgm:prSet/>
      <dgm:spPr/>
      <dgm:t>
        <a:bodyPr/>
        <a:lstStyle/>
        <a:p>
          <a:endParaRPr lang="en-US"/>
        </a:p>
      </dgm:t>
    </dgm:pt>
    <dgm:pt modelId="{0446020F-22F5-46B6-B3AE-7414B5FDA1CC}">
      <dgm:prSet/>
      <dgm:spPr/>
      <dgm:t>
        <a:bodyPr/>
        <a:lstStyle/>
        <a:p>
          <a:r>
            <a:rPr lang="en-US" b="1"/>
            <a:t>2. AI-Driven Personalization:</a:t>
          </a:r>
          <a:endParaRPr lang="en-US"/>
        </a:p>
      </dgm:t>
    </dgm:pt>
    <dgm:pt modelId="{0F373D01-A40C-4485-944C-7B71E05BBB92}" type="parTrans" cxnId="{53294F43-23B6-45E1-9A61-1514A56B5312}">
      <dgm:prSet/>
      <dgm:spPr/>
      <dgm:t>
        <a:bodyPr/>
        <a:lstStyle/>
        <a:p>
          <a:endParaRPr lang="en-US"/>
        </a:p>
      </dgm:t>
    </dgm:pt>
    <dgm:pt modelId="{D084198F-CCC4-4B22-B3BB-2082136D78B9}" type="sibTrans" cxnId="{53294F43-23B6-45E1-9A61-1514A56B5312}">
      <dgm:prSet/>
      <dgm:spPr/>
      <dgm:t>
        <a:bodyPr/>
        <a:lstStyle/>
        <a:p>
          <a:endParaRPr lang="en-US"/>
        </a:p>
      </dgm:t>
    </dgm:pt>
    <dgm:pt modelId="{4CF1B6B2-1C7E-47B0-AE9B-000048BFBE36}">
      <dgm:prSet/>
      <dgm:spPr/>
      <dgm:t>
        <a:bodyPr/>
        <a:lstStyle/>
        <a:p>
          <a:r>
            <a:rPr lang="en-US" b="1" i="1" dirty="0"/>
            <a:t>Action:</a:t>
          </a:r>
          <a:r>
            <a:rPr lang="en-US" b="1" dirty="0"/>
            <a:t> </a:t>
          </a:r>
          <a:r>
            <a:rPr lang="en-US" dirty="0"/>
            <a:t>Implement LXP (Learning Experience Platforms) that push content based on individual career gaps, not just generic roles.</a:t>
          </a:r>
        </a:p>
      </dgm:t>
    </dgm:pt>
    <dgm:pt modelId="{B0036D96-35BF-4168-BD29-1814E0CA4AF7}" type="parTrans" cxnId="{3808233D-EB84-4F63-942C-80F2BAD5B02D}">
      <dgm:prSet/>
      <dgm:spPr/>
      <dgm:t>
        <a:bodyPr/>
        <a:lstStyle/>
        <a:p>
          <a:endParaRPr lang="en-US"/>
        </a:p>
      </dgm:t>
    </dgm:pt>
    <dgm:pt modelId="{BE65A55D-2E5E-41EF-920B-A83AF50F26AE}" type="sibTrans" cxnId="{3808233D-EB84-4F63-942C-80F2BAD5B02D}">
      <dgm:prSet/>
      <dgm:spPr/>
      <dgm:t>
        <a:bodyPr/>
        <a:lstStyle/>
        <a:p>
          <a:endParaRPr lang="en-US"/>
        </a:p>
      </dgm:t>
    </dgm:pt>
    <dgm:pt modelId="{8D39C6DA-9706-4F19-B542-CEF6D79BAEDC}">
      <dgm:prSet/>
      <dgm:spPr/>
      <dgm:t>
        <a:bodyPr/>
        <a:lstStyle/>
        <a:p>
          <a:r>
            <a:rPr lang="en-US" i="1"/>
            <a:t>Impact:</a:t>
          </a:r>
          <a:r>
            <a:rPr lang="en-US"/>
            <a:t> Increases engagement and solves "Relevance."</a:t>
          </a:r>
        </a:p>
      </dgm:t>
    </dgm:pt>
    <dgm:pt modelId="{D94FE832-21BD-40AB-AE47-8FFE41A38712}" type="parTrans" cxnId="{277D4E2A-9863-4B9E-A087-7D1595E5AAB1}">
      <dgm:prSet/>
      <dgm:spPr/>
      <dgm:t>
        <a:bodyPr/>
        <a:lstStyle/>
        <a:p>
          <a:endParaRPr lang="en-US"/>
        </a:p>
      </dgm:t>
    </dgm:pt>
    <dgm:pt modelId="{AD58B050-9325-4052-8B63-419B5B9C964A}" type="sibTrans" cxnId="{277D4E2A-9863-4B9E-A087-7D1595E5AAB1}">
      <dgm:prSet/>
      <dgm:spPr/>
      <dgm:t>
        <a:bodyPr/>
        <a:lstStyle/>
        <a:p>
          <a:endParaRPr lang="en-US"/>
        </a:p>
      </dgm:t>
    </dgm:pt>
    <dgm:pt modelId="{DD262FA7-B430-460C-87C0-0B382980D4C2}">
      <dgm:prSet/>
      <dgm:spPr/>
      <dgm:t>
        <a:bodyPr/>
        <a:lstStyle/>
        <a:p>
          <a:r>
            <a:rPr lang="en-US" b="1"/>
            <a:t>3. Accreditation of Soft Skills:</a:t>
          </a:r>
          <a:endParaRPr lang="en-US"/>
        </a:p>
      </dgm:t>
    </dgm:pt>
    <dgm:pt modelId="{64C5C316-DEF8-4DDA-A188-8C5A17D48FE1}" type="parTrans" cxnId="{6168541F-956B-4E8A-A8FE-F382719FE942}">
      <dgm:prSet/>
      <dgm:spPr/>
      <dgm:t>
        <a:bodyPr/>
        <a:lstStyle/>
        <a:p>
          <a:endParaRPr lang="en-US"/>
        </a:p>
      </dgm:t>
    </dgm:pt>
    <dgm:pt modelId="{97EF93F4-B112-42F9-B3D8-B325C33D16A6}" type="sibTrans" cxnId="{6168541F-956B-4E8A-A8FE-F382719FE942}">
      <dgm:prSet/>
      <dgm:spPr/>
      <dgm:t>
        <a:bodyPr/>
        <a:lstStyle/>
        <a:p>
          <a:endParaRPr lang="en-US"/>
        </a:p>
      </dgm:t>
    </dgm:pt>
    <dgm:pt modelId="{87DF9F1E-D0DD-4310-AC77-A572EE217447}">
      <dgm:prSet/>
      <dgm:spPr/>
      <dgm:t>
        <a:bodyPr/>
        <a:lstStyle/>
        <a:p>
          <a:r>
            <a:rPr lang="en-US" b="1" i="1" dirty="0"/>
            <a:t>Action:</a:t>
          </a:r>
          <a:r>
            <a:rPr lang="en-US" b="1" dirty="0"/>
            <a:t> </a:t>
          </a:r>
          <a:r>
            <a:rPr lang="en-US" dirty="0"/>
            <a:t>Create internal "Badging" for soft skills (coaching/empathy) linked to promotion eligibility.</a:t>
          </a:r>
        </a:p>
      </dgm:t>
    </dgm:pt>
    <dgm:pt modelId="{0AF3D933-BE80-4B70-B847-9D856986D245}" type="parTrans" cxnId="{F880C23D-FBAC-4B74-BFD6-C2076AE52175}">
      <dgm:prSet/>
      <dgm:spPr/>
      <dgm:t>
        <a:bodyPr/>
        <a:lstStyle/>
        <a:p>
          <a:endParaRPr lang="en-US"/>
        </a:p>
      </dgm:t>
    </dgm:pt>
    <dgm:pt modelId="{5E9E73F3-4C21-4092-BF5E-10BF84D57B85}" type="sibTrans" cxnId="{F880C23D-FBAC-4B74-BFD6-C2076AE52175}">
      <dgm:prSet/>
      <dgm:spPr/>
      <dgm:t>
        <a:bodyPr/>
        <a:lstStyle/>
        <a:p>
          <a:endParaRPr lang="en-US"/>
        </a:p>
      </dgm:t>
    </dgm:pt>
    <dgm:pt modelId="{B2DB0AF3-F7DF-494F-B50C-B25495E7800E}">
      <dgm:prSet/>
      <dgm:spPr/>
      <dgm:t>
        <a:bodyPr/>
        <a:lstStyle/>
        <a:p>
          <a:r>
            <a:rPr lang="en-US" i="1"/>
            <a:t>Impact:</a:t>
          </a:r>
          <a:r>
            <a:rPr lang="en-US"/>
            <a:t> validaties the ROI of non-technical training.</a:t>
          </a:r>
        </a:p>
      </dgm:t>
    </dgm:pt>
    <dgm:pt modelId="{BE248F90-8250-40EF-935F-DAE5691F8A02}" type="parTrans" cxnId="{9305D9F9-E9AA-4BD5-9EFF-17693CC22EDE}">
      <dgm:prSet/>
      <dgm:spPr/>
      <dgm:t>
        <a:bodyPr/>
        <a:lstStyle/>
        <a:p>
          <a:endParaRPr lang="en-US"/>
        </a:p>
      </dgm:t>
    </dgm:pt>
    <dgm:pt modelId="{201F3C5E-6D3C-4ADF-BC01-E8490833D70B}" type="sibTrans" cxnId="{9305D9F9-E9AA-4BD5-9EFF-17693CC22EDE}">
      <dgm:prSet/>
      <dgm:spPr/>
      <dgm:t>
        <a:bodyPr/>
        <a:lstStyle/>
        <a:p>
          <a:endParaRPr lang="en-US"/>
        </a:p>
      </dgm:t>
    </dgm:pt>
    <dgm:pt modelId="{7B8EBEED-D988-AC42-A241-4C691260B991}" type="pres">
      <dgm:prSet presAssocID="{B80A9322-3847-4A46-A802-5855F368A661}" presName="Name0" presStyleCnt="0">
        <dgm:presLayoutVars>
          <dgm:dir/>
          <dgm:animLvl val="lvl"/>
          <dgm:resizeHandles val="exact"/>
        </dgm:presLayoutVars>
      </dgm:prSet>
      <dgm:spPr/>
    </dgm:pt>
    <dgm:pt modelId="{4A1810C6-6247-804C-BE16-5B138E0113CD}" type="pres">
      <dgm:prSet presAssocID="{21E5E755-3B83-4481-9A3E-08F757EC45A1}" presName="composite" presStyleCnt="0"/>
      <dgm:spPr/>
    </dgm:pt>
    <dgm:pt modelId="{B381CA34-14F5-4F49-B0AC-BCF706CF3120}" type="pres">
      <dgm:prSet presAssocID="{21E5E755-3B83-4481-9A3E-08F757EC45A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971D56E8-2366-2644-A901-5A9669420555}" type="pres">
      <dgm:prSet presAssocID="{21E5E755-3B83-4481-9A3E-08F757EC45A1}" presName="desTx" presStyleLbl="alignAccFollowNode1" presStyleIdx="0" presStyleCnt="3">
        <dgm:presLayoutVars>
          <dgm:bulletEnabled val="1"/>
        </dgm:presLayoutVars>
      </dgm:prSet>
      <dgm:spPr/>
    </dgm:pt>
    <dgm:pt modelId="{ED357AC1-1B52-FD4E-A819-96F515F3E01A}" type="pres">
      <dgm:prSet presAssocID="{A85D218F-A97C-4FB2-B158-472C74AD11F1}" presName="space" presStyleCnt="0"/>
      <dgm:spPr/>
    </dgm:pt>
    <dgm:pt modelId="{71A8D164-B0EC-9948-BCCE-609B83A76622}" type="pres">
      <dgm:prSet presAssocID="{0446020F-22F5-46B6-B3AE-7414B5FDA1CC}" presName="composite" presStyleCnt="0"/>
      <dgm:spPr/>
    </dgm:pt>
    <dgm:pt modelId="{1A15FC9D-3DEE-BD4C-9B58-91519E6B8B50}" type="pres">
      <dgm:prSet presAssocID="{0446020F-22F5-46B6-B3AE-7414B5FDA1CC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021AD496-8BEC-9D4B-B480-E3F0AF0E87C7}" type="pres">
      <dgm:prSet presAssocID="{0446020F-22F5-46B6-B3AE-7414B5FDA1CC}" presName="desTx" presStyleLbl="alignAccFollowNode1" presStyleIdx="1" presStyleCnt="3">
        <dgm:presLayoutVars>
          <dgm:bulletEnabled val="1"/>
        </dgm:presLayoutVars>
      </dgm:prSet>
      <dgm:spPr/>
    </dgm:pt>
    <dgm:pt modelId="{B9C8544D-C871-254E-823B-7E7DE3C7849F}" type="pres">
      <dgm:prSet presAssocID="{D084198F-CCC4-4B22-B3BB-2082136D78B9}" presName="space" presStyleCnt="0"/>
      <dgm:spPr/>
    </dgm:pt>
    <dgm:pt modelId="{2C5DCCFB-7424-1347-8BCA-F30D700302C3}" type="pres">
      <dgm:prSet presAssocID="{DD262FA7-B430-460C-87C0-0B382980D4C2}" presName="composite" presStyleCnt="0"/>
      <dgm:spPr/>
    </dgm:pt>
    <dgm:pt modelId="{DCE6F45F-EF15-5B41-B6DE-70FDC6B4937C}" type="pres">
      <dgm:prSet presAssocID="{DD262FA7-B430-460C-87C0-0B382980D4C2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B7D53558-F7DB-6B40-A2C1-3B8179453AD3}" type="pres">
      <dgm:prSet presAssocID="{DD262FA7-B430-460C-87C0-0B382980D4C2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76E37400-6B8B-482C-8F0E-2819CACC7194}" srcId="{21E5E755-3B83-4481-9A3E-08F757EC45A1}" destId="{AD8C2A93-E9EB-4ABC-9874-034D2DDCD22F}" srcOrd="1" destOrd="0" parTransId="{13B7BAD1-2E46-40E5-A406-FC5645466120}" sibTransId="{762AE706-5FF9-41BD-8260-A5C12DB888C2}"/>
    <dgm:cxn modelId="{D77B801E-777C-914F-903B-6056F3594161}" type="presOf" srcId="{DD262FA7-B430-460C-87C0-0B382980D4C2}" destId="{DCE6F45F-EF15-5B41-B6DE-70FDC6B4937C}" srcOrd="0" destOrd="0" presId="urn:microsoft.com/office/officeart/2005/8/layout/hList1"/>
    <dgm:cxn modelId="{6168541F-956B-4E8A-A8FE-F382719FE942}" srcId="{B80A9322-3847-4A46-A802-5855F368A661}" destId="{DD262FA7-B430-460C-87C0-0B382980D4C2}" srcOrd="2" destOrd="0" parTransId="{64C5C316-DEF8-4DDA-A188-8C5A17D48FE1}" sibTransId="{97EF93F4-B112-42F9-B3D8-B325C33D16A6}"/>
    <dgm:cxn modelId="{277D4E2A-9863-4B9E-A087-7D1595E5AAB1}" srcId="{0446020F-22F5-46B6-B3AE-7414B5FDA1CC}" destId="{8D39C6DA-9706-4F19-B542-CEF6D79BAEDC}" srcOrd="1" destOrd="0" parTransId="{D94FE832-21BD-40AB-AE47-8FFE41A38712}" sibTransId="{AD58B050-9325-4052-8B63-419B5B9C964A}"/>
    <dgm:cxn modelId="{3A798E38-B394-7B47-AA24-0682E3DC341A}" type="presOf" srcId="{21E5E755-3B83-4481-9A3E-08F757EC45A1}" destId="{B381CA34-14F5-4F49-B0AC-BCF706CF3120}" srcOrd="0" destOrd="0" presId="urn:microsoft.com/office/officeart/2005/8/layout/hList1"/>
    <dgm:cxn modelId="{3808233D-EB84-4F63-942C-80F2BAD5B02D}" srcId="{0446020F-22F5-46B6-B3AE-7414B5FDA1CC}" destId="{4CF1B6B2-1C7E-47B0-AE9B-000048BFBE36}" srcOrd="0" destOrd="0" parTransId="{B0036D96-35BF-4168-BD29-1814E0CA4AF7}" sibTransId="{BE65A55D-2E5E-41EF-920B-A83AF50F26AE}"/>
    <dgm:cxn modelId="{F880C23D-FBAC-4B74-BFD6-C2076AE52175}" srcId="{DD262FA7-B430-460C-87C0-0B382980D4C2}" destId="{87DF9F1E-D0DD-4310-AC77-A572EE217447}" srcOrd="0" destOrd="0" parTransId="{0AF3D933-BE80-4B70-B847-9D856986D245}" sibTransId="{5E9E73F3-4C21-4092-BF5E-10BF84D57B85}"/>
    <dgm:cxn modelId="{C962A43E-D909-5A43-8438-FF246A4050CC}" type="presOf" srcId="{4CF1B6B2-1C7E-47B0-AE9B-000048BFBE36}" destId="{021AD496-8BEC-9D4B-B480-E3F0AF0E87C7}" srcOrd="0" destOrd="0" presId="urn:microsoft.com/office/officeart/2005/8/layout/hList1"/>
    <dgm:cxn modelId="{53294F43-23B6-45E1-9A61-1514A56B5312}" srcId="{B80A9322-3847-4A46-A802-5855F368A661}" destId="{0446020F-22F5-46B6-B3AE-7414B5FDA1CC}" srcOrd="1" destOrd="0" parTransId="{0F373D01-A40C-4485-944C-7B71E05BBB92}" sibTransId="{D084198F-CCC4-4B22-B3BB-2082136D78B9}"/>
    <dgm:cxn modelId="{521B127A-5F26-4960-A333-CCEBB219C9C3}" srcId="{B80A9322-3847-4A46-A802-5855F368A661}" destId="{21E5E755-3B83-4481-9A3E-08F757EC45A1}" srcOrd="0" destOrd="0" parTransId="{4600E3D9-DF77-488F-8987-DD72F7400E03}" sibTransId="{A85D218F-A97C-4FB2-B158-472C74AD11F1}"/>
    <dgm:cxn modelId="{A7C6BF85-B841-5B4A-933B-B3484D43D586}" type="presOf" srcId="{B80A9322-3847-4A46-A802-5855F368A661}" destId="{7B8EBEED-D988-AC42-A241-4C691260B991}" srcOrd="0" destOrd="0" presId="urn:microsoft.com/office/officeart/2005/8/layout/hList1"/>
    <dgm:cxn modelId="{976549AC-1B47-7F44-A003-E9DE501969CB}" type="presOf" srcId="{CC2B73DB-F7CC-471B-B20E-674C63467A08}" destId="{971D56E8-2366-2644-A901-5A9669420555}" srcOrd="0" destOrd="0" presId="urn:microsoft.com/office/officeart/2005/8/layout/hList1"/>
    <dgm:cxn modelId="{C4F891B7-44E5-5A42-9DB1-DDB525A498D1}" type="presOf" srcId="{8D39C6DA-9706-4F19-B542-CEF6D79BAEDC}" destId="{021AD496-8BEC-9D4B-B480-E3F0AF0E87C7}" srcOrd="0" destOrd="1" presId="urn:microsoft.com/office/officeart/2005/8/layout/hList1"/>
    <dgm:cxn modelId="{04CC0FBF-3E42-EC4E-BFBE-506F67654F25}" type="presOf" srcId="{AD8C2A93-E9EB-4ABC-9874-034D2DDCD22F}" destId="{971D56E8-2366-2644-A901-5A9669420555}" srcOrd="0" destOrd="1" presId="urn:microsoft.com/office/officeart/2005/8/layout/hList1"/>
    <dgm:cxn modelId="{BBF6C1C2-ED6F-42B0-AD21-2A1D79D3B2F2}" srcId="{21E5E755-3B83-4481-9A3E-08F757EC45A1}" destId="{CC2B73DB-F7CC-471B-B20E-674C63467A08}" srcOrd="0" destOrd="0" parTransId="{9D7BCDA8-7B46-4D93-937F-B0A94E3ABC63}" sibTransId="{89ADAEEF-0AEB-4983-A1C3-61D22C7E1484}"/>
    <dgm:cxn modelId="{A94DECCA-1FA6-6946-BF5C-A623A244F9FF}" type="presOf" srcId="{B2DB0AF3-F7DF-494F-B50C-B25495E7800E}" destId="{B7D53558-F7DB-6B40-A2C1-3B8179453AD3}" srcOrd="0" destOrd="1" presId="urn:microsoft.com/office/officeart/2005/8/layout/hList1"/>
    <dgm:cxn modelId="{221292E9-138A-A345-9A77-BAF0720B89AD}" type="presOf" srcId="{87DF9F1E-D0DD-4310-AC77-A572EE217447}" destId="{B7D53558-F7DB-6B40-A2C1-3B8179453AD3}" srcOrd="0" destOrd="0" presId="urn:microsoft.com/office/officeart/2005/8/layout/hList1"/>
    <dgm:cxn modelId="{9305D9F9-E9AA-4BD5-9EFF-17693CC22EDE}" srcId="{DD262FA7-B430-460C-87C0-0B382980D4C2}" destId="{B2DB0AF3-F7DF-494F-B50C-B25495E7800E}" srcOrd="1" destOrd="0" parTransId="{BE248F90-8250-40EF-935F-DAE5691F8A02}" sibTransId="{201F3C5E-6D3C-4ADF-BC01-E8490833D70B}"/>
    <dgm:cxn modelId="{481BCDFB-89EB-D649-AED1-0ECF09535FB5}" type="presOf" srcId="{0446020F-22F5-46B6-B3AE-7414B5FDA1CC}" destId="{1A15FC9D-3DEE-BD4C-9B58-91519E6B8B50}" srcOrd="0" destOrd="0" presId="urn:microsoft.com/office/officeart/2005/8/layout/hList1"/>
    <dgm:cxn modelId="{43A4C474-7435-8C40-BF3C-33B316EEDE2C}" type="presParOf" srcId="{7B8EBEED-D988-AC42-A241-4C691260B991}" destId="{4A1810C6-6247-804C-BE16-5B138E0113CD}" srcOrd="0" destOrd="0" presId="urn:microsoft.com/office/officeart/2005/8/layout/hList1"/>
    <dgm:cxn modelId="{AA4421C4-477A-4C47-961A-A6EBF9527412}" type="presParOf" srcId="{4A1810C6-6247-804C-BE16-5B138E0113CD}" destId="{B381CA34-14F5-4F49-B0AC-BCF706CF3120}" srcOrd="0" destOrd="0" presId="urn:microsoft.com/office/officeart/2005/8/layout/hList1"/>
    <dgm:cxn modelId="{10B50814-91E1-1948-86B3-BC1E3A6F23E7}" type="presParOf" srcId="{4A1810C6-6247-804C-BE16-5B138E0113CD}" destId="{971D56E8-2366-2644-A901-5A9669420555}" srcOrd="1" destOrd="0" presId="urn:microsoft.com/office/officeart/2005/8/layout/hList1"/>
    <dgm:cxn modelId="{A94DB6AF-28A2-3743-8A51-DD7C19DE375E}" type="presParOf" srcId="{7B8EBEED-D988-AC42-A241-4C691260B991}" destId="{ED357AC1-1B52-FD4E-A819-96F515F3E01A}" srcOrd="1" destOrd="0" presId="urn:microsoft.com/office/officeart/2005/8/layout/hList1"/>
    <dgm:cxn modelId="{AD4EFC1F-244E-C14E-9188-70ED99A518BB}" type="presParOf" srcId="{7B8EBEED-D988-AC42-A241-4C691260B991}" destId="{71A8D164-B0EC-9948-BCCE-609B83A76622}" srcOrd="2" destOrd="0" presId="urn:microsoft.com/office/officeart/2005/8/layout/hList1"/>
    <dgm:cxn modelId="{FD1928A9-B41B-C941-B423-D3220D3E48B9}" type="presParOf" srcId="{71A8D164-B0EC-9948-BCCE-609B83A76622}" destId="{1A15FC9D-3DEE-BD4C-9B58-91519E6B8B50}" srcOrd="0" destOrd="0" presId="urn:microsoft.com/office/officeart/2005/8/layout/hList1"/>
    <dgm:cxn modelId="{DA16000F-C3AD-AA4E-A836-8DB1D696031D}" type="presParOf" srcId="{71A8D164-B0EC-9948-BCCE-609B83A76622}" destId="{021AD496-8BEC-9D4B-B480-E3F0AF0E87C7}" srcOrd="1" destOrd="0" presId="urn:microsoft.com/office/officeart/2005/8/layout/hList1"/>
    <dgm:cxn modelId="{7FA2D9C3-B3B9-FF45-95DE-8408E0005900}" type="presParOf" srcId="{7B8EBEED-D988-AC42-A241-4C691260B991}" destId="{B9C8544D-C871-254E-823B-7E7DE3C7849F}" srcOrd="3" destOrd="0" presId="urn:microsoft.com/office/officeart/2005/8/layout/hList1"/>
    <dgm:cxn modelId="{68E65597-DBBD-5D40-A6AE-86341E7594EA}" type="presParOf" srcId="{7B8EBEED-D988-AC42-A241-4C691260B991}" destId="{2C5DCCFB-7424-1347-8BCA-F30D700302C3}" srcOrd="4" destOrd="0" presId="urn:microsoft.com/office/officeart/2005/8/layout/hList1"/>
    <dgm:cxn modelId="{82B9A980-6CEE-6B43-B303-BD03D345742C}" type="presParOf" srcId="{2C5DCCFB-7424-1347-8BCA-F30D700302C3}" destId="{DCE6F45F-EF15-5B41-B6DE-70FDC6B4937C}" srcOrd="0" destOrd="0" presId="urn:microsoft.com/office/officeart/2005/8/layout/hList1"/>
    <dgm:cxn modelId="{AD4DB210-CE5D-9C48-9DFE-3D5E3860C8D7}" type="presParOf" srcId="{2C5DCCFB-7424-1347-8BCA-F30D700302C3}" destId="{B7D53558-F7DB-6B40-A2C1-3B8179453AD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11A86D-C3B8-410A-A38E-A6679FE2EEB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199016-225F-4368-B3DF-7527C7E0F0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Empowerment:</a:t>
          </a:r>
          <a:r>
            <a:rPr lang="en-US" dirty="0"/>
            <a:t> GRAD shifts decision-making power </a:t>
          </a:r>
          <a:r>
            <a:rPr lang="en-US" i="1" dirty="0"/>
            <a:t>back</a:t>
          </a:r>
          <a:r>
            <a:rPr lang="en-US" dirty="0"/>
            <a:t> to the Line Manager, reducing reliance on peer consensus (Krouse and Efrati, 2022).</a:t>
          </a:r>
        </a:p>
      </dgm:t>
    </dgm:pt>
    <dgm:pt modelId="{01A27785-A947-40DB-B062-C53FBDFA7994}" type="parTrans" cxnId="{920153DF-DF29-475E-9FC6-18871AE0EC27}">
      <dgm:prSet/>
      <dgm:spPr/>
      <dgm:t>
        <a:bodyPr/>
        <a:lstStyle/>
        <a:p>
          <a:endParaRPr lang="en-US"/>
        </a:p>
      </dgm:t>
    </dgm:pt>
    <dgm:pt modelId="{D5891243-D50A-4560-9764-6A5676E4E95E}" type="sibTrans" cxnId="{920153DF-DF29-475E-9FC6-18871AE0EC27}">
      <dgm:prSet/>
      <dgm:spPr/>
      <dgm:t>
        <a:bodyPr/>
        <a:lstStyle/>
        <a:p>
          <a:endParaRPr lang="en-US"/>
        </a:p>
      </dgm:t>
    </dgm:pt>
    <dgm:pt modelId="{D338C990-27B5-44A5-BEC1-7B3597F222B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Reduced Peer Burden:</a:t>
          </a:r>
          <a:r>
            <a:rPr lang="en-US"/>
            <a:t> Peers now only provide feedback when requested, rather than mandatory massive 360-reviews.</a:t>
          </a:r>
        </a:p>
      </dgm:t>
    </dgm:pt>
    <dgm:pt modelId="{81511941-97A0-4D65-A788-BFE41B060EDF}" type="parTrans" cxnId="{3446FF21-D490-465F-B448-7CE9094DBEC5}">
      <dgm:prSet/>
      <dgm:spPr/>
      <dgm:t>
        <a:bodyPr/>
        <a:lstStyle/>
        <a:p>
          <a:endParaRPr lang="en-US"/>
        </a:p>
      </dgm:t>
    </dgm:pt>
    <dgm:pt modelId="{567B2569-9F39-4F9F-BDB1-7E60D9BA2C43}" type="sibTrans" cxnId="{3446FF21-D490-465F-B448-7CE9094DBEC5}">
      <dgm:prSet/>
      <dgm:spPr/>
      <dgm:t>
        <a:bodyPr/>
        <a:lstStyle/>
        <a:p>
          <a:endParaRPr lang="en-US"/>
        </a:p>
      </dgm:t>
    </dgm:pt>
    <dgm:pt modelId="{18CD8D2D-3192-4049-A7D4-7BDCF51C5DE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Managerial Discretion:</a:t>
          </a:r>
          <a:r>
            <a:rPr lang="en-US"/>
            <a:t> Managers draft the rating first, then seek calibration, rather than the committee deciding first.</a:t>
          </a:r>
        </a:p>
      </dgm:t>
    </dgm:pt>
    <dgm:pt modelId="{C1FE4942-8FDD-4D59-B8B5-DE94F4583CBA}" type="parTrans" cxnId="{1FC90D4D-9BA7-46D8-8EC2-B0FC8C3199CB}">
      <dgm:prSet/>
      <dgm:spPr/>
      <dgm:t>
        <a:bodyPr/>
        <a:lstStyle/>
        <a:p>
          <a:endParaRPr lang="en-US"/>
        </a:p>
      </dgm:t>
    </dgm:pt>
    <dgm:pt modelId="{59144E90-B80F-4B95-A164-9630D31F257C}" type="sibTrans" cxnId="{1FC90D4D-9BA7-46D8-8EC2-B0FC8C3199CB}">
      <dgm:prSet/>
      <dgm:spPr/>
      <dgm:t>
        <a:bodyPr/>
        <a:lstStyle/>
        <a:p>
          <a:endParaRPr lang="en-US"/>
        </a:p>
      </dgm:t>
    </dgm:pt>
    <dgm:pt modelId="{CAB9A23C-9357-4220-BA12-2A309A65B1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Coaching Expectation:</a:t>
          </a:r>
          <a:r>
            <a:rPr lang="en-US"/>
            <a:t> Managers are expected to have regular "Check-ins" throughout the year to prevent surprises at year-end.</a:t>
          </a:r>
        </a:p>
      </dgm:t>
    </dgm:pt>
    <dgm:pt modelId="{9250413B-AA6E-49E9-8F07-705437D0AD4D}" type="parTrans" cxnId="{D47044CF-4830-4A26-AE59-92C58F042755}">
      <dgm:prSet/>
      <dgm:spPr/>
      <dgm:t>
        <a:bodyPr/>
        <a:lstStyle/>
        <a:p>
          <a:endParaRPr lang="en-US"/>
        </a:p>
      </dgm:t>
    </dgm:pt>
    <dgm:pt modelId="{8656F023-6A18-4708-AFA5-76228AA028CD}" type="sibTrans" cxnId="{D47044CF-4830-4A26-AE59-92C58F042755}">
      <dgm:prSet/>
      <dgm:spPr/>
      <dgm:t>
        <a:bodyPr/>
        <a:lstStyle/>
        <a:p>
          <a:endParaRPr lang="en-US"/>
        </a:p>
      </dgm:t>
    </dgm:pt>
    <dgm:pt modelId="{4F93AB90-CCFC-4236-9FD6-08D6EA5CFF47}" type="pres">
      <dgm:prSet presAssocID="{9311A86D-C3B8-410A-A38E-A6679FE2EEB0}" presName="root" presStyleCnt="0">
        <dgm:presLayoutVars>
          <dgm:dir/>
          <dgm:resizeHandles val="exact"/>
        </dgm:presLayoutVars>
      </dgm:prSet>
      <dgm:spPr/>
    </dgm:pt>
    <dgm:pt modelId="{178EDCDB-71B7-4FB0-B22E-13B51258F985}" type="pres">
      <dgm:prSet presAssocID="{1D199016-225F-4368-B3DF-7527C7E0F031}" presName="compNode" presStyleCnt="0"/>
      <dgm:spPr/>
    </dgm:pt>
    <dgm:pt modelId="{C44CF806-2315-4EC1-8C77-30C401B60903}" type="pres">
      <dgm:prSet presAssocID="{1D199016-225F-4368-B3DF-7527C7E0F031}" presName="bgRect" presStyleLbl="bgShp" presStyleIdx="0" presStyleCnt="4"/>
      <dgm:spPr/>
    </dgm:pt>
    <dgm:pt modelId="{8587EDAE-7E15-46C2-9C16-EDFD5EF0CEBB}" type="pres">
      <dgm:prSet presAssocID="{1D199016-225F-4368-B3DF-7527C7E0F03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FB7B36B-7212-44C7-9C52-A250560A60B0}" type="pres">
      <dgm:prSet presAssocID="{1D199016-225F-4368-B3DF-7527C7E0F031}" presName="spaceRect" presStyleCnt="0"/>
      <dgm:spPr/>
    </dgm:pt>
    <dgm:pt modelId="{F36B570D-A1C9-453C-ADCA-D7DF9A468033}" type="pres">
      <dgm:prSet presAssocID="{1D199016-225F-4368-B3DF-7527C7E0F031}" presName="parTx" presStyleLbl="revTx" presStyleIdx="0" presStyleCnt="4">
        <dgm:presLayoutVars>
          <dgm:chMax val="0"/>
          <dgm:chPref val="0"/>
        </dgm:presLayoutVars>
      </dgm:prSet>
      <dgm:spPr/>
    </dgm:pt>
    <dgm:pt modelId="{D01E55D4-93E1-4627-9D4B-3A52F9C18AEA}" type="pres">
      <dgm:prSet presAssocID="{D5891243-D50A-4560-9764-6A5676E4E95E}" presName="sibTrans" presStyleCnt="0"/>
      <dgm:spPr/>
    </dgm:pt>
    <dgm:pt modelId="{97D0469A-AB81-41EA-9039-2DD6618055B1}" type="pres">
      <dgm:prSet presAssocID="{D338C990-27B5-44A5-BEC1-7B3597F222B3}" presName="compNode" presStyleCnt="0"/>
      <dgm:spPr/>
    </dgm:pt>
    <dgm:pt modelId="{DE54102F-C7FA-43FD-928C-924AE0026CCE}" type="pres">
      <dgm:prSet presAssocID="{D338C990-27B5-44A5-BEC1-7B3597F222B3}" presName="bgRect" presStyleLbl="bgShp" presStyleIdx="1" presStyleCnt="4"/>
      <dgm:spPr/>
    </dgm:pt>
    <dgm:pt modelId="{193DDDCA-E461-47ED-8575-DEBFA56F4120}" type="pres">
      <dgm:prSet presAssocID="{D338C990-27B5-44A5-BEC1-7B3597F222B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66286C08-D225-45BC-B611-66C24DD9D2D9}" type="pres">
      <dgm:prSet presAssocID="{D338C990-27B5-44A5-BEC1-7B3597F222B3}" presName="spaceRect" presStyleCnt="0"/>
      <dgm:spPr/>
    </dgm:pt>
    <dgm:pt modelId="{F859BA25-DA0D-4D04-9757-CA4B46B8EC05}" type="pres">
      <dgm:prSet presAssocID="{D338C990-27B5-44A5-BEC1-7B3597F222B3}" presName="parTx" presStyleLbl="revTx" presStyleIdx="1" presStyleCnt="4">
        <dgm:presLayoutVars>
          <dgm:chMax val="0"/>
          <dgm:chPref val="0"/>
        </dgm:presLayoutVars>
      </dgm:prSet>
      <dgm:spPr/>
    </dgm:pt>
    <dgm:pt modelId="{E5BFD2C0-56AC-4724-B33C-64938BD8B7AE}" type="pres">
      <dgm:prSet presAssocID="{567B2569-9F39-4F9F-BDB1-7E60D9BA2C43}" presName="sibTrans" presStyleCnt="0"/>
      <dgm:spPr/>
    </dgm:pt>
    <dgm:pt modelId="{B96B3470-CBFD-4D47-81DF-AA64B7DDAABB}" type="pres">
      <dgm:prSet presAssocID="{18CD8D2D-3192-4049-A7D4-7BDCF51C5DE4}" presName="compNode" presStyleCnt="0"/>
      <dgm:spPr/>
    </dgm:pt>
    <dgm:pt modelId="{75D58A7E-7C0C-4B93-8E0E-F01381E90323}" type="pres">
      <dgm:prSet presAssocID="{18CD8D2D-3192-4049-A7D4-7BDCF51C5DE4}" presName="bgRect" presStyleLbl="bgShp" presStyleIdx="2" presStyleCnt="4"/>
      <dgm:spPr/>
    </dgm:pt>
    <dgm:pt modelId="{11806095-6274-45F1-8459-E2EA2371EAB7}" type="pres">
      <dgm:prSet presAssocID="{18CD8D2D-3192-4049-A7D4-7BDCF51C5DE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C421CEFF-F62E-430E-B36A-984F7AF6150E}" type="pres">
      <dgm:prSet presAssocID="{18CD8D2D-3192-4049-A7D4-7BDCF51C5DE4}" presName="spaceRect" presStyleCnt="0"/>
      <dgm:spPr/>
    </dgm:pt>
    <dgm:pt modelId="{B3C1B6B0-9A99-4BCB-8C84-51912EFA66E3}" type="pres">
      <dgm:prSet presAssocID="{18CD8D2D-3192-4049-A7D4-7BDCF51C5DE4}" presName="parTx" presStyleLbl="revTx" presStyleIdx="2" presStyleCnt="4">
        <dgm:presLayoutVars>
          <dgm:chMax val="0"/>
          <dgm:chPref val="0"/>
        </dgm:presLayoutVars>
      </dgm:prSet>
      <dgm:spPr/>
    </dgm:pt>
    <dgm:pt modelId="{4ADCC24D-93FD-4EB8-A885-20FF823AA9D6}" type="pres">
      <dgm:prSet presAssocID="{59144E90-B80F-4B95-A164-9630D31F257C}" presName="sibTrans" presStyleCnt="0"/>
      <dgm:spPr/>
    </dgm:pt>
    <dgm:pt modelId="{5E32A358-4673-4764-8610-E712122AB19E}" type="pres">
      <dgm:prSet presAssocID="{CAB9A23C-9357-4220-BA12-2A309A65B17B}" presName="compNode" presStyleCnt="0"/>
      <dgm:spPr/>
    </dgm:pt>
    <dgm:pt modelId="{F08F9BE9-4B17-4C5C-9BF6-00AA86DCF2BF}" type="pres">
      <dgm:prSet presAssocID="{CAB9A23C-9357-4220-BA12-2A309A65B17B}" presName="bgRect" presStyleLbl="bgShp" presStyleIdx="3" presStyleCnt="4"/>
      <dgm:spPr/>
    </dgm:pt>
    <dgm:pt modelId="{77BD92D0-5763-45A0-8058-84896D3A5891}" type="pres">
      <dgm:prSet presAssocID="{CAB9A23C-9357-4220-BA12-2A309A65B17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705887F-45C5-451F-863F-23FAE1AB96CC}" type="pres">
      <dgm:prSet presAssocID="{CAB9A23C-9357-4220-BA12-2A309A65B17B}" presName="spaceRect" presStyleCnt="0"/>
      <dgm:spPr/>
    </dgm:pt>
    <dgm:pt modelId="{73B323EB-44B0-40BC-B94A-2E017D6E146F}" type="pres">
      <dgm:prSet presAssocID="{CAB9A23C-9357-4220-BA12-2A309A65B17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CB99621-CF79-421C-B6B0-3E0B5620D4C0}" type="presOf" srcId="{1D199016-225F-4368-B3DF-7527C7E0F031}" destId="{F36B570D-A1C9-453C-ADCA-D7DF9A468033}" srcOrd="0" destOrd="0" presId="urn:microsoft.com/office/officeart/2018/2/layout/IconVerticalSolidList"/>
    <dgm:cxn modelId="{3446FF21-D490-465F-B448-7CE9094DBEC5}" srcId="{9311A86D-C3B8-410A-A38E-A6679FE2EEB0}" destId="{D338C990-27B5-44A5-BEC1-7B3597F222B3}" srcOrd="1" destOrd="0" parTransId="{81511941-97A0-4D65-A788-BFE41B060EDF}" sibTransId="{567B2569-9F39-4F9F-BDB1-7E60D9BA2C43}"/>
    <dgm:cxn modelId="{005C044A-C3BE-42B6-AAF4-00C6A55B95D1}" type="presOf" srcId="{18CD8D2D-3192-4049-A7D4-7BDCF51C5DE4}" destId="{B3C1B6B0-9A99-4BCB-8C84-51912EFA66E3}" srcOrd="0" destOrd="0" presId="urn:microsoft.com/office/officeart/2018/2/layout/IconVerticalSolidList"/>
    <dgm:cxn modelId="{1FC90D4D-9BA7-46D8-8EC2-B0FC8C3199CB}" srcId="{9311A86D-C3B8-410A-A38E-A6679FE2EEB0}" destId="{18CD8D2D-3192-4049-A7D4-7BDCF51C5DE4}" srcOrd="2" destOrd="0" parTransId="{C1FE4942-8FDD-4D59-B8B5-DE94F4583CBA}" sibTransId="{59144E90-B80F-4B95-A164-9630D31F257C}"/>
    <dgm:cxn modelId="{14BE3398-74AC-4E43-8B61-3BFDC0512B89}" type="presOf" srcId="{9311A86D-C3B8-410A-A38E-A6679FE2EEB0}" destId="{4F93AB90-CCFC-4236-9FD6-08D6EA5CFF47}" srcOrd="0" destOrd="0" presId="urn:microsoft.com/office/officeart/2018/2/layout/IconVerticalSolidList"/>
    <dgm:cxn modelId="{901E03A2-0923-4AFC-99E3-ECAD290B9483}" type="presOf" srcId="{D338C990-27B5-44A5-BEC1-7B3597F222B3}" destId="{F859BA25-DA0D-4D04-9757-CA4B46B8EC05}" srcOrd="0" destOrd="0" presId="urn:microsoft.com/office/officeart/2018/2/layout/IconVerticalSolidList"/>
    <dgm:cxn modelId="{CF3A1FB2-97CF-4BA3-B783-358FAD5C58DB}" type="presOf" srcId="{CAB9A23C-9357-4220-BA12-2A309A65B17B}" destId="{73B323EB-44B0-40BC-B94A-2E017D6E146F}" srcOrd="0" destOrd="0" presId="urn:microsoft.com/office/officeart/2018/2/layout/IconVerticalSolidList"/>
    <dgm:cxn modelId="{D47044CF-4830-4A26-AE59-92C58F042755}" srcId="{9311A86D-C3B8-410A-A38E-A6679FE2EEB0}" destId="{CAB9A23C-9357-4220-BA12-2A309A65B17B}" srcOrd="3" destOrd="0" parTransId="{9250413B-AA6E-49E9-8F07-705437D0AD4D}" sibTransId="{8656F023-6A18-4708-AFA5-76228AA028CD}"/>
    <dgm:cxn modelId="{920153DF-DF29-475E-9FC6-18871AE0EC27}" srcId="{9311A86D-C3B8-410A-A38E-A6679FE2EEB0}" destId="{1D199016-225F-4368-B3DF-7527C7E0F031}" srcOrd="0" destOrd="0" parTransId="{01A27785-A947-40DB-B062-C53FBDFA7994}" sibTransId="{D5891243-D50A-4560-9764-6A5676E4E95E}"/>
    <dgm:cxn modelId="{DD9B8118-8133-4DD8-9DF6-15A29D7F3337}" type="presParOf" srcId="{4F93AB90-CCFC-4236-9FD6-08D6EA5CFF47}" destId="{178EDCDB-71B7-4FB0-B22E-13B51258F985}" srcOrd="0" destOrd="0" presId="urn:microsoft.com/office/officeart/2018/2/layout/IconVerticalSolidList"/>
    <dgm:cxn modelId="{DCA1D92B-CBCC-49F2-86E0-EA31CC2FAFC1}" type="presParOf" srcId="{178EDCDB-71B7-4FB0-B22E-13B51258F985}" destId="{C44CF806-2315-4EC1-8C77-30C401B60903}" srcOrd="0" destOrd="0" presId="urn:microsoft.com/office/officeart/2018/2/layout/IconVerticalSolidList"/>
    <dgm:cxn modelId="{569182CF-FC46-4E7E-B37A-5145BEF76489}" type="presParOf" srcId="{178EDCDB-71B7-4FB0-B22E-13B51258F985}" destId="{8587EDAE-7E15-46C2-9C16-EDFD5EF0CEBB}" srcOrd="1" destOrd="0" presId="urn:microsoft.com/office/officeart/2018/2/layout/IconVerticalSolidList"/>
    <dgm:cxn modelId="{8293B9FA-3D6A-43D3-BC83-580F43A0C8A8}" type="presParOf" srcId="{178EDCDB-71B7-4FB0-B22E-13B51258F985}" destId="{8FB7B36B-7212-44C7-9C52-A250560A60B0}" srcOrd="2" destOrd="0" presId="urn:microsoft.com/office/officeart/2018/2/layout/IconVerticalSolidList"/>
    <dgm:cxn modelId="{0996FD4E-C4AA-45C6-986A-3D8011B7D8B8}" type="presParOf" srcId="{178EDCDB-71B7-4FB0-B22E-13B51258F985}" destId="{F36B570D-A1C9-453C-ADCA-D7DF9A468033}" srcOrd="3" destOrd="0" presId="urn:microsoft.com/office/officeart/2018/2/layout/IconVerticalSolidList"/>
    <dgm:cxn modelId="{A948287E-7374-452E-97AE-0F84BF9E4925}" type="presParOf" srcId="{4F93AB90-CCFC-4236-9FD6-08D6EA5CFF47}" destId="{D01E55D4-93E1-4627-9D4B-3A52F9C18AEA}" srcOrd="1" destOrd="0" presId="urn:microsoft.com/office/officeart/2018/2/layout/IconVerticalSolidList"/>
    <dgm:cxn modelId="{356294A0-B300-417D-B42B-180A8D9D6D61}" type="presParOf" srcId="{4F93AB90-CCFC-4236-9FD6-08D6EA5CFF47}" destId="{97D0469A-AB81-41EA-9039-2DD6618055B1}" srcOrd="2" destOrd="0" presId="urn:microsoft.com/office/officeart/2018/2/layout/IconVerticalSolidList"/>
    <dgm:cxn modelId="{CB72FFA1-D811-4661-95F0-E9D164EE51F0}" type="presParOf" srcId="{97D0469A-AB81-41EA-9039-2DD6618055B1}" destId="{DE54102F-C7FA-43FD-928C-924AE0026CCE}" srcOrd="0" destOrd="0" presId="urn:microsoft.com/office/officeart/2018/2/layout/IconVerticalSolidList"/>
    <dgm:cxn modelId="{D45B7F08-F0F8-4475-ADD0-1D12A2097B9E}" type="presParOf" srcId="{97D0469A-AB81-41EA-9039-2DD6618055B1}" destId="{193DDDCA-E461-47ED-8575-DEBFA56F4120}" srcOrd="1" destOrd="0" presId="urn:microsoft.com/office/officeart/2018/2/layout/IconVerticalSolidList"/>
    <dgm:cxn modelId="{A2910F62-50DA-4BA5-9DB1-6C52F7559423}" type="presParOf" srcId="{97D0469A-AB81-41EA-9039-2DD6618055B1}" destId="{66286C08-D225-45BC-B611-66C24DD9D2D9}" srcOrd="2" destOrd="0" presId="urn:microsoft.com/office/officeart/2018/2/layout/IconVerticalSolidList"/>
    <dgm:cxn modelId="{71CDC092-6A90-40BC-918C-F7CFF49DF5A3}" type="presParOf" srcId="{97D0469A-AB81-41EA-9039-2DD6618055B1}" destId="{F859BA25-DA0D-4D04-9757-CA4B46B8EC05}" srcOrd="3" destOrd="0" presId="urn:microsoft.com/office/officeart/2018/2/layout/IconVerticalSolidList"/>
    <dgm:cxn modelId="{3F8E274B-249E-4C42-997D-96444998BE9F}" type="presParOf" srcId="{4F93AB90-CCFC-4236-9FD6-08D6EA5CFF47}" destId="{E5BFD2C0-56AC-4724-B33C-64938BD8B7AE}" srcOrd="3" destOrd="0" presId="urn:microsoft.com/office/officeart/2018/2/layout/IconVerticalSolidList"/>
    <dgm:cxn modelId="{6032B9DF-33B1-4ACE-ABE8-3FE9298394D1}" type="presParOf" srcId="{4F93AB90-CCFC-4236-9FD6-08D6EA5CFF47}" destId="{B96B3470-CBFD-4D47-81DF-AA64B7DDAABB}" srcOrd="4" destOrd="0" presId="urn:microsoft.com/office/officeart/2018/2/layout/IconVerticalSolidList"/>
    <dgm:cxn modelId="{722BD108-382C-4741-9AB9-C10FA0D31A09}" type="presParOf" srcId="{B96B3470-CBFD-4D47-81DF-AA64B7DDAABB}" destId="{75D58A7E-7C0C-4B93-8E0E-F01381E90323}" srcOrd="0" destOrd="0" presId="urn:microsoft.com/office/officeart/2018/2/layout/IconVerticalSolidList"/>
    <dgm:cxn modelId="{2DE20E43-0866-4839-A572-1DCC92297202}" type="presParOf" srcId="{B96B3470-CBFD-4D47-81DF-AA64B7DDAABB}" destId="{11806095-6274-45F1-8459-E2EA2371EAB7}" srcOrd="1" destOrd="0" presId="urn:microsoft.com/office/officeart/2018/2/layout/IconVerticalSolidList"/>
    <dgm:cxn modelId="{20CE7CB7-940F-4381-9486-1E55E2625A42}" type="presParOf" srcId="{B96B3470-CBFD-4D47-81DF-AA64B7DDAABB}" destId="{C421CEFF-F62E-430E-B36A-984F7AF6150E}" srcOrd="2" destOrd="0" presId="urn:microsoft.com/office/officeart/2018/2/layout/IconVerticalSolidList"/>
    <dgm:cxn modelId="{71D1412B-2B3C-4A44-91B0-D8547137A95E}" type="presParOf" srcId="{B96B3470-CBFD-4D47-81DF-AA64B7DDAABB}" destId="{B3C1B6B0-9A99-4BCB-8C84-51912EFA66E3}" srcOrd="3" destOrd="0" presId="urn:microsoft.com/office/officeart/2018/2/layout/IconVerticalSolidList"/>
    <dgm:cxn modelId="{FA212860-9291-4088-88C1-C270B7CF66E4}" type="presParOf" srcId="{4F93AB90-CCFC-4236-9FD6-08D6EA5CFF47}" destId="{4ADCC24D-93FD-4EB8-A885-20FF823AA9D6}" srcOrd="5" destOrd="0" presId="urn:microsoft.com/office/officeart/2018/2/layout/IconVerticalSolidList"/>
    <dgm:cxn modelId="{92462D9C-9BCA-4F2B-8D72-EBAE2F7B5E21}" type="presParOf" srcId="{4F93AB90-CCFC-4236-9FD6-08D6EA5CFF47}" destId="{5E32A358-4673-4764-8610-E712122AB19E}" srcOrd="6" destOrd="0" presId="urn:microsoft.com/office/officeart/2018/2/layout/IconVerticalSolidList"/>
    <dgm:cxn modelId="{8AC529C9-3413-4B92-9B19-A0311C8B7C67}" type="presParOf" srcId="{5E32A358-4673-4764-8610-E712122AB19E}" destId="{F08F9BE9-4B17-4C5C-9BF6-00AA86DCF2BF}" srcOrd="0" destOrd="0" presId="urn:microsoft.com/office/officeart/2018/2/layout/IconVerticalSolidList"/>
    <dgm:cxn modelId="{93C78C91-9AC3-453B-B467-2ED595702B41}" type="presParOf" srcId="{5E32A358-4673-4764-8610-E712122AB19E}" destId="{77BD92D0-5763-45A0-8058-84896D3A5891}" srcOrd="1" destOrd="0" presId="urn:microsoft.com/office/officeart/2018/2/layout/IconVerticalSolidList"/>
    <dgm:cxn modelId="{A3B99523-0A2F-4809-80BD-9C369427ECCE}" type="presParOf" srcId="{5E32A358-4673-4764-8610-E712122AB19E}" destId="{2705887F-45C5-451F-863F-23FAE1AB96CC}" srcOrd="2" destOrd="0" presId="urn:microsoft.com/office/officeart/2018/2/layout/IconVerticalSolidList"/>
    <dgm:cxn modelId="{FD19670D-C406-40EF-9361-1C5FFC3A91E7}" type="presParOf" srcId="{5E32A358-4673-4764-8610-E712122AB19E}" destId="{73B323EB-44B0-40BC-B94A-2E017D6E14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7EF995-EA2D-4E44-AD5A-DEED1FFBBEC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CC80B6-A210-40F8-B956-41C15CE7E4F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/>
            <a:t>"Moonshot" Culture:</a:t>
          </a:r>
          <a:r>
            <a:rPr lang="en-US" sz="1600" dirty="0"/>
            <a:t> The PM system is aligned with the strategy of "10x Growth," encouraging risk-taking rather than incrementalism.</a:t>
          </a:r>
        </a:p>
      </dgm:t>
    </dgm:pt>
    <dgm:pt modelId="{472D0B49-6F9F-4456-BDD3-5D27C22B3D55}" type="parTrans" cxnId="{6A7EDB7B-C783-4E07-BD42-63D1DE9E8364}">
      <dgm:prSet/>
      <dgm:spPr/>
      <dgm:t>
        <a:bodyPr/>
        <a:lstStyle/>
        <a:p>
          <a:endParaRPr lang="en-US"/>
        </a:p>
      </dgm:t>
    </dgm:pt>
    <dgm:pt modelId="{D223E4B6-2F5D-44E9-8F6A-572F3414C054}" type="sibTrans" cxnId="{6A7EDB7B-C783-4E07-BD42-63D1DE9E8364}">
      <dgm:prSet/>
      <dgm:spPr/>
      <dgm:t>
        <a:bodyPr/>
        <a:lstStyle/>
        <a:p>
          <a:endParaRPr lang="en-US"/>
        </a:p>
      </dgm:t>
    </dgm:pt>
    <dgm:pt modelId="{CB73FB85-3D89-4A47-BB57-F6E6E331D22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/>
            <a:t>The "70% Rule":</a:t>
          </a:r>
          <a:r>
            <a:rPr lang="en-US" sz="1600" dirty="0"/>
            <a:t> Success is defined as hitting 70% of an OKR. Hitting 100% means the goal was not ambitious enough (Doerr, 2018).</a:t>
          </a:r>
        </a:p>
      </dgm:t>
    </dgm:pt>
    <dgm:pt modelId="{EB269EE1-A5BC-4A42-8C19-5E0F2D0BDCA2}" type="parTrans" cxnId="{7522A619-D7AE-44DF-85FD-C00BBD740707}">
      <dgm:prSet/>
      <dgm:spPr/>
      <dgm:t>
        <a:bodyPr/>
        <a:lstStyle/>
        <a:p>
          <a:endParaRPr lang="en-US"/>
        </a:p>
      </dgm:t>
    </dgm:pt>
    <dgm:pt modelId="{F8AD192C-E091-4E3F-925B-F979B4DD24A3}" type="sibTrans" cxnId="{7522A619-D7AE-44DF-85FD-C00BBD740707}">
      <dgm:prSet/>
      <dgm:spPr/>
      <dgm:t>
        <a:bodyPr/>
        <a:lstStyle/>
        <a:p>
          <a:endParaRPr lang="en-US"/>
        </a:p>
      </dgm:t>
    </dgm:pt>
    <dgm:pt modelId="{BCB5B447-0561-4969-8E91-39E3191C58A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500" b="1" dirty="0"/>
            <a:t>Differentiation:</a:t>
          </a:r>
          <a:r>
            <a:rPr lang="en-US" sz="1500" dirty="0"/>
            <a:t> The system is designed to identify and disproportionately reward the top 5% of "Super-performers" who drive innovation.</a:t>
          </a:r>
        </a:p>
      </dgm:t>
    </dgm:pt>
    <dgm:pt modelId="{9452768F-8C7E-4544-A0CF-E430FE8F5D4F}" type="parTrans" cxnId="{FEC5DD32-62D8-4CE1-AA21-175C6BE3C460}">
      <dgm:prSet/>
      <dgm:spPr/>
      <dgm:t>
        <a:bodyPr/>
        <a:lstStyle/>
        <a:p>
          <a:endParaRPr lang="en-US"/>
        </a:p>
      </dgm:t>
    </dgm:pt>
    <dgm:pt modelId="{693872B8-2FFF-403E-B76D-77F5E1ADE2C6}" type="sibTrans" cxnId="{FEC5DD32-62D8-4CE1-AA21-175C6BE3C460}">
      <dgm:prSet/>
      <dgm:spPr/>
      <dgm:t>
        <a:bodyPr/>
        <a:lstStyle/>
        <a:p>
          <a:endParaRPr lang="en-US"/>
        </a:p>
      </dgm:t>
    </dgm:pt>
    <dgm:pt modelId="{3E75C6D3-A8A6-403E-A942-98464AC608A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/>
            <a:t>Growth Mindset:</a:t>
          </a:r>
          <a:r>
            <a:rPr lang="en-US" sz="1600" dirty="0"/>
            <a:t> Aligns with Dweck’s (2006) theory, prioritizing development conversations over punitive measurement.</a:t>
          </a:r>
        </a:p>
      </dgm:t>
    </dgm:pt>
    <dgm:pt modelId="{2E583C35-03F3-45E5-B94A-1865910606B5}" type="parTrans" cxnId="{3B6D4D30-A3A1-4511-A5E1-E971E1290C88}">
      <dgm:prSet/>
      <dgm:spPr/>
      <dgm:t>
        <a:bodyPr/>
        <a:lstStyle/>
        <a:p>
          <a:endParaRPr lang="en-US"/>
        </a:p>
      </dgm:t>
    </dgm:pt>
    <dgm:pt modelId="{D72AD2AC-9564-44F1-9B7A-BD980CBC2E10}" type="sibTrans" cxnId="{3B6D4D30-A3A1-4511-A5E1-E971E1290C88}">
      <dgm:prSet/>
      <dgm:spPr/>
      <dgm:t>
        <a:bodyPr/>
        <a:lstStyle/>
        <a:p>
          <a:endParaRPr lang="en-US"/>
        </a:p>
      </dgm:t>
    </dgm:pt>
    <dgm:pt modelId="{B48D3988-5BCC-4F1D-B879-69642AB300EE}" type="pres">
      <dgm:prSet presAssocID="{0B7EF995-EA2D-4E44-AD5A-DEED1FFBBEC8}" presName="root" presStyleCnt="0">
        <dgm:presLayoutVars>
          <dgm:dir/>
          <dgm:resizeHandles val="exact"/>
        </dgm:presLayoutVars>
      </dgm:prSet>
      <dgm:spPr/>
    </dgm:pt>
    <dgm:pt modelId="{0509A419-B9A9-4CCB-A773-ADE06AA8B0D3}" type="pres">
      <dgm:prSet presAssocID="{ADCC80B6-A210-40F8-B956-41C15CE7E4FA}" presName="compNode" presStyleCnt="0"/>
      <dgm:spPr/>
    </dgm:pt>
    <dgm:pt modelId="{EDE13C40-8165-49C9-AA07-A18603ED3251}" type="pres">
      <dgm:prSet presAssocID="{ADCC80B6-A210-40F8-B956-41C15CE7E4FA}" presName="bgRect" presStyleLbl="bgShp" presStyleIdx="0" presStyleCnt="4"/>
      <dgm:spPr/>
    </dgm:pt>
    <dgm:pt modelId="{F1F410A4-82A4-4FCA-8157-6880EF3502C7}" type="pres">
      <dgm:prSet presAssocID="{ADCC80B6-A210-40F8-B956-41C15CE7E4F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941CBF1A-821E-40D3-A7A3-D4BFCD9BD10B}" type="pres">
      <dgm:prSet presAssocID="{ADCC80B6-A210-40F8-B956-41C15CE7E4FA}" presName="spaceRect" presStyleCnt="0"/>
      <dgm:spPr/>
    </dgm:pt>
    <dgm:pt modelId="{B95EF354-50F7-40EC-A4BB-FC19EFDA0864}" type="pres">
      <dgm:prSet presAssocID="{ADCC80B6-A210-40F8-B956-41C15CE7E4FA}" presName="parTx" presStyleLbl="revTx" presStyleIdx="0" presStyleCnt="4">
        <dgm:presLayoutVars>
          <dgm:chMax val="0"/>
          <dgm:chPref val="0"/>
        </dgm:presLayoutVars>
      </dgm:prSet>
      <dgm:spPr/>
    </dgm:pt>
    <dgm:pt modelId="{DE85560F-940A-40C2-8F95-51EA91ACA697}" type="pres">
      <dgm:prSet presAssocID="{D223E4B6-2F5D-44E9-8F6A-572F3414C054}" presName="sibTrans" presStyleCnt="0"/>
      <dgm:spPr/>
    </dgm:pt>
    <dgm:pt modelId="{A1EC21B7-4ABD-43C3-A49E-77F22A59F3C5}" type="pres">
      <dgm:prSet presAssocID="{CB73FB85-3D89-4A47-BB57-F6E6E331D220}" presName="compNode" presStyleCnt="0"/>
      <dgm:spPr/>
    </dgm:pt>
    <dgm:pt modelId="{AAE4554A-A954-4ADD-A10B-A95DD9347800}" type="pres">
      <dgm:prSet presAssocID="{CB73FB85-3D89-4A47-BB57-F6E6E331D220}" presName="bgRect" presStyleLbl="bgShp" presStyleIdx="1" presStyleCnt="4"/>
      <dgm:spPr/>
    </dgm:pt>
    <dgm:pt modelId="{1A8107D6-FB12-4834-82CB-0EB4A1D08679}" type="pres">
      <dgm:prSet presAssocID="{CB73FB85-3D89-4A47-BB57-F6E6E331D22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74AFBA1-5974-4E07-995A-1758FA91A36D}" type="pres">
      <dgm:prSet presAssocID="{CB73FB85-3D89-4A47-BB57-F6E6E331D220}" presName="spaceRect" presStyleCnt="0"/>
      <dgm:spPr/>
    </dgm:pt>
    <dgm:pt modelId="{0C1CC41B-2A13-4C38-B3CF-02E54AEEE705}" type="pres">
      <dgm:prSet presAssocID="{CB73FB85-3D89-4A47-BB57-F6E6E331D220}" presName="parTx" presStyleLbl="revTx" presStyleIdx="1" presStyleCnt="4">
        <dgm:presLayoutVars>
          <dgm:chMax val="0"/>
          <dgm:chPref val="0"/>
        </dgm:presLayoutVars>
      </dgm:prSet>
      <dgm:spPr/>
    </dgm:pt>
    <dgm:pt modelId="{B50D2A85-A335-4F39-8148-762B5F4BF7AF}" type="pres">
      <dgm:prSet presAssocID="{F8AD192C-E091-4E3F-925B-F979B4DD24A3}" presName="sibTrans" presStyleCnt="0"/>
      <dgm:spPr/>
    </dgm:pt>
    <dgm:pt modelId="{B35A7153-D273-48BE-8F14-03268F7270DA}" type="pres">
      <dgm:prSet presAssocID="{BCB5B447-0561-4969-8E91-39E3191C58A5}" presName="compNode" presStyleCnt="0"/>
      <dgm:spPr/>
    </dgm:pt>
    <dgm:pt modelId="{12E3D49F-6D14-4021-8223-467031829EA6}" type="pres">
      <dgm:prSet presAssocID="{BCB5B447-0561-4969-8E91-39E3191C58A5}" presName="bgRect" presStyleLbl="bgShp" presStyleIdx="2" presStyleCnt="4"/>
      <dgm:spPr/>
    </dgm:pt>
    <dgm:pt modelId="{0E0ED8D4-14EA-4BD3-9E67-855B6512250E}" type="pres">
      <dgm:prSet presAssocID="{BCB5B447-0561-4969-8E91-39E3191C58A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55EFDE1A-5322-4CD2-936E-A79667A69B71}" type="pres">
      <dgm:prSet presAssocID="{BCB5B447-0561-4969-8E91-39E3191C58A5}" presName="spaceRect" presStyleCnt="0"/>
      <dgm:spPr/>
    </dgm:pt>
    <dgm:pt modelId="{EB390027-E3E3-4099-947F-5E202EEA304A}" type="pres">
      <dgm:prSet presAssocID="{BCB5B447-0561-4969-8E91-39E3191C58A5}" presName="parTx" presStyleLbl="revTx" presStyleIdx="2" presStyleCnt="4">
        <dgm:presLayoutVars>
          <dgm:chMax val="0"/>
          <dgm:chPref val="0"/>
        </dgm:presLayoutVars>
      </dgm:prSet>
      <dgm:spPr/>
    </dgm:pt>
    <dgm:pt modelId="{D2F63AEB-3B6C-48C5-A183-5A4DEFD87316}" type="pres">
      <dgm:prSet presAssocID="{693872B8-2FFF-403E-B76D-77F5E1ADE2C6}" presName="sibTrans" presStyleCnt="0"/>
      <dgm:spPr/>
    </dgm:pt>
    <dgm:pt modelId="{D6E4C978-96E4-4BF3-9010-87BB8D015019}" type="pres">
      <dgm:prSet presAssocID="{3E75C6D3-A8A6-403E-A942-98464AC608A8}" presName="compNode" presStyleCnt="0"/>
      <dgm:spPr/>
    </dgm:pt>
    <dgm:pt modelId="{99301867-AA2B-4D25-9A11-D64080625F5F}" type="pres">
      <dgm:prSet presAssocID="{3E75C6D3-A8A6-403E-A942-98464AC608A8}" presName="bgRect" presStyleLbl="bgShp" presStyleIdx="3" presStyleCnt="4"/>
      <dgm:spPr/>
    </dgm:pt>
    <dgm:pt modelId="{2F86D41B-68FB-46B7-8C00-2A9B4BC4A1AB}" type="pres">
      <dgm:prSet presAssocID="{3E75C6D3-A8A6-403E-A942-98464AC608A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AF7D363-5806-4FE7-96EF-0BB510C439AC}" type="pres">
      <dgm:prSet presAssocID="{3E75C6D3-A8A6-403E-A942-98464AC608A8}" presName="spaceRect" presStyleCnt="0"/>
      <dgm:spPr/>
    </dgm:pt>
    <dgm:pt modelId="{C62D7558-51D4-4007-8D4F-68ED06456378}" type="pres">
      <dgm:prSet presAssocID="{3E75C6D3-A8A6-403E-A942-98464AC608A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08FE202-F3CA-4134-A28D-8D4FF126E206}" type="presOf" srcId="{ADCC80B6-A210-40F8-B956-41C15CE7E4FA}" destId="{B95EF354-50F7-40EC-A4BB-FC19EFDA0864}" srcOrd="0" destOrd="0" presId="urn:microsoft.com/office/officeart/2018/2/layout/IconVerticalSolidList"/>
    <dgm:cxn modelId="{7522A619-D7AE-44DF-85FD-C00BBD740707}" srcId="{0B7EF995-EA2D-4E44-AD5A-DEED1FFBBEC8}" destId="{CB73FB85-3D89-4A47-BB57-F6E6E331D220}" srcOrd="1" destOrd="0" parTransId="{EB269EE1-A5BC-4A42-8C19-5E0F2D0BDCA2}" sibTransId="{F8AD192C-E091-4E3F-925B-F979B4DD24A3}"/>
    <dgm:cxn modelId="{3B6D4D30-A3A1-4511-A5E1-E971E1290C88}" srcId="{0B7EF995-EA2D-4E44-AD5A-DEED1FFBBEC8}" destId="{3E75C6D3-A8A6-403E-A942-98464AC608A8}" srcOrd="3" destOrd="0" parTransId="{2E583C35-03F3-45E5-B94A-1865910606B5}" sibTransId="{D72AD2AC-9564-44F1-9B7A-BD980CBC2E10}"/>
    <dgm:cxn modelId="{FEC5DD32-62D8-4CE1-AA21-175C6BE3C460}" srcId="{0B7EF995-EA2D-4E44-AD5A-DEED1FFBBEC8}" destId="{BCB5B447-0561-4969-8E91-39E3191C58A5}" srcOrd="2" destOrd="0" parTransId="{9452768F-8C7E-4544-A0CF-E430FE8F5D4F}" sibTransId="{693872B8-2FFF-403E-B76D-77F5E1ADE2C6}"/>
    <dgm:cxn modelId="{6A7EDB7B-C783-4E07-BD42-63D1DE9E8364}" srcId="{0B7EF995-EA2D-4E44-AD5A-DEED1FFBBEC8}" destId="{ADCC80B6-A210-40F8-B956-41C15CE7E4FA}" srcOrd="0" destOrd="0" parTransId="{472D0B49-6F9F-4456-BDD3-5D27C22B3D55}" sibTransId="{D223E4B6-2F5D-44E9-8F6A-572F3414C054}"/>
    <dgm:cxn modelId="{5CF2097E-3AAD-4558-B357-1A48234CF9C4}" type="presOf" srcId="{CB73FB85-3D89-4A47-BB57-F6E6E331D220}" destId="{0C1CC41B-2A13-4C38-B3CF-02E54AEEE705}" srcOrd="0" destOrd="0" presId="urn:microsoft.com/office/officeart/2018/2/layout/IconVerticalSolidList"/>
    <dgm:cxn modelId="{E0AEB686-EEE9-4789-A04E-C91BB8D4DCCE}" type="presOf" srcId="{0B7EF995-EA2D-4E44-AD5A-DEED1FFBBEC8}" destId="{B48D3988-5BCC-4F1D-B879-69642AB300EE}" srcOrd="0" destOrd="0" presId="urn:microsoft.com/office/officeart/2018/2/layout/IconVerticalSolidList"/>
    <dgm:cxn modelId="{DA3FDDE3-B9DA-4CD2-9A7C-6EC50A6B5F6F}" type="presOf" srcId="{3E75C6D3-A8A6-403E-A942-98464AC608A8}" destId="{C62D7558-51D4-4007-8D4F-68ED06456378}" srcOrd="0" destOrd="0" presId="urn:microsoft.com/office/officeart/2018/2/layout/IconVerticalSolidList"/>
    <dgm:cxn modelId="{7AA5D9E6-2BE5-4BCD-AF77-5DD7ADFEE211}" type="presOf" srcId="{BCB5B447-0561-4969-8E91-39E3191C58A5}" destId="{EB390027-E3E3-4099-947F-5E202EEA304A}" srcOrd="0" destOrd="0" presId="urn:microsoft.com/office/officeart/2018/2/layout/IconVerticalSolidList"/>
    <dgm:cxn modelId="{FADFAA88-8494-4520-967C-6381F1248B62}" type="presParOf" srcId="{B48D3988-5BCC-4F1D-B879-69642AB300EE}" destId="{0509A419-B9A9-4CCB-A773-ADE06AA8B0D3}" srcOrd="0" destOrd="0" presId="urn:microsoft.com/office/officeart/2018/2/layout/IconVerticalSolidList"/>
    <dgm:cxn modelId="{D77D3AFC-2954-45FC-B296-6C8168CD420B}" type="presParOf" srcId="{0509A419-B9A9-4CCB-A773-ADE06AA8B0D3}" destId="{EDE13C40-8165-49C9-AA07-A18603ED3251}" srcOrd="0" destOrd="0" presId="urn:microsoft.com/office/officeart/2018/2/layout/IconVerticalSolidList"/>
    <dgm:cxn modelId="{0440ADF4-3533-4B89-9133-96C8CBF8D022}" type="presParOf" srcId="{0509A419-B9A9-4CCB-A773-ADE06AA8B0D3}" destId="{F1F410A4-82A4-4FCA-8157-6880EF3502C7}" srcOrd="1" destOrd="0" presId="urn:microsoft.com/office/officeart/2018/2/layout/IconVerticalSolidList"/>
    <dgm:cxn modelId="{6DA4F101-B711-427E-9A9D-8AA0139CB0AA}" type="presParOf" srcId="{0509A419-B9A9-4CCB-A773-ADE06AA8B0D3}" destId="{941CBF1A-821E-40D3-A7A3-D4BFCD9BD10B}" srcOrd="2" destOrd="0" presId="urn:microsoft.com/office/officeart/2018/2/layout/IconVerticalSolidList"/>
    <dgm:cxn modelId="{C4743A79-431B-41CE-AE86-6B1454341A12}" type="presParOf" srcId="{0509A419-B9A9-4CCB-A773-ADE06AA8B0D3}" destId="{B95EF354-50F7-40EC-A4BB-FC19EFDA0864}" srcOrd="3" destOrd="0" presId="urn:microsoft.com/office/officeart/2018/2/layout/IconVerticalSolidList"/>
    <dgm:cxn modelId="{C5886929-9C37-490D-85E8-513DE3C37BCD}" type="presParOf" srcId="{B48D3988-5BCC-4F1D-B879-69642AB300EE}" destId="{DE85560F-940A-40C2-8F95-51EA91ACA697}" srcOrd="1" destOrd="0" presId="urn:microsoft.com/office/officeart/2018/2/layout/IconVerticalSolidList"/>
    <dgm:cxn modelId="{77FD6049-03F2-4F72-BF64-3E5C3526D424}" type="presParOf" srcId="{B48D3988-5BCC-4F1D-B879-69642AB300EE}" destId="{A1EC21B7-4ABD-43C3-A49E-77F22A59F3C5}" srcOrd="2" destOrd="0" presId="urn:microsoft.com/office/officeart/2018/2/layout/IconVerticalSolidList"/>
    <dgm:cxn modelId="{5558198F-DADD-4CD6-AB73-BB8A9B76BB49}" type="presParOf" srcId="{A1EC21B7-4ABD-43C3-A49E-77F22A59F3C5}" destId="{AAE4554A-A954-4ADD-A10B-A95DD9347800}" srcOrd="0" destOrd="0" presId="urn:microsoft.com/office/officeart/2018/2/layout/IconVerticalSolidList"/>
    <dgm:cxn modelId="{50CEF8EE-F75F-47FD-9F1A-32D32C7EF69F}" type="presParOf" srcId="{A1EC21B7-4ABD-43C3-A49E-77F22A59F3C5}" destId="{1A8107D6-FB12-4834-82CB-0EB4A1D08679}" srcOrd="1" destOrd="0" presId="urn:microsoft.com/office/officeart/2018/2/layout/IconVerticalSolidList"/>
    <dgm:cxn modelId="{C355B0F3-F472-4B55-9FAA-4ED784A5AF77}" type="presParOf" srcId="{A1EC21B7-4ABD-43C3-A49E-77F22A59F3C5}" destId="{874AFBA1-5974-4E07-995A-1758FA91A36D}" srcOrd="2" destOrd="0" presId="urn:microsoft.com/office/officeart/2018/2/layout/IconVerticalSolidList"/>
    <dgm:cxn modelId="{AD475D68-A264-481A-A50E-1FFB5DB7F799}" type="presParOf" srcId="{A1EC21B7-4ABD-43C3-A49E-77F22A59F3C5}" destId="{0C1CC41B-2A13-4C38-B3CF-02E54AEEE705}" srcOrd="3" destOrd="0" presId="urn:microsoft.com/office/officeart/2018/2/layout/IconVerticalSolidList"/>
    <dgm:cxn modelId="{1BE07AC8-6216-427C-BAA4-9A01168DF148}" type="presParOf" srcId="{B48D3988-5BCC-4F1D-B879-69642AB300EE}" destId="{B50D2A85-A335-4F39-8148-762B5F4BF7AF}" srcOrd="3" destOrd="0" presId="urn:microsoft.com/office/officeart/2018/2/layout/IconVerticalSolidList"/>
    <dgm:cxn modelId="{CDB281A9-25F0-4994-825F-C8BDAC14B59D}" type="presParOf" srcId="{B48D3988-5BCC-4F1D-B879-69642AB300EE}" destId="{B35A7153-D273-48BE-8F14-03268F7270DA}" srcOrd="4" destOrd="0" presId="urn:microsoft.com/office/officeart/2018/2/layout/IconVerticalSolidList"/>
    <dgm:cxn modelId="{D6061BAE-F95A-4172-93BE-8B7E1CCB4541}" type="presParOf" srcId="{B35A7153-D273-48BE-8F14-03268F7270DA}" destId="{12E3D49F-6D14-4021-8223-467031829EA6}" srcOrd="0" destOrd="0" presId="urn:microsoft.com/office/officeart/2018/2/layout/IconVerticalSolidList"/>
    <dgm:cxn modelId="{0B471D09-6C66-43E2-B456-9F6BBEE73B6F}" type="presParOf" srcId="{B35A7153-D273-48BE-8F14-03268F7270DA}" destId="{0E0ED8D4-14EA-4BD3-9E67-855B6512250E}" srcOrd="1" destOrd="0" presId="urn:microsoft.com/office/officeart/2018/2/layout/IconVerticalSolidList"/>
    <dgm:cxn modelId="{23EA851C-8C15-4034-85D4-1516A0FBFEB8}" type="presParOf" srcId="{B35A7153-D273-48BE-8F14-03268F7270DA}" destId="{55EFDE1A-5322-4CD2-936E-A79667A69B71}" srcOrd="2" destOrd="0" presId="urn:microsoft.com/office/officeart/2018/2/layout/IconVerticalSolidList"/>
    <dgm:cxn modelId="{F8FBD95D-C72C-4B52-86A6-E7DB93060EF5}" type="presParOf" srcId="{B35A7153-D273-48BE-8F14-03268F7270DA}" destId="{EB390027-E3E3-4099-947F-5E202EEA304A}" srcOrd="3" destOrd="0" presId="urn:microsoft.com/office/officeart/2018/2/layout/IconVerticalSolidList"/>
    <dgm:cxn modelId="{7634FAF1-F226-49EB-8494-63BC31F79F6A}" type="presParOf" srcId="{B48D3988-5BCC-4F1D-B879-69642AB300EE}" destId="{D2F63AEB-3B6C-48C5-A183-5A4DEFD87316}" srcOrd="5" destOrd="0" presId="urn:microsoft.com/office/officeart/2018/2/layout/IconVerticalSolidList"/>
    <dgm:cxn modelId="{66AC4DBE-AB33-4D56-90BB-8B57D79E851D}" type="presParOf" srcId="{B48D3988-5BCC-4F1D-B879-69642AB300EE}" destId="{D6E4C978-96E4-4BF3-9010-87BB8D015019}" srcOrd="6" destOrd="0" presId="urn:microsoft.com/office/officeart/2018/2/layout/IconVerticalSolidList"/>
    <dgm:cxn modelId="{89EA188B-D915-4EA0-980C-F541F4AD5052}" type="presParOf" srcId="{D6E4C978-96E4-4BF3-9010-87BB8D015019}" destId="{99301867-AA2B-4D25-9A11-D64080625F5F}" srcOrd="0" destOrd="0" presId="urn:microsoft.com/office/officeart/2018/2/layout/IconVerticalSolidList"/>
    <dgm:cxn modelId="{60522AFE-DAAE-4726-817F-EFB1E7B983E7}" type="presParOf" srcId="{D6E4C978-96E4-4BF3-9010-87BB8D015019}" destId="{2F86D41B-68FB-46B7-8C00-2A9B4BC4A1AB}" srcOrd="1" destOrd="0" presId="urn:microsoft.com/office/officeart/2018/2/layout/IconVerticalSolidList"/>
    <dgm:cxn modelId="{4FBCD00F-3C0F-4904-B496-CCEF86FE3D94}" type="presParOf" srcId="{D6E4C978-96E4-4BF3-9010-87BB8D015019}" destId="{0AF7D363-5806-4FE7-96EF-0BB510C439AC}" srcOrd="2" destOrd="0" presId="urn:microsoft.com/office/officeart/2018/2/layout/IconVerticalSolidList"/>
    <dgm:cxn modelId="{9D821188-A7B7-4C56-AAC9-A2CCC8C4B1A8}" type="presParOf" srcId="{D6E4C978-96E4-4BF3-9010-87BB8D015019}" destId="{C62D7558-51D4-4007-8D4F-68ED0645637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AD404D6-9CB6-4B33-B174-E7C5E0696923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AE56A5B-DC36-47EF-8F58-6886127A3364}">
      <dgm:prSet/>
      <dgm:spPr/>
      <dgm:t>
        <a:bodyPr/>
        <a:lstStyle/>
        <a:p>
          <a:r>
            <a:rPr lang="en-US" b="1"/>
            <a:t>1. Delink Reward &amp; Development:</a:t>
          </a:r>
          <a:endParaRPr lang="en-US"/>
        </a:p>
      </dgm:t>
    </dgm:pt>
    <dgm:pt modelId="{0078B279-E423-452B-B926-27E184F26D4D}" type="parTrans" cxnId="{78801CB5-4FE0-4136-A3C9-AEF9119A160F}">
      <dgm:prSet/>
      <dgm:spPr/>
      <dgm:t>
        <a:bodyPr/>
        <a:lstStyle/>
        <a:p>
          <a:endParaRPr lang="en-US"/>
        </a:p>
      </dgm:t>
    </dgm:pt>
    <dgm:pt modelId="{3AE0BE64-C68A-46CA-AFB1-D9E52B002A7E}" type="sibTrans" cxnId="{78801CB5-4FE0-4136-A3C9-AEF9119A160F}">
      <dgm:prSet/>
      <dgm:spPr/>
      <dgm:t>
        <a:bodyPr/>
        <a:lstStyle/>
        <a:p>
          <a:endParaRPr lang="en-US"/>
        </a:p>
      </dgm:t>
    </dgm:pt>
    <dgm:pt modelId="{BB354F45-4409-4FB1-88B1-58F4B835D629}">
      <dgm:prSet/>
      <dgm:spPr/>
      <dgm:t>
        <a:bodyPr/>
        <a:lstStyle/>
        <a:p>
          <a:r>
            <a:rPr lang="en-US" b="1" i="1" dirty="0"/>
            <a:t>Action:</a:t>
          </a:r>
          <a:r>
            <a:rPr lang="en-US" b="1" dirty="0"/>
            <a:t> </a:t>
          </a:r>
          <a:r>
            <a:rPr lang="en-US" dirty="0"/>
            <a:t>Hold salary/promotion reviews 3 months apart from development reviews.</a:t>
          </a:r>
        </a:p>
      </dgm:t>
    </dgm:pt>
    <dgm:pt modelId="{A510A18A-5EF1-42F2-B892-CB29672E0D13}" type="parTrans" cxnId="{679599B3-4181-4C6C-981E-4C69715B1B8A}">
      <dgm:prSet/>
      <dgm:spPr/>
      <dgm:t>
        <a:bodyPr/>
        <a:lstStyle/>
        <a:p>
          <a:endParaRPr lang="en-US"/>
        </a:p>
      </dgm:t>
    </dgm:pt>
    <dgm:pt modelId="{AD802690-63FF-42D0-932E-0840064F4642}" type="sibTrans" cxnId="{679599B3-4181-4C6C-981E-4C69715B1B8A}">
      <dgm:prSet/>
      <dgm:spPr/>
      <dgm:t>
        <a:bodyPr/>
        <a:lstStyle/>
        <a:p>
          <a:endParaRPr lang="en-US"/>
        </a:p>
      </dgm:t>
    </dgm:pt>
    <dgm:pt modelId="{2C90CFD0-6698-4E98-96F3-01FD74B348BC}">
      <dgm:prSet/>
      <dgm:spPr/>
      <dgm:t>
        <a:bodyPr/>
        <a:lstStyle/>
        <a:p>
          <a:r>
            <a:rPr lang="en-US" i="1"/>
            <a:t>Impact:</a:t>
          </a:r>
          <a:r>
            <a:rPr lang="en-US"/>
            <a:t> Removes fear, allowing the brain to engage in learning rather than defense (Rock, 2008).</a:t>
          </a:r>
        </a:p>
      </dgm:t>
    </dgm:pt>
    <dgm:pt modelId="{D217953E-10E8-41EE-8AAE-BE506B862979}" type="parTrans" cxnId="{9A853F76-5D0A-4A7B-8886-4C957C5EF93E}">
      <dgm:prSet/>
      <dgm:spPr/>
      <dgm:t>
        <a:bodyPr/>
        <a:lstStyle/>
        <a:p>
          <a:endParaRPr lang="en-US"/>
        </a:p>
      </dgm:t>
    </dgm:pt>
    <dgm:pt modelId="{1327DF3B-66AA-4ECB-AD61-6E3363B04170}" type="sibTrans" cxnId="{9A853F76-5D0A-4A7B-8886-4C957C5EF93E}">
      <dgm:prSet/>
      <dgm:spPr/>
      <dgm:t>
        <a:bodyPr/>
        <a:lstStyle/>
        <a:p>
          <a:endParaRPr lang="en-US"/>
        </a:p>
      </dgm:t>
    </dgm:pt>
    <dgm:pt modelId="{0EA999FA-715E-499B-BE39-6BAA95C605A2}">
      <dgm:prSet/>
      <dgm:spPr/>
      <dgm:t>
        <a:bodyPr/>
        <a:lstStyle/>
        <a:p>
          <a:r>
            <a:rPr lang="en-US" b="1"/>
            <a:t>2. Continuous "Feedforward":</a:t>
          </a:r>
          <a:endParaRPr lang="en-US"/>
        </a:p>
      </dgm:t>
    </dgm:pt>
    <dgm:pt modelId="{E3F1CCEB-6269-4FE9-A1E4-C1A75981B679}" type="parTrans" cxnId="{EAB8C731-68D1-4D9D-8123-C3916DC8A98A}">
      <dgm:prSet/>
      <dgm:spPr/>
      <dgm:t>
        <a:bodyPr/>
        <a:lstStyle/>
        <a:p>
          <a:endParaRPr lang="en-US"/>
        </a:p>
      </dgm:t>
    </dgm:pt>
    <dgm:pt modelId="{29580351-04B7-4C39-B364-6C2094BA4C4C}" type="sibTrans" cxnId="{EAB8C731-68D1-4D9D-8123-C3916DC8A98A}">
      <dgm:prSet/>
      <dgm:spPr/>
      <dgm:t>
        <a:bodyPr/>
        <a:lstStyle/>
        <a:p>
          <a:endParaRPr lang="en-US"/>
        </a:p>
      </dgm:t>
    </dgm:pt>
    <dgm:pt modelId="{7BC0360F-C1FA-4048-8E59-13C3C3795181}">
      <dgm:prSet/>
      <dgm:spPr/>
      <dgm:t>
        <a:bodyPr/>
        <a:lstStyle/>
        <a:p>
          <a:r>
            <a:rPr lang="en-US" b="1" i="1" dirty="0"/>
            <a:t>Action:</a:t>
          </a:r>
          <a:r>
            <a:rPr lang="en-US" b="1" dirty="0"/>
            <a:t> </a:t>
          </a:r>
          <a:r>
            <a:rPr lang="en-US" dirty="0"/>
            <a:t>Train managers in Goldsmith’s "Feedforward" technique—focusing on future solutions rather than dissecting past failures.</a:t>
          </a:r>
        </a:p>
      </dgm:t>
    </dgm:pt>
    <dgm:pt modelId="{9FCA7359-222D-4CB7-8E6E-F6AC663ADE00}" type="parTrans" cxnId="{7F7DC01B-849B-4EA1-99B7-91112D91B60F}">
      <dgm:prSet/>
      <dgm:spPr/>
      <dgm:t>
        <a:bodyPr/>
        <a:lstStyle/>
        <a:p>
          <a:endParaRPr lang="en-US"/>
        </a:p>
      </dgm:t>
    </dgm:pt>
    <dgm:pt modelId="{A563F010-6DF6-4491-AED9-A788FB3A96F9}" type="sibTrans" cxnId="{7F7DC01B-849B-4EA1-99B7-91112D91B60F}">
      <dgm:prSet/>
      <dgm:spPr/>
      <dgm:t>
        <a:bodyPr/>
        <a:lstStyle/>
        <a:p>
          <a:endParaRPr lang="en-US"/>
        </a:p>
      </dgm:t>
    </dgm:pt>
    <dgm:pt modelId="{23C99160-6827-4A3B-9B13-7D95CE6A5154}">
      <dgm:prSet/>
      <dgm:spPr/>
      <dgm:t>
        <a:bodyPr/>
        <a:lstStyle/>
        <a:p>
          <a:r>
            <a:rPr lang="en-US" i="1"/>
            <a:t>Impact:</a:t>
          </a:r>
          <a:r>
            <a:rPr lang="en-US"/>
            <a:t> Reduces "Recency Bias" and improves manager-employee relationships.</a:t>
          </a:r>
        </a:p>
      </dgm:t>
    </dgm:pt>
    <dgm:pt modelId="{161BE0E2-6726-4703-8724-CF3E5940407D}" type="parTrans" cxnId="{A2FC9999-99C9-4F64-826E-214720167BFA}">
      <dgm:prSet/>
      <dgm:spPr/>
      <dgm:t>
        <a:bodyPr/>
        <a:lstStyle/>
        <a:p>
          <a:endParaRPr lang="en-US"/>
        </a:p>
      </dgm:t>
    </dgm:pt>
    <dgm:pt modelId="{E57FE2AC-AF41-491E-86A3-790C714FF9D3}" type="sibTrans" cxnId="{A2FC9999-99C9-4F64-826E-214720167BFA}">
      <dgm:prSet/>
      <dgm:spPr/>
      <dgm:t>
        <a:bodyPr/>
        <a:lstStyle/>
        <a:p>
          <a:endParaRPr lang="en-US"/>
        </a:p>
      </dgm:t>
    </dgm:pt>
    <dgm:pt modelId="{EE453CCB-EAE1-4381-8245-57A8A8DD3813}">
      <dgm:prSet/>
      <dgm:spPr/>
      <dgm:t>
        <a:bodyPr/>
        <a:lstStyle/>
        <a:p>
          <a:r>
            <a:rPr lang="en-US" b="1"/>
            <a:t>3. Transparency in Calibration:</a:t>
          </a:r>
          <a:endParaRPr lang="en-US"/>
        </a:p>
      </dgm:t>
    </dgm:pt>
    <dgm:pt modelId="{31F93FBB-FFF5-49C5-8F28-AD6924D213AA}" type="parTrans" cxnId="{F5B3088C-371C-4D30-B539-643B46011A0F}">
      <dgm:prSet/>
      <dgm:spPr/>
      <dgm:t>
        <a:bodyPr/>
        <a:lstStyle/>
        <a:p>
          <a:endParaRPr lang="en-US"/>
        </a:p>
      </dgm:t>
    </dgm:pt>
    <dgm:pt modelId="{29A7E9AD-BF29-4A60-B726-EB0E3DEEAF6E}" type="sibTrans" cxnId="{F5B3088C-371C-4D30-B539-643B46011A0F}">
      <dgm:prSet/>
      <dgm:spPr/>
      <dgm:t>
        <a:bodyPr/>
        <a:lstStyle/>
        <a:p>
          <a:endParaRPr lang="en-US"/>
        </a:p>
      </dgm:t>
    </dgm:pt>
    <dgm:pt modelId="{52B85099-DD68-4F37-B041-AB72D00C1A48}">
      <dgm:prSet/>
      <dgm:spPr/>
      <dgm:t>
        <a:bodyPr/>
        <a:lstStyle/>
        <a:p>
          <a:r>
            <a:rPr lang="en-US" b="1" i="1" dirty="0"/>
            <a:t>Action:</a:t>
          </a:r>
          <a:r>
            <a:rPr lang="en-US" b="1" dirty="0"/>
            <a:t> </a:t>
          </a:r>
          <a:r>
            <a:rPr lang="en-US" dirty="0"/>
            <a:t>Publish the aggregate data on how ratings are normalized to reduce the perception of a secret "Stack Ranking."</a:t>
          </a:r>
        </a:p>
      </dgm:t>
    </dgm:pt>
    <dgm:pt modelId="{1AEC13B1-31A1-4E30-BF74-5A2DE00C4ED6}" type="parTrans" cxnId="{2DD9F6F6-B2C6-4240-A89A-C48A2D285C2C}">
      <dgm:prSet/>
      <dgm:spPr/>
      <dgm:t>
        <a:bodyPr/>
        <a:lstStyle/>
        <a:p>
          <a:endParaRPr lang="en-US"/>
        </a:p>
      </dgm:t>
    </dgm:pt>
    <dgm:pt modelId="{2FC9B70D-68E9-4E31-84BC-F4361481466E}" type="sibTrans" cxnId="{2DD9F6F6-B2C6-4240-A89A-C48A2D285C2C}">
      <dgm:prSet/>
      <dgm:spPr/>
      <dgm:t>
        <a:bodyPr/>
        <a:lstStyle/>
        <a:p>
          <a:endParaRPr lang="en-US"/>
        </a:p>
      </dgm:t>
    </dgm:pt>
    <dgm:pt modelId="{99DE421A-104C-0B49-8B9B-68652D19DB54}" type="pres">
      <dgm:prSet presAssocID="{8AD404D6-9CB6-4B33-B174-E7C5E0696923}" presName="linear" presStyleCnt="0">
        <dgm:presLayoutVars>
          <dgm:dir/>
          <dgm:animLvl val="lvl"/>
          <dgm:resizeHandles val="exact"/>
        </dgm:presLayoutVars>
      </dgm:prSet>
      <dgm:spPr/>
    </dgm:pt>
    <dgm:pt modelId="{B177AB71-BC93-B14B-AB69-698A26E074DA}" type="pres">
      <dgm:prSet presAssocID="{5AE56A5B-DC36-47EF-8F58-6886127A3364}" presName="parentLin" presStyleCnt="0"/>
      <dgm:spPr/>
    </dgm:pt>
    <dgm:pt modelId="{058EA0F0-DC80-464A-B775-B19C7F9179E6}" type="pres">
      <dgm:prSet presAssocID="{5AE56A5B-DC36-47EF-8F58-6886127A3364}" presName="parentLeftMargin" presStyleLbl="node1" presStyleIdx="0" presStyleCnt="3"/>
      <dgm:spPr/>
    </dgm:pt>
    <dgm:pt modelId="{3C2F00F2-6B9A-A041-A4BC-ABD598D49B8A}" type="pres">
      <dgm:prSet presAssocID="{5AE56A5B-DC36-47EF-8F58-6886127A336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F7A2FC6-3B30-6A43-9A60-0F7712B3BC38}" type="pres">
      <dgm:prSet presAssocID="{5AE56A5B-DC36-47EF-8F58-6886127A3364}" presName="negativeSpace" presStyleCnt="0"/>
      <dgm:spPr/>
    </dgm:pt>
    <dgm:pt modelId="{C63CC367-77C2-604F-A56A-0668C37BC756}" type="pres">
      <dgm:prSet presAssocID="{5AE56A5B-DC36-47EF-8F58-6886127A3364}" presName="childText" presStyleLbl="conFgAcc1" presStyleIdx="0" presStyleCnt="3">
        <dgm:presLayoutVars>
          <dgm:bulletEnabled val="1"/>
        </dgm:presLayoutVars>
      </dgm:prSet>
      <dgm:spPr/>
    </dgm:pt>
    <dgm:pt modelId="{B9CF0496-CC3F-2140-8B85-D13DA069DEDE}" type="pres">
      <dgm:prSet presAssocID="{3AE0BE64-C68A-46CA-AFB1-D9E52B002A7E}" presName="spaceBetweenRectangles" presStyleCnt="0"/>
      <dgm:spPr/>
    </dgm:pt>
    <dgm:pt modelId="{714E4A9B-1C74-4C42-94CE-C91B8D4EA83D}" type="pres">
      <dgm:prSet presAssocID="{0EA999FA-715E-499B-BE39-6BAA95C605A2}" presName="parentLin" presStyleCnt="0"/>
      <dgm:spPr/>
    </dgm:pt>
    <dgm:pt modelId="{090E9A13-0661-EE41-9D3C-896A83ECFE2C}" type="pres">
      <dgm:prSet presAssocID="{0EA999FA-715E-499B-BE39-6BAA95C605A2}" presName="parentLeftMargin" presStyleLbl="node1" presStyleIdx="0" presStyleCnt="3"/>
      <dgm:spPr/>
    </dgm:pt>
    <dgm:pt modelId="{41FDDD88-2096-2442-8473-19D134DFF66F}" type="pres">
      <dgm:prSet presAssocID="{0EA999FA-715E-499B-BE39-6BAA95C605A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DEE7DBF-6207-4B47-A9AD-EFEF41685567}" type="pres">
      <dgm:prSet presAssocID="{0EA999FA-715E-499B-BE39-6BAA95C605A2}" presName="negativeSpace" presStyleCnt="0"/>
      <dgm:spPr/>
    </dgm:pt>
    <dgm:pt modelId="{97FB3A22-F952-FF40-9C72-CE569B8A6D47}" type="pres">
      <dgm:prSet presAssocID="{0EA999FA-715E-499B-BE39-6BAA95C605A2}" presName="childText" presStyleLbl="conFgAcc1" presStyleIdx="1" presStyleCnt="3">
        <dgm:presLayoutVars>
          <dgm:bulletEnabled val="1"/>
        </dgm:presLayoutVars>
      </dgm:prSet>
      <dgm:spPr/>
    </dgm:pt>
    <dgm:pt modelId="{942BF65D-8ED8-F644-94B6-06E022E998E7}" type="pres">
      <dgm:prSet presAssocID="{29580351-04B7-4C39-B364-6C2094BA4C4C}" presName="spaceBetweenRectangles" presStyleCnt="0"/>
      <dgm:spPr/>
    </dgm:pt>
    <dgm:pt modelId="{5767F540-BAB3-424B-9384-7BD7CB795914}" type="pres">
      <dgm:prSet presAssocID="{EE453CCB-EAE1-4381-8245-57A8A8DD3813}" presName="parentLin" presStyleCnt="0"/>
      <dgm:spPr/>
    </dgm:pt>
    <dgm:pt modelId="{0B4F3C46-0CE4-E440-A28C-38225A41B721}" type="pres">
      <dgm:prSet presAssocID="{EE453CCB-EAE1-4381-8245-57A8A8DD3813}" presName="parentLeftMargin" presStyleLbl="node1" presStyleIdx="1" presStyleCnt="3"/>
      <dgm:spPr/>
    </dgm:pt>
    <dgm:pt modelId="{19EFB4DE-9FFB-9842-BF0E-2502C061C699}" type="pres">
      <dgm:prSet presAssocID="{EE453CCB-EAE1-4381-8245-57A8A8DD3813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4A40A6E-3255-4E4C-BAA9-F82DFEF27E7E}" type="pres">
      <dgm:prSet presAssocID="{EE453CCB-EAE1-4381-8245-57A8A8DD3813}" presName="negativeSpace" presStyleCnt="0"/>
      <dgm:spPr/>
    </dgm:pt>
    <dgm:pt modelId="{7575422A-27B5-AD47-9EA1-45C8C6078719}" type="pres">
      <dgm:prSet presAssocID="{EE453CCB-EAE1-4381-8245-57A8A8DD381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1693512-2FF4-184E-98D7-E09367BFC395}" type="presOf" srcId="{EE453CCB-EAE1-4381-8245-57A8A8DD3813}" destId="{19EFB4DE-9FFB-9842-BF0E-2502C061C699}" srcOrd="1" destOrd="0" presId="urn:microsoft.com/office/officeart/2005/8/layout/list1"/>
    <dgm:cxn modelId="{7F7DC01B-849B-4EA1-99B7-91112D91B60F}" srcId="{0EA999FA-715E-499B-BE39-6BAA95C605A2}" destId="{7BC0360F-C1FA-4048-8E59-13C3C3795181}" srcOrd="0" destOrd="0" parTransId="{9FCA7359-222D-4CB7-8E6E-F6AC663ADE00}" sibTransId="{A563F010-6DF6-4491-AED9-A788FB3A96F9}"/>
    <dgm:cxn modelId="{D08A9E1E-A340-5043-9A0A-22C4F1B50D2C}" type="presOf" srcId="{2C90CFD0-6698-4E98-96F3-01FD74B348BC}" destId="{C63CC367-77C2-604F-A56A-0668C37BC756}" srcOrd="0" destOrd="1" presId="urn:microsoft.com/office/officeart/2005/8/layout/list1"/>
    <dgm:cxn modelId="{EAB8C731-68D1-4D9D-8123-C3916DC8A98A}" srcId="{8AD404D6-9CB6-4B33-B174-E7C5E0696923}" destId="{0EA999FA-715E-499B-BE39-6BAA95C605A2}" srcOrd="1" destOrd="0" parTransId="{E3F1CCEB-6269-4FE9-A1E4-C1A75981B679}" sibTransId="{29580351-04B7-4C39-B364-6C2094BA4C4C}"/>
    <dgm:cxn modelId="{83B61C46-8C8E-B64F-B28E-0E1CD7B36499}" type="presOf" srcId="{8AD404D6-9CB6-4B33-B174-E7C5E0696923}" destId="{99DE421A-104C-0B49-8B9B-68652D19DB54}" srcOrd="0" destOrd="0" presId="urn:microsoft.com/office/officeart/2005/8/layout/list1"/>
    <dgm:cxn modelId="{81C8E44F-3491-2F4F-97BF-0D0808BB4CC6}" type="presOf" srcId="{5AE56A5B-DC36-47EF-8F58-6886127A3364}" destId="{058EA0F0-DC80-464A-B775-B19C7F9179E6}" srcOrd="0" destOrd="0" presId="urn:microsoft.com/office/officeart/2005/8/layout/list1"/>
    <dgm:cxn modelId="{8CEA1A5F-1BF4-C74B-8739-E97CBB3DF633}" type="presOf" srcId="{7BC0360F-C1FA-4048-8E59-13C3C3795181}" destId="{97FB3A22-F952-FF40-9C72-CE569B8A6D47}" srcOrd="0" destOrd="0" presId="urn:microsoft.com/office/officeart/2005/8/layout/list1"/>
    <dgm:cxn modelId="{9A853F76-5D0A-4A7B-8886-4C957C5EF93E}" srcId="{5AE56A5B-DC36-47EF-8F58-6886127A3364}" destId="{2C90CFD0-6698-4E98-96F3-01FD74B348BC}" srcOrd="1" destOrd="0" parTransId="{D217953E-10E8-41EE-8AAE-BE506B862979}" sibTransId="{1327DF3B-66AA-4ECB-AD61-6E3363B04170}"/>
    <dgm:cxn modelId="{F8E1FA87-E367-E04D-AB46-78A7E5680F0E}" type="presOf" srcId="{5AE56A5B-DC36-47EF-8F58-6886127A3364}" destId="{3C2F00F2-6B9A-A041-A4BC-ABD598D49B8A}" srcOrd="1" destOrd="0" presId="urn:microsoft.com/office/officeart/2005/8/layout/list1"/>
    <dgm:cxn modelId="{F5B3088C-371C-4D30-B539-643B46011A0F}" srcId="{8AD404D6-9CB6-4B33-B174-E7C5E0696923}" destId="{EE453CCB-EAE1-4381-8245-57A8A8DD3813}" srcOrd="2" destOrd="0" parTransId="{31F93FBB-FFF5-49C5-8F28-AD6924D213AA}" sibTransId="{29A7E9AD-BF29-4A60-B726-EB0E3DEEAF6E}"/>
    <dgm:cxn modelId="{3C72268F-573E-614D-AFC4-29157A688652}" type="presOf" srcId="{0EA999FA-715E-499B-BE39-6BAA95C605A2}" destId="{090E9A13-0661-EE41-9D3C-896A83ECFE2C}" srcOrd="0" destOrd="0" presId="urn:microsoft.com/office/officeart/2005/8/layout/list1"/>
    <dgm:cxn modelId="{A2FC9999-99C9-4F64-826E-214720167BFA}" srcId="{0EA999FA-715E-499B-BE39-6BAA95C605A2}" destId="{23C99160-6827-4A3B-9B13-7D95CE6A5154}" srcOrd="1" destOrd="0" parTransId="{161BE0E2-6726-4703-8724-CF3E5940407D}" sibTransId="{E57FE2AC-AF41-491E-86A3-790C714FF9D3}"/>
    <dgm:cxn modelId="{57D1EC9B-BCD5-6E49-B647-595B145FFCE4}" type="presOf" srcId="{BB354F45-4409-4FB1-88B1-58F4B835D629}" destId="{C63CC367-77C2-604F-A56A-0668C37BC756}" srcOrd="0" destOrd="0" presId="urn:microsoft.com/office/officeart/2005/8/layout/list1"/>
    <dgm:cxn modelId="{50701B9E-D392-8F4B-9CEF-71B7180F3EBC}" type="presOf" srcId="{EE453CCB-EAE1-4381-8245-57A8A8DD3813}" destId="{0B4F3C46-0CE4-E440-A28C-38225A41B721}" srcOrd="0" destOrd="0" presId="urn:microsoft.com/office/officeart/2005/8/layout/list1"/>
    <dgm:cxn modelId="{E90D08A8-3A24-954E-A0F5-F612436112F7}" type="presOf" srcId="{0EA999FA-715E-499B-BE39-6BAA95C605A2}" destId="{41FDDD88-2096-2442-8473-19D134DFF66F}" srcOrd="1" destOrd="0" presId="urn:microsoft.com/office/officeart/2005/8/layout/list1"/>
    <dgm:cxn modelId="{679599B3-4181-4C6C-981E-4C69715B1B8A}" srcId="{5AE56A5B-DC36-47EF-8F58-6886127A3364}" destId="{BB354F45-4409-4FB1-88B1-58F4B835D629}" srcOrd="0" destOrd="0" parTransId="{A510A18A-5EF1-42F2-B892-CB29672E0D13}" sibTransId="{AD802690-63FF-42D0-932E-0840064F4642}"/>
    <dgm:cxn modelId="{78801CB5-4FE0-4136-A3C9-AEF9119A160F}" srcId="{8AD404D6-9CB6-4B33-B174-E7C5E0696923}" destId="{5AE56A5B-DC36-47EF-8F58-6886127A3364}" srcOrd="0" destOrd="0" parTransId="{0078B279-E423-452B-B926-27E184F26D4D}" sibTransId="{3AE0BE64-C68A-46CA-AFB1-D9E52B002A7E}"/>
    <dgm:cxn modelId="{F3AAA2DB-DB27-2B49-BA7F-4724DC11A2A8}" type="presOf" srcId="{52B85099-DD68-4F37-B041-AB72D00C1A48}" destId="{7575422A-27B5-AD47-9EA1-45C8C6078719}" srcOrd="0" destOrd="0" presId="urn:microsoft.com/office/officeart/2005/8/layout/list1"/>
    <dgm:cxn modelId="{684BEAF0-2E49-844D-8077-7C3ADE673B7F}" type="presOf" srcId="{23C99160-6827-4A3B-9B13-7D95CE6A5154}" destId="{97FB3A22-F952-FF40-9C72-CE569B8A6D47}" srcOrd="0" destOrd="1" presId="urn:microsoft.com/office/officeart/2005/8/layout/list1"/>
    <dgm:cxn modelId="{2DD9F6F6-B2C6-4240-A89A-C48A2D285C2C}" srcId="{EE453CCB-EAE1-4381-8245-57A8A8DD3813}" destId="{52B85099-DD68-4F37-B041-AB72D00C1A48}" srcOrd="0" destOrd="0" parTransId="{1AEC13B1-31A1-4E30-BF74-5A2DE00C4ED6}" sibTransId="{2FC9B70D-68E9-4E31-84BC-F4361481466E}"/>
    <dgm:cxn modelId="{14EF6C18-849A-C046-8963-C597E800936B}" type="presParOf" srcId="{99DE421A-104C-0B49-8B9B-68652D19DB54}" destId="{B177AB71-BC93-B14B-AB69-698A26E074DA}" srcOrd="0" destOrd="0" presId="urn:microsoft.com/office/officeart/2005/8/layout/list1"/>
    <dgm:cxn modelId="{AE43875C-5992-3645-B0CB-9D02793CDBC3}" type="presParOf" srcId="{B177AB71-BC93-B14B-AB69-698A26E074DA}" destId="{058EA0F0-DC80-464A-B775-B19C7F9179E6}" srcOrd="0" destOrd="0" presId="urn:microsoft.com/office/officeart/2005/8/layout/list1"/>
    <dgm:cxn modelId="{A4EB316D-7F05-A543-B5FC-B0DDA6C598CD}" type="presParOf" srcId="{B177AB71-BC93-B14B-AB69-698A26E074DA}" destId="{3C2F00F2-6B9A-A041-A4BC-ABD598D49B8A}" srcOrd="1" destOrd="0" presId="urn:microsoft.com/office/officeart/2005/8/layout/list1"/>
    <dgm:cxn modelId="{2767024D-9031-6F41-B200-DAB429823F89}" type="presParOf" srcId="{99DE421A-104C-0B49-8B9B-68652D19DB54}" destId="{EF7A2FC6-3B30-6A43-9A60-0F7712B3BC38}" srcOrd="1" destOrd="0" presId="urn:microsoft.com/office/officeart/2005/8/layout/list1"/>
    <dgm:cxn modelId="{939476BB-C90B-BD4D-A4AC-23E738688742}" type="presParOf" srcId="{99DE421A-104C-0B49-8B9B-68652D19DB54}" destId="{C63CC367-77C2-604F-A56A-0668C37BC756}" srcOrd="2" destOrd="0" presId="urn:microsoft.com/office/officeart/2005/8/layout/list1"/>
    <dgm:cxn modelId="{343236F7-615B-8F4C-80D0-126F2E23D3CD}" type="presParOf" srcId="{99DE421A-104C-0B49-8B9B-68652D19DB54}" destId="{B9CF0496-CC3F-2140-8B85-D13DA069DEDE}" srcOrd="3" destOrd="0" presId="urn:microsoft.com/office/officeart/2005/8/layout/list1"/>
    <dgm:cxn modelId="{2CDE60FE-0D22-F945-96AC-95E4F7D78088}" type="presParOf" srcId="{99DE421A-104C-0B49-8B9B-68652D19DB54}" destId="{714E4A9B-1C74-4C42-94CE-C91B8D4EA83D}" srcOrd="4" destOrd="0" presId="urn:microsoft.com/office/officeart/2005/8/layout/list1"/>
    <dgm:cxn modelId="{9A3CF8B3-0171-D446-906A-71512D4CC28D}" type="presParOf" srcId="{714E4A9B-1C74-4C42-94CE-C91B8D4EA83D}" destId="{090E9A13-0661-EE41-9D3C-896A83ECFE2C}" srcOrd="0" destOrd="0" presId="urn:microsoft.com/office/officeart/2005/8/layout/list1"/>
    <dgm:cxn modelId="{916EE282-09FD-3841-BCCE-97A8376BDA88}" type="presParOf" srcId="{714E4A9B-1C74-4C42-94CE-C91B8D4EA83D}" destId="{41FDDD88-2096-2442-8473-19D134DFF66F}" srcOrd="1" destOrd="0" presId="urn:microsoft.com/office/officeart/2005/8/layout/list1"/>
    <dgm:cxn modelId="{173BB20C-3D91-5D47-AC82-B8B9693ACE0E}" type="presParOf" srcId="{99DE421A-104C-0B49-8B9B-68652D19DB54}" destId="{9DEE7DBF-6207-4B47-A9AD-EFEF41685567}" srcOrd="5" destOrd="0" presId="urn:microsoft.com/office/officeart/2005/8/layout/list1"/>
    <dgm:cxn modelId="{8E244B9A-13A4-C84C-B5CE-3F44EF9B803C}" type="presParOf" srcId="{99DE421A-104C-0B49-8B9B-68652D19DB54}" destId="{97FB3A22-F952-FF40-9C72-CE569B8A6D47}" srcOrd="6" destOrd="0" presId="urn:microsoft.com/office/officeart/2005/8/layout/list1"/>
    <dgm:cxn modelId="{AA93D164-AD4E-A741-947C-5590A5A84D15}" type="presParOf" srcId="{99DE421A-104C-0B49-8B9B-68652D19DB54}" destId="{942BF65D-8ED8-F644-94B6-06E022E998E7}" srcOrd="7" destOrd="0" presId="urn:microsoft.com/office/officeart/2005/8/layout/list1"/>
    <dgm:cxn modelId="{B0A1CE55-9D40-5741-AD08-C38FDB4F32DB}" type="presParOf" srcId="{99DE421A-104C-0B49-8B9B-68652D19DB54}" destId="{5767F540-BAB3-424B-9384-7BD7CB795914}" srcOrd="8" destOrd="0" presId="urn:microsoft.com/office/officeart/2005/8/layout/list1"/>
    <dgm:cxn modelId="{D090B443-24C8-AC47-9ED1-38E257CD17B1}" type="presParOf" srcId="{5767F540-BAB3-424B-9384-7BD7CB795914}" destId="{0B4F3C46-0CE4-E440-A28C-38225A41B721}" srcOrd="0" destOrd="0" presId="urn:microsoft.com/office/officeart/2005/8/layout/list1"/>
    <dgm:cxn modelId="{F113C474-ED75-3F4B-9397-8BBD6320D372}" type="presParOf" srcId="{5767F540-BAB3-424B-9384-7BD7CB795914}" destId="{19EFB4DE-9FFB-9842-BF0E-2502C061C699}" srcOrd="1" destOrd="0" presId="urn:microsoft.com/office/officeart/2005/8/layout/list1"/>
    <dgm:cxn modelId="{E5CB4E80-10F8-3B4B-B7EB-EEBB841984D5}" type="presParOf" srcId="{99DE421A-104C-0B49-8B9B-68652D19DB54}" destId="{84A40A6E-3255-4E4C-BAA9-F82DFEF27E7E}" srcOrd="9" destOrd="0" presId="urn:microsoft.com/office/officeart/2005/8/layout/list1"/>
    <dgm:cxn modelId="{317044B5-2478-6449-8217-B0860D635238}" type="presParOf" srcId="{99DE421A-104C-0B49-8B9B-68652D19DB54}" destId="{7575422A-27B5-AD47-9EA1-45C8C607871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FA67374-6D49-446F-95DA-37509D993392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C7C2E27-9FC6-4E9D-82FF-D5E57BBFEC57}">
      <dgm:prSet/>
      <dgm:spPr/>
      <dgm:t>
        <a:bodyPr/>
        <a:lstStyle/>
        <a:p>
          <a:r>
            <a:rPr lang="en-US" b="1"/>
            <a:t>The Business Case:</a:t>
          </a:r>
          <a:r>
            <a:rPr lang="en-US"/>
            <a:t> Alignment with the </a:t>
          </a:r>
          <a:r>
            <a:rPr lang="en-US" b="1"/>
            <a:t>"Integration-and-Learning" Perspective</a:t>
          </a:r>
          <a:r>
            <a:rPr lang="en-US"/>
            <a:t> (Ely &amp; Thomas, 2001)—using diversity to rethink primary tasks and markets.</a:t>
          </a:r>
        </a:p>
      </dgm:t>
    </dgm:pt>
    <dgm:pt modelId="{0D252F99-DE7C-47B0-9F70-AC94516DC00D}" type="parTrans" cxnId="{AB790686-C47F-4006-9108-C6CF024C58C0}">
      <dgm:prSet/>
      <dgm:spPr/>
      <dgm:t>
        <a:bodyPr/>
        <a:lstStyle/>
        <a:p>
          <a:endParaRPr lang="en-US"/>
        </a:p>
      </dgm:t>
    </dgm:pt>
    <dgm:pt modelId="{5F9DF2AE-851F-4211-9F13-67B31930FE18}" type="sibTrans" cxnId="{AB790686-C47F-4006-9108-C6CF024C58C0}">
      <dgm:prSet/>
      <dgm:spPr/>
      <dgm:t>
        <a:bodyPr/>
        <a:lstStyle/>
        <a:p>
          <a:endParaRPr lang="en-US"/>
        </a:p>
      </dgm:t>
    </dgm:pt>
    <dgm:pt modelId="{8488C23D-57D1-4BC4-9F22-F1F45EB5A9BA}">
      <dgm:prSet/>
      <dgm:spPr/>
      <dgm:t>
        <a:bodyPr/>
        <a:lstStyle/>
        <a:p>
          <a:r>
            <a:rPr lang="en-US" b="1"/>
            <a:t>Product Inclusion:</a:t>
          </a:r>
          <a:r>
            <a:rPr lang="en-US"/>
            <a:t> Diverse teams prevent product bias (e.g., ensuring facial recognition works on darker skin tones), protecting the brand reputation.</a:t>
          </a:r>
        </a:p>
      </dgm:t>
    </dgm:pt>
    <dgm:pt modelId="{904D7043-3C98-4973-A452-3E79DBCDBC7A}" type="parTrans" cxnId="{9BC4D6E1-82B4-4509-9613-24FCBB6BB820}">
      <dgm:prSet/>
      <dgm:spPr/>
      <dgm:t>
        <a:bodyPr/>
        <a:lstStyle/>
        <a:p>
          <a:endParaRPr lang="en-US"/>
        </a:p>
      </dgm:t>
    </dgm:pt>
    <dgm:pt modelId="{D7CF5498-F473-4E4E-9613-732F7836608A}" type="sibTrans" cxnId="{9BC4D6E1-82B4-4509-9613-24FCBB6BB820}">
      <dgm:prSet/>
      <dgm:spPr/>
      <dgm:t>
        <a:bodyPr/>
        <a:lstStyle/>
        <a:p>
          <a:endParaRPr lang="en-US"/>
        </a:p>
      </dgm:t>
    </dgm:pt>
    <dgm:pt modelId="{A7C7F605-73D7-4C0D-B36C-10DF63E86DDA}">
      <dgm:prSet/>
      <dgm:spPr/>
      <dgm:t>
        <a:bodyPr/>
        <a:lstStyle/>
        <a:p>
          <a:r>
            <a:rPr lang="en-US" b="1" dirty="0"/>
            <a:t>Global Relevance:</a:t>
          </a:r>
          <a:r>
            <a:rPr lang="en-US" dirty="0"/>
            <a:t> A workforce reflecting the global user base is essential for the "Next Billion Users" strategy (emerging markets).</a:t>
          </a:r>
        </a:p>
      </dgm:t>
    </dgm:pt>
    <dgm:pt modelId="{2E342FC9-506F-4AA4-9BFA-B725863A4170}" type="parTrans" cxnId="{AB697FFC-495E-4734-AACA-46E108E0D49E}">
      <dgm:prSet/>
      <dgm:spPr/>
      <dgm:t>
        <a:bodyPr/>
        <a:lstStyle/>
        <a:p>
          <a:endParaRPr lang="en-US"/>
        </a:p>
      </dgm:t>
    </dgm:pt>
    <dgm:pt modelId="{31AC062C-8904-4618-AE16-76050206160B}" type="sibTrans" cxnId="{AB697FFC-495E-4734-AACA-46E108E0D49E}">
      <dgm:prSet/>
      <dgm:spPr/>
      <dgm:t>
        <a:bodyPr/>
        <a:lstStyle/>
        <a:p>
          <a:endParaRPr lang="en-US"/>
        </a:p>
      </dgm:t>
    </dgm:pt>
    <dgm:pt modelId="{21C83973-16D9-408C-8BF4-CC71EA993D37}">
      <dgm:prSet/>
      <dgm:spPr/>
      <dgm:t>
        <a:bodyPr/>
        <a:lstStyle/>
        <a:p>
          <a:r>
            <a:rPr lang="en-US" b="1"/>
            <a:t>Innovation:</a:t>
          </a:r>
          <a:r>
            <a:rPr lang="en-US"/>
            <a:t> Heterogeneous teams outperform homogenous teams in complex problem-solving (Rock &amp; Grant, 2016).</a:t>
          </a:r>
        </a:p>
      </dgm:t>
    </dgm:pt>
    <dgm:pt modelId="{111B0D26-52E5-4492-A09D-5A4EA2E2187A}" type="parTrans" cxnId="{A2CC6B69-800E-481F-889E-F6C037CCE0A4}">
      <dgm:prSet/>
      <dgm:spPr/>
      <dgm:t>
        <a:bodyPr/>
        <a:lstStyle/>
        <a:p>
          <a:endParaRPr lang="en-US"/>
        </a:p>
      </dgm:t>
    </dgm:pt>
    <dgm:pt modelId="{D3A33050-FD56-4D80-86FA-4EA5E15175F6}" type="sibTrans" cxnId="{A2CC6B69-800E-481F-889E-F6C037CCE0A4}">
      <dgm:prSet/>
      <dgm:spPr/>
      <dgm:t>
        <a:bodyPr/>
        <a:lstStyle/>
        <a:p>
          <a:endParaRPr lang="en-US"/>
        </a:p>
      </dgm:t>
    </dgm:pt>
    <dgm:pt modelId="{BA226225-8B9E-9148-BA62-4D62614DEADF}" type="pres">
      <dgm:prSet presAssocID="{FFA67374-6D49-446F-95DA-37509D993392}" presName="vert0" presStyleCnt="0">
        <dgm:presLayoutVars>
          <dgm:dir/>
          <dgm:animOne val="branch"/>
          <dgm:animLvl val="lvl"/>
        </dgm:presLayoutVars>
      </dgm:prSet>
      <dgm:spPr/>
    </dgm:pt>
    <dgm:pt modelId="{D9959EBB-3CE4-D446-9CD0-00392F67655B}" type="pres">
      <dgm:prSet presAssocID="{2C7C2E27-9FC6-4E9D-82FF-D5E57BBFEC57}" presName="thickLine" presStyleLbl="alignNode1" presStyleIdx="0" presStyleCnt="4"/>
      <dgm:spPr/>
    </dgm:pt>
    <dgm:pt modelId="{A582348A-0315-4347-97BC-1CBD706C631C}" type="pres">
      <dgm:prSet presAssocID="{2C7C2E27-9FC6-4E9D-82FF-D5E57BBFEC57}" presName="horz1" presStyleCnt="0"/>
      <dgm:spPr/>
    </dgm:pt>
    <dgm:pt modelId="{4CE236FD-E14D-E747-9678-7F6FD1BCC711}" type="pres">
      <dgm:prSet presAssocID="{2C7C2E27-9FC6-4E9D-82FF-D5E57BBFEC57}" presName="tx1" presStyleLbl="revTx" presStyleIdx="0" presStyleCnt="4"/>
      <dgm:spPr/>
    </dgm:pt>
    <dgm:pt modelId="{A4CDD57E-0227-024C-AB9A-6322717330FF}" type="pres">
      <dgm:prSet presAssocID="{2C7C2E27-9FC6-4E9D-82FF-D5E57BBFEC57}" presName="vert1" presStyleCnt="0"/>
      <dgm:spPr/>
    </dgm:pt>
    <dgm:pt modelId="{B14DD634-CC6D-824F-81D5-0ABBBE8FAA20}" type="pres">
      <dgm:prSet presAssocID="{8488C23D-57D1-4BC4-9F22-F1F45EB5A9BA}" presName="thickLine" presStyleLbl="alignNode1" presStyleIdx="1" presStyleCnt="4"/>
      <dgm:spPr/>
    </dgm:pt>
    <dgm:pt modelId="{420B0013-D6E3-5246-95A8-F4D23D62006D}" type="pres">
      <dgm:prSet presAssocID="{8488C23D-57D1-4BC4-9F22-F1F45EB5A9BA}" presName="horz1" presStyleCnt="0"/>
      <dgm:spPr/>
    </dgm:pt>
    <dgm:pt modelId="{828A517E-DC45-104C-883B-E7D4C88A7E77}" type="pres">
      <dgm:prSet presAssocID="{8488C23D-57D1-4BC4-9F22-F1F45EB5A9BA}" presName="tx1" presStyleLbl="revTx" presStyleIdx="1" presStyleCnt="4"/>
      <dgm:spPr/>
    </dgm:pt>
    <dgm:pt modelId="{634C880D-B6D6-E34D-A7C8-62A9FD697025}" type="pres">
      <dgm:prSet presAssocID="{8488C23D-57D1-4BC4-9F22-F1F45EB5A9BA}" presName="vert1" presStyleCnt="0"/>
      <dgm:spPr/>
    </dgm:pt>
    <dgm:pt modelId="{B8DBA34D-C626-B643-B77F-E73812F23AD7}" type="pres">
      <dgm:prSet presAssocID="{A7C7F605-73D7-4C0D-B36C-10DF63E86DDA}" presName="thickLine" presStyleLbl="alignNode1" presStyleIdx="2" presStyleCnt="4"/>
      <dgm:spPr/>
    </dgm:pt>
    <dgm:pt modelId="{03C38D59-0360-C044-B557-19D58DB44BEB}" type="pres">
      <dgm:prSet presAssocID="{A7C7F605-73D7-4C0D-B36C-10DF63E86DDA}" presName="horz1" presStyleCnt="0"/>
      <dgm:spPr/>
    </dgm:pt>
    <dgm:pt modelId="{B0E8F43E-C20D-D544-9B56-6F9FD4888934}" type="pres">
      <dgm:prSet presAssocID="{A7C7F605-73D7-4C0D-B36C-10DF63E86DDA}" presName="tx1" presStyleLbl="revTx" presStyleIdx="2" presStyleCnt="4"/>
      <dgm:spPr/>
    </dgm:pt>
    <dgm:pt modelId="{23EECB97-BD50-6D43-8416-5E912B114432}" type="pres">
      <dgm:prSet presAssocID="{A7C7F605-73D7-4C0D-B36C-10DF63E86DDA}" presName="vert1" presStyleCnt="0"/>
      <dgm:spPr/>
    </dgm:pt>
    <dgm:pt modelId="{CE216439-7D53-8541-9268-F6AD58A9920D}" type="pres">
      <dgm:prSet presAssocID="{21C83973-16D9-408C-8BF4-CC71EA993D37}" presName="thickLine" presStyleLbl="alignNode1" presStyleIdx="3" presStyleCnt="4"/>
      <dgm:spPr/>
    </dgm:pt>
    <dgm:pt modelId="{E465CFC1-07B7-2144-AC08-577301E92403}" type="pres">
      <dgm:prSet presAssocID="{21C83973-16D9-408C-8BF4-CC71EA993D37}" presName="horz1" presStyleCnt="0"/>
      <dgm:spPr/>
    </dgm:pt>
    <dgm:pt modelId="{9341D7AC-7F3D-B042-B53D-2112238277D5}" type="pres">
      <dgm:prSet presAssocID="{21C83973-16D9-408C-8BF4-CC71EA993D37}" presName="tx1" presStyleLbl="revTx" presStyleIdx="3" presStyleCnt="4"/>
      <dgm:spPr/>
    </dgm:pt>
    <dgm:pt modelId="{0E24EF61-A49B-654A-81AE-E92D6603C166}" type="pres">
      <dgm:prSet presAssocID="{21C83973-16D9-408C-8BF4-CC71EA993D37}" presName="vert1" presStyleCnt="0"/>
      <dgm:spPr/>
    </dgm:pt>
  </dgm:ptLst>
  <dgm:cxnLst>
    <dgm:cxn modelId="{DBFB5131-87E8-094D-B67F-D26BECA1CA36}" type="presOf" srcId="{A7C7F605-73D7-4C0D-B36C-10DF63E86DDA}" destId="{B0E8F43E-C20D-D544-9B56-6F9FD4888934}" srcOrd="0" destOrd="0" presId="urn:microsoft.com/office/officeart/2008/layout/LinedList"/>
    <dgm:cxn modelId="{A2CC6B69-800E-481F-889E-F6C037CCE0A4}" srcId="{FFA67374-6D49-446F-95DA-37509D993392}" destId="{21C83973-16D9-408C-8BF4-CC71EA993D37}" srcOrd="3" destOrd="0" parTransId="{111B0D26-52E5-4492-A09D-5A4EA2E2187A}" sibTransId="{D3A33050-FD56-4D80-86FA-4EA5E15175F6}"/>
    <dgm:cxn modelId="{5E22F76B-456D-2440-91D5-44046487504A}" type="presOf" srcId="{8488C23D-57D1-4BC4-9F22-F1F45EB5A9BA}" destId="{828A517E-DC45-104C-883B-E7D4C88A7E77}" srcOrd="0" destOrd="0" presId="urn:microsoft.com/office/officeart/2008/layout/LinedList"/>
    <dgm:cxn modelId="{AB790686-C47F-4006-9108-C6CF024C58C0}" srcId="{FFA67374-6D49-446F-95DA-37509D993392}" destId="{2C7C2E27-9FC6-4E9D-82FF-D5E57BBFEC57}" srcOrd="0" destOrd="0" parTransId="{0D252F99-DE7C-47B0-9F70-AC94516DC00D}" sibTransId="{5F9DF2AE-851F-4211-9F13-67B31930FE18}"/>
    <dgm:cxn modelId="{0EEFA2A1-FE70-AA49-B24A-7AA5AA59EEC8}" type="presOf" srcId="{21C83973-16D9-408C-8BF4-CC71EA993D37}" destId="{9341D7AC-7F3D-B042-B53D-2112238277D5}" srcOrd="0" destOrd="0" presId="urn:microsoft.com/office/officeart/2008/layout/LinedList"/>
    <dgm:cxn modelId="{B99730A6-AE7D-734C-8907-0BCF5EB41E06}" type="presOf" srcId="{FFA67374-6D49-446F-95DA-37509D993392}" destId="{BA226225-8B9E-9148-BA62-4D62614DEADF}" srcOrd="0" destOrd="0" presId="urn:microsoft.com/office/officeart/2008/layout/LinedList"/>
    <dgm:cxn modelId="{B77CBDDE-4389-E648-9988-D815C4BC117F}" type="presOf" srcId="{2C7C2E27-9FC6-4E9D-82FF-D5E57BBFEC57}" destId="{4CE236FD-E14D-E747-9678-7F6FD1BCC711}" srcOrd="0" destOrd="0" presId="urn:microsoft.com/office/officeart/2008/layout/LinedList"/>
    <dgm:cxn modelId="{9BC4D6E1-82B4-4509-9613-24FCBB6BB820}" srcId="{FFA67374-6D49-446F-95DA-37509D993392}" destId="{8488C23D-57D1-4BC4-9F22-F1F45EB5A9BA}" srcOrd="1" destOrd="0" parTransId="{904D7043-3C98-4973-A452-3E79DBCDBC7A}" sibTransId="{D7CF5498-F473-4E4E-9613-732F7836608A}"/>
    <dgm:cxn modelId="{AB697FFC-495E-4734-AACA-46E108E0D49E}" srcId="{FFA67374-6D49-446F-95DA-37509D993392}" destId="{A7C7F605-73D7-4C0D-B36C-10DF63E86DDA}" srcOrd="2" destOrd="0" parTransId="{2E342FC9-506F-4AA4-9BFA-B725863A4170}" sibTransId="{31AC062C-8904-4618-AE16-76050206160B}"/>
    <dgm:cxn modelId="{CE4B5166-81DC-0C44-8094-F1E99ACB43F0}" type="presParOf" srcId="{BA226225-8B9E-9148-BA62-4D62614DEADF}" destId="{D9959EBB-3CE4-D446-9CD0-00392F67655B}" srcOrd="0" destOrd="0" presId="urn:microsoft.com/office/officeart/2008/layout/LinedList"/>
    <dgm:cxn modelId="{0833979B-9CBB-3F45-8651-7F2383AD6CD5}" type="presParOf" srcId="{BA226225-8B9E-9148-BA62-4D62614DEADF}" destId="{A582348A-0315-4347-97BC-1CBD706C631C}" srcOrd="1" destOrd="0" presId="urn:microsoft.com/office/officeart/2008/layout/LinedList"/>
    <dgm:cxn modelId="{ECEBE176-6D82-AD4F-8665-0C6E9F6BC17A}" type="presParOf" srcId="{A582348A-0315-4347-97BC-1CBD706C631C}" destId="{4CE236FD-E14D-E747-9678-7F6FD1BCC711}" srcOrd="0" destOrd="0" presId="urn:microsoft.com/office/officeart/2008/layout/LinedList"/>
    <dgm:cxn modelId="{36CFF80E-4252-8148-947A-F17B70385544}" type="presParOf" srcId="{A582348A-0315-4347-97BC-1CBD706C631C}" destId="{A4CDD57E-0227-024C-AB9A-6322717330FF}" srcOrd="1" destOrd="0" presId="urn:microsoft.com/office/officeart/2008/layout/LinedList"/>
    <dgm:cxn modelId="{68ECAE60-9180-384D-8A96-75F696970EDC}" type="presParOf" srcId="{BA226225-8B9E-9148-BA62-4D62614DEADF}" destId="{B14DD634-CC6D-824F-81D5-0ABBBE8FAA20}" srcOrd="2" destOrd="0" presId="urn:microsoft.com/office/officeart/2008/layout/LinedList"/>
    <dgm:cxn modelId="{68F0C532-2527-7448-90B0-7CBAB8E24B27}" type="presParOf" srcId="{BA226225-8B9E-9148-BA62-4D62614DEADF}" destId="{420B0013-D6E3-5246-95A8-F4D23D62006D}" srcOrd="3" destOrd="0" presId="urn:microsoft.com/office/officeart/2008/layout/LinedList"/>
    <dgm:cxn modelId="{5AF0D52A-C926-F140-BF71-9B180BC86415}" type="presParOf" srcId="{420B0013-D6E3-5246-95A8-F4D23D62006D}" destId="{828A517E-DC45-104C-883B-E7D4C88A7E77}" srcOrd="0" destOrd="0" presId="urn:microsoft.com/office/officeart/2008/layout/LinedList"/>
    <dgm:cxn modelId="{EAD6A08E-DCEE-8249-A5EB-20257946A788}" type="presParOf" srcId="{420B0013-D6E3-5246-95A8-F4D23D62006D}" destId="{634C880D-B6D6-E34D-A7C8-62A9FD697025}" srcOrd="1" destOrd="0" presId="urn:microsoft.com/office/officeart/2008/layout/LinedList"/>
    <dgm:cxn modelId="{DEA1643A-5DD3-8B48-8C88-4D6303939BEC}" type="presParOf" srcId="{BA226225-8B9E-9148-BA62-4D62614DEADF}" destId="{B8DBA34D-C626-B643-B77F-E73812F23AD7}" srcOrd="4" destOrd="0" presId="urn:microsoft.com/office/officeart/2008/layout/LinedList"/>
    <dgm:cxn modelId="{22976605-E33E-DE40-A106-146FF6F13708}" type="presParOf" srcId="{BA226225-8B9E-9148-BA62-4D62614DEADF}" destId="{03C38D59-0360-C044-B557-19D58DB44BEB}" srcOrd="5" destOrd="0" presId="urn:microsoft.com/office/officeart/2008/layout/LinedList"/>
    <dgm:cxn modelId="{2E51B46A-EDA9-6548-9659-746307BB9BDB}" type="presParOf" srcId="{03C38D59-0360-C044-B557-19D58DB44BEB}" destId="{B0E8F43E-C20D-D544-9B56-6F9FD4888934}" srcOrd="0" destOrd="0" presId="urn:microsoft.com/office/officeart/2008/layout/LinedList"/>
    <dgm:cxn modelId="{E4160D38-8E91-B74F-9528-297EA8D1A804}" type="presParOf" srcId="{03C38D59-0360-C044-B557-19D58DB44BEB}" destId="{23EECB97-BD50-6D43-8416-5E912B114432}" srcOrd="1" destOrd="0" presId="urn:microsoft.com/office/officeart/2008/layout/LinedList"/>
    <dgm:cxn modelId="{D7DC0003-0771-0845-ABD1-AC03CC6E5639}" type="presParOf" srcId="{BA226225-8B9E-9148-BA62-4D62614DEADF}" destId="{CE216439-7D53-8541-9268-F6AD58A9920D}" srcOrd="6" destOrd="0" presId="urn:microsoft.com/office/officeart/2008/layout/LinedList"/>
    <dgm:cxn modelId="{FD046520-BD78-4049-8197-0573D6F1A46F}" type="presParOf" srcId="{BA226225-8B9E-9148-BA62-4D62614DEADF}" destId="{E465CFC1-07B7-2144-AC08-577301E92403}" srcOrd="7" destOrd="0" presId="urn:microsoft.com/office/officeart/2008/layout/LinedList"/>
    <dgm:cxn modelId="{F032FB65-C2DC-F648-AB7E-BFB49764FDAA}" type="presParOf" srcId="{E465CFC1-07B7-2144-AC08-577301E92403}" destId="{9341D7AC-7F3D-B042-B53D-2112238277D5}" srcOrd="0" destOrd="0" presId="urn:microsoft.com/office/officeart/2008/layout/LinedList"/>
    <dgm:cxn modelId="{AC109FBE-ED7B-BB44-9260-C9B6382EB8DE}" type="presParOf" srcId="{E465CFC1-07B7-2144-AC08-577301E92403}" destId="{0E24EF61-A49B-654A-81AE-E92D6603C16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58A513F-1932-43A5-9BB7-60FF7BEEC48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161154-EBB9-4D2A-A3F8-C1DF78A5CF9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700" b="1" dirty="0"/>
            <a:t>The "Leaky Bucket":</a:t>
          </a:r>
          <a:r>
            <a:rPr lang="en-US" sz="1700" dirty="0"/>
            <a:t> While hiring rates for underrepresented groups have risen, attrition rates for Black and Latinx women remain disproportionately high (Google Diversity Report, 2024).</a:t>
          </a:r>
        </a:p>
      </dgm:t>
    </dgm:pt>
    <dgm:pt modelId="{FA221611-E987-4B1A-AADE-F0E36FAA1F6F}" type="parTrans" cxnId="{4C21C372-6D06-444A-841E-02DD96289C0B}">
      <dgm:prSet/>
      <dgm:spPr/>
      <dgm:t>
        <a:bodyPr/>
        <a:lstStyle/>
        <a:p>
          <a:endParaRPr lang="en-US"/>
        </a:p>
      </dgm:t>
    </dgm:pt>
    <dgm:pt modelId="{7E56FD1A-1EC9-4377-98F2-7D368120B863}" type="sibTrans" cxnId="{4C21C372-6D06-444A-841E-02DD96289C0B}">
      <dgm:prSet/>
      <dgm:spPr/>
      <dgm:t>
        <a:bodyPr/>
        <a:lstStyle/>
        <a:p>
          <a:endParaRPr lang="en-US"/>
        </a:p>
      </dgm:t>
    </dgm:pt>
    <dgm:pt modelId="{4AB58A06-C88A-4645-B5AB-E984BC98B12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700" b="1" dirty="0"/>
            <a:t>The "Tokenism" Trap:</a:t>
          </a:r>
          <a:r>
            <a:rPr lang="en-US" sz="1700" dirty="0"/>
            <a:t> Minority employees often face "Cultural Taxation"—being asked to do unpaid extra work to represent diversity (e.g., sitting on panels) (</a:t>
          </a:r>
          <a:r>
            <a:rPr lang="en-US" sz="1700" dirty="0" err="1"/>
            <a:t>Padavic</a:t>
          </a:r>
          <a:r>
            <a:rPr lang="en-US" sz="1700" dirty="0"/>
            <a:t> et al., 2020).</a:t>
          </a:r>
        </a:p>
      </dgm:t>
    </dgm:pt>
    <dgm:pt modelId="{0FA97ACD-B920-4D48-9B18-95E443F042D8}" type="parTrans" cxnId="{989C391E-6E89-44A2-966A-15C841727169}">
      <dgm:prSet/>
      <dgm:spPr/>
      <dgm:t>
        <a:bodyPr/>
        <a:lstStyle/>
        <a:p>
          <a:endParaRPr lang="en-US"/>
        </a:p>
      </dgm:t>
    </dgm:pt>
    <dgm:pt modelId="{EFEBA639-C6B6-4873-88DF-9B5EF3896C0B}" type="sibTrans" cxnId="{989C391E-6E89-44A2-966A-15C841727169}">
      <dgm:prSet/>
      <dgm:spPr/>
      <dgm:t>
        <a:bodyPr/>
        <a:lstStyle/>
        <a:p>
          <a:endParaRPr lang="en-US"/>
        </a:p>
      </dgm:t>
    </dgm:pt>
    <dgm:pt modelId="{BEC9B499-42F9-42A0-BC35-5A01170B1B0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Ethical Backlash:</a:t>
          </a:r>
          <a:r>
            <a:rPr lang="en-US" sz="1800" dirty="0"/>
            <a:t> High-profile exits of AI Ethics leaders (e.g., Timnit Gebru) damaged trust among the Black tech community.</a:t>
          </a:r>
        </a:p>
      </dgm:t>
    </dgm:pt>
    <dgm:pt modelId="{0632528B-30DF-4A5C-B17B-988F64539FDC}" type="parTrans" cxnId="{6AC3FE40-7E32-4B4A-8CAA-401A47FE70A3}">
      <dgm:prSet/>
      <dgm:spPr/>
      <dgm:t>
        <a:bodyPr/>
        <a:lstStyle/>
        <a:p>
          <a:endParaRPr lang="en-US"/>
        </a:p>
      </dgm:t>
    </dgm:pt>
    <dgm:pt modelId="{93B29C35-3FF6-4F17-A159-AEF55F1CBC42}" type="sibTrans" cxnId="{6AC3FE40-7E32-4B4A-8CAA-401A47FE70A3}">
      <dgm:prSet/>
      <dgm:spPr/>
      <dgm:t>
        <a:bodyPr/>
        <a:lstStyle/>
        <a:p>
          <a:endParaRPr lang="en-US"/>
        </a:p>
      </dgm:t>
    </dgm:pt>
    <dgm:pt modelId="{5890DDBF-9E19-4FC5-8F24-0CC5078E9ED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Performative Allyship:</a:t>
          </a:r>
          <a:r>
            <a:rPr lang="en-US" sz="1800" dirty="0"/>
            <a:t> The gap between public statements (BLM support) and internal promotion rates.</a:t>
          </a:r>
        </a:p>
      </dgm:t>
    </dgm:pt>
    <dgm:pt modelId="{5B1B5967-7390-4CBF-9963-F91CD490EE9D}" type="parTrans" cxnId="{A72E3C33-35B0-4F91-92F1-A266803D2D07}">
      <dgm:prSet/>
      <dgm:spPr/>
      <dgm:t>
        <a:bodyPr/>
        <a:lstStyle/>
        <a:p>
          <a:endParaRPr lang="en-US"/>
        </a:p>
      </dgm:t>
    </dgm:pt>
    <dgm:pt modelId="{E91B2A4C-9ABB-4134-8E59-10A5C0D97ACC}" type="sibTrans" cxnId="{A72E3C33-35B0-4F91-92F1-A266803D2D07}">
      <dgm:prSet/>
      <dgm:spPr/>
      <dgm:t>
        <a:bodyPr/>
        <a:lstStyle/>
        <a:p>
          <a:endParaRPr lang="en-US"/>
        </a:p>
      </dgm:t>
    </dgm:pt>
    <dgm:pt modelId="{2596E2D3-C9D9-489C-B633-94740A27A028}" type="pres">
      <dgm:prSet presAssocID="{B58A513F-1932-43A5-9BB7-60FF7BEEC489}" presName="root" presStyleCnt="0">
        <dgm:presLayoutVars>
          <dgm:dir/>
          <dgm:resizeHandles val="exact"/>
        </dgm:presLayoutVars>
      </dgm:prSet>
      <dgm:spPr/>
    </dgm:pt>
    <dgm:pt modelId="{4058AED1-E403-4EE7-9B29-46325CC03810}" type="pres">
      <dgm:prSet presAssocID="{FB161154-EBB9-4D2A-A3F8-C1DF78A5CF92}" presName="compNode" presStyleCnt="0"/>
      <dgm:spPr/>
    </dgm:pt>
    <dgm:pt modelId="{5E5C0AD9-8529-46F8-901D-B250B6906B8D}" type="pres">
      <dgm:prSet presAssocID="{FB161154-EBB9-4D2A-A3F8-C1DF78A5CF92}" presName="bgRect" presStyleLbl="bgShp" presStyleIdx="0" presStyleCnt="4"/>
      <dgm:spPr/>
    </dgm:pt>
    <dgm:pt modelId="{3C2D2D75-3438-4768-84BB-BD3FA61987D5}" type="pres">
      <dgm:prSet presAssocID="{FB161154-EBB9-4D2A-A3F8-C1DF78A5CF9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F0FA6B7-3281-454A-9A64-C6556FB6F817}" type="pres">
      <dgm:prSet presAssocID="{FB161154-EBB9-4D2A-A3F8-C1DF78A5CF92}" presName="spaceRect" presStyleCnt="0"/>
      <dgm:spPr/>
    </dgm:pt>
    <dgm:pt modelId="{0E763D9F-56C3-4A44-A0B3-7599C26276F5}" type="pres">
      <dgm:prSet presAssocID="{FB161154-EBB9-4D2A-A3F8-C1DF78A5CF92}" presName="parTx" presStyleLbl="revTx" presStyleIdx="0" presStyleCnt="4">
        <dgm:presLayoutVars>
          <dgm:chMax val="0"/>
          <dgm:chPref val="0"/>
        </dgm:presLayoutVars>
      </dgm:prSet>
      <dgm:spPr/>
    </dgm:pt>
    <dgm:pt modelId="{208F89E8-6605-4589-897D-4E99817A6272}" type="pres">
      <dgm:prSet presAssocID="{7E56FD1A-1EC9-4377-98F2-7D368120B863}" presName="sibTrans" presStyleCnt="0"/>
      <dgm:spPr/>
    </dgm:pt>
    <dgm:pt modelId="{7F93ADB6-992B-4159-B2E7-2AA8AE99EFE1}" type="pres">
      <dgm:prSet presAssocID="{4AB58A06-C88A-4645-B5AB-E984BC98B126}" presName="compNode" presStyleCnt="0"/>
      <dgm:spPr/>
    </dgm:pt>
    <dgm:pt modelId="{E8835F74-8AB6-4F01-A116-22B2F62D0CC4}" type="pres">
      <dgm:prSet presAssocID="{4AB58A06-C88A-4645-B5AB-E984BC98B126}" presName="bgRect" presStyleLbl="bgShp" presStyleIdx="1" presStyleCnt="4"/>
      <dgm:spPr/>
    </dgm:pt>
    <dgm:pt modelId="{038E35FF-22F9-4661-AD46-1394B5632E23}" type="pres">
      <dgm:prSet presAssocID="{4AB58A06-C88A-4645-B5AB-E984BC98B12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8A09731-0B7D-40F5-9DAD-FBE23B046A78}" type="pres">
      <dgm:prSet presAssocID="{4AB58A06-C88A-4645-B5AB-E984BC98B126}" presName="spaceRect" presStyleCnt="0"/>
      <dgm:spPr/>
    </dgm:pt>
    <dgm:pt modelId="{4EE6A9F6-F5C7-4783-9500-57DD6E74D968}" type="pres">
      <dgm:prSet presAssocID="{4AB58A06-C88A-4645-B5AB-E984BC98B126}" presName="parTx" presStyleLbl="revTx" presStyleIdx="1" presStyleCnt="4">
        <dgm:presLayoutVars>
          <dgm:chMax val="0"/>
          <dgm:chPref val="0"/>
        </dgm:presLayoutVars>
      </dgm:prSet>
      <dgm:spPr/>
    </dgm:pt>
    <dgm:pt modelId="{C0897095-58A3-4758-A538-29F45463BC27}" type="pres">
      <dgm:prSet presAssocID="{EFEBA639-C6B6-4873-88DF-9B5EF3896C0B}" presName="sibTrans" presStyleCnt="0"/>
      <dgm:spPr/>
    </dgm:pt>
    <dgm:pt modelId="{9E567A64-B029-4154-858E-FB7CCF260DB6}" type="pres">
      <dgm:prSet presAssocID="{BEC9B499-42F9-42A0-BC35-5A01170B1B0B}" presName="compNode" presStyleCnt="0"/>
      <dgm:spPr/>
    </dgm:pt>
    <dgm:pt modelId="{5CECC16D-A844-4D11-92DE-B6AB9ACB4544}" type="pres">
      <dgm:prSet presAssocID="{BEC9B499-42F9-42A0-BC35-5A01170B1B0B}" presName="bgRect" presStyleLbl="bgShp" presStyleIdx="2" presStyleCnt="4"/>
      <dgm:spPr/>
    </dgm:pt>
    <dgm:pt modelId="{06FE21F0-DE49-42D5-9306-2514F38CAFAA}" type="pres">
      <dgm:prSet presAssocID="{BEC9B499-42F9-42A0-BC35-5A01170B1B0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A29D9F5-5E2E-4535-910F-05B9E026902B}" type="pres">
      <dgm:prSet presAssocID="{BEC9B499-42F9-42A0-BC35-5A01170B1B0B}" presName="spaceRect" presStyleCnt="0"/>
      <dgm:spPr/>
    </dgm:pt>
    <dgm:pt modelId="{676557F6-CBA7-4F98-98C4-CBC1EAA1721B}" type="pres">
      <dgm:prSet presAssocID="{BEC9B499-42F9-42A0-BC35-5A01170B1B0B}" presName="parTx" presStyleLbl="revTx" presStyleIdx="2" presStyleCnt="4">
        <dgm:presLayoutVars>
          <dgm:chMax val="0"/>
          <dgm:chPref val="0"/>
        </dgm:presLayoutVars>
      </dgm:prSet>
      <dgm:spPr/>
    </dgm:pt>
    <dgm:pt modelId="{3430A6E0-55CB-445B-9C8F-C6AEC0E10452}" type="pres">
      <dgm:prSet presAssocID="{93B29C35-3FF6-4F17-A159-AEF55F1CBC42}" presName="sibTrans" presStyleCnt="0"/>
      <dgm:spPr/>
    </dgm:pt>
    <dgm:pt modelId="{5DB54EA7-F2A0-4DA9-B5B9-6910E8403B8E}" type="pres">
      <dgm:prSet presAssocID="{5890DDBF-9E19-4FC5-8F24-0CC5078E9ED3}" presName="compNode" presStyleCnt="0"/>
      <dgm:spPr/>
    </dgm:pt>
    <dgm:pt modelId="{36D4C228-06B8-47CA-B4FA-482439E05394}" type="pres">
      <dgm:prSet presAssocID="{5890DDBF-9E19-4FC5-8F24-0CC5078E9ED3}" presName="bgRect" presStyleLbl="bgShp" presStyleIdx="3" presStyleCnt="4"/>
      <dgm:spPr/>
    </dgm:pt>
    <dgm:pt modelId="{677AE3FE-6F2C-4DBF-8D40-A4A91C1ADDE7}" type="pres">
      <dgm:prSet presAssocID="{5890DDBF-9E19-4FC5-8F24-0CC5078E9ED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CDF8D4F5-514E-4784-9CF2-6BA64F325ACA}" type="pres">
      <dgm:prSet presAssocID="{5890DDBF-9E19-4FC5-8F24-0CC5078E9ED3}" presName="spaceRect" presStyleCnt="0"/>
      <dgm:spPr/>
    </dgm:pt>
    <dgm:pt modelId="{DDD77708-8792-47FF-AAAB-4B405B4A6799}" type="pres">
      <dgm:prSet presAssocID="{5890DDBF-9E19-4FC5-8F24-0CC5078E9ED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89C391E-6E89-44A2-966A-15C841727169}" srcId="{B58A513F-1932-43A5-9BB7-60FF7BEEC489}" destId="{4AB58A06-C88A-4645-B5AB-E984BC98B126}" srcOrd="1" destOrd="0" parTransId="{0FA97ACD-B920-4D48-9B18-95E443F042D8}" sibTransId="{EFEBA639-C6B6-4873-88DF-9B5EF3896C0B}"/>
    <dgm:cxn modelId="{A72E3C33-35B0-4F91-92F1-A266803D2D07}" srcId="{B58A513F-1932-43A5-9BB7-60FF7BEEC489}" destId="{5890DDBF-9E19-4FC5-8F24-0CC5078E9ED3}" srcOrd="3" destOrd="0" parTransId="{5B1B5967-7390-4CBF-9963-F91CD490EE9D}" sibTransId="{E91B2A4C-9ABB-4134-8E59-10A5C0D97ACC}"/>
    <dgm:cxn modelId="{6AC3FE40-7E32-4B4A-8CAA-401A47FE70A3}" srcId="{B58A513F-1932-43A5-9BB7-60FF7BEEC489}" destId="{BEC9B499-42F9-42A0-BC35-5A01170B1B0B}" srcOrd="2" destOrd="0" parTransId="{0632528B-30DF-4A5C-B17B-988F64539FDC}" sibTransId="{93B29C35-3FF6-4F17-A159-AEF55F1CBC42}"/>
    <dgm:cxn modelId="{B26CA46B-831F-4EF8-9C56-BA9188D965CD}" type="presOf" srcId="{4AB58A06-C88A-4645-B5AB-E984BC98B126}" destId="{4EE6A9F6-F5C7-4783-9500-57DD6E74D968}" srcOrd="0" destOrd="0" presId="urn:microsoft.com/office/officeart/2018/2/layout/IconVerticalSolidList"/>
    <dgm:cxn modelId="{4C21C372-6D06-444A-841E-02DD96289C0B}" srcId="{B58A513F-1932-43A5-9BB7-60FF7BEEC489}" destId="{FB161154-EBB9-4D2A-A3F8-C1DF78A5CF92}" srcOrd="0" destOrd="0" parTransId="{FA221611-E987-4B1A-AADE-F0E36FAA1F6F}" sibTransId="{7E56FD1A-1EC9-4377-98F2-7D368120B863}"/>
    <dgm:cxn modelId="{C6A55373-E523-4267-BE98-6B29453EA188}" type="presOf" srcId="{B58A513F-1932-43A5-9BB7-60FF7BEEC489}" destId="{2596E2D3-C9D9-489C-B633-94740A27A028}" srcOrd="0" destOrd="0" presId="urn:microsoft.com/office/officeart/2018/2/layout/IconVerticalSolidList"/>
    <dgm:cxn modelId="{D7097F87-4575-45A8-B27D-AB29471405AA}" type="presOf" srcId="{5890DDBF-9E19-4FC5-8F24-0CC5078E9ED3}" destId="{DDD77708-8792-47FF-AAAB-4B405B4A6799}" srcOrd="0" destOrd="0" presId="urn:microsoft.com/office/officeart/2018/2/layout/IconVerticalSolidList"/>
    <dgm:cxn modelId="{1AD8BDAB-04D3-437E-ADFC-54A9F5007F63}" type="presOf" srcId="{BEC9B499-42F9-42A0-BC35-5A01170B1B0B}" destId="{676557F6-CBA7-4F98-98C4-CBC1EAA1721B}" srcOrd="0" destOrd="0" presId="urn:microsoft.com/office/officeart/2018/2/layout/IconVerticalSolidList"/>
    <dgm:cxn modelId="{2CE7ADB6-5C35-471B-86F7-348C8AD4CB7E}" type="presOf" srcId="{FB161154-EBB9-4D2A-A3F8-C1DF78A5CF92}" destId="{0E763D9F-56C3-4A44-A0B3-7599C26276F5}" srcOrd="0" destOrd="0" presId="urn:microsoft.com/office/officeart/2018/2/layout/IconVerticalSolidList"/>
    <dgm:cxn modelId="{E2A4420F-3F0A-4C02-95BE-B26CC219C37F}" type="presParOf" srcId="{2596E2D3-C9D9-489C-B633-94740A27A028}" destId="{4058AED1-E403-4EE7-9B29-46325CC03810}" srcOrd="0" destOrd="0" presId="urn:microsoft.com/office/officeart/2018/2/layout/IconVerticalSolidList"/>
    <dgm:cxn modelId="{85679EAF-677F-41C5-AEBA-5D3A7A87D06A}" type="presParOf" srcId="{4058AED1-E403-4EE7-9B29-46325CC03810}" destId="{5E5C0AD9-8529-46F8-901D-B250B6906B8D}" srcOrd="0" destOrd="0" presId="urn:microsoft.com/office/officeart/2018/2/layout/IconVerticalSolidList"/>
    <dgm:cxn modelId="{D275652F-A473-40A0-84B5-8D86D7B9ECE6}" type="presParOf" srcId="{4058AED1-E403-4EE7-9B29-46325CC03810}" destId="{3C2D2D75-3438-4768-84BB-BD3FA61987D5}" srcOrd="1" destOrd="0" presId="urn:microsoft.com/office/officeart/2018/2/layout/IconVerticalSolidList"/>
    <dgm:cxn modelId="{00F081D8-D678-44FE-A219-BCE0D53C5493}" type="presParOf" srcId="{4058AED1-E403-4EE7-9B29-46325CC03810}" destId="{6F0FA6B7-3281-454A-9A64-C6556FB6F817}" srcOrd="2" destOrd="0" presId="urn:microsoft.com/office/officeart/2018/2/layout/IconVerticalSolidList"/>
    <dgm:cxn modelId="{54BF8C29-2994-4E1B-863F-28752676F95B}" type="presParOf" srcId="{4058AED1-E403-4EE7-9B29-46325CC03810}" destId="{0E763D9F-56C3-4A44-A0B3-7599C26276F5}" srcOrd="3" destOrd="0" presId="urn:microsoft.com/office/officeart/2018/2/layout/IconVerticalSolidList"/>
    <dgm:cxn modelId="{BFAF7988-FBCE-471D-A7B5-206E4E1B125E}" type="presParOf" srcId="{2596E2D3-C9D9-489C-B633-94740A27A028}" destId="{208F89E8-6605-4589-897D-4E99817A6272}" srcOrd="1" destOrd="0" presId="urn:microsoft.com/office/officeart/2018/2/layout/IconVerticalSolidList"/>
    <dgm:cxn modelId="{4D90DF27-DC31-464F-90AB-49BB119704B9}" type="presParOf" srcId="{2596E2D3-C9D9-489C-B633-94740A27A028}" destId="{7F93ADB6-992B-4159-B2E7-2AA8AE99EFE1}" srcOrd="2" destOrd="0" presId="urn:microsoft.com/office/officeart/2018/2/layout/IconVerticalSolidList"/>
    <dgm:cxn modelId="{D0A2364E-16B9-4CD1-B584-48793DFD981B}" type="presParOf" srcId="{7F93ADB6-992B-4159-B2E7-2AA8AE99EFE1}" destId="{E8835F74-8AB6-4F01-A116-22B2F62D0CC4}" srcOrd="0" destOrd="0" presId="urn:microsoft.com/office/officeart/2018/2/layout/IconVerticalSolidList"/>
    <dgm:cxn modelId="{10EF3BC1-9822-499A-AE31-41473FFAFFC3}" type="presParOf" srcId="{7F93ADB6-992B-4159-B2E7-2AA8AE99EFE1}" destId="{038E35FF-22F9-4661-AD46-1394B5632E23}" srcOrd="1" destOrd="0" presId="urn:microsoft.com/office/officeart/2018/2/layout/IconVerticalSolidList"/>
    <dgm:cxn modelId="{B9C1B259-9EDB-415B-ACFE-1A3E0D0EA0D1}" type="presParOf" srcId="{7F93ADB6-992B-4159-B2E7-2AA8AE99EFE1}" destId="{98A09731-0B7D-40F5-9DAD-FBE23B046A78}" srcOrd="2" destOrd="0" presId="urn:microsoft.com/office/officeart/2018/2/layout/IconVerticalSolidList"/>
    <dgm:cxn modelId="{B039C451-469C-414E-ADA4-C44DFE1813D9}" type="presParOf" srcId="{7F93ADB6-992B-4159-B2E7-2AA8AE99EFE1}" destId="{4EE6A9F6-F5C7-4783-9500-57DD6E74D968}" srcOrd="3" destOrd="0" presId="urn:microsoft.com/office/officeart/2018/2/layout/IconVerticalSolidList"/>
    <dgm:cxn modelId="{EB9BEED9-50D6-4437-A1B0-7E28B4D847D8}" type="presParOf" srcId="{2596E2D3-C9D9-489C-B633-94740A27A028}" destId="{C0897095-58A3-4758-A538-29F45463BC27}" srcOrd="3" destOrd="0" presId="urn:microsoft.com/office/officeart/2018/2/layout/IconVerticalSolidList"/>
    <dgm:cxn modelId="{2F0DD0D8-F977-4038-9850-97021E18F0C0}" type="presParOf" srcId="{2596E2D3-C9D9-489C-B633-94740A27A028}" destId="{9E567A64-B029-4154-858E-FB7CCF260DB6}" srcOrd="4" destOrd="0" presId="urn:microsoft.com/office/officeart/2018/2/layout/IconVerticalSolidList"/>
    <dgm:cxn modelId="{347588F0-06D3-4E7C-B42C-A04506F22D98}" type="presParOf" srcId="{9E567A64-B029-4154-858E-FB7CCF260DB6}" destId="{5CECC16D-A844-4D11-92DE-B6AB9ACB4544}" srcOrd="0" destOrd="0" presId="urn:microsoft.com/office/officeart/2018/2/layout/IconVerticalSolidList"/>
    <dgm:cxn modelId="{C4352E5E-1471-424F-8638-F9D9E31166CB}" type="presParOf" srcId="{9E567A64-B029-4154-858E-FB7CCF260DB6}" destId="{06FE21F0-DE49-42D5-9306-2514F38CAFAA}" srcOrd="1" destOrd="0" presId="urn:microsoft.com/office/officeart/2018/2/layout/IconVerticalSolidList"/>
    <dgm:cxn modelId="{F8A6F10C-77BD-4F27-9D50-AE2062B5DAF9}" type="presParOf" srcId="{9E567A64-B029-4154-858E-FB7CCF260DB6}" destId="{0A29D9F5-5E2E-4535-910F-05B9E026902B}" srcOrd="2" destOrd="0" presId="urn:microsoft.com/office/officeart/2018/2/layout/IconVerticalSolidList"/>
    <dgm:cxn modelId="{CEA5CDFF-B7CD-40E2-BC03-21D3F6FC94F6}" type="presParOf" srcId="{9E567A64-B029-4154-858E-FB7CCF260DB6}" destId="{676557F6-CBA7-4F98-98C4-CBC1EAA1721B}" srcOrd="3" destOrd="0" presId="urn:microsoft.com/office/officeart/2018/2/layout/IconVerticalSolidList"/>
    <dgm:cxn modelId="{C361378C-D12C-448B-B092-1E2D31B74443}" type="presParOf" srcId="{2596E2D3-C9D9-489C-B633-94740A27A028}" destId="{3430A6E0-55CB-445B-9C8F-C6AEC0E10452}" srcOrd="5" destOrd="0" presId="urn:microsoft.com/office/officeart/2018/2/layout/IconVerticalSolidList"/>
    <dgm:cxn modelId="{7F2288A8-F891-43E9-9FAF-0224EBC878E3}" type="presParOf" srcId="{2596E2D3-C9D9-489C-B633-94740A27A028}" destId="{5DB54EA7-F2A0-4DA9-B5B9-6910E8403B8E}" srcOrd="6" destOrd="0" presId="urn:microsoft.com/office/officeart/2018/2/layout/IconVerticalSolidList"/>
    <dgm:cxn modelId="{304A182D-071F-4FAA-90DF-6DBFF3715E65}" type="presParOf" srcId="{5DB54EA7-F2A0-4DA9-B5B9-6910E8403B8E}" destId="{36D4C228-06B8-47CA-B4FA-482439E05394}" srcOrd="0" destOrd="0" presId="urn:microsoft.com/office/officeart/2018/2/layout/IconVerticalSolidList"/>
    <dgm:cxn modelId="{E8A73B60-FB4D-404A-8F14-E461EDFF061B}" type="presParOf" srcId="{5DB54EA7-F2A0-4DA9-B5B9-6910E8403B8E}" destId="{677AE3FE-6F2C-4DBF-8D40-A4A91C1ADDE7}" srcOrd="1" destOrd="0" presId="urn:microsoft.com/office/officeart/2018/2/layout/IconVerticalSolidList"/>
    <dgm:cxn modelId="{1947CE39-9E0E-49B5-86F0-786C88BFD886}" type="presParOf" srcId="{5DB54EA7-F2A0-4DA9-B5B9-6910E8403B8E}" destId="{CDF8D4F5-514E-4784-9CF2-6BA64F325ACA}" srcOrd="2" destOrd="0" presId="urn:microsoft.com/office/officeart/2018/2/layout/IconVerticalSolidList"/>
    <dgm:cxn modelId="{91164693-626D-44F6-8C98-24BE4C8F4908}" type="presParOf" srcId="{5DB54EA7-F2A0-4DA9-B5B9-6910E8403B8E}" destId="{DDD77708-8792-47FF-AAAB-4B405B4A67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05BB943-4E55-494F-AD44-91A740FC6C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AB2F354E-F99F-4BCB-B095-55F25E94F810}">
      <dgm:prSet custT="1"/>
      <dgm:spPr/>
      <dgm:t>
        <a:bodyPr/>
        <a:lstStyle/>
        <a:p>
          <a:r>
            <a:rPr lang="en-US" sz="1800" b="1" dirty="0"/>
            <a:t>Analysis:</a:t>
          </a:r>
          <a:r>
            <a:rPr lang="en-US" sz="1800" dirty="0"/>
            <a:t> Google successfully hires for </a:t>
          </a:r>
          <a:r>
            <a:rPr lang="en-US" sz="1800" b="1" dirty="0"/>
            <a:t>Uniqueness</a:t>
          </a:r>
          <a:r>
            <a:rPr lang="en-US" sz="1800" dirty="0"/>
            <a:t> (High Diversity numbers).</a:t>
          </a:r>
        </a:p>
      </dgm:t>
    </dgm:pt>
    <dgm:pt modelId="{39C12B20-D966-4B5D-8FA2-8A5346840B2A}" type="parTrans" cxnId="{15508FB0-0B5C-465F-95E2-A6EA0A68A62C}">
      <dgm:prSet/>
      <dgm:spPr/>
      <dgm:t>
        <a:bodyPr/>
        <a:lstStyle/>
        <a:p>
          <a:endParaRPr lang="en-US"/>
        </a:p>
      </dgm:t>
    </dgm:pt>
    <dgm:pt modelId="{312165B8-985D-4E38-BAD0-B7D27BE0AC94}" type="sibTrans" cxnId="{15508FB0-0B5C-465F-95E2-A6EA0A68A62C}">
      <dgm:prSet/>
      <dgm:spPr/>
      <dgm:t>
        <a:bodyPr/>
        <a:lstStyle/>
        <a:p>
          <a:endParaRPr lang="en-US"/>
        </a:p>
      </dgm:t>
    </dgm:pt>
    <dgm:pt modelId="{5D3B330D-32EB-443B-808A-36907CC13657}">
      <dgm:prSet custT="1"/>
      <dgm:spPr/>
      <dgm:t>
        <a:bodyPr/>
        <a:lstStyle/>
        <a:p>
          <a:pPr algn="just"/>
          <a:r>
            <a:rPr lang="en-US" sz="1800" b="1" dirty="0"/>
            <a:t>The Critique:</a:t>
          </a:r>
          <a:r>
            <a:rPr lang="en-US" sz="1800" dirty="0"/>
            <a:t> However, they struggle with </a:t>
          </a:r>
          <a:r>
            <a:rPr lang="en-US" sz="1800" b="0" dirty="0"/>
            <a:t>Belongingness</a:t>
          </a:r>
          <a:r>
            <a:rPr lang="en-US" sz="1800" dirty="0"/>
            <a:t>. This places many employees in the </a:t>
          </a:r>
          <a:r>
            <a:rPr lang="en-US" sz="1800" b="1" dirty="0"/>
            <a:t>"</a:t>
          </a:r>
          <a:r>
            <a:rPr lang="en-US" sz="1800" b="0" dirty="0"/>
            <a:t>Differentiation</a:t>
          </a:r>
          <a:r>
            <a:rPr lang="en-US" sz="1800" b="1" dirty="0"/>
            <a:t>"</a:t>
          </a:r>
          <a:r>
            <a:rPr lang="en-US" sz="1800" dirty="0"/>
            <a:t> quadrant—they are valued for being different, but do not feel they belong to the "in-group."</a:t>
          </a:r>
        </a:p>
      </dgm:t>
    </dgm:pt>
    <dgm:pt modelId="{D4F0D985-E90C-40FD-AFBD-0FC239B94D25}" type="parTrans" cxnId="{5036D4BE-8F19-43DC-8719-4EBD02AACEF6}">
      <dgm:prSet/>
      <dgm:spPr/>
      <dgm:t>
        <a:bodyPr/>
        <a:lstStyle/>
        <a:p>
          <a:endParaRPr lang="en-US"/>
        </a:p>
      </dgm:t>
    </dgm:pt>
    <dgm:pt modelId="{D91A5545-4F36-41A5-B0C8-E19EFEFB1EAF}" type="sibTrans" cxnId="{5036D4BE-8F19-43DC-8719-4EBD02AACEF6}">
      <dgm:prSet/>
      <dgm:spPr/>
      <dgm:t>
        <a:bodyPr/>
        <a:lstStyle/>
        <a:p>
          <a:endParaRPr lang="en-US"/>
        </a:p>
      </dgm:t>
    </dgm:pt>
    <dgm:pt modelId="{1F7E2B85-1F74-4EC7-8F46-375AD50A7E67}">
      <dgm:prSet custT="1"/>
      <dgm:spPr/>
      <dgm:t>
        <a:bodyPr/>
        <a:lstStyle/>
        <a:p>
          <a:pPr algn="just"/>
          <a:r>
            <a:rPr lang="en-US" sz="1800" b="1" dirty="0"/>
            <a:t>Assimilation Pressure:</a:t>
          </a:r>
          <a:r>
            <a:rPr lang="en-US" sz="1800" dirty="0"/>
            <a:t> To succeed, diverse talent often feels pressured to "code-switch" or assimilate to the dominant engineering culture, reducing the value of their diversity.</a:t>
          </a:r>
        </a:p>
      </dgm:t>
    </dgm:pt>
    <dgm:pt modelId="{89FC3025-8609-4D7B-902E-5248CF5243C9}" type="parTrans" cxnId="{8AC35526-FA69-4ACD-9524-EF14EBA57313}">
      <dgm:prSet/>
      <dgm:spPr/>
      <dgm:t>
        <a:bodyPr/>
        <a:lstStyle/>
        <a:p>
          <a:endParaRPr lang="en-US"/>
        </a:p>
      </dgm:t>
    </dgm:pt>
    <dgm:pt modelId="{1267FC9A-51A2-4B96-AA74-E958C385B076}" type="sibTrans" cxnId="{8AC35526-FA69-4ACD-9524-EF14EBA57313}">
      <dgm:prSet/>
      <dgm:spPr/>
      <dgm:t>
        <a:bodyPr/>
        <a:lstStyle/>
        <a:p>
          <a:endParaRPr lang="en-US"/>
        </a:p>
      </dgm:t>
    </dgm:pt>
    <dgm:pt modelId="{24856A2B-33C2-4469-8DCD-6D99E35348DE}" type="pres">
      <dgm:prSet presAssocID="{305BB943-4E55-494F-AD44-91A740FC6C35}" presName="root" presStyleCnt="0">
        <dgm:presLayoutVars>
          <dgm:dir/>
          <dgm:resizeHandles val="exact"/>
        </dgm:presLayoutVars>
      </dgm:prSet>
      <dgm:spPr/>
    </dgm:pt>
    <dgm:pt modelId="{43729E06-E269-4C19-A66E-143E72184135}" type="pres">
      <dgm:prSet presAssocID="{AB2F354E-F99F-4BCB-B095-55F25E94F810}" presName="compNode" presStyleCnt="0"/>
      <dgm:spPr/>
    </dgm:pt>
    <dgm:pt modelId="{15FD798E-4376-42FB-8D74-54BE9562B081}" type="pres">
      <dgm:prSet presAssocID="{AB2F354E-F99F-4BCB-B095-55F25E94F810}" presName="bgRect" presStyleLbl="bgShp" presStyleIdx="0" presStyleCnt="3"/>
      <dgm:spPr/>
    </dgm:pt>
    <dgm:pt modelId="{35817AAC-265B-4282-BE93-07195EE6B258}" type="pres">
      <dgm:prSet presAssocID="{AB2F354E-F99F-4BCB-B095-55F25E94F81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48CC01F4-B4E8-4E32-A652-D1F2E3CF5CD7}" type="pres">
      <dgm:prSet presAssocID="{AB2F354E-F99F-4BCB-B095-55F25E94F810}" presName="spaceRect" presStyleCnt="0"/>
      <dgm:spPr/>
    </dgm:pt>
    <dgm:pt modelId="{8B73C68E-A886-49CB-BDC4-0181057EF0BD}" type="pres">
      <dgm:prSet presAssocID="{AB2F354E-F99F-4BCB-B095-55F25E94F810}" presName="parTx" presStyleLbl="revTx" presStyleIdx="0" presStyleCnt="3">
        <dgm:presLayoutVars>
          <dgm:chMax val="0"/>
          <dgm:chPref val="0"/>
        </dgm:presLayoutVars>
      </dgm:prSet>
      <dgm:spPr/>
    </dgm:pt>
    <dgm:pt modelId="{654EDA96-7CB4-4EB1-B097-BC3CF09A8BDE}" type="pres">
      <dgm:prSet presAssocID="{312165B8-985D-4E38-BAD0-B7D27BE0AC94}" presName="sibTrans" presStyleCnt="0"/>
      <dgm:spPr/>
    </dgm:pt>
    <dgm:pt modelId="{7956764E-8178-486C-B071-E57CCDC1CAA8}" type="pres">
      <dgm:prSet presAssocID="{5D3B330D-32EB-443B-808A-36907CC13657}" presName="compNode" presStyleCnt="0"/>
      <dgm:spPr/>
    </dgm:pt>
    <dgm:pt modelId="{9CC56631-E1A1-4444-A900-B85B68867EAE}" type="pres">
      <dgm:prSet presAssocID="{5D3B330D-32EB-443B-808A-36907CC13657}" presName="bgRect" presStyleLbl="bgShp" presStyleIdx="1" presStyleCnt="3"/>
      <dgm:spPr/>
    </dgm:pt>
    <dgm:pt modelId="{043167BC-F55F-47F4-B5F6-E7111FA4D251}" type="pres">
      <dgm:prSet presAssocID="{5D3B330D-32EB-443B-808A-36907CC1365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305C0FCC-F09C-4DE2-8806-0CF95D8B4D35}" type="pres">
      <dgm:prSet presAssocID="{5D3B330D-32EB-443B-808A-36907CC13657}" presName="spaceRect" presStyleCnt="0"/>
      <dgm:spPr/>
    </dgm:pt>
    <dgm:pt modelId="{FF2A420E-CE09-4A54-A33A-4A6B08DEE0BF}" type="pres">
      <dgm:prSet presAssocID="{5D3B330D-32EB-443B-808A-36907CC13657}" presName="parTx" presStyleLbl="revTx" presStyleIdx="1" presStyleCnt="3">
        <dgm:presLayoutVars>
          <dgm:chMax val="0"/>
          <dgm:chPref val="0"/>
        </dgm:presLayoutVars>
      </dgm:prSet>
      <dgm:spPr/>
    </dgm:pt>
    <dgm:pt modelId="{C36FBDFB-9BC4-42F4-8207-53B9EF460CCF}" type="pres">
      <dgm:prSet presAssocID="{D91A5545-4F36-41A5-B0C8-E19EFEFB1EAF}" presName="sibTrans" presStyleCnt="0"/>
      <dgm:spPr/>
    </dgm:pt>
    <dgm:pt modelId="{FBF62639-4D70-451A-BFEC-0181AD546F90}" type="pres">
      <dgm:prSet presAssocID="{1F7E2B85-1F74-4EC7-8F46-375AD50A7E67}" presName="compNode" presStyleCnt="0"/>
      <dgm:spPr/>
    </dgm:pt>
    <dgm:pt modelId="{6349AEF1-4FF6-4034-A9FA-27215ABE5D4C}" type="pres">
      <dgm:prSet presAssocID="{1F7E2B85-1F74-4EC7-8F46-375AD50A7E67}" presName="bgRect" presStyleLbl="bgShp" presStyleIdx="2" presStyleCnt="3"/>
      <dgm:spPr/>
    </dgm:pt>
    <dgm:pt modelId="{5CB1CD21-B014-4C2A-A4D5-A4D50F77BFBA}" type="pres">
      <dgm:prSet presAssocID="{1F7E2B85-1F74-4EC7-8F46-375AD50A7E6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DAA03F65-A3CD-4068-A499-F36789D1F2BC}" type="pres">
      <dgm:prSet presAssocID="{1F7E2B85-1F74-4EC7-8F46-375AD50A7E67}" presName="spaceRect" presStyleCnt="0"/>
      <dgm:spPr/>
    </dgm:pt>
    <dgm:pt modelId="{D4F0FA32-0C91-4CFE-BD66-5158EF586CA5}" type="pres">
      <dgm:prSet presAssocID="{1F7E2B85-1F74-4EC7-8F46-375AD50A7E6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E755906-CECA-48D1-940B-D75C022A6A7D}" type="presOf" srcId="{5D3B330D-32EB-443B-808A-36907CC13657}" destId="{FF2A420E-CE09-4A54-A33A-4A6B08DEE0BF}" srcOrd="0" destOrd="0" presId="urn:microsoft.com/office/officeart/2018/2/layout/IconVerticalSolidList"/>
    <dgm:cxn modelId="{8AC35526-FA69-4ACD-9524-EF14EBA57313}" srcId="{305BB943-4E55-494F-AD44-91A740FC6C35}" destId="{1F7E2B85-1F74-4EC7-8F46-375AD50A7E67}" srcOrd="2" destOrd="0" parTransId="{89FC3025-8609-4D7B-902E-5248CF5243C9}" sibTransId="{1267FC9A-51A2-4B96-AA74-E958C385B076}"/>
    <dgm:cxn modelId="{B133E56F-2AD7-4A6C-A6AB-863D1543D5FE}" type="presOf" srcId="{AB2F354E-F99F-4BCB-B095-55F25E94F810}" destId="{8B73C68E-A886-49CB-BDC4-0181057EF0BD}" srcOrd="0" destOrd="0" presId="urn:microsoft.com/office/officeart/2018/2/layout/IconVerticalSolidList"/>
    <dgm:cxn modelId="{B344DE8D-5512-4CE3-A474-6B09E6047AA5}" type="presOf" srcId="{305BB943-4E55-494F-AD44-91A740FC6C35}" destId="{24856A2B-33C2-4469-8DCD-6D99E35348DE}" srcOrd="0" destOrd="0" presId="urn:microsoft.com/office/officeart/2018/2/layout/IconVerticalSolidList"/>
    <dgm:cxn modelId="{15508FB0-0B5C-465F-95E2-A6EA0A68A62C}" srcId="{305BB943-4E55-494F-AD44-91A740FC6C35}" destId="{AB2F354E-F99F-4BCB-B095-55F25E94F810}" srcOrd="0" destOrd="0" parTransId="{39C12B20-D966-4B5D-8FA2-8A5346840B2A}" sibTransId="{312165B8-985D-4E38-BAD0-B7D27BE0AC94}"/>
    <dgm:cxn modelId="{5036D4BE-8F19-43DC-8719-4EBD02AACEF6}" srcId="{305BB943-4E55-494F-AD44-91A740FC6C35}" destId="{5D3B330D-32EB-443B-808A-36907CC13657}" srcOrd="1" destOrd="0" parTransId="{D4F0D985-E90C-40FD-AFBD-0FC239B94D25}" sibTransId="{D91A5545-4F36-41A5-B0C8-E19EFEFB1EAF}"/>
    <dgm:cxn modelId="{0B1910F0-3A85-4209-9B48-09840B7F7677}" type="presOf" srcId="{1F7E2B85-1F74-4EC7-8F46-375AD50A7E67}" destId="{D4F0FA32-0C91-4CFE-BD66-5158EF586CA5}" srcOrd="0" destOrd="0" presId="urn:microsoft.com/office/officeart/2018/2/layout/IconVerticalSolidList"/>
    <dgm:cxn modelId="{275139D5-6D5F-48BD-AB24-A89761816D60}" type="presParOf" srcId="{24856A2B-33C2-4469-8DCD-6D99E35348DE}" destId="{43729E06-E269-4C19-A66E-143E72184135}" srcOrd="0" destOrd="0" presId="urn:microsoft.com/office/officeart/2018/2/layout/IconVerticalSolidList"/>
    <dgm:cxn modelId="{9E066442-6A0E-4BB7-99AA-1F3B7AA0379F}" type="presParOf" srcId="{43729E06-E269-4C19-A66E-143E72184135}" destId="{15FD798E-4376-42FB-8D74-54BE9562B081}" srcOrd="0" destOrd="0" presId="urn:microsoft.com/office/officeart/2018/2/layout/IconVerticalSolidList"/>
    <dgm:cxn modelId="{CB022B3A-D161-4547-BF1C-A76C07F8F0AF}" type="presParOf" srcId="{43729E06-E269-4C19-A66E-143E72184135}" destId="{35817AAC-265B-4282-BE93-07195EE6B258}" srcOrd="1" destOrd="0" presId="urn:microsoft.com/office/officeart/2018/2/layout/IconVerticalSolidList"/>
    <dgm:cxn modelId="{715C2A4F-E44A-4969-A7CA-D4FEDD482708}" type="presParOf" srcId="{43729E06-E269-4C19-A66E-143E72184135}" destId="{48CC01F4-B4E8-4E32-A652-D1F2E3CF5CD7}" srcOrd="2" destOrd="0" presId="urn:microsoft.com/office/officeart/2018/2/layout/IconVerticalSolidList"/>
    <dgm:cxn modelId="{A1EA5E40-D6BA-45D3-BEFE-AE7BEA1783C7}" type="presParOf" srcId="{43729E06-E269-4C19-A66E-143E72184135}" destId="{8B73C68E-A886-49CB-BDC4-0181057EF0BD}" srcOrd="3" destOrd="0" presId="urn:microsoft.com/office/officeart/2018/2/layout/IconVerticalSolidList"/>
    <dgm:cxn modelId="{DB155D1C-82BA-4AB3-B3E7-9EFBC7172F10}" type="presParOf" srcId="{24856A2B-33C2-4469-8DCD-6D99E35348DE}" destId="{654EDA96-7CB4-4EB1-B097-BC3CF09A8BDE}" srcOrd="1" destOrd="0" presId="urn:microsoft.com/office/officeart/2018/2/layout/IconVerticalSolidList"/>
    <dgm:cxn modelId="{31D1C507-EA08-4909-8816-DEBDCC978D98}" type="presParOf" srcId="{24856A2B-33C2-4469-8DCD-6D99E35348DE}" destId="{7956764E-8178-486C-B071-E57CCDC1CAA8}" srcOrd="2" destOrd="0" presId="urn:microsoft.com/office/officeart/2018/2/layout/IconVerticalSolidList"/>
    <dgm:cxn modelId="{CA01D65A-37F1-4CD1-A815-420376397709}" type="presParOf" srcId="{7956764E-8178-486C-B071-E57CCDC1CAA8}" destId="{9CC56631-E1A1-4444-A900-B85B68867EAE}" srcOrd="0" destOrd="0" presId="urn:microsoft.com/office/officeart/2018/2/layout/IconVerticalSolidList"/>
    <dgm:cxn modelId="{ABF3EAF4-AF44-4585-A963-51077F57CE0D}" type="presParOf" srcId="{7956764E-8178-486C-B071-E57CCDC1CAA8}" destId="{043167BC-F55F-47F4-B5F6-E7111FA4D251}" srcOrd="1" destOrd="0" presId="urn:microsoft.com/office/officeart/2018/2/layout/IconVerticalSolidList"/>
    <dgm:cxn modelId="{EBD35947-C134-4EE4-B9FA-84F6C1F0D0FA}" type="presParOf" srcId="{7956764E-8178-486C-B071-E57CCDC1CAA8}" destId="{305C0FCC-F09C-4DE2-8806-0CF95D8B4D35}" srcOrd="2" destOrd="0" presId="urn:microsoft.com/office/officeart/2018/2/layout/IconVerticalSolidList"/>
    <dgm:cxn modelId="{28384F8B-BB6B-475E-9325-1BE25425BA68}" type="presParOf" srcId="{7956764E-8178-486C-B071-E57CCDC1CAA8}" destId="{FF2A420E-CE09-4A54-A33A-4A6B08DEE0BF}" srcOrd="3" destOrd="0" presId="urn:microsoft.com/office/officeart/2018/2/layout/IconVerticalSolidList"/>
    <dgm:cxn modelId="{6741B20D-B2C7-4A60-B7A3-A5D03100CBCA}" type="presParOf" srcId="{24856A2B-33C2-4469-8DCD-6D99E35348DE}" destId="{C36FBDFB-9BC4-42F4-8207-53B9EF460CCF}" srcOrd="3" destOrd="0" presId="urn:microsoft.com/office/officeart/2018/2/layout/IconVerticalSolidList"/>
    <dgm:cxn modelId="{96A23B51-A578-48AF-9718-086D85DC393C}" type="presParOf" srcId="{24856A2B-33C2-4469-8DCD-6D99E35348DE}" destId="{FBF62639-4D70-451A-BFEC-0181AD546F90}" srcOrd="4" destOrd="0" presId="urn:microsoft.com/office/officeart/2018/2/layout/IconVerticalSolidList"/>
    <dgm:cxn modelId="{9641D250-3998-4D32-8E53-E7FC9E031920}" type="presParOf" srcId="{FBF62639-4D70-451A-BFEC-0181AD546F90}" destId="{6349AEF1-4FF6-4034-A9FA-27215ABE5D4C}" srcOrd="0" destOrd="0" presId="urn:microsoft.com/office/officeart/2018/2/layout/IconVerticalSolidList"/>
    <dgm:cxn modelId="{25C23B06-A118-4C13-981A-A7B5F68DDAE2}" type="presParOf" srcId="{FBF62639-4D70-451A-BFEC-0181AD546F90}" destId="{5CB1CD21-B014-4C2A-A4D5-A4D50F77BFBA}" srcOrd="1" destOrd="0" presId="urn:microsoft.com/office/officeart/2018/2/layout/IconVerticalSolidList"/>
    <dgm:cxn modelId="{4989CF09-1418-4103-8FEB-F2A774B98841}" type="presParOf" srcId="{FBF62639-4D70-451A-BFEC-0181AD546F90}" destId="{DAA03F65-A3CD-4068-A499-F36789D1F2BC}" srcOrd="2" destOrd="0" presId="urn:microsoft.com/office/officeart/2018/2/layout/IconVerticalSolidList"/>
    <dgm:cxn modelId="{90023626-58F6-4648-B6A0-E429911528D2}" type="presParOf" srcId="{FBF62639-4D70-451A-BFEC-0181AD546F90}" destId="{D4F0FA32-0C91-4CFE-BD66-5158EF586CA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FFDF917-D88F-42E4-A290-D23FAAD656AF}" type="doc">
      <dgm:prSet loTypeId="urn:microsoft.com/office/officeart/2005/8/layout/vList2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32CB4539-3D92-4058-9355-81F13505D912}">
      <dgm:prSet/>
      <dgm:spPr/>
      <dgm:t>
        <a:bodyPr/>
        <a:lstStyle/>
        <a:p>
          <a:r>
            <a:rPr lang="en-US" b="1"/>
            <a:t>1. Executive Compensation Ties:</a:t>
          </a:r>
          <a:endParaRPr lang="en-US"/>
        </a:p>
      </dgm:t>
    </dgm:pt>
    <dgm:pt modelId="{52A28603-3C00-4FD4-8597-44B46FE30040}" type="parTrans" cxnId="{BE454DBC-026F-4DE5-A608-DAF5087E4AB9}">
      <dgm:prSet/>
      <dgm:spPr/>
      <dgm:t>
        <a:bodyPr/>
        <a:lstStyle/>
        <a:p>
          <a:endParaRPr lang="en-US"/>
        </a:p>
      </dgm:t>
    </dgm:pt>
    <dgm:pt modelId="{3A686151-A821-4196-A30D-2CFFCCF73D0B}" type="sibTrans" cxnId="{BE454DBC-026F-4DE5-A608-DAF5087E4AB9}">
      <dgm:prSet/>
      <dgm:spPr/>
      <dgm:t>
        <a:bodyPr/>
        <a:lstStyle/>
        <a:p>
          <a:endParaRPr lang="en-US"/>
        </a:p>
      </dgm:t>
    </dgm:pt>
    <dgm:pt modelId="{74280C9D-A852-43F1-A17C-A4D8A756F7C2}">
      <dgm:prSet/>
      <dgm:spPr/>
      <dgm:t>
        <a:bodyPr/>
        <a:lstStyle/>
        <a:p>
          <a:r>
            <a:rPr lang="en-US" i="1" dirty="0"/>
            <a:t>Action:</a:t>
          </a:r>
          <a:r>
            <a:rPr lang="en-US" dirty="0"/>
            <a:t> Explicitly link 10-15% of VP-level bonuses to </a:t>
          </a:r>
          <a:r>
            <a:rPr lang="en-US" b="1" dirty="0"/>
            <a:t>retention targets</a:t>
          </a:r>
          <a:r>
            <a:rPr lang="en-US" dirty="0"/>
            <a:t> of underrepresented groups, not just hiring targets.</a:t>
          </a:r>
        </a:p>
      </dgm:t>
    </dgm:pt>
    <dgm:pt modelId="{3C296C05-B502-4D98-8FDE-B84E277CF118}" type="parTrans" cxnId="{EB9C6723-D0ED-4925-A0F8-B7652738370E}">
      <dgm:prSet/>
      <dgm:spPr/>
      <dgm:t>
        <a:bodyPr/>
        <a:lstStyle/>
        <a:p>
          <a:endParaRPr lang="en-US"/>
        </a:p>
      </dgm:t>
    </dgm:pt>
    <dgm:pt modelId="{F3C739E7-66E8-4325-AEDE-BDAE833CE9EB}" type="sibTrans" cxnId="{EB9C6723-D0ED-4925-A0F8-B7652738370E}">
      <dgm:prSet/>
      <dgm:spPr/>
      <dgm:t>
        <a:bodyPr/>
        <a:lstStyle/>
        <a:p>
          <a:endParaRPr lang="en-US"/>
        </a:p>
      </dgm:t>
    </dgm:pt>
    <dgm:pt modelId="{D8121C83-560C-4ACC-A872-C1C70DD8A648}">
      <dgm:prSet/>
      <dgm:spPr/>
      <dgm:t>
        <a:bodyPr/>
        <a:lstStyle/>
        <a:p>
          <a:r>
            <a:rPr lang="en-US" i="1"/>
            <a:t>Impact:</a:t>
          </a:r>
          <a:r>
            <a:rPr lang="en-US"/>
            <a:t> Moves DEI from "Nice to have" to "Business Critical."</a:t>
          </a:r>
        </a:p>
      </dgm:t>
    </dgm:pt>
    <dgm:pt modelId="{57801DFD-52D7-4538-B1CB-A3BF35AF4878}" type="parTrans" cxnId="{159308D6-CC42-416B-9751-5FC5033425EC}">
      <dgm:prSet/>
      <dgm:spPr/>
      <dgm:t>
        <a:bodyPr/>
        <a:lstStyle/>
        <a:p>
          <a:endParaRPr lang="en-US"/>
        </a:p>
      </dgm:t>
    </dgm:pt>
    <dgm:pt modelId="{F1859E4C-340E-4982-ACC0-BDE9800DD500}" type="sibTrans" cxnId="{159308D6-CC42-416B-9751-5FC5033425EC}">
      <dgm:prSet/>
      <dgm:spPr/>
      <dgm:t>
        <a:bodyPr/>
        <a:lstStyle/>
        <a:p>
          <a:endParaRPr lang="en-US"/>
        </a:p>
      </dgm:t>
    </dgm:pt>
    <dgm:pt modelId="{6552FE7F-3380-48E3-BCAE-5EDC89B5D06D}">
      <dgm:prSet/>
      <dgm:spPr/>
      <dgm:t>
        <a:bodyPr/>
        <a:lstStyle/>
        <a:p>
          <a:r>
            <a:rPr lang="en-US" b="1"/>
            <a:t>2. Sponsorship (Not just Mentorship):</a:t>
          </a:r>
          <a:endParaRPr lang="en-US"/>
        </a:p>
      </dgm:t>
    </dgm:pt>
    <dgm:pt modelId="{6AF87091-8235-4B4F-BFFE-6B77429E8ED3}" type="parTrans" cxnId="{D6561490-1A83-4BF8-92B4-2CDCCE9F5C71}">
      <dgm:prSet/>
      <dgm:spPr/>
      <dgm:t>
        <a:bodyPr/>
        <a:lstStyle/>
        <a:p>
          <a:endParaRPr lang="en-US"/>
        </a:p>
      </dgm:t>
    </dgm:pt>
    <dgm:pt modelId="{C9E4AF28-D25E-4C4C-A4CF-45AC991292E9}" type="sibTrans" cxnId="{D6561490-1A83-4BF8-92B4-2CDCCE9F5C71}">
      <dgm:prSet/>
      <dgm:spPr/>
      <dgm:t>
        <a:bodyPr/>
        <a:lstStyle/>
        <a:p>
          <a:endParaRPr lang="en-US"/>
        </a:p>
      </dgm:t>
    </dgm:pt>
    <dgm:pt modelId="{A8ACD0A9-B082-4FC1-9D92-056578F0B25C}">
      <dgm:prSet/>
      <dgm:spPr/>
      <dgm:t>
        <a:bodyPr/>
        <a:lstStyle/>
        <a:p>
          <a:r>
            <a:rPr lang="en-US" i="1"/>
            <a:t>Action:</a:t>
          </a:r>
          <a:r>
            <a:rPr lang="en-US"/>
            <a:t> Formalize a Sponsorship program where senior leaders effectively advocate for protégés' promotions (Hewlett, 2013).</a:t>
          </a:r>
        </a:p>
      </dgm:t>
    </dgm:pt>
    <dgm:pt modelId="{7B5E3DA2-06C5-4ACC-A957-C9FDAC053924}" type="parTrans" cxnId="{85AFD756-5946-448D-8E88-BF1D101B4861}">
      <dgm:prSet/>
      <dgm:spPr/>
      <dgm:t>
        <a:bodyPr/>
        <a:lstStyle/>
        <a:p>
          <a:endParaRPr lang="en-US"/>
        </a:p>
      </dgm:t>
    </dgm:pt>
    <dgm:pt modelId="{73E67930-1320-49A6-8440-D31C5D6F0F5D}" type="sibTrans" cxnId="{85AFD756-5946-448D-8E88-BF1D101B4861}">
      <dgm:prSet/>
      <dgm:spPr/>
      <dgm:t>
        <a:bodyPr/>
        <a:lstStyle/>
        <a:p>
          <a:endParaRPr lang="en-US"/>
        </a:p>
      </dgm:t>
    </dgm:pt>
    <dgm:pt modelId="{6315A2F1-8F6A-403B-9771-D1BD11E23B6D}">
      <dgm:prSet/>
      <dgm:spPr/>
      <dgm:t>
        <a:bodyPr/>
        <a:lstStyle/>
        <a:p>
          <a:r>
            <a:rPr lang="en-US" i="1"/>
            <a:t>Impact:</a:t>
          </a:r>
          <a:r>
            <a:rPr lang="en-US"/>
            <a:t> Breaks the "Glass Ceiling" and addresses the promotion gap.</a:t>
          </a:r>
        </a:p>
      </dgm:t>
    </dgm:pt>
    <dgm:pt modelId="{159A98A8-537F-4460-B5BC-7431FC1D41D1}" type="parTrans" cxnId="{766D155F-26EB-4063-A1CA-3A784695574F}">
      <dgm:prSet/>
      <dgm:spPr/>
      <dgm:t>
        <a:bodyPr/>
        <a:lstStyle/>
        <a:p>
          <a:endParaRPr lang="en-US"/>
        </a:p>
      </dgm:t>
    </dgm:pt>
    <dgm:pt modelId="{18EC7D0C-2FE8-4F5F-AF53-01E7F84E0C26}" type="sibTrans" cxnId="{766D155F-26EB-4063-A1CA-3A784695574F}">
      <dgm:prSet/>
      <dgm:spPr/>
      <dgm:t>
        <a:bodyPr/>
        <a:lstStyle/>
        <a:p>
          <a:endParaRPr lang="en-US"/>
        </a:p>
      </dgm:t>
    </dgm:pt>
    <dgm:pt modelId="{05EEE5DD-9AB7-4EA0-987D-35F045720E8B}">
      <dgm:prSet/>
      <dgm:spPr/>
      <dgm:t>
        <a:bodyPr/>
        <a:lstStyle/>
        <a:p>
          <a:r>
            <a:rPr lang="en-US" b="1"/>
            <a:t>3. Stay Interviews:</a:t>
          </a:r>
          <a:endParaRPr lang="en-US"/>
        </a:p>
      </dgm:t>
    </dgm:pt>
    <dgm:pt modelId="{E815DE05-3C82-4B5D-95F4-25149873602E}" type="parTrans" cxnId="{A4CCF525-8949-4270-A8D4-B62C322B7E81}">
      <dgm:prSet/>
      <dgm:spPr/>
      <dgm:t>
        <a:bodyPr/>
        <a:lstStyle/>
        <a:p>
          <a:endParaRPr lang="en-US"/>
        </a:p>
      </dgm:t>
    </dgm:pt>
    <dgm:pt modelId="{6B11C9D0-D80F-4E61-B126-1160A9951DF8}" type="sibTrans" cxnId="{A4CCF525-8949-4270-A8D4-B62C322B7E81}">
      <dgm:prSet/>
      <dgm:spPr/>
      <dgm:t>
        <a:bodyPr/>
        <a:lstStyle/>
        <a:p>
          <a:endParaRPr lang="en-US"/>
        </a:p>
      </dgm:t>
    </dgm:pt>
    <dgm:pt modelId="{1BED8456-03F0-46E1-BE2A-7DD7D25177A5}">
      <dgm:prSet/>
      <dgm:spPr/>
      <dgm:t>
        <a:bodyPr/>
        <a:lstStyle/>
        <a:p>
          <a:r>
            <a:rPr lang="en-US" i="1"/>
            <a:t>Action:</a:t>
          </a:r>
          <a:r>
            <a:rPr lang="en-US"/>
            <a:t> Conduct "Stay Interviews" with high-potential minority talent to identify risks </a:t>
          </a:r>
          <a:r>
            <a:rPr lang="en-US" i="1"/>
            <a:t>before</a:t>
          </a:r>
          <a:r>
            <a:rPr lang="en-US"/>
            <a:t> they resign.</a:t>
          </a:r>
        </a:p>
      </dgm:t>
    </dgm:pt>
    <dgm:pt modelId="{DBD6479F-D313-4026-A03D-F57E1282AB9C}" type="parTrans" cxnId="{22E0E80B-75DA-4E87-B036-AAC2B8053C84}">
      <dgm:prSet/>
      <dgm:spPr/>
      <dgm:t>
        <a:bodyPr/>
        <a:lstStyle/>
        <a:p>
          <a:endParaRPr lang="en-US"/>
        </a:p>
      </dgm:t>
    </dgm:pt>
    <dgm:pt modelId="{B3C24844-F337-4632-9FE1-27B9FE12852B}" type="sibTrans" cxnId="{22E0E80B-75DA-4E87-B036-AAC2B8053C84}">
      <dgm:prSet/>
      <dgm:spPr/>
      <dgm:t>
        <a:bodyPr/>
        <a:lstStyle/>
        <a:p>
          <a:endParaRPr lang="en-US"/>
        </a:p>
      </dgm:t>
    </dgm:pt>
    <dgm:pt modelId="{5BDA3BAE-C5EA-421B-AA4B-3AD1EA4F1227}">
      <dgm:prSet/>
      <dgm:spPr/>
      <dgm:t>
        <a:bodyPr/>
        <a:lstStyle/>
        <a:p>
          <a:r>
            <a:rPr lang="en-US" i="1"/>
            <a:t>Impact:</a:t>
          </a:r>
          <a:r>
            <a:rPr lang="en-US"/>
            <a:t> Fixes the "Leaky Bucket."</a:t>
          </a:r>
        </a:p>
      </dgm:t>
    </dgm:pt>
    <dgm:pt modelId="{B0165070-2FA0-4335-A0C4-68C67B6F3380}" type="parTrans" cxnId="{59C99B16-A457-4B97-A698-313B0E3AEF6B}">
      <dgm:prSet/>
      <dgm:spPr/>
      <dgm:t>
        <a:bodyPr/>
        <a:lstStyle/>
        <a:p>
          <a:endParaRPr lang="en-US"/>
        </a:p>
      </dgm:t>
    </dgm:pt>
    <dgm:pt modelId="{64B6515A-2783-41A0-977F-41C201CDE727}" type="sibTrans" cxnId="{59C99B16-A457-4B97-A698-313B0E3AEF6B}">
      <dgm:prSet/>
      <dgm:spPr/>
      <dgm:t>
        <a:bodyPr/>
        <a:lstStyle/>
        <a:p>
          <a:endParaRPr lang="en-US"/>
        </a:p>
      </dgm:t>
    </dgm:pt>
    <dgm:pt modelId="{CE3F55EB-DD19-EB41-B1AF-C6B7314D6F02}" type="pres">
      <dgm:prSet presAssocID="{FFFDF917-D88F-42E4-A290-D23FAAD656AF}" presName="linear" presStyleCnt="0">
        <dgm:presLayoutVars>
          <dgm:animLvl val="lvl"/>
          <dgm:resizeHandles val="exact"/>
        </dgm:presLayoutVars>
      </dgm:prSet>
      <dgm:spPr/>
    </dgm:pt>
    <dgm:pt modelId="{4A08EF06-05AC-E44B-9B6A-D3979B86A736}" type="pres">
      <dgm:prSet presAssocID="{32CB4539-3D92-4058-9355-81F13505D91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3E9C6CF-D082-9C4B-BE61-84A0BB2A10BF}" type="pres">
      <dgm:prSet presAssocID="{32CB4539-3D92-4058-9355-81F13505D912}" presName="childText" presStyleLbl="revTx" presStyleIdx="0" presStyleCnt="3">
        <dgm:presLayoutVars>
          <dgm:bulletEnabled val="1"/>
        </dgm:presLayoutVars>
      </dgm:prSet>
      <dgm:spPr/>
    </dgm:pt>
    <dgm:pt modelId="{6FF04B04-0C83-5F45-8F29-02EE665BF584}" type="pres">
      <dgm:prSet presAssocID="{6552FE7F-3380-48E3-BCAE-5EDC89B5D06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D6B5E25-EC95-7346-8BA6-4BBBEA444688}" type="pres">
      <dgm:prSet presAssocID="{6552FE7F-3380-48E3-BCAE-5EDC89B5D06D}" presName="childText" presStyleLbl="revTx" presStyleIdx="1" presStyleCnt="3">
        <dgm:presLayoutVars>
          <dgm:bulletEnabled val="1"/>
        </dgm:presLayoutVars>
      </dgm:prSet>
      <dgm:spPr/>
    </dgm:pt>
    <dgm:pt modelId="{1443C7EE-1B6A-F840-8D81-6C2F38B2BCF2}" type="pres">
      <dgm:prSet presAssocID="{05EEE5DD-9AB7-4EA0-987D-35F045720E8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8B587F9-B248-9240-ACC1-E45333723FB6}" type="pres">
      <dgm:prSet presAssocID="{05EEE5DD-9AB7-4EA0-987D-35F045720E8B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2E0E80B-75DA-4E87-B036-AAC2B8053C84}" srcId="{05EEE5DD-9AB7-4EA0-987D-35F045720E8B}" destId="{1BED8456-03F0-46E1-BE2A-7DD7D25177A5}" srcOrd="0" destOrd="0" parTransId="{DBD6479F-D313-4026-A03D-F57E1282AB9C}" sibTransId="{B3C24844-F337-4632-9FE1-27B9FE12852B}"/>
    <dgm:cxn modelId="{59C99B16-A457-4B97-A698-313B0E3AEF6B}" srcId="{05EEE5DD-9AB7-4EA0-987D-35F045720E8B}" destId="{5BDA3BAE-C5EA-421B-AA4B-3AD1EA4F1227}" srcOrd="1" destOrd="0" parTransId="{B0165070-2FA0-4335-A0C4-68C67B6F3380}" sibTransId="{64B6515A-2783-41A0-977F-41C201CDE727}"/>
    <dgm:cxn modelId="{EB9C6723-D0ED-4925-A0F8-B7652738370E}" srcId="{32CB4539-3D92-4058-9355-81F13505D912}" destId="{74280C9D-A852-43F1-A17C-A4D8A756F7C2}" srcOrd="0" destOrd="0" parTransId="{3C296C05-B502-4D98-8FDE-B84E277CF118}" sibTransId="{F3C739E7-66E8-4325-AEDE-BDAE833CE9EB}"/>
    <dgm:cxn modelId="{A4CCF525-8949-4270-A8D4-B62C322B7E81}" srcId="{FFFDF917-D88F-42E4-A290-D23FAAD656AF}" destId="{05EEE5DD-9AB7-4EA0-987D-35F045720E8B}" srcOrd="2" destOrd="0" parTransId="{E815DE05-3C82-4B5D-95F4-25149873602E}" sibTransId="{6B11C9D0-D80F-4E61-B126-1160A9951DF8}"/>
    <dgm:cxn modelId="{91F7FB2D-ED3C-2443-B555-64E214979B17}" type="presOf" srcId="{05EEE5DD-9AB7-4EA0-987D-35F045720E8B}" destId="{1443C7EE-1B6A-F840-8D81-6C2F38B2BCF2}" srcOrd="0" destOrd="0" presId="urn:microsoft.com/office/officeart/2005/8/layout/vList2"/>
    <dgm:cxn modelId="{63DB913F-CBC3-E141-8681-B3743300AFC1}" type="presOf" srcId="{32CB4539-3D92-4058-9355-81F13505D912}" destId="{4A08EF06-05AC-E44B-9B6A-D3979B86A736}" srcOrd="0" destOrd="0" presId="urn:microsoft.com/office/officeart/2005/8/layout/vList2"/>
    <dgm:cxn modelId="{AC5B2343-D79A-924A-BF17-E40DB0446BCE}" type="presOf" srcId="{6315A2F1-8F6A-403B-9771-D1BD11E23B6D}" destId="{ED6B5E25-EC95-7346-8BA6-4BBBEA444688}" srcOrd="0" destOrd="1" presId="urn:microsoft.com/office/officeart/2005/8/layout/vList2"/>
    <dgm:cxn modelId="{85AFD756-5946-448D-8E88-BF1D101B4861}" srcId="{6552FE7F-3380-48E3-BCAE-5EDC89B5D06D}" destId="{A8ACD0A9-B082-4FC1-9D92-056578F0B25C}" srcOrd="0" destOrd="0" parTransId="{7B5E3DA2-06C5-4ACC-A957-C9FDAC053924}" sibTransId="{73E67930-1320-49A6-8440-D31C5D6F0F5D}"/>
    <dgm:cxn modelId="{8357F85C-1551-7340-8CB5-BABC08C887B9}" type="presOf" srcId="{D8121C83-560C-4ACC-A872-C1C70DD8A648}" destId="{53E9C6CF-D082-9C4B-BE61-84A0BB2A10BF}" srcOrd="0" destOrd="1" presId="urn:microsoft.com/office/officeart/2005/8/layout/vList2"/>
    <dgm:cxn modelId="{766D155F-26EB-4063-A1CA-3A784695574F}" srcId="{6552FE7F-3380-48E3-BCAE-5EDC89B5D06D}" destId="{6315A2F1-8F6A-403B-9771-D1BD11E23B6D}" srcOrd="1" destOrd="0" parTransId="{159A98A8-537F-4460-B5BC-7431FC1D41D1}" sibTransId="{18EC7D0C-2FE8-4F5F-AF53-01E7F84E0C26}"/>
    <dgm:cxn modelId="{3E60786E-3E58-8F4B-9DE7-A7F6617EC569}" type="presOf" srcId="{1BED8456-03F0-46E1-BE2A-7DD7D25177A5}" destId="{58B587F9-B248-9240-ACC1-E45333723FB6}" srcOrd="0" destOrd="0" presId="urn:microsoft.com/office/officeart/2005/8/layout/vList2"/>
    <dgm:cxn modelId="{D6561490-1A83-4BF8-92B4-2CDCCE9F5C71}" srcId="{FFFDF917-D88F-42E4-A290-D23FAAD656AF}" destId="{6552FE7F-3380-48E3-BCAE-5EDC89B5D06D}" srcOrd="1" destOrd="0" parTransId="{6AF87091-8235-4B4F-BFFE-6B77429E8ED3}" sibTransId="{C9E4AF28-D25E-4C4C-A4CF-45AC991292E9}"/>
    <dgm:cxn modelId="{E0F041AE-8291-5742-92E1-A3CC123DCF98}" type="presOf" srcId="{FFFDF917-D88F-42E4-A290-D23FAAD656AF}" destId="{CE3F55EB-DD19-EB41-B1AF-C6B7314D6F02}" srcOrd="0" destOrd="0" presId="urn:microsoft.com/office/officeart/2005/8/layout/vList2"/>
    <dgm:cxn modelId="{BE454DBC-026F-4DE5-A608-DAF5087E4AB9}" srcId="{FFFDF917-D88F-42E4-A290-D23FAAD656AF}" destId="{32CB4539-3D92-4058-9355-81F13505D912}" srcOrd="0" destOrd="0" parTransId="{52A28603-3C00-4FD4-8597-44B46FE30040}" sibTransId="{3A686151-A821-4196-A30D-2CFFCCF73D0B}"/>
    <dgm:cxn modelId="{68BF46C4-02E0-2D44-AA22-B05454055C35}" type="presOf" srcId="{6552FE7F-3380-48E3-BCAE-5EDC89B5D06D}" destId="{6FF04B04-0C83-5F45-8F29-02EE665BF584}" srcOrd="0" destOrd="0" presId="urn:microsoft.com/office/officeart/2005/8/layout/vList2"/>
    <dgm:cxn modelId="{4F7E3FC6-9D27-6246-BCF5-AECE7E618956}" type="presOf" srcId="{5BDA3BAE-C5EA-421B-AA4B-3AD1EA4F1227}" destId="{58B587F9-B248-9240-ACC1-E45333723FB6}" srcOrd="0" destOrd="1" presId="urn:microsoft.com/office/officeart/2005/8/layout/vList2"/>
    <dgm:cxn modelId="{159308D6-CC42-416B-9751-5FC5033425EC}" srcId="{32CB4539-3D92-4058-9355-81F13505D912}" destId="{D8121C83-560C-4ACC-A872-C1C70DD8A648}" srcOrd="1" destOrd="0" parTransId="{57801DFD-52D7-4538-B1CB-A3BF35AF4878}" sibTransId="{F1859E4C-340E-4982-ACC0-BDE9800DD500}"/>
    <dgm:cxn modelId="{9DAC8FF0-22DA-AE44-8FF6-A7F5FFA9D3EE}" type="presOf" srcId="{74280C9D-A852-43F1-A17C-A4D8A756F7C2}" destId="{53E9C6CF-D082-9C4B-BE61-84A0BB2A10BF}" srcOrd="0" destOrd="0" presId="urn:microsoft.com/office/officeart/2005/8/layout/vList2"/>
    <dgm:cxn modelId="{75929AF3-5CDB-794F-BBF7-CEAA8363E2D6}" type="presOf" srcId="{A8ACD0A9-B082-4FC1-9D92-056578F0B25C}" destId="{ED6B5E25-EC95-7346-8BA6-4BBBEA444688}" srcOrd="0" destOrd="0" presId="urn:microsoft.com/office/officeart/2005/8/layout/vList2"/>
    <dgm:cxn modelId="{7F623582-B429-9D4C-A7C9-E6D208EFBEEC}" type="presParOf" srcId="{CE3F55EB-DD19-EB41-B1AF-C6B7314D6F02}" destId="{4A08EF06-05AC-E44B-9B6A-D3979B86A736}" srcOrd="0" destOrd="0" presId="urn:microsoft.com/office/officeart/2005/8/layout/vList2"/>
    <dgm:cxn modelId="{89E284D7-6D7F-DE44-9C93-D1808828A8FF}" type="presParOf" srcId="{CE3F55EB-DD19-EB41-B1AF-C6B7314D6F02}" destId="{53E9C6CF-D082-9C4B-BE61-84A0BB2A10BF}" srcOrd="1" destOrd="0" presId="urn:microsoft.com/office/officeart/2005/8/layout/vList2"/>
    <dgm:cxn modelId="{63DB274A-B957-3548-9E4F-D2B485969D51}" type="presParOf" srcId="{CE3F55EB-DD19-EB41-B1AF-C6B7314D6F02}" destId="{6FF04B04-0C83-5F45-8F29-02EE665BF584}" srcOrd="2" destOrd="0" presId="urn:microsoft.com/office/officeart/2005/8/layout/vList2"/>
    <dgm:cxn modelId="{A2BFE4A1-2ED8-7747-8D91-AED766DE7DDE}" type="presParOf" srcId="{CE3F55EB-DD19-EB41-B1AF-C6B7314D6F02}" destId="{ED6B5E25-EC95-7346-8BA6-4BBBEA444688}" srcOrd="3" destOrd="0" presId="urn:microsoft.com/office/officeart/2005/8/layout/vList2"/>
    <dgm:cxn modelId="{57B3DC2B-AF66-7A4A-8142-E1C7C3DFD0D7}" type="presParOf" srcId="{CE3F55EB-DD19-EB41-B1AF-C6B7314D6F02}" destId="{1443C7EE-1B6A-F840-8D81-6C2F38B2BCF2}" srcOrd="4" destOrd="0" presId="urn:microsoft.com/office/officeart/2005/8/layout/vList2"/>
    <dgm:cxn modelId="{61126D57-FE2B-E843-AC29-534714A64A44}" type="presParOf" srcId="{CE3F55EB-DD19-EB41-B1AF-C6B7314D6F02}" destId="{58B587F9-B248-9240-ACC1-E45333723FB6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31D60B-B4DD-6049-BAD9-BC292420F876}">
      <dsp:nvSpPr>
        <dsp:cNvPr id="0" name=""/>
        <dsp:cNvSpPr/>
      </dsp:nvSpPr>
      <dsp:spPr>
        <a:xfrm>
          <a:off x="0" y="24870"/>
          <a:ext cx="6900512" cy="1319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Resource-Based View (RBV):</a:t>
          </a:r>
          <a:r>
            <a:rPr lang="en-US" sz="2400" kern="1200"/>
            <a:t> Human Capital as a source of sustained competitive advantage (Barney, 1991).</a:t>
          </a:r>
        </a:p>
      </dsp:txBody>
      <dsp:txXfrm>
        <a:off x="64425" y="89295"/>
        <a:ext cx="6771662" cy="1190909"/>
      </dsp:txXfrm>
    </dsp:sp>
    <dsp:sp modelId="{41A82B54-6EC5-F741-AD6C-ABF83A61EA01}">
      <dsp:nvSpPr>
        <dsp:cNvPr id="0" name=""/>
        <dsp:cNvSpPr/>
      </dsp:nvSpPr>
      <dsp:spPr>
        <a:xfrm>
          <a:off x="0" y="1413750"/>
          <a:ext cx="6900512" cy="1319759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Hiring for Potential:</a:t>
          </a:r>
          <a:r>
            <a:rPr lang="en-US" sz="2400" kern="1200"/>
            <a:t> Prioritizes Cognitive Ability over specific technical skills/degrees (Schmidt &amp; Rosenberg, 2014).</a:t>
          </a:r>
        </a:p>
      </dsp:txBody>
      <dsp:txXfrm>
        <a:off x="64425" y="1478175"/>
        <a:ext cx="6771662" cy="1190909"/>
      </dsp:txXfrm>
    </dsp:sp>
    <dsp:sp modelId="{B26FD685-8A3C-7C44-AAB2-2A04470990AF}">
      <dsp:nvSpPr>
        <dsp:cNvPr id="0" name=""/>
        <dsp:cNvSpPr/>
      </dsp:nvSpPr>
      <dsp:spPr>
        <a:xfrm>
          <a:off x="0" y="2802630"/>
          <a:ext cx="6900512" cy="1319759"/>
        </a:xfrm>
        <a:prstGeom prst="roundRect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Diversity Strategy:</a:t>
          </a:r>
          <a:r>
            <a:rPr lang="en-US" sz="2400" kern="1200"/>
            <a:t> Aiming to reflect global user base, though workforce remains predominantly male/Asian (Google Diversity Report, 2024).</a:t>
          </a:r>
        </a:p>
      </dsp:txBody>
      <dsp:txXfrm>
        <a:off x="64425" y="2867055"/>
        <a:ext cx="6771662" cy="1190909"/>
      </dsp:txXfrm>
    </dsp:sp>
    <dsp:sp modelId="{9ABC5E3B-7EEA-434C-965A-757EE9A3BED2}">
      <dsp:nvSpPr>
        <dsp:cNvPr id="0" name=""/>
        <dsp:cNvSpPr/>
      </dsp:nvSpPr>
      <dsp:spPr>
        <a:xfrm>
          <a:off x="0" y="4191510"/>
          <a:ext cx="6900512" cy="1319759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Talent Density:</a:t>
          </a:r>
          <a:r>
            <a:rPr lang="en-US" sz="2400" kern="1200"/>
            <a:t> Strategy to hire only those "better than the average" of current teams.</a:t>
          </a:r>
        </a:p>
      </dsp:txBody>
      <dsp:txXfrm>
        <a:off x="64425" y="4255935"/>
        <a:ext cx="6771662" cy="11909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31251D-0F79-44B0-B32B-8654C8C60252}">
      <dsp:nvSpPr>
        <dsp:cNvPr id="0" name=""/>
        <dsp:cNvSpPr/>
      </dsp:nvSpPr>
      <dsp:spPr>
        <a:xfrm>
          <a:off x="0" y="1806"/>
          <a:ext cx="10515600" cy="9155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7261EE-9298-45BD-BFF5-BF32AC9EEB1B}">
      <dsp:nvSpPr>
        <dsp:cNvPr id="0" name=""/>
        <dsp:cNvSpPr/>
      </dsp:nvSpPr>
      <dsp:spPr>
        <a:xfrm>
          <a:off x="276958" y="207808"/>
          <a:ext cx="503560" cy="5035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78D73C-B703-4C45-93EE-D0F72EE82D55}">
      <dsp:nvSpPr>
        <dsp:cNvPr id="0" name=""/>
        <dsp:cNvSpPr/>
      </dsp:nvSpPr>
      <dsp:spPr>
        <a:xfrm>
          <a:off x="1057476" y="1806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Project Oxygen Findings:</a:t>
          </a:r>
          <a:r>
            <a:rPr lang="en-US" sz="2200" kern="1200" dirty="0"/>
            <a:t> Data proved that "Is a good coach" is the #1 characteristic of successful managers at Google (Garvin, 2013).</a:t>
          </a:r>
        </a:p>
      </dsp:txBody>
      <dsp:txXfrm>
        <a:off x="1057476" y="1806"/>
        <a:ext cx="9458123" cy="915564"/>
      </dsp:txXfrm>
    </dsp:sp>
    <dsp:sp modelId="{89D91DE1-20BE-4B47-8722-6FB2F8B7C4D7}">
      <dsp:nvSpPr>
        <dsp:cNvPr id="0" name=""/>
        <dsp:cNvSpPr/>
      </dsp:nvSpPr>
      <dsp:spPr>
        <a:xfrm>
          <a:off x="0" y="1146262"/>
          <a:ext cx="10515600" cy="91556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80892E-308A-40AA-BD03-94B37F477BAD}">
      <dsp:nvSpPr>
        <dsp:cNvPr id="0" name=""/>
        <dsp:cNvSpPr/>
      </dsp:nvSpPr>
      <dsp:spPr>
        <a:xfrm>
          <a:off x="276958" y="1352264"/>
          <a:ext cx="503560" cy="5035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87430F-CE29-4BEC-9AB9-7631F5756863}">
      <dsp:nvSpPr>
        <dsp:cNvPr id="0" name=""/>
        <dsp:cNvSpPr/>
      </dsp:nvSpPr>
      <dsp:spPr>
        <a:xfrm>
          <a:off x="1057476" y="1146262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Performance Integration:</a:t>
          </a:r>
          <a:r>
            <a:rPr lang="en-US" sz="2200" kern="1200"/>
            <a:t> Manager performance ratings are tied to their team's development, not just technical output.</a:t>
          </a:r>
        </a:p>
      </dsp:txBody>
      <dsp:txXfrm>
        <a:off x="1057476" y="1146262"/>
        <a:ext cx="9458123" cy="915564"/>
      </dsp:txXfrm>
    </dsp:sp>
    <dsp:sp modelId="{7EAC705C-4221-464F-B6D7-1E859B7F9A1E}">
      <dsp:nvSpPr>
        <dsp:cNvPr id="0" name=""/>
        <dsp:cNvSpPr/>
      </dsp:nvSpPr>
      <dsp:spPr>
        <a:xfrm>
          <a:off x="0" y="2290717"/>
          <a:ext cx="10515600" cy="91556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D97094-9F18-40BC-B440-01B3AAE59037}">
      <dsp:nvSpPr>
        <dsp:cNvPr id="0" name=""/>
        <dsp:cNvSpPr/>
      </dsp:nvSpPr>
      <dsp:spPr>
        <a:xfrm>
          <a:off x="276958" y="2496719"/>
          <a:ext cx="503560" cy="5035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677767-4089-4DB6-8695-C0B6D97542D6}">
      <dsp:nvSpPr>
        <dsp:cNvPr id="0" name=""/>
        <dsp:cNvSpPr/>
      </dsp:nvSpPr>
      <dsp:spPr>
        <a:xfrm>
          <a:off x="1057476" y="2290717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The "Nudge" System:</a:t>
          </a:r>
          <a:r>
            <a:rPr lang="en-US" sz="2200" kern="1200"/>
            <a:t> Managers receive just-in-time emails to remind them to have development conversations before reviews.</a:t>
          </a:r>
        </a:p>
      </dsp:txBody>
      <dsp:txXfrm>
        <a:off x="1057476" y="2290717"/>
        <a:ext cx="9458123" cy="915564"/>
      </dsp:txXfrm>
    </dsp:sp>
    <dsp:sp modelId="{5B9EAA0F-6698-4CB7-92DF-DA1BA256F059}">
      <dsp:nvSpPr>
        <dsp:cNvPr id="0" name=""/>
        <dsp:cNvSpPr/>
      </dsp:nvSpPr>
      <dsp:spPr>
        <a:xfrm>
          <a:off x="0" y="3435173"/>
          <a:ext cx="10515600" cy="91556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C2D1A6-6064-417A-BD3A-44EED05205A9}">
      <dsp:nvSpPr>
        <dsp:cNvPr id="0" name=""/>
        <dsp:cNvSpPr/>
      </dsp:nvSpPr>
      <dsp:spPr>
        <a:xfrm>
          <a:off x="276958" y="3641175"/>
          <a:ext cx="503560" cy="5035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8A8D9F-E467-4FF4-84FD-9EE03AC5E9AD}">
      <dsp:nvSpPr>
        <dsp:cNvPr id="0" name=""/>
        <dsp:cNvSpPr/>
      </dsp:nvSpPr>
      <dsp:spPr>
        <a:xfrm>
          <a:off x="1057476" y="3435173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Shift in Role:</a:t>
          </a:r>
          <a:r>
            <a:rPr lang="en-US" sz="2200" kern="1200"/>
            <a:t> From "Technical Expert" to "Talent Developer."</a:t>
          </a:r>
        </a:p>
      </dsp:txBody>
      <dsp:txXfrm>
        <a:off x="1057476" y="3435173"/>
        <a:ext cx="9458123" cy="9155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81CA34-14F5-4F49-B0AC-BCF706CF3120}">
      <dsp:nvSpPr>
        <dsp:cNvPr id="0" name=""/>
        <dsp:cNvSpPr/>
      </dsp:nvSpPr>
      <dsp:spPr>
        <a:xfrm>
          <a:off x="3414" y="122183"/>
          <a:ext cx="3329572" cy="80815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1. "No-Meeting Weeks":</a:t>
          </a:r>
          <a:endParaRPr lang="en-US" sz="2200" kern="1200"/>
        </a:p>
      </dsp:txBody>
      <dsp:txXfrm>
        <a:off x="3414" y="122183"/>
        <a:ext cx="3329572" cy="808157"/>
      </dsp:txXfrm>
    </dsp:sp>
    <dsp:sp modelId="{971D56E8-2366-2644-A901-5A9669420555}">
      <dsp:nvSpPr>
        <dsp:cNvPr id="0" name=""/>
        <dsp:cNvSpPr/>
      </dsp:nvSpPr>
      <dsp:spPr>
        <a:xfrm>
          <a:off x="3414" y="930341"/>
          <a:ext cx="3329572" cy="314028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1" i="1" kern="1200" dirty="0"/>
            <a:t>Action:</a:t>
          </a:r>
          <a:r>
            <a:rPr lang="en-US" sz="2200" b="1" kern="1200" dirty="0"/>
            <a:t> </a:t>
          </a:r>
          <a:r>
            <a:rPr lang="en-US" sz="2200" kern="1200" dirty="0"/>
            <a:t>Institutionalize quarterly weeks with zero meetings dedicated solely to deep learning/upskilling.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i="1" kern="1200"/>
            <a:t>Impact:</a:t>
          </a:r>
          <a:r>
            <a:rPr lang="en-US" sz="2200" kern="1200"/>
            <a:t> Solves the "Burnout" and "Time Scarcity" challenge.</a:t>
          </a:r>
        </a:p>
      </dsp:txBody>
      <dsp:txXfrm>
        <a:off x="3414" y="930341"/>
        <a:ext cx="3329572" cy="3140280"/>
      </dsp:txXfrm>
    </dsp:sp>
    <dsp:sp modelId="{1A15FC9D-3DEE-BD4C-9B58-91519E6B8B50}">
      <dsp:nvSpPr>
        <dsp:cNvPr id="0" name=""/>
        <dsp:cNvSpPr/>
      </dsp:nvSpPr>
      <dsp:spPr>
        <a:xfrm>
          <a:off x="3799128" y="122183"/>
          <a:ext cx="3329572" cy="80815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2. AI-Driven Personalization:</a:t>
          </a:r>
          <a:endParaRPr lang="en-US" sz="2200" kern="1200"/>
        </a:p>
      </dsp:txBody>
      <dsp:txXfrm>
        <a:off x="3799128" y="122183"/>
        <a:ext cx="3329572" cy="808157"/>
      </dsp:txXfrm>
    </dsp:sp>
    <dsp:sp modelId="{021AD496-8BEC-9D4B-B480-E3F0AF0E87C7}">
      <dsp:nvSpPr>
        <dsp:cNvPr id="0" name=""/>
        <dsp:cNvSpPr/>
      </dsp:nvSpPr>
      <dsp:spPr>
        <a:xfrm>
          <a:off x="3799128" y="930341"/>
          <a:ext cx="3329572" cy="314028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1" i="1" kern="1200" dirty="0"/>
            <a:t>Action:</a:t>
          </a:r>
          <a:r>
            <a:rPr lang="en-US" sz="2200" b="1" kern="1200" dirty="0"/>
            <a:t> </a:t>
          </a:r>
          <a:r>
            <a:rPr lang="en-US" sz="2200" kern="1200" dirty="0"/>
            <a:t>Implement LXP (Learning Experience Platforms) that push content based on individual career gaps, not just generic roles.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i="1" kern="1200"/>
            <a:t>Impact:</a:t>
          </a:r>
          <a:r>
            <a:rPr lang="en-US" sz="2200" kern="1200"/>
            <a:t> Increases engagement and solves "Relevance."</a:t>
          </a:r>
        </a:p>
      </dsp:txBody>
      <dsp:txXfrm>
        <a:off x="3799128" y="930341"/>
        <a:ext cx="3329572" cy="3140280"/>
      </dsp:txXfrm>
    </dsp:sp>
    <dsp:sp modelId="{DCE6F45F-EF15-5B41-B6DE-70FDC6B4937C}">
      <dsp:nvSpPr>
        <dsp:cNvPr id="0" name=""/>
        <dsp:cNvSpPr/>
      </dsp:nvSpPr>
      <dsp:spPr>
        <a:xfrm>
          <a:off x="7594841" y="122183"/>
          <a:ext cx="3329572" cy="80815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3. Accreditation of Soft Skills:</a:t>
          </a:r>
          <a:endParaRPr lang="en-US" sz="2200" kern="1200"/>
        </a:p>
      </dsp:txBody>
      <dsp:txXfrm>
        <a:off x="7594841" y="122183"/>
        <a:ext cx="3329572" cy="808157"/>
      </dsp:txXfrm>
    </dsp:sp>
    <dsp:sp modelId="{B7D53558-F7DB-6B40-A2C1-3B8179453AD3}">
      <dsp:nvSpPr>
        <dsp:cNvPr id="0" name=""/>
        <dsp:cNvSpPr/>
      </dsp:nvSpPr>
      <dsp:spPr>
        <a:xfrm>
          <a:off x="7594841" y="930341"/>
          <a:ext cx="3329572" cy="314028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1" i="1" kern="1200" dirty="0"/>
            <a:t>Action:</a:t>
          </a:r>
          <a:r>
            <a:rPr lang="en-US" sz="2200" b="1" kern="1200" dirty="0"/>
            <a:t> </a:t>
          </a:r>
          <a:r>
            <a:rPr lang="en-US" sz="2200" kern="1200" dirty="0"/>
            <a:t>Create internal "Badging" for soft skills (coaching/empathy) linked to promotion eligibility.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i="1" kern="1200"/>
            <a:t>Impact:</a:t>
          </a:r>
          <a:r>
            <a:rPr lang="en-US" sz="2200" kern="1200"/>
            <a:t> validaties the ROI of non-technical training.</a:t>
          </a:r>
        </a:p>
      </dsp:txBody>
      <dsp:txXfrm>
        <a:off x="7594841" y="930341"/>
        <a:ext cx="3329572" cy="31402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4CF806-2315-4EC1-8C77-30C401B60903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87EDAE-7E15-46C2-9C16-EDFD5EF0CEBB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6B570D-A1C9-453C-ADCA-D7DF9A468033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Empowerment:</a:t>
          </a:r>
          <a:r>
            <a:rPr lang="en-US" sz="2200" kern="1200" dirty="0"/>
            <a:t> GRAD shifts decision-making power </a:t>
          </a:r>
          <a:r>
            <a:rPr lang="en-US" sz="2200" i="1" kern="1200" dirty="0"/>
            <a:t>back</a:t>
          </a:r>
          <a:r>
            <a:rPr lang="en-US" sz="2200" kern="1200" dirty="0"/>
            <a:t> to the Line Manager, reducing reliance on peer consensus (Krouse and Efrati, 2022).</a:t>
          </a:r>
        </a:p>
      </dsp:txBody>
      <dsp:txXfrm>
        <a:off x="1057183" y="1805"/>
        <a:ext cx="9458416" cy="915310"/>
      </dsp:txXfrm>
    </dsp:sp>
    <dsp:sp modelId="{DE54102F-C7FA-43FD-928C-924AE0026CCE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3DDDCA-E461-47ED-8575-DEBFA56F4120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9BA25-DA0D-4D04-9757-CA4B46B8EC05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Reduced Peer Burden:</a:t>
          </a:r>
          <a:r>
            <a:rPr lang="en-US" sz="2200" kern="1200"/>
            <a:t> Peers now only provide feedback when requested, rather than mandatory massive 360-reviews.</a:t>
          </a:r>
        </a:p>
      </dsp:txBody>
      <dsp:txXfrm>
        <a:off x="1057183" y="1145944"/>
        <a:ext cx="9458416" cy="915310"/>
      </dsp:txXfrm>
    </dsp:sp>
    <dsp:sp modelId="{75D58A7E-7C0C-4B93-8E0E-F01381E90323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06095-6274-45F1-8459-E2EA2371EAB7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1B6B0-9A99-4BCB-8C84-51912EFA66E3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Managerial Discretion:</a:t>
          </a:r>
          <a:r>
            <a:rPr lang="en-US" sz="2200" kern="1200"/>
            <a:t> Managers draft the rating first, then seek calibration, rather than the committee deciding first.</a:t>
          </a:r>
        </a:p>
      </dsp:txBody>
      <dsp:txXfrm>
        <a:off x="1057183" y="2290082"/>
        <a:ext cx="9458416" cy="915310"/>
      </dsp:txXfrm>
    </dsp:sp>
    <dsp:sp modelId="{F08F9BE9-4B17-4C5C-9BF6-00AA86DCF2BF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BD92D0-5763-45A0-8058-84896D3A5891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323EB-44B0-40BC-B94A-2E017D6E146F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Coaching Expectation:</a:t>
          </a:r>
          <a:r>
            <a:rPr lang="en-US" sz="2200" kern="1200"/>
            <a:t> Managers are expected to have regular "Check-ins" throughout the year to prevent surprises at year-end.</a:t>
          </a:r>
        </a:p>
      </dsp:txBody>
      <dsp:txXfrm>
        <a:off x="1057183" y="3434221"/>
        <a:ext cx="9458416" cy="915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E13C40-8165-49C9-AA07-A18603ED3251}">
      <dsp:nvSpPr>
        <dsp:cNvPr id="0" name=""/>
        <dsp:cNvSpPr/>
      </dsp:nvSpPr>
      <dsp:spPr>
        <a:xfrm>
          <a:off x="0" y="1664"/>
          <a:ext cx="7142254" cy="7939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F410A4-82A4-4FCA-8157-6880EF3502C7}">
      <dsp:nvSpPr>
        <dsp:cNvPr id="0" name=""/>
        <dsp:cNvSpPr/>
      </dsp:nvSpPr>
      <dsp:spPr>
        <a:xfrm>
          <a:off x="240173" y="180305"/>
          <a:ext cx="436678" cy="4366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5EF354-50F7-40EC-A4BB-FC19EFDA0864}">
      <dsp:nvSpPr>
        <dsp:cNvPr id="0" name=""/>
        <dsp:cNvSpPr/>
      </dsp:nvSpPr>
      <dsp:spPr>
        <a:xfrm>
          <a:off x="917025" y="1664"/>
          <a:ext cx="6197936" cy="843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79" tIns="89279" rIns="89279" bIns="892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"Moonshot" Culture:</a:t>
          </a:r>
          <a:r>
            <a:rPr lang="en-US" sz="1600" kern="1200" dirty="0"/>
            <a:t> The PM system is aligned with the strategy of "10x Growth," encouraging risk-taking rather than incrementalism.</a:t>
          </a:r>
        </a:p>
      </dsp:txBody>
      <dsp:txXfrm>
        <a:off x="917025" y="1664"/>
        <a:ext cx="6197936" cy="843583"/>
      </dsp:txXfrm>
    </dsp:sp>
    <dsp:sp modelId="{AAE4554A-A954-4ADD-A10B-A95DD9347800}">
      <dsp:nvSpPr>
        <dsp:cNvPr id="0" name=""/>
        <dsp:cNvSpPr/>
      </dsp:nvSpPr>
      <dsp:spPr>
        <a:xfrm>
          <a:off x="0" y="1056144"/>
          <a:ext cx="7142254" cy="7939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107D6-FB12-4834-82CB-0EB4A1D08679}">
      <dsp:nvSpPr>
        <dsp:cNvPr id="0" name=""/>
        <dsp:cNvSpPr/>
      </dsp:nvSpPr>
      <dsp:spPr>
        <a:xfrm>
          <a:off x="240173" y="1234785"/>
          <a:ext cx="436678" cy="4366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1CC41B-2A13-4C38-B3CF-02E54AEEE705}">
      <dsp:nvSpPr>
        <dsp:cNvPr id="0" name=""/>
        <dsp:cNvSpPr/>
      </dsp:nvSpPr>
      <dsp:spPr>
        <a:xfrm>
          <a:off x="917025" y="1056144"/>
          <a:ext cx="6197936" cy="843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79" tIns="89279" rIns="89279" bIns="892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The "70% Rule":</a:t>
          </a:r>
          <a:r>
            <a:rPr lang="en-US" sz="1600" kern="1200" dirty="0"/>
            <a:t> Success is defined as hitting 70% of an OKR. Hitting 100% means the goal was not ambitious enough (Doerr, 2018).</a:t>
          </a:r>
        </a:p>
      </dsp:txBody>
      <dsp:txXfrm>
        <a:off x="917025" y="1056144"/>
        <a:ext cx="6197936" cy="843583"/>
      </dsp:txXfrm>
    </dsp:sp>
    <dsp:sp modelId="{12E3D49F-6D14-4021-8223-467031829EA6}">
      <dsp:nvSpPr>
        <dsp:cNvPr id="0" name=""/>
        <dsp:cNvSpPr/>
      </dsp:nvSpPr>
      <dsp:spPr>
        <a:xfrm>
          <a:off x="0" y="2110623"/>
          <a:ext cx="7142254" cy="7939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0ED8D4-14EA-4BD3-9E67-855B6512250E}">
      <dsp:nvSpPr>
        <dsp:cNvPr id="0" name=""/>
        <dsp:cNvSpPr/>
      </dsp:nvSpPr>
      <dsp:spPr>
        <a:xfrm>
          <a:off x="240173" y="2289265"/>
          <a:ext cx="436678" cy="4366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390027-E3E3-4099-947F-5E202EEA304A}">
      <dsp:nvSpPr>
        <dsp:cNvPr id="0" name=""/>
        <dsp:cNvSpPr/>
      </dsp:nvSpPr>
      <dsp:spPr>
        <a:xfrm>
          <a:off x="917025" y="2110623"/>
          <a:ext cx="6197936" cy="843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79" tIns="89279" rIns="89279" bIns="89279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Differentiation:</a:t>
          </a:r>
          <a:r>
            <a:rPr lang="en-US" sz="1500" kern="1200" dirty="0"/>
            <a:t> The system is designed to identify and disproportionately reward the top 5% of "Super-performers" who drive innovation.</a:t>
          </a:r>
        </a:p>
      </dsp:txBody>
      <dsp:txXfrm>
        <a:off x="917025" y="2110623"/>
        <a:ext cx="6197936" cy="843583"/>
      </dsp:txXfrm>
    </dsp:sp>
    <dsp:sp modelId="{99301867-AA2B-4D25-9A11-D64080625F5F}">
      <dsp:nvSpPr>
        <dsp:cNvPr id="0" name=""/>
        <dsp:cNvSpPr/>
      </dsp:nvSpPr>
      <dsp:spPr>
        <a:xfrm>
          <a:off x="0" y="3165103"/>
          <a:ext cx="7142254" cy="7939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86D41B-68FB-46B7-8C00-2A9B4BC4A1AB}">
      <dsp:nvSpPr>
        <dsp:cNvPr id="0" name=""/>
        <dsp:cNvSpPr/>
      </dsp:nvSpPr>
      <dsp:spPr>
        <a:xfrm>
          <a:off x="240173" y="3343745"/>
          <a:ext cx="436678" cy="4366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D7558-51D4-4007-8D4F-68ED06456378}">
      <dsp:nvSpPr>
        <dsp:cNvPr id="0" name=""/>
        <dsp:cNvSpPr/>
      </dsp:nvSpPr>
      <dsp:spPr>
        <a:xfrm>
          <a:off x="917025" y="3165103"/>
          <a:ext cx="6197936" cy="843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79" tIns="89279" rIns="89279" bIns="8927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Growth Mindset:</a:t>
          </a:r>
          <a:r>
            <a:rPr lang="en-US" sz="1600" kern="1200" dirty="0"/>
            <a:t> Aligns with Dweck’s (2006) theory, prioritizing development conversations over punitive measurement.</a:t>
          </a:r>
        </a:p>
      </dsp:txBody>
      <dsp:txXfrm>
        <a:off x="917025" y="3165103"/>
        <a:ext cx="6197936" cy="8435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CC367-77C2-604F-A56A-0668C37BC756}">
      <dsp:nvSpPr>
        <dsp:cNvPr id="0" name=""/>
        <dsp:cNvSpPr/>
      </dsp:nvSpPr>
      <dsp:spPr>
        <a:xfrm>
          <a:off x="0" y="355260"/>
          <a:ext cx="6900512" cy="14726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556" tIns="354076" rIns="535556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i="1" kern="1200" dirty="0"/>
            <a:t>Action:</a:t>
          </a:r>
          <a:r>
            <a:rPr lang="en-US" sz="1700" b="1" kern="1200" dirty="0"/>
            <a:t> </a:t>
          </a:r>
          <a:r>
            <a:rPr lang="en-US" sz="1700" kern="1200" dirty="0"/>
            <a:t>Hold salary/promotion reviews 3 months apart from development reviews.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i="1" kern="1200"/>
            <a:t>Impact:</a:t>
          </a:r>
          <a:r>
            <a:rPr lang="en-US" sz="1700" kern="1200"/>
            <a:t> Removes fear, allowing the brain to engage in learning rather than defense (Rock, 2008).</a:t>
          </a:r>
        </a:p>
      </dsp:txBody>
      <dsp:txXfrm>
        <a:off x="0" y="355260"/>
        <a:ext cx="6900512" cy="1472624"/>
      </dsp:txXfrm>
    </dsp:sp>
    <dsp:sp modelId="{3C2F00F2-6B9A-A041-A4BC-ABD598D49B8A}">
      <dsp:nvSpPr>
        <dsp:cNvPr id="0" name=""/>
        <dsp:cNvSpPr/>
      </dsp:nvSpPr>
      <dsp:spPr>
        <a:xfrm>
          <a:off x="345025" y="104340"/>
          <a:ext cx="4830358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1. Delink Reward &amp; Development:</a:t>
          </a:r>
          <a:endParaRPr lang="en-US" sz="1700" kern="1200"/>
        </a:p>
      </dsp:txBody>
      <dsp:txXfrm>
        <a:off x="369523" y="128838"/>
        <a:ext cx="4781362" cy="452844"/>
      </dsp:txXfrm>
    </dsp:sp>
    <dsp:sp modelId="{97FB3A22-F952-FF40-9C72-CE569B8A6D47}">
      <dsp:nvSpPr>
        <dsp:cNvPr id="0" name=""/>
        <dsp:cNvSpPr/>
      </dsp:nvSpPr>
      <dsp:spPr>
        <a:xfrm>
          <a:off x="0" y="2170605"/>
          <a:ext cx="6900512" cy="17135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556" tIns="354076" rIns="535556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i="1" kern="1200" dirty="0"/>
            <a:t>Action:</a:t>
          </a:r>
          <a:r>
            <a:rPr lang="en-US" sz="1700" b="1" kern="1200" dirty="0"/>
            <a:t> </a:t>
          </a:r>
          <a:r>
            <a:rPr lang="en-US" sz="1700" kern="1200" dirty="0"/>
            <a:t>Train managers in Goldsmith’s "Feedforward" technique—focusing on future solutions rather than dissecting past failures.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i="1" kern="1200"/>
            <a:t>Impact:</a:t>
          </a:r>
          <a:r>
            <a:rPr lang="en-US" sz="1700" kern="1200"/>
            <a:t> Reduces "Recency Bias" and improves manager-employee relationships.</a:t>
          </a:r>
        </a:p>
      </dsp:txBody>
      <dsp:txXfrm>
        <a:off x="0" y="2170605"/>
        <a:ext cx="6900512" cy="1713599"/>
      </dsp:txXfrm>
    </dsp:sp>
    <dsp:sp modelId="{41FDDD88-2096-2442-8473-19D134DFF66F}">
      <dsp:nvSpPr>
        <dsp:cNvPr id="0" name=""/>
        <dsp:cNvSpPr/>
      </dsp:nvSpPr>
      <dsp:spPr>
        <a:xfrm>
          <a:off x="345025" y="1919685"/>
          <a:ext cx="4830358" cy="501840"/>
        </a:xfrm>
        <a:prstGeom prst="round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2. Continuous "Feedforward":</a:t>
          </a:r>
          <a:endParaRPr lang="en-US" sz="1700" kern="1200"/>
        </a:p>
      </dsp:txBody>
      <dsp:txXfrm>
        <a:off x="369523" y="1944183"/>
        <a:ext cx="4781362" cy="452844"/>
      </dsp:txXfrm>
    </dsp:sp>
    <dsp:sp modelId="{7575422A-27B5-AD47-9EA1-45C8C6078719}">
      <dsp:nvSpPr>
        <dsp:cNvPr id="0" name=""/>
        <dsp:cNvSpPr/>
      </dsp:nvSpPr>
      <dsp:spPr>
        <a:xfrm>
          <a:off x="0" y="4226925"/>
          <a:ext cx="6900512" cy="12048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5556" tIns="354076" rIns="535556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i="1" kern="1200" dirty="0"/>
            <a:t>Action:</a:t>
          </a:r>
          <a:r>
            <a:rPr lang="en-US" sz="1700" b="1" kern="1200" dirty="0"/>
            <a:t> </a:t>
          </a:r>
          <a:r>
            <a:rPr lang="en-US" sz="1700" kern="1200" dirty="0"/>
            <a:t>Publish the aggregate data on how ratings are normalized to reduce the perception of a secret "Stack Ranking."</a:t>
          </a:r>
        </a:p>
      </dsp:txBody>
      <dsp:txXfrm>
        <a:off x="0" y="4226925"/>
        <a:ext cx="6900512" cy="1204874"/>
      </dsp:txXfrm>
    </dsp:sp>
    <dsp:sp modelId="{19EFB4DE-9FFB-9842-BF0E-2502C061C699}">
      <dsp:nvSpPr>
        <dsp:cNvPr id="0" name=""/>
        <dsp:cNvSpPr/>
      </dsp:nvSpPr>
      <dsp:spPr>
        <a:xfrm>
          <a:off x="345025" y="3976005"/>
          <a:ext cx="4830358" cy="501840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3. Transparency in Calibration:</a:t>
          </a:r>
          <a:endParaRPr lang="en-US" sz="1700" kern="1200"/>
        </a:p>
      </dsp:txBody>
      <dsp:txXfrm>
        <a:off x="369523" y="4000503"/>
        <a:ext cx="4781362" cy="45284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959EBB-3CE4-D446-9CD0-00392F67655B}">
      <dsp:nvSpPr>
        <dsp:cNvPr id="0" name=""/>
        <dsp:cNvSpPr/>
      </dsp:nvSpPr>
      <dsp:spPr>
        <a:xfrm>
          <a:off x="0" y="0"/>
          <a:ext cx="671355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CE236FD-E14D-E747-9678-7F6FD1BCC711}">
      <dsp:nvSpPr>
        <dsp:cNvPr id="0" name=""/>
        <dsp:cNvSpPr/>
      </dsp:nvSpPr>
      <dsp:spPr>
        <a:xfrm>
          <a:off x="0" y="0"/>
          <a:ext cx="6713552" cy="1029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The Business Case:</a:t>
          </a:r>
          <a:r>
            <a:rPr lang="en-US" sz="2000" kern="1200"/>
            <a:t> Alignment with the </a:t>
          </a:r>
          <a:r>
            <a:rPr lang="en-US" sz="2000" b="1" kern="1200"/>
            <a:t>"Integration-and-Learning" Perspective</a:t>
          </a:r>
          <a:r>
            <a:rPr lang="en-US" sz="2000" kern="1200"/>
            <a:t> (Ely &amp; Thomas, 2001)—using diversity to rethink primary tasks and markets.</a:t>
          </a:r>
        </a:p>
      </dsp:txBody>
      <dsp:txXfrm>
        <a:off x="0" y="0"/>
        <a:ext cx="6713552" cy="1029793"/>
      </dsp:txXfrm>
    </dsp:sp>
    <dsp:sp modelId="{B14DD634-CC6D-824F-81D5-0ABBBE8FAA20}">
      <dsp:nvSpPr>
        <dsp:cNvPr id="0" name=""/>
        <dsp:cNvSpPr/>
      </dsp:nvSpPr>
      <dsp:spPr>
        <a:xfrm>
          <a:off x="0" y="1029792"/>
          <a:ext cx="6713552" cy="0"/>
        </a:xfrm>
        <a:prstGeom prst="line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28A517E-DC45-104C-883B-E7D4C88A7E77}">
      <dsp:nvSpPr>
        <dsp:cNvPr id="0" name=""/>
        <dsp:cNvSpPr/>
      </dsp:nvSpPr>
      <dsp:spPr>
        <a:xfrm>
          <a:off x="0" y="1029793"/>
          <a:ext cx="6713552" cy="1029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Product Inclusion:</a:t>
          </a:r>
          <a:r>
            <a:rPr lang="en-US" sz="2000" kern="1200"/>
            <a:t> Diverse teams prevent product bias (e.g., ensuring facial recognition works on darker skin tones), protecting the brand reputation.</a:t>
          </a:r>
        </a:p>
      </dsp:txBody>
      <dsp:txXfrm>
        <a:off x="0" y="1029793"/>
        <a:ext cx="6713552" cy="1029793"/>
      </dsp:txXfrm>
    </dsp:sp>
    <dsp:sp modelId="{B8DBA34D-C626-B643-B77F-E73812F23AD7}">
      <dsp:nvSpPr>
        <dsp:cNvPr id="0" name=""/>
        <dsp:cNvSpPr/>
      </dsp:nvSpPr>
      <dsp:spPr>
        <a:xfrm>
          <a:off x="0" y="2059585"/>
          <a:ext cx="6713552" cy="0"/>
        </a:xfrm>
        <a:prstGeom prst="line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0E8F43E-C20D-D544-9B56-6F9FD4888934}">
      <dsp:nvSpPr>
        <dsp:cNvPr id="0" name=""/>
        <dsp:cNvSpPr/>
      </dsp:nvSpPr>
      <dsp:spPr>
        <a:xfrm>
          <a:off x="0" y="2059586"/>
          <a:ext cx="6713552" cy="1029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Global Relevance:</a:t>
          </a:r>
          <a:r>
            <a:rPr lang="en-US" sz="2000" kern="1200" dirty="0"/>
            <a:t> A workforce reflecting the global user base is essential for the "Next Billion Users" strategy (emerging markets).</a:t>
          </a:r>
        </a:p>
      </dsp:txBody>
      <dsp:txXfrm>
        <a:off x="0" y="2059586"/>
        <a:ext cx="6713552" cy="1029793"/>
      </dsp:txXfrm>
    </dsp:sp>
    <dsp:sp modelId="{CE216439-7D53-8541-9268-F6AD58A9920D}">
      <dsp:nvSpPr>
        <dsp:cNvPr id="0" name=""/>
        <dsp:cNvSpPr/>
      </dsp:nvSpPr>
      <dsp:spPr>
        <a:xfrm>
          <a:off x="0" y="3089378"/>
          <a:ext cx="6713552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341D7AC-7F3D-B042-B53D-2112238277D5}">
      <dsp:nvSpPr>
        <dsp:cNvPr id="0" name=""/>
        <dsp:cNvSpPr/>
      </dsp:nvSpPr>
      <dsp:spPr>
        <a:xfrm>
          <a:off x="0" y="3089379"/>
          <a:ext cx="6713552" cy="1029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Innovation:</a:t>
          </a:r>
          <a:r>
            <a:rPr lang="en-US" sz="2000" kern="1200"/>
            <a:t> Heterogeneous teams outperform homogenous teams in complex problem-solving (Rock &amp; Grant, 2016).</a:t>
          </a:r>
        </a:p>
      </dsp:txBody>
      <dsp:txXfrm>
        <a:off x="0" y="3089379"/>
        <a:ext cx="6713552" cy="102979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C0AD9-8529-46F8-901D-B250B6906B8D}">
      <dsp:nvSpPr>
        <dsp:cNvPr id="0" name=""/>
        <dsp:cNvSpPr/>
      </dsp:nvSpPr>
      <dsp:spPr>
        <a:xfrm>
          <a:off x="0" y="4252"/>
          <a:ext cx="7568669" cy="9597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2D2D75-3438-4768-84BB-BD3FA61987D5}">
      <dsp:nvSpPr>
        <dsp:cNvPr id="0" name=""/>
        <dsp:cNvSpPr/>
      </dsp:nvSpPr>
      <dsp:spPr>
        <a:xfrm>
          <a:off x="290330" y="220200"/>
          <a:ext cx="528388" cy="5278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763D9F-56C3-4A44-A0B3-7599C26276F5}">
      <dsp:nvSpPr>
        <dsp:cNvPr id="0" name=""/>
        <dsp:cNvSpPr/>
      </dsp:nvSpPr>
      <dsp:spPr>
        <a:xfrm>
          <a:off x="1109049" y="4252"/>
          <a:ext cx="6442540" cy="98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750" tIns="104750" rIns="104750" bIns="10475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The "Leaky Bucket":</a:t>
          </a:r>
          <a:r>
            <a:rPr lang="en-US" sz="1700" kern="1200" dirty="0"/>
            <a:t> While hiring rates for underrepresented groups have risen, attrition rates for Black and Latinx women remain disproportionately high (Google Diversity Report, 2024).</a:t>
          </a:r>
        </a:p>
      </dsp:txBody>
      <dsp:txXfrm>
        <a:off x="1109049" y="4252"/>
        <a:ext cx="6442540" cy="989761"/>
      </dsp:txXfrm>
    </dsp:sp>
    <dsp:sp modelId="{E8835F74-8AB6-4F01-A116-22B2F62D0CC4}">
      <dsp:nvSpPr>
        <dsp:cNvPr id="0" name=""/>
        <dsp:cNvSpPr/>
      </dsp:nvSpPr>
      <dsp:spPr>
        <a:xfrm>
          <a:off x="0" y="1241454"/>
          <a:ext cx="7568669" cy="9597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8E35FF-22F9-4661-AD46-1394B5632E23}">
      <dsp:nvSpPr>
        <dsp:cNvPr id="0" name=""/>
        <dsp:cNvSpPr/>
      </dsp:nvSpPr>
      <dsp:spPr>
        <a:xfrm>
          <a:off x="290330" y="1457402"/>
          <a:ext cx="528388" cy="5278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6A9F6-F5C7-4783-9500-57DD6E74D968}">
      <dsp:nvSpPr>
        <dsp:cNvPr id="0" name=""/>
        <dsp:cNvSpPr/>
      </dsp:nvSpPr>
      <dsp:spPr>
        <a:xfrm>
          <a:off x="1109049" y="1241454"/>
          <a:ext cx="6442540" cy="98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750" tIns="104750" rIns="104750" bIns="10475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The "Tokenism" Trap:</a:t>
          </a:r>
          <a:r>
            <a:rPr lang="en-US" sz="1700" kern="1200" dirty="0"/>
            <a:t> Minority employees often face "Cultural Taxation"—being asked to do unpaid extra work to represent diversity (e.g., sitting on panels) (</a:t>
          </a:r>
          <a:r>
            <a:rPr lang="en-US" sz="1700" kern="1200" dirty="0" err="1"/>
            <a:t>Padavic</a:t>
          </a:r>
          <a:r>
            <a:rPr lang="en-US" sz="1700" kern="1200" dirty="0"/>
            <a:t> et al., 2020).</a:t>
          </a:r>
        </a:p>
      </dsp:txBody>
      <dsp:txXfrm>
        <a:off x="1109049" y="1241454"/>
        <a:ext cx="6442540" cy="989761"/>
      </dsp:txXfrm>
    </dsp:sp>
    <dsp:sp modelId="{5CECC16D-A844-4D11-92DE-B6AB9ACB4544}">
      <dsp:nvSpPr>
        <dsp:cNvPr id="0" name=""/>
        <dsp:cNvSpPr/>
      </dsp:nvSpPr>
      <dsp:spPr>
        <a:xfrm>
          <a:off x="0" y="2478656"/>
          <a:ext cx="7568669" cy="9597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FE21F0-DE49-42D5-9306-2514F38CAFAA}">
      <dsp:nvSpPr>
        <dsp:cNvPr id="0" name=""/>
        <dsp:cNvSpPr/>
      </dsp:nvSpPr>
      <dsp:spPr>
        <a:xfrm>
          <a:off x="290330" y="2694604"/>
          <a:ext cx="528388" cy="5278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6557F6-CBA7-4F98-98C4-CBC1EAA1721B}">
      <dsp:nvSpPr>
        <dsp:cNvPr id="0" name=""/>
        <dsp:cNvSpPr/>
      </dsp:nvSpPr>
      <dsp:spPr>
        <a:xfrm>
          <a:off x="1109049" y="2478656"/>
          <a:ext cx="6442540" cy="98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750" tIns="104750" rIns="104750" bIns="10475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Ethical Backlash:</a:t>
          </a:r>
          <a:r>
            <a:rPr lang="en-US" sz="1800" kern="1200" dirty="0"/>
            <a:t> High-profile exits of AI Ethics leaders (e.g., Timnit Gebru) damaged trust among the Black tech community.</a:t>
          </a:r>
        </a:p>
      </dsp:txBody>
      <dsp:txXfrm>
        <a:off x="1109049" y="2478656"/>
        <a:ext cx="6442540" cy="989761"/>
      </dsp:txXfrm>
    </dsp:sp>
    <dsp:sp modelId="{36D4C228-06B8-47CA-B4FA-482439E05394}">
      <dsp:nvSpPr>
        <dsp:cNvPr id="0" name=""/>
        <dsp:cNvSpPr/>
      </dsp:nvSpPr>
      <dsp:spPr>
        <a:xfrm>
          <a:off x="0" y="3715858"/>
          <a:ext cx="7568669" cy="9597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7AE3FE-6F2C-4DBF-8D40-A4A91C1ADDE7}">
      <dsp:nvSpPr>
        <dsp:cNvPr id="0" name=""/>
        <dsp:cNvSpPr/>
      </dsp:nvSpPr>
      <dsp:spPr>
        <a:xfrm>
          <a:off x="290330" y="3931806"/>
          <a:ext cx="528388" cy="5278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D77708-8792-47FF-AAAB-4B405B4A6799}">
      <dsp:nvSpPr>
        <dsp:cNvPr id="0" name=""/>
        <dsp:cNvSpPr/>
      </dsp:nvSpPr>
      <dsp:spPr>
        <a:xfrm>
          <a:off x="1109049" y="3715858"/>
          <a:ext cx="6442540" cy="989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750" tIns="104750" rIns="104750" bIns="10475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Performative Allyship:</a:t>
          </a:r>
          <a:r>
            <a:rPr lang="en-US" sz="1800" kern="1200" dirty="0"/>
            <a:t> The gap between public statements (BLM support) and internal promotion rates.</a:t>
          </a:r>
        </a:p>
      </dsp:txBody>
      <dsp:txXfrm>
        <a:off x="1109049" y="3715858"/>
        <a:ext cx="6442540" cy="98976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FD798E-4376-42FB-8D74-54BE9562B081}">
      <dsp:nvSpPr>
        <dsp:cNvPr id="0" name=""/>
        <dsp:cNvSpPr/>
      </dsp:nvSpPr>
      <dsp:spPr>
        <a:xfrm>
          <a:off x="0" y="3812"/>
          <a:ext cx="7515217" cy="12020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817AAC-265B-4282-BE93-07195EE6B258}">
      <dsp:nvSpPr>
        <dsp:cNvPr id="0" name=""/>
        <dsp:cNvSpPr/>
      </dsp:nvSpPr>
      <dsp:spPr>
        <a:xfrm>
          <a:off x="363633" y="274283"/>
          <a:ext cx="661798" cy="6611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3C68E-A886-49CB-BDC4-0181057EF0BD}">
      <dsp:nvSpPr>
        <dsp:cNvPr id="0" name=""/>
        <dsp:cNvSpPr/>
      </dsp:nvSpPr>
      <dsp:spPr>
        <a:xfrm>
          <a:off x="1389065" y="3812"/>
          <a:ext cx="6071728" cy="120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346" tIns="127346" rIns="127346" bIns="1273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Analysis:</a:t>
          </a:r>
          <a:r>
            <a:rPr lang="en-US" sz="1800" kern="1200" dirty="0"/>
            <a:t> Google successfully hires for </a:t>
          </a:r>
          <a:r>
            <a:rPr lang="en-US" sz="1800" b="1" kern="1200" dirty="0"/>
            <a:t>Uniqueness</a:t>
          </a:r>
          <a:r>
            <a:rPr lang="en-US" sz="1800" kern="1200" dirty="0"/>
            <a:t> (High Diversity numbers).</a:t>
          </a:r>
        </a:p>
      </dsp:txBody>
      <dsp:txXfrm>
        <a:off x="1389065" y="3812"/>
        <a:ext cx="6071728" cy="1203269"/>
      </dsp:txXfrm>
    </dsp:sp>
    <dsp:sp modelId="{9CC56631-E1A1-4444-A900-B85B68867EAE}">
      <dsp:nvSpPr>
        <dsp:cNvPr id="0" name=""/>
        <dsp:cNvSpPr/>
      </dsp:nvSpPr>
      <dsp:spPr>
        <a:xfrm>
          <a:off x="0" y="1498783"/>
          <a:ext cx="7515217" cy="12020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3167BC-F55F-47F4-B5F6-E7111FA4D251}">
      <dsp:nvSpPr>
        <dsp:cNvPr id="0" name=""/>
        <dsp:cNvSpPr/>
      </dsp:nvSpPr>
      <dsp:spPr>
        <a:xfrm>
          <a:off x="363633" y="1769254"/>
          <a:ext cx="661798" cy="6611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A420E-CE09-4A54-A33A-4A6B08DEE0BF}">
      <dsp:nvSpPr>
        <dsp:cNvPr id="0" name=""/>
        <dsp:cNvSpPr/>
      </dsp:nvSpPr>
      <dsp:spPr>
        <a:xfrm>
          <a:off x="1389065" y="1498783"/>
          <a:ext cx="6071728" cy="120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346" tIns="127346" rIns="127346" bIns="127346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The Critique:</a:t>
          </a:r>
          <a:r>
            <a:rPr lang="en-US" sz="1800" kern="1200" dirty="0"/>
            <a:t> However, they struggle with </a:t>
          </a:r>
          <a:r>
            <a:rPr lang="en-US" sz="1800" b="0" kern="1200" dirty="0"/>
            <a:t>Belongingness</a:t>
          </a:r>
          <a:r>
            <a:rPr lang="en-US" sz="1800" kern="1200" dirty="0"/>
            <a:t>. This places many employees in the </a:t>
          </a:r>
          <a:r>
            <a:rPr lang="en-US" sz="1800" b="1" kern="1200" dirty="0"/>
            <a:t>"</a:t>
          </a:r>
          <a:r>
            <a:rPr lang="en-US" sz="1800" b="0" kern="1200" dirty="0"/>
            <a:t>Differentiation</a:t>
          </a:r>
          <a:r>
            <a:rPr lang="en-US" sz="1800" b="1" kern="1200" dirty="0"/>
            <a:t>"</a:t>
          </a:r>
          <a:r>
            <a:rPr lang="en-US" sz="1800" kern="1200" dirty="0"/>
            <a:t> quadrant—they are valued for being different, but do not feel they belong to the "in-group."</a:t>
          </a:r>
        </a:p>
      </dsp:txBody>
      <dsp:txXfrm>
        <a:off x="1389065" y="1498783"/>
        <a:ext cx="6071728" cy="1203269"/>
      </dsp:txXfrm>
    </dsp:sp>
    <dsp:sp modelId="{6349AEF1-4FF6-4034-A9FA-27215ABE5D4C}">
      <dsp:nvSpPr>
        <dsp:cNvPr id="0" name=""/>
        <dsp:cNvSpPr/>
      </dsp:nvSpPr>
      <dsp:spPr>
        <a:xfrm>
          <a:off x="0" y="2993754"/>
          <a:ext cx="7515217" cy="12020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B1CD21-B014-4C2A-A4D5-A4D50F77BFBA}">
      <dsp:nvSpPr>
        <dsp:cNvPr id="0" name=""/>
        <dsp:cNvSpPr/>
      </dsp:nvSpPr>
      <dsp:spPr>
        <a:xfrm>
          <a:off x="363633" y="3264225"/>
          <a:ext cx="661798" cy="6611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0FA32-0C91-4CFE-BD66-5158EF586CA5}">
      <dsp:nvSpPr>
        <dsp:cNvPr id="0" name=""/>
        <dsp:cNvSpPr/>
      </dsp:nvSpPr>
      <dsp:spPr>
        <a:xfrm>
          <a:off x="1389065" y="2993754"/>
          <a:ext cx="6071728" cy="120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346" tIns="127346" rIns="127346" bIns="127346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Assimilation Pressure:</a:t>
          </a:r>
          <a:r>
            <a:rPr lang="en-US" sz="1800" kern="1200" dirty="0"/>
            <a:t> To succeed, diverse talent often feels pressured to "code-switch" or assimilate to the dominant engineering culture, reducing the value of their diversity.</a:t>
          </a:r>
        </a:p>
      </dsp:txBody>
      <dsp:txXfrm>
        <a:off x="1389065" y="2993754"/>
        <a:ext cx="6071728" cy="120326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08EF06-05AC-E44B-9B6A-D3979B86A736}">
      <dsp:nvSpPr>
        <dsp:cNvPr id="0" name=""/>
        <dsp:cNvSpPr/>
      </dsp:nvSpPr>
      <dsp:spPr>
        <a:xfrm>
          <a:off x="0" y="111941"/>
          <a:ext cx="6713552" cy="51597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1. Executive Compensation Ties:</a:t>
          </a:r>
          <a:endParaRPr lang="en-US" sz="2100" kern="1200"/>
        </a:p>
      </dsp:txBody>
      <dsp:txXfrm>
        <a:off x="25188" y="137129"/>
        <a:ext cx="6663176" cy="465594"/>
      </dsp:txXfrm>
    </dsp:sp>
    <dsp:sp modelId="{53E9C6CF-D082-9C4B-BE61-84A0BB2A10BF}">
      <dsp:nvSpPr>
        <dsp:cNvPr id="0" name=""/>
        <dsp:cNvSpPr/>
      </dsp:nvSpPr>
      <dsp:spPr>
        <a:xfrm>
          <a:off x="0" y="627911"/>
          <a:ext cx="6713552" cy="782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155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i="1" kern="1200" dirty="0"/>
            <a:t>Action:</a:t>
          </a:r>
          <a:r>
            <a:rPr lang="en-US" sz="1600" kern="1200" dirty="0"/>
            <a:t> Explicitly link 10-15% of VP-level bonuses to </a:t>
          </a:r>
          <a:r>
            <a:rPr lang="en-US" sz="1600" b="1" kern="1200" dirty="0"/>
            <a:t>retention targets</a:t>
          </a:r>
          <a:r>
            <a:rPr lang="en-US" sz="1600" kern="1200" dirty="0"/>
            <a:t> of underrepresented groups, not just hiring targets.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i="1" kern="1200"/>
            <a:t>Impact:</a:t>
          </a:r>
          <a:r>
            <a:rPr lang="en-US" sz="1600" kern="1200"/>
            <a:t> Moves DEI from "Nice to have" to "Business Critical."</a:t>
          </a:r>
        </a:p>
      </dsp:txBody>
      <dsp:txXfrm>
        <a:off x="0" y="627911"/>
        <a:ext cx="6713552" cy="782460"/>
      </dsp:txXfrm>
    </dsp:sp>
    <dsp:sp modelId="{6FF04B04-0C83-5F45-8F29-02EE665BF584}">
      <dsp:nvSpPr>
        <dsp:cNvPr id="0" name=""/>
        <dsp:cNvSpPr/>
      </dsp:nvSpPr>
      <dsp:spPr>
        <a:xfrm>
          <a:off x="0" y="1410371"/>
          <a:ext cx="6713552" cy="51597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2. Sponsorship (Not just Mentorship):</a:t>
          </a:r>
          <a:endParaRPr lang="en-US" sz="2100" kern="1200"/>
        </a:p>
      </dsp:txBody>
      <dsp:txXfrm>
        <a:off x="25188" y="1435559"/>
        <a:ext cx="6663176" cy="465594"/>
      </dsp:txXfrm>
    </dsp:sp>
    <dsp:sp modelId="{ED6B5E25-EC95-7346-8BA6-4BBBEA444688}">
      <dsp:nvSpPr>
        <dsp:cNvPr id="0" name=""/>
        <dsp:cNvSpPr/>
      </dsp:nvSpPr>
      <dsp:spPr>
        <a:xfrm>
          <a:off x="0" y="1926341"/>
          <a:ext cx="6713552" cy="782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155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i="1" kern="1200"/>
            <a:t>Action:</a:t>
          </a:r>
          <a:r>
            <a:rPr lang="en-US" sz="1600" kern="1200"/>
            <a:t> Formalize a Sponsorship program where senior leaders effectively advocate for protégés' promotions (Hewlett, 2013).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i="1" kern="1200"/>
            <a:t>Impact:</a:t>
          </a:r>
          <a:r>
            <a:rPr lang="en-US" sz="1600" kern="1200"/>
            <a:t> Breaks the "Glass Ceiling" and addresses the promotion gap.</a:t>
          </a:r>
        </a:p>
      </dsp:txBody>
      <dsp:txXfrm>
        <a:off x="0" y="1926341"/>
        <a:ext cx="6713552" cy="782460"/>
      </dsp:txXfrm>
    </dsp:sp>
    <dsp:sp modelId="{1443C7EE-1B6A-F840-8D81-6C2F38B2BCF2}">
      <dsp:nvSpPr>
        <dsp:cNvPr id="0" name=""/>
        <dsp:cNvSpPr/>
      </dsp:nvSpPr>
      <dsp:spPr>
        <a:xfrm>
          <a:off x="0" y="2708800"/>
          <a:ext cx="6713552" cy="51597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3. Stay Interviews:</a:t>
          </a:r>
          <a:endParaRPr lang="en-US" sz="2100" kern="1200"/>
        </a:p>
      </dsp:txBody>
      <dsp:txXfrm>
        <a:off x="25188" y="2733988"/>
        <a:ext cx="6663176" cy="465594"/>
      </dsp:txXfrm>
    </dsp:sp>
    <dsp:sp modelId="{58B587F9-B248-9240-ACC1-E45333723FB6}">
      <dsp:nvSpPr>
        <dsp:cNvPr id="0" name=""/>
        <dsp:cNvSpPr/>
      </dsp:nvSpPr>
      <dsp:spPr>
        <a:xfrm>
          <a:off x="0" y="3224771"/>
          <a:ext cx="6713552" cy="782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155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i="1" kern="1200"/>
            <a:t>Action:</a:t>
          </a:r>
          <a:r>
            <a:rPr lang="en-US" sz="1600" kern="1200"/>
            <a:t> Conduct "Stay Interviews" with high-potential minority talent to identify risks </a:t>
          </a:r>
          <a:r>
            <a:rPr lang="en-US" sz="1600" i="1" kern="1200"/>
            <a:t>before</a:t>
          </a:r>
          <a:r>
            <a:rPr lang="en-US" sz="1600" kern="1200"/>
            <a:t> they resign.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i="1" kern="1200"/>
            <a:t>Impact:</a:t>
          </a:r>
          <a:r>
            <a:rPr lang="en-US" sz="1600" kern="1200"/>
            <a:t> Fixes the "Leaky Bucket."</a:t>
          </a:r>
        </a:p>
      </dsp:txBody>
      <dsp:txXfrm>
        <a:off x="0" y="3224771"/>
        <a:ext cx="6713552" cy="782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544442-8037-E64F-9A43-DA509D63B3DD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B1A7D3-96D2-E141-9283-414C6F74AE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928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1A7D3-96D2-E141-9283-414C6F74AE8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231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5D219-5418-8284-2C26-29F2B82A6D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66C90B-2BF4-52BB-A3FF-8CE3AD8A5E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0AB237-E2D1-D89F-4B52-983AF0D94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F99AFC-F2B3-830B-611C-D23ED9EA7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6DE706-9669-EF6E-1FCA-E5654FDDB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008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95EF1-775D-40ED-8410-603EA20D3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2EB0A-8AE5-F198-E032-9584A2A39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B6AE93-A715-E654-78B9-C7ED0FB8D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E855F4-ED77-300A-4C6A-461512C7C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6BFC0-DA5B-1DDE-56E3-C0FB70274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690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3B8DE-2C15-F90B-643D-B8DDFF962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0250D9-24C6-FD1E-51BB-23A75BD29C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4EE35-C9FF-D48A-5E83-DFFDB8CF8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DCB61-243B-B054-65DA-02C539720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1EBE66-43A2-E849-D26B-10501CA3E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45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49A35-6328-30F8-772D-4D4645D83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18E1C-4239-8501-6E76-6761308038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E5B5AD-C6E0-7429-2016-8D1B90E41D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AEF81D-DD0A-0590-F745-8DF40ED0F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816CCF-F313-A21A-B1D6-AF7ED826A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D6AD18-565E-EAB7-62A2-268D3C060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841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F788C-7F79-1567-06E8-96ED5F695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E04C8E-218B-399D-CBD4-B9EC01F83A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E0C7F3-BEBE-2ABD-2641-5E9CFFDAD0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6D6F8-33F0-EF0B-BA05-74B2BB6D4B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FE640F-06C8-0FB1-9888-DA84DBF0D4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17C803-EE53-FBB6-C8A1-03DAE0278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E76B7D-35E1-9146-19F2-D11A6C3D2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2E86A1-7C90-8A35-40AC-C184D607E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397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77B3B-82E6-C890-B180-98A873AD1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CF8C7A-DF14-1BC6-96E1-AD7EAB929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BCEC3D-A5D8-A770-308A-9CFE10E19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B0A678-125E-AA2B-B59A-6206EE3C3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643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D7151E-5C8E-8B64-4CB4-FF75DCDCB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A718B0-5637-C9BF-05E3-4C25DF13F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B6800B-3F9C-5A75-81A9-2098B1DD5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493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D6F5A-6E20-2104-E570-F61458480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B4C14-6A6C-7437-9728-4DB12B809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AD8045-623E-2EF4-9BDE-414CAAB393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ADCF9A-667D-5383-CF9A-FF4D0DC0A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3912E-8AB7-7B4F-D5AA-6BEC5B0B9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04573-A692-A4AA-672C-A9A7C72D8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916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A250B-DF8D-1CBA-5324-21AB0B3F2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C81FD3-29F7-40F8-229E-CD4BEBFAD5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398ED2-FEE4-B969-E98D-8DE2FCA6A2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E4EC9-A333-D4EF-55D0-E402AE352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565A7B-41DA-BC3B-2EAE-CFE04AA49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388A5F-616D-8E87-8A18-CE9E5B34A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945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96036-3D81-C2C7-7C98-139DCD3C7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90CECF-5E44-2888-68B7-CA9E6192D0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6CBA03-6A94-FC19-84B9-91D40E192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1A117C-E113-5951-8B6E-1D1D4CFB4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B5838-8E97-58B9-4062-D48D25666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097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9AF968-7891-64FF-2D7B-32D4BFE6FF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A500A6-56AE-6C9F-6450-A84DEF5C3E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93C5E-C3C8-DB6D-2FAC-3E7078A0C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6E6904-4C24-4A4F-DBA6-7F950A8F5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28DC4-4E70-87F4-6E2F-810A61493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645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3AEF63-1D90-A425-2316-12C2A84A1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011250-9BF6-75DC-C483-AA0505557F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804A95-ACAA-7ABC-10A9-8855A0F654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0683C3-D85A-C241-BD03-5401144E0FE9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3436F2-9E50-825C-B193-B27AE524DD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5692E-17FF-34FE-91D2-84783E6D65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44337C-2E04-9640-99B3-E3AF5422F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86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38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53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url?sa=E&amp;q=https%3A%2F%2Fwww.cipd.org%2Fen%2Fknowledge%2Ffactsheets%2Ftalent-factsheet%2F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E&amp;q=https%3A%2F%2Fdiversity.google%2Fannual-report%2F" TargetMode="External"/><Relationship Id="rId2" Type="http://schemas.openxmlformats.org/officeDocument/2006/relationships/hyperlink" Target="https://www.google.com/url?sa=E&amp;q=https%3A%2F%2Fwww.google.com%2Fabout%2Fcareers%2Fapplications%2Fbuildyourfuture%2Fprograms%2Fgra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gle.com/url?sa=E&amp;q=https%3A%2F%2Fwww.theinformation.com%2Farticles%2Fgoogle-overhauls-performance-review-system-after-employee-criticism" TargetMode="External"/><Relationship Id="rId4" Type="http://schemas.openxmlformats.org/officeDocument/2006/relationships/hyperlink" Target="https://www.google.com/url?sa=E&amp;q=https%3A%2F%2Frework.withgoogle.com%2Fintl%2Fen%2Fguides%2Fhiring-use-structured-interviewing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E&amp;q=https%3A%2F%2Fwww.nytimes.com%2F2023%2F01%2F20%2Fbusiness%2Fgoogle-alphabet-layoffs.html" TargetMode="External"/><Relationship Id="rId2" Type="http://schemas.openxmlformats.org/officeDocument/2006/relationships/hyperlink" Target="https://www.google.com/url?sa=E&amp;q=https%3A%2F%2Fblog.google%2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url?sa=E&amp;q=https%3A%2F%2Fwww.ere.n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nnected lines and dots to form a network">
            <a:extLst>
              <a:ext uri="{FF2B5EF4-FFF2-40B4-BE49-F238E27FC236}">
                <a16:creationId xmlns:a16="http://schemas.microsoft.com/office/drawing/2014/main" id="{ECDB8860-8979-D086-092A-752D9C4D17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02" r="16030" b="187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07EE8-B4C5-59E6-3269-4F1B0C15DF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400" b="1"/>
              <a:t>Talent in the AI Era: Aligning Human Capital with Google’s Strategic Pivot</a:t>
            </a:r>
            <a:endParaRPr lang="en-US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C180A1-A2B4-4B5D-4CA0-FD29E2F059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1300" b="1"/>
              <a:t>Md. Mehedi Hasan</a:t>
            </a:r>
            <a:r>
              <a:rPr lang="en-US" sz="1300"/>
              <a:t> (ID: 2506709)</a:t>
            </a:r>
          </a:p>
          <a:p>
            <a:pPr algn="l"/>
            <a:r>
              <a:rPr lang="en-US" sz="1300" b="1"/>
              <a:t>Kamran Akhtar</a:t>
            </a:r>
            <a:r>
              <a:rPr lang="en-US" sz="1300"/>
              <a:t> (ID: 2433466)</a:t>
            </a:r>
          </a:p>
          <a:p>
            <a:pPr algn="l"/>
            <a:r>
              <a:rPr lang="en-US" sz="1300" b="1"/>
              <a:t>Md Faisal Miah</a:t>
            </a:r>
            <a:r>
              <a:rPr lang="en-US" sz="1300"/>
              <a:t> (ID: 2430612)</a:t>
            </a:r>
          </a:p>
          <a:p>
            <a:pPr algn="l"/>
            <a:r>
              <a:rPr lang="en-US" sz="1300" b="1"/>
              <a:t>Sriram</a:t>
            </a:r>
            <a:r>
              <a:rPr lang="en-US" sz="1300"/>
              <a:t>  (ID: XXXXXX)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5287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FC2134-6A66-0080-F5EB-189E7BAD0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930" y="1395421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5EFC4-4FB3-2E83-2D31-40D6214AA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9916" y="1246737"/>
            <a:ext cx="3749089" cy="466121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2000" b="1" dirty="0"/>
              <a:t>The Subject:</a:t>
            </a:r>
            <a:r>
              <a:rPr lang="en-US" sz="2000" dirty="0"/>
              <a:t> </a:t>
            </a:r>
            <a:r>
              <a:rPr lang="en-US" sz="2000" b="1" dirty="0"/>
              <a:t>Alphabet Inc. (Google)</a:t>
            </a:r>
            <a:r>
              <a:rPr lang="en-US" sz="2000" dirty="0"/>
              <a:t> — A global tech titan with 182,000+ employees and a $2 Trillion market cap.</a:t>
            </a:r>
          </a:p>
          <a:p>
            <a:r>
              <a:rPr lang="en-US" sz="2000" b="1" dirty="0"/>
              <a:t>The Strategic Context:</a:t>
            </a:r>
            <a:r>
              <a:rPr lang="en-US" sz="2000" dirty="0"/>
              <a:t> Currently pivoting from an "Advertising Company" to an </a:t>
            </a:r>
            <a:r>
              <a:rPr lang="en-US" sz="2000" b="1" dirty="0"/>
              <a:t>"AI-First Company"</a:t>
            </a:r>
            <a:r>
              <a:rPr lang="en-US" sz="2000" dirty="0"/>
              <a:t> to fight competitors (OpenAI/Microsoft).</a:t>
            </a:r>
          </a:p>
          <a:p>
            <a:r>
              <a:rPr lang="en-US" sz="2000" b="1" dirty="0"/>
              <a:t>The HR Dilemma:</a:t>
            </a:r>
            <a:r>
              <a:rPr lang="en-US" sz="2000" dirty="0"/>
              <a:t> Balancing the historic </a:t>
            </a:r>
            <a:r>
              <a:rPr lang="en-US" sz="2000" b="1" dirty="0"/>
              <a:t>"Moonshot Culture"</a:t>
            </a:r>
            <a:r>
              <a:rPr lang="en-US" sz="2000" dirty="0"/>
              <a:t> (Creativity/Freedom) with the new need for </a:t>
            </a:r>
            <a:r>
              <a:rPr lang="en-US" sz="2000" b="1" dirty="0"/>
              <a:t>"Operational Efficiency"</a:t>
            </a:r>
            <a:r>
              <a:rPr lang="en-US" sz="2000" dirty="0"/>
              <a:t> (Cost-cutting/Layoffs).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26769B1-379F-68B0-C709-214A5E5F1195}"/>
              </a:ext>
            </a:extLst>
          </p:cNvPr>
          <p:cNvSpPr txBox="1">
            <a:spLocks/>
          </p:cNvSpPr>
          <p:nvPr/>
        </p:nvSpPr>
        <p:spPr>
          <a:xfrm>
            <a:off x="8290738" y="1246737"/>
            <a:ext cx="3529551" cy="4529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/>
              <a:t>Our Scope:</a:t>
            </a:r>
            <a:r>
              <a:rPr lang="en-US" sz="2000" dirty="0"/>
              <a:t> Critical evaluation of 4 HR pillars:</a:t>
            </a:r>
          </a:p>
          <a:p>
            <a:pPr marL="0" indent="0">
              <a:buNone/>
            </a:pPr>
            <a:endParaRPr lang="en-US" sz="2000" dirty="0"/>
          </a:p>
          <a:p>
            <a:pPr lvl="1"/>
            <a:r>
              <a:rPr lang="en-US" sz="2000" b="1" dirty="0"/>
              <a:t>Recruitment</a:t>
            </a:r>
            <a:r>
              <a:rPr lang="en-US" sz="2000" dirty="0"/>
              <a:t> (Attracting the Smart Creative)</a:t>
            </a:r>
          </a:p>
          <a:p>
            <a:pPr lvl="1"/>
            <a:r>
              <a:rPr lang="en-US" sz="2000" b="1" dirty="0"/>
              <a:t>Training</a:t>
            </a:r>
            <a:r>
              <a:rPr lang="en-US" sz="2000" dirty="0"/>
              <a:t> (The Skills Half-Life)</a:t>
            </a:r>
          </a:p>
          <a:p>
            <a:pPr lvl="1"/>
            <a:r>
              <a:rPr lang="en-US" sz="2000" b="1" dirty="0"/>
              <a:t>Performance</a:t>
            </a:r>
            <a:r>
              <a:rPr lang="en-US" sz="2000" dirty="0"/>
              <a:t> (Measuring Impact)</a:t>
            </a:r>
          </a:p>
          <a:p>
            <a:pPr lvl="1"/>
            <a:r>
              <a:rPr lang="en-US" sz="2000" b="1" dirty="0"/>
              <a:t>DEI</a:t>
            </a:r>
            <a:r>
              <a:rPr lang="en-US" sz="2000" dirty="0"/>
              <a:t> (Moving from Counts to Culture)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AF4CD1D-9CA5-9922-E3D3-756D0AEC29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414"/>
          <a:stretch>
            <a:fillRect/>
          </a:stretch>
        </p:blipFill>
        <p:spPr>
          <a:xfrm>
            <a:off x="-4503" y="2243072"/>
            <a:ext cx="4063553" cy="334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39352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 Simple Truth About Recruitment And Selection That Will Help You Start  With Talent And End With Performance">
            <a:extLst>
              <a:ext uri="{FF2B5EF4-FFF2-40B4-BE49-F238E27FC236}">
                <a16:creationId xmlns:a16="http://schemas.microsoft.com/office/drawing/2014/main" id="{30895C0C-20FE-75BD-FE2E-F1205211D2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EBC4D-6045-43FB-A829-2DDB62FA33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Recruitment and Selection-</a:t>
            </a:r>
            <a:r>
              <a:rPr lang="en-US" sz="3600" b="1" dirty="0"/>
              <a:t>Md. Mehedi Hasan</a:t>
            </a:r>
            <a:r>
              <a:rPr lang="en-US" sz="3600" dirty="0"/>
              <a:t> </a:t>
            </a: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9214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B1B03B-5D3C-C93C-4EA4-47D7BEB91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4200" b="1" dirty="0"/>
              <a:t>Current HR Policies &amp; Practices</a:t>
            </a:r>
            <a:endParaRPr lang="en-US" sz="4200" dirty="0"/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E55A7-98B4-FE8F-4865-8372BEDFB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700" b="1" dirty="0"/>
              <a:t>Data-Driven Methodology:</a:t>
            </a:r>
            <a:r>
              <a:rPr lang="en-US" sz="1700" dirty="0"/>
              <a:t> Shifts from "gut feeling" to predictive analytics (Bock, 2015).</a:t>
            </a:r>
          </a:p>
          <a:p>
            <a:r>
              <a:rPr lang="en-US" sz="1700" b="1" dirty="0"/>
              <a:t>Structured Interviewing:</a:t>
            </a:r>
            <a:r>
              <a:rPr lang="en-US" sz="1700" dirty="0"/>
              <a:t> Standardized rubrics assessing General Cognitive Ability (GCA) &amp; "</a:t>
            </a:r>
            <a:r>
              <a:rPr lang="en-US" sz="1700" dirty="0" err="1"/>
              <a:t>Googleyness</a:t>
            </a:r>
            <a:r>
              <a:rPr lang="en-US" sz="1700" dirty="0"/>
              <a:t>" (Google </a:t>
            </a:r>
            <a:r>
              <a:rPr lang="en-US" sz="1700" dirty="0" err="1"/>
              <a:t>reWork</a:t>
            </a:r>
            <a:r>
              <a:rPr lang="en-US" sz="1700" dirty="0"/>
              <a:t>, 2024).</a:t>
            </a:r>
          </a:p>
          <a:p>
            <a:r>
              <a:rPr lang="en-US" sz="1700" b="1" dirty="0"/>
              <a:t>Sourcing:</a:t>
            </a:r>
            <a:r>
              <a:rPr lang="en-US" sz="1700" dirty="0"/>
              <a:t> Targeted search for "Smart Creatives" via LinkedIn and Google Careers (Schmidt &amp; Rosenberg, 2014).</a:t>
            </a:r>
          </a:p>
          <a:p>
            <a:r>
              <a:rPr lang="en-US" sz="1700" b="1" dirty="0"/>
              <a:t>Automated Screening:</a:t>
            </a:r>
            <a:r>
              <a:rPr lang="en-US" sz="1700" dirty="0"/>
              <a:t> Algorithms process 3M+ annual applications to manage volume (Sullivan, 2013).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A0BE03-BFC6-BB76-BEB3-45F827D6D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19" r="27867" b="-2"/>
          <a:stretch>
            <a:fillRect/>
          </a:stretch>
        </p:blipFill>
        <p:spPr>
          <a:xfrm>
            <a:off x="6241144" y="640080"/>
            <a:ext cx="5159536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72697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3F796-B362-9414-89B7-D673F713C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/>
              <a:t>Role of Line Managers</a:t>
            </a:r>
            <a:endParaRPr lang="en-US" sz="500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61AF7-0F33-253B-6962-81F921E80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700" b="1" dirty="0"/>
              <a:t>Decoupling Authority:</a:t>
            </a:r>
            <a:r>
              <a:rPr lang="en-US" sz="1700" dirty="0"/>
              <a:t> Final hiring power rests with independent Hiring Committees, not Line Managers (Bock, 2015).</a:t>
            </a:r>
          </a:p>
          <a:p>
            <a:r>
              <a:rPr lang="en-US" sz="1700" b="1" dirty="0"/>
              <a:t>Bias Reduction:</a:t>
            </a:r>
            <a:r>
              <a:rPr lang="en-US" sz="1700" dirty="0"/>
              <a:t> Mitigates affinity bias and manager "desperation hiring" (Kahneman et al., 2021).</a:t>
            </a:r>
          </a:p>
          <a:p>
            <a:r>
              <a:rPr lang="en-US" sz="1700" b="1" dirty="0"/>
              <a:t>Manager Responsibilities:</a:t>
            </a:r>
            <a:r>
              <a:rPr lang="en-US" sz="1700" dirty="0"/>
              <a:t> Managers define roles and assess technical fit only.</a:t>
            </a:r>
          </a:p>
          <a:p>
            <a:r>
              <a:rPr lang="en-US" sz="1700" b="1" dirty="0"/>
              <a:t>Operational Critique:</a:t>
            </a:r>
            <a:r>
              <a:rPr lang="en-US" sz="1700" dirty="0"/>
              <a:t> Quality is high, but creates a bottleneck (6–9 month time-to-hire) (Pichai, 2023).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921E62-797A-D7FB-CAF1-94B273E463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71" t="1" r="11644" b="3"/>
          <a:stretch>
            <a:fillRect/>
          </a:stretch>
        </p:blipFill>
        <p:spPr>
          <a:xfrm>
            <a:off x="6099048" y="1094678"/>
            <a:ext cx="5458968" cy="4668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407645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D19398-45F0-014E-B993-12227D696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 b="1" dirty="0"/>
              <a:t>Strategic Alignment</a:t>
            </a:r>
          </a:p>
        </p:txBody>
      </p:sp>
      <p:sp>
        <p:nvSpPr>
          <p:cNvPr id="8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3" name="Content Placeholder 2">
            <a:extLst>
              <a:ext uri="{FF2B5EF4-FFF2-40B4-BE49-F238E27FC236}">
                <a16:creationId xmlns:a16="http://schemas.microsoft.com/office/drawing/2014/main" id="{5EE772D4-9BAE-4885-1CDC-BC31E28D7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234293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0601775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C893A-40BF-6496-7994-62082CBE1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 dirty="0"/>
              <a:t>Key HR Challenges</a:t>
            </a:r>
            <a:endParaRPr lang="en-US" sz="5000" dirty="0"/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7AACD-67AF-372D-C30F-F8F6B6BFA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2000" b="1" dirty="0"/>
              <a:t>The "War for Talent":</a:t>
            </a:r>
            <a:r>
              <a:rPr lang="en-US" sz="2000" dirty="0"/>
              <a:t> Loss of top engineers to AI start-ups like OpenAI and Anthropic (Vance, 2023).</a:t>
            </a:r>
          </a:p>
          <a:p>
            <a:r>
              <a:rPr lang="en-US" sz="2000" b="1" dirty="0"/>
              <a:t>Volume vs. Quality:</a:t>
            </a:r>
            <a:r>
              <a:rPr lang="en-US" sz="2000" dirty="0"/>
              <a:t> 3M+ annual applicants creates "Resume Fatigue" and rejection issues.</a:t>
            </a:r>
          </a:p>
          <a:p>
            <a:r>
              <a:rPr lang="en-US" sz="2000" b="1" dirty="0"/>
              <a:t>Algorithmic Bias:</a:t>
            </a:r>
            <a:r>
              <a:rPr lang="en-US" sz="2000" dirty="0"/>
              <a:t> Screening tools may automate historical biases, filtering out non-traditional talent (O'Neil, 2016).</a:t>
            </a:r>
          </a:p>
          <a:p>
            <a:r>
              <a:rPr lang="en-US" sz="2000" b="1" dirty="0"/>
              <a:t>Speed:</a:t>
            </a:r>
            <a:r>
              <a:rPr lang="en-US" sz="2000" dirty="0"/>
              <a:t> Complex processes cause candidate loss to faster competitors.</a:t>
            </a:r>
          </a:p>
        </p:txBody>
      </p:sp>
      <p:pic>
        <p:nvPicPr>
          <p:cNvPr id="4" name="Picture 3" descr="A cloud with lightning bolt and text&#10;&#10;AI-generated content may be incorrect.">
            <a:extLst>
              <a:ext uri="{FF2B5EF4-FFF2-40B4-BE49-F238E27FC236}">
                <a16:creationId xmlns:a16="http://schemas.microsoft.com/office/drawing/2014/main" id="{D2D51348-8657-35DE-23D4-FCB08943CB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17" r="15529"/>
          <a:stretch>
            <a:fillRect/>
          </a:stretch>
        </p:blipFill>
        <p:spPr>
          <a:xfrm>
            <a:off x="6145441" y="640080"/>
            <a:ext cx="536618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046982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15870-B954-7ADA-3A2F-470DDB204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3400" b="1" dirty="0"/>
              <a:t>Critical Evaluation (Framework Application)</a:t>
            </a:r>
            <a:endParaRPr lang="en-US" sz="3400" dirty="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1BA47-790C-C490-11C4-99A97E218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700" b="1" dirty="0"/>
              <a:t>Framework Application:</a:t>
            </a:r>
            <a:r>
              <a:rPr lang="en-US" sz="1700" dirty="0"/>
              <a:t> Employer Branding Model (Backhaus &amp; Tikoo, 2004).</a:t>
            </a:r>
          </a:p>
          <a:p>
            <a:r>
              <a:rPr lang="en-US" sz="1700" b="1" dirty="0"/>
              <a:t>The Branding Paradox:</a:t>
            </a:r>
            <a:r>
              <a:rPr lang="en-US" sz="1700" dirty="0"/>
              <a:t> "Campus culture" image clashes with recent mass layoffs (Satariano and Grant, 2023).</a:t>
            </a:r>
          </a:p>
          <a:p>
            <a:r>
              <a:rPr lang="en-US" sz="1700" b="1" dirty="0"/>
              <a:t>Psychological Contract Breach:</a:t>
            </a:r>
            <a:r>
              <a:rPr lang="en-US" sz="1700" dirty="0"/>
              <a:t> New hires expect "Psychological Safety" but face "Efficiency" metrics (Rousseau, 1989).</a:t>
            </a:r>
          </a:p>
          <a:p>
            <a:r>
              <a:rPr lang="en-US" sz="1700" b="1" dirty="0"/>
              <a:t>Analysis:</a:t>
            </a:r>
            <a:r>
              <a:rPr lang="en-US" sz="1700" dirty="0"/>
              <a:t> Misalignment between external brand and internal reality increases turnover risk.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374E6B-E8B4-390E-A050-6CC914C908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4" r="2015" b="2"/>
          <a:stretch>
            <a:fillRect/>
          </a:stretch>
        </p:blipFill>
        <p:spPr>
          <a:xfrm>
            <a:off x="5514315" y="1803681"/>
            <a:ext cx="6518027" cy="3881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07973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EA8C16-4BA0-4F97-CEEF-0D9C0E184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dirty="0"/>
              <a:t>Practical Recommendations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33EB5-55CC-698C-86B3-07D30BB0B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583744"/>
            <a:ext cx="11256650" cy="4119172"/>
          </a:xfrm>
        </p:spPr>
        <p:txBody>
          <a:bodyPr anchor="t">
            <a:normAutofit/>
          </a:bodyPr>
          <a:lstStyle/>
          <a:p>
            <a:r>
              <a:rPr lang="en-US" sz="2000" b="1" dirty="0"/>
              <a:t>Recommendation 1: Blind Resume Screening:</a:t>
            </a:r>
            <a:endParaRPr lang="en-US" sz="2000" dirty="0"/>
          </a:p>
          <a:p>
            <a:pPr lvl="1"/>
            <a:r>
              <a:rPr lang="en-US" sz="2000" b="1" i="1" dirty="0"/>
              <a:t>Action:</a:t>
            </a:r>
            <a:r>
              <a:rPr lang="en-US" sz="2000" b="1" dirty="0"/>
              <a:t> </a:t>
            </a:r>
            <a:r>
              <a:rPr lang="en-US" sz="2000" dirty="0"/>
              <a:t>Remove names, universities, and gender identifiers from initial screening to ensure meritocratic selection and mitigate unconscious bias (Bohnet, 2016).</a:t>
            </a:r>
          </a:p>
          <a:p>
            <a:pPr lvl="1"/>
            <a:r>
              <a:rPr lang="en-US" sz="2000" i="1" dirty="0"/>
              <a:t>Impact:</a:t>
            </a:r>
            <a:r>
              <a:rPr lang="en-US" sz="2000" dirty="0"/>
              <a:t> Directly addresses the "Diversity" challenge and "Algorithm Bias."</a:t>
            </a:r>
          </a:p>
          <a:p>
            <a:r>
              <a:rPr lang="en-US" sz="2000" b="1" dirty="0"/>
              <a:t>Recommendation 2: "Sprint" Hiring Committees:</a:t>
            </a:r>
            <a:endParaRPr lang="en-US" sz="2000" dirty="0"/>
          </a:p>
          <a:p>
            <a:pPr lvl="1"/>
            <a:r>
              <a:rPr lang="en-US" sz="2000" b="1" i="1" dirty="0"/>
              <a:t>Action:</a:t>
            </a:r>
            <a:r>
              <a:rPr lang="en-US" sz="2000" b="1" dirty="0"/>
              <a:t> </a:t>
            </a:r>
            <a:r>
              <a:rPr lang="en-US" sz="2000" dirty="0"/>
              <a:t>Limit committee review time to 48 hours and introduce a "Bar Raiser" (similar to Amazon) rather than full consensus, to accelerate decision-making (CIPD, 2023).</a:t>
            </a:r>
          </a:p>
          <a:p>
            <a:pPr lvl="1"/>
            <a:r>
              <a:rPr lang="en-US" sz="2000" i="1" dirty="0"/>
              <a:t>Impact:</a:t>
            </a:r>
            <a:r>
              <a:rPr lang="en-US" sz="2000" dirty="0"/>
              <a:t> Addresses the "Time-to-Hire" challenge and competitiveness against startups.</a:t>
            </a:r>
          </a:p>
          <a:p>
            <a:r>
              <a:rPr lang="en-US" sz="2000" b="1" dirty="0"/>
              <a:t>Recommendation 3: Realistic Job Previews (RJP):</a:t>
            </a:r>
            <a:endParaRPr lang="en-US" sz="2000" dirty="0"/>
          </a:p>
          <a:p>
            <a:pPr lvl="1"/>
            <a:r>
              <a:rPr lang="en-US" sz="2000" b="1" i="1" dirty="0"/>
              <a:t>Action:</a:t>
            </a:r>
            <a:r>
              <a:rPr lang="en-US" sz="2000" b="1" dirty="0"/>
              <a:t> </a:t>
            </a:r>
            <a:r>
              <a:rPr lang="en-US" sz="2000" dirty="0"/>
              <a:t>Update recruitment materials to reflect the current high-performance reality to manage expectations.</a:t>
            </a:r>
          </a:p>
          <a:p>
            <a:pPr lvl="1"/>
            <a:r>
              <a:rPr lang="en-US" sz="2000" i="1" dirty="0"/>
              <a:t>Impact:</a:t>
            </a:r>
            <a:r>
              <a:rPr lang="en-US" sz="2000" dirty="0"/>
              <a:t> Repairs the "Psychological Contract" alignment.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621BCD-6F46-B21E-5F52-8A58E446B2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8" t="27293" r="1701" b="36951"/>
          <a:stretch>
            <a:fillRect/>
          </a:stretch>
        </p:blipFill>
        <p:spPr>
          <a:xfrm>
            <a:off x="3381765" y="1810165"/>
            <a:ext cx="5428469" cy="663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26124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1B71A9-DF2C-5655-CE4E-2AEA1ADD3F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 Strategic Training and Development Process">
            <a:extLst>
              <a:ext uri="{FF2B5EF4-FFF2-40B4-BE49-F238E27FC236}">
                <a16:creationId xmlns:a16="http://schemas.microsoft.com/office/drawing/2014/main" id="{2D868534-A707-6A55-9853-B049035D1C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3DE3C9-CCEF-923E-EC1F-1A19C570F3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Training and Development: </a:t>
            </a:r>
            <a:r>
              <a:rPr lang="en-US" sz="3600" b="1" dirty="0"/>
              <a:t>Md Faisal Miah</a:t>
            </a: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37209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2922B-AB56-D1F5-A4ED-BA6BFBDE4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4200" b="1"/>
              <a:t>Current HR Policies &amp; Practices</a:t>
            </a:r>
            <a:endParaRPr lang="en-US" sz="42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EA58D-0EEA-7163-99A5-9B79A1818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700" b="1"/>
              <a:t>"Googler-to-Googler" (G2G):</a:t>
            </a:r>
            <a:r>
              <a:rPr lang="en-US" sz="1700"/>
              <a:t> A peer-to-peer network where 80% of all training is taught by employees themselves, not external vendors (Garvin, 2013).</a:t>
            </a:r>
          </a:p>
          <a:p>
            <a:r>
              <a:rPr lang="en-US" sz="1700" b="1"/>
              <a:t>The 80/20 Rule:</a:t>
            </a:r>
            <a:r>
              <a:rPr lang="en-US" sz="1700"/>
              <a:t> Policy allowing 20% of work time for side projects, acting as experiential learning (e.g., Gmail created via 20% time).</a:t>
            </a:r>
          </a:p>
          <a:p>
            <a:r>
              <a:rPr lang="en-US" sz="1700" b="1"/>
              <a:t>Micro-Learning:</a:t>
            </a:r>
            <a:r>
              <a:rPr lang="en-US" sz="1700"/>
              <a:t> Usage of "Whisper Courses" (bite-sized email lessons) to nudge behavioral change (Google reWork, 2024).</a:t>
            </a:r>
          </a:p>
          <a:p>
            <a:r>
              <a:rPr lang="en-US" sz="1700" b="1"/>
              <a:t>Ecosystem:</a:t>
            </a:r>
            <a:r>
              <a:rPr lang="en-US" sz="1700"/>
              <a:t> Shift from traditional classrooms to an "always-on" digital ecosystem.</a:t>
            </a:r>
          </a:p>
          <a:p>
            <a:endParaRPr lang="en-US" sz="1700"/>
          </a:p>
        </p:txBody>
      </p:sp>
      <p:pic>
        <p:nvPicPr>
          <p:cNvPr id="4" name="Picture 3" descr="Peer to peer network Images - Free Download on Freepik">
            <a:extLst>
              <a:ext uri="{FF2B5EF4-FFF2-40B4-BE49-F238E27FC236}">
                <a16:creationId xmlns:a16="http://schemas.microsoft.com/office/drawing/2014/main" id="{8059304A-DC53-122B-3B33-5610A87B5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8006" y="1750367"/>
            <a:ext cx="6030010" cy="3708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188244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78FA50-D221-CCBE-3698-BFAE48B40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 b="1"/>
              <a:t>Role of Line Managers</a:t>
            </a:r>
            <a:endParaRPr lang="en-US" sz="5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A5FA08-698A-EEF5-0376-D162DF288C19}"/>
              </a:ext>
            </a:extLst>
          </p:cNvPr>
          <p:cNvSpPr txBox="1"/>
          <p:nvPr/>
        </p:nvSpPr>
        <p:spPr>
          <a:xfrm>
            <a:off x="5979886" y="613954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AA3B41B-7094-CA4C-3EDA-2CAABF21F1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681496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3524070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019D0-438F-A323-A595-A86C60A1D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 dirty="0"/>
              <a:t>Strategic Alignment</a:t>
            </a:r>
            <a:endParaRPr lang="en-US" sz="5000" dirty="0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CEDCE-10DB-B72C-C955-5175C7C65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914" y="2660904"/>
            <a:ext cx="6096000" cy="3825820"/>
          </a:xfrm>
        </p:spPr>
        <p:txBody>
          <a:bodyPr anchor="t">
            <a:normAutofit/>
          </a:bodyPr>
          <a:lstStyle/>
          <a:p>
            <a:r>
              <a:rPr lang="en-US" sz="2000" b="1" dirty="0"/>
              <a:t>Dynamic Capabilities:</a:t>
            </a:r>
            <a:r>
              <a:rPr lang="en-US" sz="2000" dirty="0"/>
              <a:t> T&amp;D is aligned with Teece’s (2007) theory: the ability to reconfigure competencies to address changing environments.</a:t>
            </a:r>
          </a:p>
          <a:p>
            <a:r>
              <a:rPr lang="en-US" sz="2000" b="1" dirty="0"/>
              <a:t>The "AI Pivot: </a:t>
            </a:r>
            <a:r>
              <a:rPr lang="en-US" sz="2000" dirty="0"/>
              <a:t>Massive internal upskilling required to support the strategic shift to an "AI-First" company (Pichai, 2023).</a:t>
            </a:r>
          </a:p>
          <a:p>
            <a:r>
              <a:rPr lang="en-US" sz="2000" b="1" dirty="0"/>
              <a:t>Learning Agility:</a:t>
            </a:r>
            <a:r>
              <a:rPr lang="en-US" sz="2000" dirty="0"/>
              <a:t> Hiring and training focus on "Learning Agility" (ability to learn unlearn/relearn) rather than static knowledge.</a:t>
            </a:r>
          </a:p>
          <a:p>
            <a:r>
              <a:rPr lang="en-US" sz="2000" b="1" dirty="0"/>
              <a:t>Retention Strategy:</a:t>
            </a:r>
            <a:r>
              <a:rPr lang="en-US" sz="2000" dirty="0"/>
              <a:t> High-quality training acts as a retention tool for high-performers seeking growth.</a:t>
            </a:r>
          </a:p>
          <a:p>
            <a:endParaRPr lang="en-US" sz="2000" dirty="0"/>
          </a:p>
        </p:txBody>
      </p:sp>
      <p:pic>
        <p:nvPicPr>
          <p:cNvPr id="6" name="Picture 5" descr="A diagram of a business process&#10;&#10;AI-generated content may be incorrect.">
            <a:extLst>
              <a:ext uri="{FF2B5EF4-FFF2-40B4-BE49-F238E27FC236}">
                <a16:creationId xmlns:a16="http://schemas.microsoft.com/office/drawing/2014/main" id="{8C303488-A9F9-0E2B-1656-9B566C7102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2178" y="640080"/>
            <a:ext cx="4052542" cy="5748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743355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BE8C4-E542-7DBF-0BCE-A1053BE8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/>
              <a:t>Key HR Challenges</a:t>
            </a:r>
            <a:endParaRPr lang="en-US" sz="5000"/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69DE2-3C48-C649-8FF7-8FFBC245D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9" y="2660904"/>
            <a:ext cx="5014395" cy="3547872"/>
          </a:xfrm>
        </p:spPr>
        <p:txBody>
          <a:bodyPr anchor="t">
            <a:normAutofit lnSpcReduction="10000"/>
          </a:bodyPr>
          <a:lstStyle/>
          <a:p>
            <a:r>
              <a:rPr lang="en-US" sz="1800" b="1" dirty="0"/>
              <a:t>The "Skills Half-Life":</a:t>
            </a:r>
            <a:r>
              <a:rPr lang="en-US" sz="1800" dirty="0"/>
              <a:t> Technical skills now become obsolete in ~2.5 years, requiring constant, exhausting reskilling cycles (Seely Brown, 2017).</a:t>
            </a:r>
          </a:p>
          <a:p>
            <a:r>
              <a:rPr lang="en-US" sz="1800" b="1" dirty="0"/>
              <a:t>Employee Burnout:</a:t>
            </a:r>
            <a:r>
              <a:rPr lang="en-US" sz="1800" dirty="0"/>
              <a:t> High workloads conflict with learning time. "20% time" is often jokingly called "120% time" (filling free time with more work).</a:t>
            </a:r>
          </a:p>
          <a:p>
            <a:r>
              <a:rPr lang="en-US" sz="1800" b="1" dirty="0"/>
              <a:t>Measuring ROI:</a:t>
            </a:r>
            <a:r>
              <a:rPr lang="en-US" sz="1800" dirty="0"/>
              <a:t> Difficulty in quantifying the financial return of soft-skills training (e.g., psychological safety training).</a:t>
            </a:r>
          </a:p>
          <a:p>
            <a:r>
              <a:rPr lang="en-US" sz="1800" b="1" dirty="0"/>
              <a:t>Content Relevance:</a:t>
            </a:r>
            <a:r>
              <a:rPr lang="en-US" sz="1800" dirty="0"/>
              <a:t> Keeping the G2G material accurate when technology changes weekly.</a:t>
            </a:r>
          </a:p>
          <a:p>
            <a:endParaRPr lang="en-US" sz="1800" dirty="0"/>
          </a:p>
        </p:txBody>
      </p:sp>
      <p:pic>
        <p:nvPicPr>
          <p:cNvPr id="5" name="Picture 4" descr="A diagram of a company&#10;&#10;AI-generated content may be incorrect.">
            <a:extLst>
              <a:ext uri="{FF2B5EF4-FFF2-40B4-BE49-F238E27FC236}">
                <a16:creationId xmlns:a16="http://schemas.microsoft.com/office/drawing/2014/main" id="{F7EB4875-87B4-598D-3C75-AB867DE981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1284" y="1380744"/>
            <a:ext cx="6459256" cy="3946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368718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5E8E72-9F3C-4B3B-C513-20B23BB7A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640080"/>
            <a:ext cx="5048647" cy="1481328"/>
          </a:xfrm>
        </p:spPr>
        <p:txBody>
          <a:bodyPr anchor="b">
            <a:normAutofit/>
          </a:bodyPr>
          <a:lstStyle/>
          <a:p>
            <a:r>
              <a:rPr lang="en-US" sz="3600" b="1" dirty="0"/>
              <a:t>Critical Evaluation (Framework Application)</a:t>
            </a:r>
            <a:endParaRPr lang="en-US" sz="36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B3201-3D40-8662-39A3-E19CECFA6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5179424" cy="3557016"/>
          </a:xfrm>
        </p:spPr>
        <p:txBody>
          <a:bodyPr anchor="t">
            <a:normAutofit/>
          </a:bodyPr>
          <a:lstStyle/>
          <a:p>
            <a:r>
              <a:rPr lang="en-US" sz="1800" b="1" dirty="0"/>
              <a:t>Framework Application:</a:t>
            </a:r>
            <a:r>
              <a:rPr lang="en-US" sz="1800" dirty="0"/>
              <a:t> The </a:t>
            </a:r>
            <a:r>
              <a:rPr lang="en-US" sz="1800" b="1" dirty="0"/>
              <a:t>70:20:10 Model</a:t>
            </a:r>
            <a:r>
              <a:rPr lang="en-US" sz="1800" dirty="0"/>
              <a:t> (Lombardo &amp; Eichinger, 1996).</a:t>
            </a:r>
          </a:p>
          <a:p>
            <a:r>
              <a:rPr lang="en-US" sz="1800" b="1" dirty="0"/>
              <a:t>Analysis:</a:t>
            </a:r>
            <a:r>
              <a:rPr lang="en-US" sz="1800" dirty="0"/>
              <a:t> Google heavily relies on the "70" (Experiential/Projects) and "20" (Social/G2G).</a:t>
            </a:r>
          </a:p>
          <a:p>
            <a:r>
              <a:rPr lang="en-US" sz="1800" b="1" dirty="0"/>
              <a:t>The "Formal" Gap:</a:t>
            </a:r>
            <a:r>
              <a:rPr lang="en-US" sz="1800" dirty="0"/>
              <a:t> Over-reliance on informal learning risks inconsistency. Deep technical shifts (e.g., Quantum Computing) require structured "10%" deep learning.</a:t>
            </a:r>
          </a:p>
          <a:p>
            <a:r>
              <a:rPr lang="en-US" sz="1800" b="1" dirty="0"/>
              <a:t>Social Learning Theory:</a:t>
            </a:r>
            <a:r>
              <a:rPr lang="en-US" sz="1800" dirty="0"/>
              <a:t> Validates Bandura’s (1977) theory that people learn by observing others, but risks propagating bad habits if peers are not experts.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FAD905-08CA-17B2-1930-1A9DF373D5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641" y="1704335"/>
            <a:ext cx="5810359" cy="3733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366767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6DC5E9-6A1F-C447-5705-442226D8C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Practical Recommendations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AAB57C-E7D5-0EBA-983B-C5305B332B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89796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8954037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orkforce Performance Management: Benefits, Steps &amp; Examples – ActivTrak">
            <a:extLst>
              <a:ext uri="{FF2B5EF4-FFF2-40B4-BE49-F238E27FC236}">
                <a16:creationId xmlns:a16="http://schemas.microsoft.com/office/drawing/2014/main" id="{9F5D5BDD-F846-DC0C-8FEE-189EC63F68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B73EE-6026-C893-DAF0-5A7E5A90D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Performance Management: Sriram</a:t>
            </a: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46747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F265F0-9AFA-9627-4620-8027C0DDE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4200" b="1"/>
              <a:t>Current HR Policies &amp; Practices</a:t>
            </a:r>
            <a:endParaRPr lang="en-US" sz="420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DA68E-F20E-295D-B360-7E24684EC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5465064" cy="3895778"/>
          </a:xfrm>
        </p:spPr>
        <p:txBody>
          <a:bodyPr anchor="t">
            <a:normAutofit lnSpcReduction="10000"/>
          </a:bodyPr>
          <a:lstStyle/>
          <a:p>
            <a:r>
              <a:rPr lang="en-US" sz="2000" b="1" dirty="0"/>
              <a:t>The Shift to GRAD:</a:t>
            </a:r>
            <a:r>
              <a:rPr lang="en-US" sz="2000" dirty="0"/>
              <a:t> Transitioned from the heavy "Perf" system to "Googler Reviews and Development" (GRAD) to save administrative time (Google, 2022).</a:t>
            </a:r>
          </a:p>
          <a:p>
            <a:r>
              <a:rPr lang="en-US" sz="2000" b="1" dirty="0"/>
              <a:t>OKRs (Objectives and Key Results):</a:t>
            </a:r>
            <a:r>
              <a:rPr lang="en-US" sz="2000" dirty="0"/>
              <a:t> Continues to use Doerr’s (2018) OKR framework for goal setting, separate from the evaluation process.</a:t>
            </a:r>
          </a:p>
          <a:p>
            <a:r>
              <a:rPr lang="en-US" sz="2000" b="1" dirty="0"/>
              <a:t>Frequency Reduction:</a:t>
            </a:r>
            <a:r>
              <a:rPr lang="en-US" sz="2000" dirty="0"/>
              <a:t> Formal reviews reduced from twice a year to once a year to lower anxiety.</a:t>
            </a:r>
          </a:p>
          <a:p>
            <a:r>
              <a:rPr lang="en-US" sz="2000" b="1" dirty="0"/>
              <a:t>Rating Scale:</a:t>
            </a:r>
            <a:r>
              <a:rPr lang="en-US" sz="2000" dirty="0"/>
              <a:t> Simplified scale focused on "Significant Impact" rather than granular decimal points.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D5676A-B7A6-8621-8A1E-8CA23576D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2812" y="640080"/>
            <a:ext cx="4671439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396808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F0AEF-72E8-8917-8BB6-2248615BB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Role of Line Managers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466B82-DB09-0A83-BB2C-ECA90B6B64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699007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7741603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356BE2-AE99-CAA1-8B2E-862E6CF2E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/>
              <a:t>Strategic Alignment</a:t>
            </a:r>
            <a:endParaRPr lang="en-US" sz="5000"/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B8F59AE6-6C78-9B2D-A171-37B4D46C2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0511822"/>
              </p:ext>
            </p:extLst>
          </p:nvPr>
        </p:nvGraphicFramePr>
        <p:xfrm>
          <a:off x="391887" y="2660904"/>
          <a:ext cx="7142254" cy="4010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diagram of a diagram&#10;&#10;AI-generated content may be incorrect.">
            <a:extLst>
              <a:ext uri="{FF2B5EF4-FFF2-40B4-BE49-F238E27FC236}">
                <a16:creationId xmlns:a16="http://schemas.microsoft.com/office/drawing/2014/main" id="{7D792382-5D2A-988D-D3CF-DAEE3E7455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31701" y="410163"/>
            <a:ext cx="3662738" cy="6261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911779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730ED6-ED6D-B584-78FC-F4B8C8926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/>
              <a:t>Key HR Challenges</a:t>
            </a:r>
            <a:endParaRPr lang="en-US" sz="5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CD6CA-F51C-9156-A77B-7526F2115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5177436" cy="3675502"/>
          </a:xfrm>
        </p:spPr>
        <p:txBody>
          <a:bodyPr anchor="t">
            <a:normAutofit lnSpcReduction="10000"/>
          </a:bodyPr>
          <a:lstStyle/>
          <a:p>
            <a:r>
              <a:rPr lang="en-US" sz="1800" b="1" dirty="0"/>
              <a:t>Grade Inflation:</a:t>
            </a:r>
            <a:r>
              <a:rPr lang="en-US" sz="1800" dirty="0"/>
              <a:t> A cultural tendency for managers to rate everyone as "Exceeds Expectations," making it hard to identify true high-flyers.</a:t>
            </a:r>
          </a:p>
          <a:p>
            <a:r>
              <a:rPr lang="en-US" sz="1800" b="1" dirty="0"/>
              <a:t>The "Layoff Shadow":</a:t>
            </a:r>
            <a:r>
              <a:rPr lang="en-US" sz="1800" dirty="0"/>
              <a:t> The 2023/2024 layoffs utilized performance ratings to select exits, destroying the separation between "Development" and "Job Security" (Langley, 2023).</a:t>
            </a:r>
          </a:p>
          <a:p>
            <a:r>
              <a:rPr lang="en-US" sz="1800" b="1" dirty="0"/>
              <a:t>Forced Distribution:</a:t>
            </a:r>
            <a:r>
              <a:rPr lang="en-US" sz="1800" dirty="0"/>
              <a:t> Implementation of a quota (approx. 6%) for the lowest rating category, forcing managers to "find" failures.</a:t>
            </a:r>
          </a:p>
          <a:p>
            <a:r>
              <a:rPr lang="en-US" sz="1800" b="1" dirty="0"/>
              <a:t>Recency Bias:</a:t>
            </a:r>
            <a:r>
              <a:rPr lang="en-US" sz="1800" dirty="0"/>
              <a:t> Annual reviews risk focusing only on the last 3 months of work.</a:t>
            </a:r>
          </a:p>
        </p:txBody>
      </p:sp>
      <p:pic>
        <p:nvPicPr>
          <p:cNvPr id="4" name="Picture 3" descr="A graph of a performance curve&#10;&#10;AI-generated content may be incorrect.">
            <a:extLst>
              <a:ext uri="{FF2B5EF4-FFF2-40B4-BE49-F238E27FC236}">
                <a16:creationId xmlns:a16="http://schemas.microsoft.com/office/drawing/2014/main" id="{A66A6A39-10DA-3836-EBCF-BC971C8B1C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9754" y="1972746"/>
            <a:ext cx="6125840" cy="367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644837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7099C-21FC-946A-5D85-70B2D5E22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b="1" dirty="0"/>
              <a:t>Critical Evaluation (Framework Application)</a:t>
            </a:r>
            <a:endParaRPr lang="en-US" sz="46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DC541-9DFC-8A37-B324-70F412C39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1944849"/>
            <a:ext cx="6742707" cy="4627758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1800" b="1" dirty="0"/>
              <a:t>Framework Application:</a:t>
            </a:r>
            <a:r>
              <a:rPr lang="en-US" sz="1800" dirty="0"/>
              <a:t> </a:t>
            </a:r>
            <a:r>
              <a:rPr lang="en-US" sz="1800" b="1" dirty="0"/>
              <a:t>Goal-Setting Theory (Locke &amp; Latham, 1990)</a:t>
            </a:r>
            <a:r>
              <a:rPr lang="en-US" sz="1800" dirty="0"/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800" b="1" dirty="0"/>
              <a:t>Theory:</a:t>
            </a:r>
            <a:r>
              <a:rPr lang="en-US" sz="1800" dirty="0"/>
              <a:t> Specific and Challenging goals lead to higher performance </a:t>
            </a:r>
            <a:r>
              <a:rPr lang="en-US" sz="1800" i="1" dirty="0"/>
              <a:t>if</a:t>
            </a:r>
            <a:r>
              <a:rPr lang="en-US" sz="1800" dirty="0"/>
              <a:t> accepted by the employee.</a:t>
            </a:r>
            <a:endParaRPr lang="en-US" sz="1800" b="1" dirty="0"/>
          </a:p>
          <a:p>
            <a:pPr>
              <a:lnSpc>
                <a:spcPct val="120000"/>
              </a:lnSpc>
            </a:pPr>
            <a:r>
              <a:rPr lang="en-US" sz="1800" b="1" dirty="0"/>
              <a:t>✅ Clarity &amp; Challenge:</a:t>
            </a:r>
            <a:r>
              <a:rPr lang="en-US" sz="1800" dirty="0"/>
              <a:t> Google excels here. "Moonshot" OKRs provide high </a:t>
            </a:r>
            <a:r>
              <a:rPr lang="en-US" sz="1800" b="1" dirty="0"/>
              <a:t>Clarity</a:t>
            </a:r>
            <a:r>
              <a:rPr lang="en-US" sz="1800" dirty="0"/>
              <a:t> and specific </a:t>
            </a:r>
            <a:r>
              <a:rPr lang="en-US" sz="1800" b="1" dirty="0"/>
              <a:t>Challenge</a:t>
            </a:r>
            <a:r>
              <a:rPr lang="en-US" sz="1800" dirty="0"/>
              <a:t>, driving innovation.</a:t>
            </a:r>
          </a:p>
          <a:p>
            <a:pPr>
              <a:lnSpc>
                <a:spcPct val="120000"/>
              </a:lnSpc>
            </a:pPr>
            <a:r>
              <a:rPr lang="en-US" sz="1800" b="1" dirty="0"/>
              <a:t>⚠️ Feedback:</a:t>
            </a:r>
            <a:r>
              <a:rPr lang="en-US" sz="1800" dirty="0"/>
              <a:t> The shift to the "GRAD" system (annual reviews) reduces the frequency of formal </a:t>
            </a:r>
            <a:r>
              <a:rPr lang="en-US" sz="1800" b="1" dirty="0"/>
              <a:t>Feedback</a:t>
            </a:r>
            <a:r>
              <a:rPr lang="en-US" sz="1800" dirty="0"/>
              <a:t> compared to the previous system, risking delayed course correction.</a:t>
            </a:r>
          </a:p>
          <a:p>
            <a:pPr>
              <a:lnSpc>
                <a:spcPct val="120000"/>
              </a:lnSpc>
            </a:pPr>
            <a:r>
              <a:rPr lang="en-US" sz="1800" b="1" dirty="0"/>
              <a:t>❌ Commitment Failure:</a:t>
            </a:r>
            <a:r>
              <a:rPr lang="en-US" sz="1800" dirty="0"/>
              <a:t> The theory states goals require </a:t>
            </a:r>
            <a:r>
              <a:rPr lang="en-US" sz="1800" b="1" dirty="0"/>
              <a:t>Commitment</a:t>
            </a:r>
            <a:r>
              <a:rPr lang="en-US" sz="1800" dirty="0"/>
              <a:t>. Recent job insecurity has replaced commitment with fear, breaking the psychological contract.</a:t>
            </a:r>
          </a:p>
          <a:p>
            <a:pPr>
              <a:lnSpc>
                <a:spcPct val="120000"/>
              </a:lnSpc>
            </a:pPr>
            <a:r>
              <a:rPr lang="en-US" sz="1800" b="1" dirty="0"/>
              <a:t>❌ Task Complexity:</a:t>
            </a:r>
            <a:r>
              <a:rPr lang="en-US" sz="1800" dirty="0"/>
              <a:t> High </a:t>
            </a:r>
            <a:r>
              <a:rPr lang="en-US" sz="1800" b="1" dirty="0"/>
              <a:t>Task Complexity</a:t>
            </a:r>
            <a:r>
              <a:rPr lang="en-US" sz="1800" dirty="0"/>
              <a:t> (AI pivot) combined with high pressure leads to tunnel vision and unethical behavior rather than motivation (Ordonez et al., 2009).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3A899C-355E-CFC2-124C-0066BBBCFB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8" r="1824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38701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168A50-FBE3-9E2F-D12F-E19911992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3000" b="1"/>
              <a:t>Practical Recommendations</a:t>
            </a:r>
            <a:endParaRPr lang="en-US" sz="3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D2CC7A-BFAF-5E7F-6186-B0F40E909B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507961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1013700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olorful carved figures of humans">
            <a:extLst>
              <a:ext uri="{FF2B5EF4-FFF2-40B4-BE49-F238E27FC236}">
                <a16:creationId xmlns:a16="http://schemas.microsoft.com/office/drawing/2014/main" id="{7F5C8178-C9EE-DA13-F51C-E659284785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5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0B3F5-120E-6027-E795-CDC643890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Diversity, Equity, and Inclusion (DEI): </a:t>
            </a:r>
            <a:r>
              <a:rPr lang="en-US" sz="3600" b="1" dirty="0"/>
              <a:t>Kamran Akhtar</a:t>
            </a:r>
            <a:r>
              <a:rPr lang="en-US" sz="3600" dirty="0"/>
              <a:t> </a:t>
            </a: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9469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0AC0B1-E9F0-AB4E-9DFD-BD6A14EE0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/>
              <a:t>Current HR Policies &amp; Practices</a:t>
            </a:r>
            <a:endParaRPr lang="en-US" sz="540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A8F7C-C094-F12A-CF64-57DAA3ACA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000" b="1" dirty="0"/>
              <a:t>Radical Transparency:</a:t>
            </a:r>
            <a:r>
              <a:rPr lang="en-US" sz="2000" dirty="0"/>
              <a:t> Since 2014, Google publishes an annual "Diversity Report," publicly disclosing workforce demographics to drive accountability (Google, 2024).</a:t>
            </a:r>
          </a:p>
          <a:p>
            <a:r>
              <a:rPr lang="en-US" sz="2000" b="1" dirty="0"/>
              <a:t>Employee Resource Groups (ERGs):</a:t>
            </a:r>
            <a:r>
              <a:rPr lang="en-US" sz="2000" dirty="0"/>
              <a:t> Supports 16+ distinct networks (e.g., "Black Googler Network," "</a:t>
            </a:r>
            <a:r>
              <a:rPr lang="en-US" sz="2000" dirty="0" err="1"/>
              <a:t>Women@Google</a:t>
            </a:r>
            <a:r>
              <a:rPr lang="en-US" sz="2000" dirty="0"/>
              <a:t>") to foster community and lobbying power.</a:t>
            </a:r>
          </a:p>
          <a:p>
            <a:r>
              <a:rPr lang="en-US" sz="2000" b="1" dirty="0"/>
              <a:t>Rooney Rule Adaptation:</a:t>
            </a:r>
            <a:r>
              <a:rPr lang="en-US" sz="2000" dirty="0"/>
              <a:t> Mandatory requirement to interview at least one diverse candidate for leadership roles to combat selection bias.</a:t>
            </a:r>
          </a:p>
          <a:p>
            <a:r>
              <a:rPr lang="en-US" sz="2000" b="1" dirty="0"/>
              <a:t>Melanie Parker’s Strategy:</a:t>
            </a:r>
            <a:r>
              <a:rPr lang="en-US" sz="2000" dirty="0"/>
              <a:t> Shift from "Diversity" (Numbers) to "Belonging" (Experience) under the Chief Diversity Officer.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A35DFC-16CF-549A-7200-C9028F04DB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888" r="3" b="1473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947480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FAE06-FA90-3DA3-C76F-59EF35D1F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/>
              <a:t>Role of Line Managers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05310-7ABE-2166-2687-D7E86C084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000" b="1" dirty="0"/>
              <a:t>Gatekeepers of Culture:</a:t>
            </a:r>
            <a:r>
              <a:rPr lang="en-US" sz="2000" dirty="0"/>
              <a:t> Managers are responsible for creating "Psychological Safety" (Edmondson, 1999), ensuring minorities feel safe to speak up without fear of retribution.</a:t>
            </a:r>
          </a:p>
          <a:p>
            <a:r>
              <a:rPr lang="en-US" sz="2000" b="1" dirty="0"/>
              <a:t>Bias Interrupters:</a:t>
            </a:r>
            <a:r>
              <a:rPr lang="en-US" sz="2000" dirty="0"/>
              <a:t> Managers are trained to identify and interrupt "Micro-aggressions" in team meetings and performance reviews.</a:t>
            </a:r>
          </a:p>
          <a:p>
            <a:r>
              <a:rPr lang="en-US" sz="2000" b="1" dirty="0"/>
              <a:t>Inclusive Leaders:</a:t>
            </a:r>
            <a:r>
              <a:rPr lang="en-US" sz="2000" dirty="0"/>
              <a:t> Managers are assessed on their "Inclusive Leadership" score in the </a:t>
            </a:r>
            <a:r>
              <a:rPr lang="en-US" sz="2000" dirty="0" err="1"/>
              <a:t>Googlegeist</a:t>
            </a:r>
            <a:r>
              <a:rPr lang="en-US" sz="2000" dirty="0"/>
              <a:t> survey.</a:t>
            </a:r>
          </a:p>
          <a:p>
            <a:r>
              <a:rPr lang="en-US" sz="2000" b="1" dirty="0"/>
              <a:t>The Implementation Gap:</a:t>
            </a:r>
            <a:r>
              <a:rPr lang="en-US" sz="2000" dirty="0"/>
              <a:t> While policy is set by HR, consistent execution relies entirely on individual managers, creating pockets of exclusion (Melaku et al., 2020).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E54EAD-FC48-CDD5-1799-2C7C8D0054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67" t="15502" r="70" b="1511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130540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3C745-805A-B71C-5FCC-993DBC00E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/>
              <a:t>Strategic Alignment</a:t>
            </a:r>
            <a:endParaRPr lang="en-US" sz="5400"/>
          </a:p>
        </p:txBody>
      </p:sp>
      <p:sp>
        <p:nvSpPr>
          <p:cNvPr id="2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22939C-90A0-27B0-ACAD-9AEAE2C1DF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19" t="-1" r="12295" b="-3"/>
          <a:stretch>
            <a:fillRect/>
          </a:stretch>
        </p:blipFill>
        <p:spPr>
          <a:xfrm>
            <a:off x="7535917" y="2082646"/>
            <a:ext cx="4009376" cy="409651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ECB9FD-EBD9-A930-1674-FA9663191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7429042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58782647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75C693-6D20-25A9-975C-37675ADAE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/>
              <a:t>Key HR Challenges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A649F6E-1BB1-F587-DFEF-C70E79F1FD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3756723"/>
              </p:ext>
            </p:extLst>
          </p:nvPr>
        </p:nvGraphicFramePr>
        <p:xfrm>
          <a:off x="252248" y="1836437"/>
          <a:ext cx="7568669" cy="4709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diagram of a company talent pool&#10;&#10;AI-generated content may be incorrect.">
            <a:extLst>
              <a:ext uri="{FF2B5EF4-FFF2-40B4-BE49-F238E27FC236}">
                <a16:creationId xmlns:a16="http://schemas.microsoft.com/office/drawing/2014/main" id="{E963FC76-96D5-3C57-F76F-567215ABA1E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4915" r="23602" b="-2"/>
          <a:stretch>
            <a:fillRect/>
          </a:stretch>
        </p:blipFill>
        <p:spPr>
          <a:xfrm>
            <a:off x="8070117" y="2030914"/>
            <a:ext cx="3869635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495969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B197B-A67E-C562-C7EC-029A21EEF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 b="1" dirty="0"/>
              <a:t>Critical Evaluation (Framework Application)</a:t>
            </a:r>
            <a:endParaRPr lang="en-US" sz="46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8DEA09-688D-E62A-1F27-13D8AE3346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6" r="3382" b="1"/>
          <a:stretch>
            <a:fillRect/>
          </a:stretch>
        </p:blipFill>
        <p:spPr>
          <a:xfrm>
            <a:off x="8308428" y="2213206"/>
            <a:ext cx="3674310" cy="3819236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6AE120D-FD8F-93D1-D965-F5F518A0A0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5226670"/>
              </p:ext>
            </p:extLst>
          </p:nvPr>
        </p:nvGraphicFramePr>
        <p:xfrm>
          <a:off x="572492" y="2071316"/>
          <a:ext cx="7515217" cy="4200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0534835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B5E0E-7611-8907-EA08-476D62438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/>
              <a:t>Practical Recommendations</a:t>
            </a:r>
            <a:endParaRPr lang="en-US" sz="5400"/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70E842-0C04-08CA-E98D-CE18B9B9CE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87" r="17997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98CFB3-3916-D7C2-EA14-B46E8BF8D1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6708903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16009174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4FFB66-C15D-6380-BF1D-AD817D433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/>
              <a:t>Conclusion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25583-D2A1-231A-5BF8-9E20794DB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1700" b="1" dirty="0"/>
              <a:t>Overall Diagnosis:</a:t>
            </a:r>
            <a:r>
              <a:rPr lang="en-US" sz="1700" dirty="0"/>
              <a:t> Google’s HR "Mechanics" (Data/Tools) are world-class, but the </a:t>
            </a:r>
            <a:r>
              <a:rPr lang="en-US" sz="1700" b="1" dirty="0"/>
              <a:t>"Psychological Contract"</a:t>
            </a:r>
            <a:r>
              <a:rPr lang="en-US" sz="1700" dirty="0"/>
              <a:t> is fractured.</a:t>
            </a:r>
          </a:p>
          <a:p>
            <a:r>
              <a:rPr lang="en-US" sz="1700" b="1" dirty="0"/>
              <a:t>Framework Application:</a:t>
            </a:r>
            <a:r>
              <a:rPr lang="en-US" sz="1700" dirty="0"/>
              <a:t> Applying the </a:t>
            </a:r>
            <a:r>
              <a:rPr lang="en-US" sz="1700" b="1" dirty="0"/>
              <a:t>Harvard Model (Beer et al., 1984)</a:t>
            </a:r>
            <a:r>
              <a:rPr lang="en-US" sz="1700" dirty="0"/>
              <a:t>:</a:t>
            </a:r>
          </a:p>
          <a:p>
            <a:pPr lvl="1"/>
            <a:r>
              <a:rPr lang="en-US" sz="1700" i="1" dirty="0"/>
              <a:t>Stakeholder Interests:</a:t>
            </a:r>
            <a:r>
              <a:rPr lang="en-US" sz="1700" dirty="0"/>
              <a:t> Shareholders are prioritized over Employee Well-being (e.g., Layoffs).</a:t>
            </a:r>
          </a:p>
          <a:p>
            <a:pPr lvl="1"/>
            <a:r>
              <a:rPr lang="en-US" sz="1700" i="1" dirty="0"/>
              <a:t>HR Flow:</a:t>
            </a:r>
            <a:r>
              <a:rPr lang="en-US" sz="1700" dirty="0"/>
              <a:t> Recruitment and T&amp;D are misaligned with Retention reality (The "Leaky Bucket").</a:t>
            </a:r>
          </a:p>
          <a:p>
            <a:r>
              <a:rPr lang="en-US" sz="1700" b="1" dirty="0"/>
              <a:t>The Core Tension:</a:t>
            </a:r>
            <a:r>
              <a:rPr lang="en-US" sz="1700" dirty="0"/>
              <a:t> "Psychological Safety" (needed for Innovation) is currently incompatible with the new "Performance Pressure" (needed for Efficiency).</a:t>
            </a:r>
          </a:p>
          <a:p>
            <a:r>
              <a:rPr lang="en-US" sz="1700" b="1" dirty="0"/>
              <a:t>Final Verdict:</a:t>
            </a:r>
            <a:r>
              <a:rPr lang="en-US" sz="1700" dirty="0"/>
              <a:t> To survive the AI war, Google must rebuild </a:t>
            </a:r>
            <a:r>
              <a:rPr lang="en-US" sz="1700" b="1" dirty="0"/>
              <a:t>Trust</a:t>
            </a:r>
            <a:r>
              <a:rPr lang="en-US" sz="1700" dirty="0"/>
              <a:t>. A strategy built on "Fear" cannot sustain "Innovation."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EE29AC-447B-B03C-B6E6-8EA68F52F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75" r="13908" b="2"/>
          <a:stretch>
            <a:fillRect/>
          </a:stretch>
        </p:blipFill>
        <p:spPr>
          <a:xfrm>
            <a:off x="7546601" y="2082646"/>
            <a:ext cx="4072906" cy="4096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467866-8043-BF15-50B5-10202E5BCFED}"/>
              </a:ext>
            </a:extLst>
          </p:cNvPr>
          <p:cNvSpPr txBox="1"/>
          <p:nvPr/>
        </p:nvSpPr>
        <p:spPr>
          <a:xfrm>
            <a:off x="10294374" y="4675239"/>
            <a:ext cx="1474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Individual Well-Being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6B3744-2F49-87C1-EB55-9D7CE1DE6B0F}"/>
              </a:ext>
            </a:extLst>
          </p:cNvPr>
          <p:cNvSpPr txBox="1"/>
          <p:nvPr/>
        </p:nvSpPr>
        <p:spPr>
          <a:xfrm>
            <a:off x="7546601" y="5532827"/>
            <a:ext cx="1626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Organizational Effectiveness </a:t>
            </a:r>
          </a:p>
        </p:txBody>
      </p:sp>
    </p:spTree>
    <p:extLst>
      <p:ext uri="{BB962C8B-B14F-4D97-AF65-F5344CB8AC3E}">
        <p14:creationId xmlns:p14="http://schemas.microsoft.com/office/powerpoint/2010/main" val="26966807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E96028-52DE-A797-CC35-7FA34C790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1E358-426D-BF06-4665-C62E2DD8E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Backhaus, K. and Tikoo, S. (2004) ‘Conceptualizing and researching employer branding’,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Career Development International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9(5), pp. 501–517.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Bandura, A. (1977)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Learning Theory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Englewood Cliffs, NJ: Prentice Hall.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Barney, J. (1991) ‘Firm resources and sustained competitive advantage’,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Management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17(1), pp. 99–120.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Bock, L. (2015)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Rules!: Insights from inside Google that will transform how you live and lead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John Murray.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Bohnet, I. (2016)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Works: Gender equality by design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Cambridge, MA: Harvard University Press.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CIPD (2023)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Talent management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 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https://www.cipd.org/en/knowledge/factsheets/talent-factsheet/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26 November 2025).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Doerr, J. (2018)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 What Matters: OKRs: The Simple Idea that Drives 10x Growth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Portfolio Penguin.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Dweck, C.S. (2006)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Mindset: The New Psychology of Success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Random House.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Edmondson, A. (1999) ‘Psychological Safety and Learning Behavior in Work Teams’,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Administrative Science Quarterly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44(2), pp. 350–383.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Ely, R.J. and Thomas, D.A. (2001) ‘Cultural Diversity at Work: The Effects of Diversity Perspectives on Work Group Processes and Outcomes’,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Administrative Science Quarterly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46(2), pp. 229–273.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Garvin, D.A. (2013) ‘How Google Sold Its Engineers on Management’,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91(12), pp. 74–82.</a:t>
            </a:r>
          </a:p>
          <a:p>
            <a:pPr marL="0" indent="0"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Goldsmith, M. (2002) ‘Try Feedforward Instead of Feedback’,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 to Leader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2002(25), pp. 11–14.</a:t>
            </a:r>
          </a:p>
        </p:txBody>
      </p:sp>
    </p:spTree>
    <p:extLst>
      <p:ext uri="{BB962C8B-B14F-4D97-AF65-F5344CB8AC3E}">
        <p14:creationId xmlns:p14="http://schemas.microsoft.com/office/powerpoint/2010/main" val="3075176538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79598-23FD-E14E-83D9-E40AC536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D21B5-57C8-B574-7E76-B1C58E15F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684764" cy="42519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(2022)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Googler Reviews and Development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 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https://www.google.com/about/careers/applications/buildyourfuture/programs/grad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26 November 2025).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(2024)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Diversity Annual Report 2024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 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https://diversity.google/annual-report/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26 November 2025).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</a:t>
            </a:r>
            <a:r>
              <a:rPr lang="en-US" sz="1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reWork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(2024)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structured interviewing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 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https://rework.withgoogle.com/intl/en/guides/hiring-use-structured-interviewing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26 November 2025).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Hewlett, S.A. (2013)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Forget a Mentor, Find a Sponsor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Boston: Harvard Business Review Press.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Kahneman, D., Sibony, O. and Sunstein, C.R. (2021)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Noise: A flaw in human judgment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William Collins.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Krouse, S. and Efrati, A. (2022) ‘Google Overhauls Performance Review System After Employee Criticism’,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Information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 May. Available at: 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https://www.theinformation.com/articles/google-overhauls-performance-review-system-after-employee-criticism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26 November 2025).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Langley, H. (2023) ‘Google employees scramble to survive upcoming performance reviews’,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Insider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17 January.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Locke, E.A. and Latham, G.P. (1990)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Theory of Goal Setting and Task Performance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Englewood Cliffs, NJ: Prentice Hall.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Lombardo, M.M. and Eichinger, R.W. (1996)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Career Architect Development Planner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Minneapolis: </a:t>
            </a:r>
            <a:r>
              <a:rPr lang="en-US" sz="1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Lominger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Melaku, T.M., Beeman, A., Smith, D.G. and Johnson, W.B. (2020) ‘Be a Better Ally’,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98(6), pp. 135–139.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O'Neil, C. (2016)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Weapons of Math Destruction: How big data increases inequality and threatens democracy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Crown.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Ordonez, L.D., Schweitzer, M.E., Galinsky, A.D. and Bazerman, M.H. (2009) ‘Goals gone wild: The systematic side effects of over-prescribing goal setting’,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Academy of Management Perspectives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23(1), pp. 6–16.</a:t>
            </a:r>
          </a:p>
        </p:txBody>
      </p:sp>
    </p:spTree>
    <p:extLst>
      <p:ext uri="{BB962C8B-B14F-4D97-AF65-F5344CB8AC3E}">
        <p14:creationId xmlns:p14="http://schemas.microsoft.com/office/powerpoint/2010/main" val="1460719544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82A1B-48BA-751B-6DDC-83B2DD6D3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105C2-41A1-D473-9030-AF514CEEE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036" y="1929384"/>
            <a:ext cx="11128012" cy="42519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Padavic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I., Ely, R.J. and Reid, E.M. (2020) ‘Explaining the Persistence of Gender Inequality: The Value of Alloying Inclusive and Extractive Logic’,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Administrative Science Quarterly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65(1), pp. 271–321.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Pichai, S. (2023) ‘A difficult decision to set us up for the future’,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Keyword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 January. Available at: 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https://blog.google/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26 November 2025).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Rock, D. (2008) ‘SCARF: a brain-based model for collaborating with and influencing others’, </a:t>
            </a:r>
            <a:r>
              <a:rPr lang="en-US" sz="13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NeuroLeadership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Journal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1, pp. 44–52.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Rock, D. and Grant, H. (2016) ‘Why Diverse Teams Are Smarter’,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 November.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Rousseau, D.M. (1989) ‘Psychological and implied contracts in organizations’,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Responsibilities and Rights Journal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2(2), pp. 121–139.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Satariano, A. and Grant, N. (2023) ‘Google Parent Alphabet Cuts 12,000 Jobs’,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New York Times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 January. Available at: 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https://www.nytimes.com/2023/01/20/business/google-alphabet-layoffs.html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26 November 2025).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Schmidt, E. and Rosenberg, J. (2014)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Google Works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John Murray.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Seely Brown, J. (2017) ‘The half-life of a learned skill is 5 years’,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Shore, L.M., Randel, A.E., Chung, B.G., Dean, M.A., Holcombe Ehrhart, K. and Singh, G. (2011) ‘Inclusion and Diversity in Work Groups: A Review and Model for Future Research’,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Management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37(4), pp. 1262–1289.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Sullivan, J. (2013) ‘How Google became the #1 recruiting machine’,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ERE Media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25 February. Available at: 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https://www.ere.net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(Accessed: 26 November 2025).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Teece, D.J. (2007) ‘Explicating dynamic capabilities: the nature and </a:t>
            </a:r>
            <a:r>
              <a:rPr lang="en-US" sz="1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microfoundations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(sustainable) enterprise performance’,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Management Journal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28(13), pp. 1319–1350.</a:t>
            </a:r>
          </a:p>
          <a:p>
            <a:pPr marL="0" indent="0">
              <a:buNone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Vance, A. (2023) ‘The AI War: Google vs OpenAI’, </a:t>
            </a:r>
            <a:r>
              <a:rPr lang="en-US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Bloomberg Businessweek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15 June, pp. 12–15.</a:t>
            </a:r>
          </a:p>
        </p:txBody>
      </p:sp>
    </p:spTree>
    <p:extLst>
      <p:ext uri="{BB962C8B-B14F-4D97-AF65-F5344CB8AC3E}">
        <p14:creationId xmlns:p14="http://schemas.microsoft.com/office/powerpoint/2010/main" val="183081898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1317</TotalTime>
  <Words>3880</Words>
  <Application>Microsoft Macintosh PowerPoint</Application>
  <PresentationFormat>Widescreen</PresentationFormat>
  <Paragraphs>208</Paragraphs>
  <Slides>34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Aptos</vt:lpstr>
      <vt:lpstr>Aptos Display</vt:lpstr>
      <vt:lpstr>Arial</vt:lpstr>
      <vt:lpstr>Calibri</vt:lpstr>
      <vt:lpstr>Times New Roman</vt:lpstr>
      <vt:lpstr>Office Theme</vt:lpstr>
      <vt:lpstr>Talent in the AI Era: Aligning Human Capital with Google’s Strategic Pivot</vt:lpstr>
      <vt:lpstr>Introduction</vt:lpstr>
      <vt:lpstr>Recruitment and Selection-Md. Mehedi Hasan </vt:lpstr>
      <vt:lpstr>Current HR Policies &amp; Practices</vt:lpstr>
      <vt:lpstr>Role of Line Managers</vt:lpstr>
      <vt:lpstr>Strategic Alignment</vt:lpstr>
      <vt:lpstr>Key HR Challenges</vt:lpstr>
      <vt:lpstr>Critical Evaluation (Framework Application)</vt:lpstr>
      <vt:lpstr>Practical Recommendations</vt:lpstr>
      <vt:lpstr>Training and Development: Md Faisal Miah</vt:lpstr>
      <vt:lpstr>Current HR Policies &amp; Practices</vt:lpstr>
      <vt:lpstr>Role of Line Managers</vt:lpstr>
      <vt:lpstr>Strategic Alignment</vt:lpstr>
      <vt:lpstr>Key HR Challenges</vt:lpstr>
      <vt:lpstr>Critical Evaluation (Framework Application)</vt:lpstr>
      <vt:lpstr>Practical Recommendations</vt:lpstr>
      <vt:lpstr>Performance Management: Sriram</vt:lpstr>
      <vt:lpstr>Current HR Policies &amp; Practices</vt:lpstr>
      <vt:lpstr>Role of Line Managers</vt:lpstr>
      <vt:lpstr>Strategic Alignment</vt:lpstr>
      <vt:lpstr>Key HR Challenges</vt:lpstr>
      <vt:lpstr>Critical Evaluation (Framework Application)</vt:lpstr>
      <vt:lpstr>Practical Recommendations</vt:lpstr>
      <vt:lpstr>Diversity, Equity, and Inclusion (DEI): Kamran Akhtar </vt:lpstr>
      <vt:lpstr>Current HR Policies &amp; Practices</vt:lpstr>
      <vt:lpstr>Role of Line Managers</vt:lpstr>
      <vt:lpstr>Strategic Alignment</vt:lpstr>
      <vt:lpstr>Key HR Challenges</vt:lpstr>
      <vt:lpstr>Critical Evaluation (Framework Application)</vt:lpstr>
      <vt:lpstr>Practical Recommendations</vt:lpstr>
      <vt:lpstr>Conclusion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Parth Sar</dc:creator>
  <cp:lastModifiedBy>Parth Sar</cp:lastModifiedBy>
  <cp:revision>5</cp:revision>
  <dcterms:created xsi:type="dcterms:W3CDTF">2025-11-26T10:44:15Z</dcterms:created>
  <dcterms:modified xsi:type="dcterms:W3CDTF">2025-11-29T21:12:45Z</dcterms:modified>
</cp:coreProperties>
</file>