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sldIdLst>
    <p:sldId id="257" r:id="rId2"/>
    <p:sldId id="256" r:id="rId3"/>
    <p:sldId id="258" r:id="rId4"/>
  </p:sldIdLst>
  <p:sldSz cx="15113000" cy="21374100"/>
  <p:notesSz cx="6858000" cy="9144000"/>
  <p:defaultTextStyle>
    <a:defPPr lvl="0">
      <a:defRPr lang="en-US"/>
    </a:defPPr>
    <a:lvl1pPr marL="0" lvl="0" algn="l" defTabSz="914400" rtl="0" eaLnBrk="1" latinLnBrk="0" hangingPunct="1">
      <a:defRPr sz="1800" kern="1200">
        <a:solidFill>
          <a:schemeClr val="tx1"/>
        </a:solidFill>
        <a:latin typeface="+mn-lt"/>
        <a:ea typeface="+mn-ea"/>
        <a:cs typeface="+mn-cs"/>
      </a:defRPr>
    </a:lvl1pPr>
    <a:lvl2pPr marL="457200" lvl="1" algn="l" defTabSz="914400" rtl="0" eaLnBrk="1" latinLnBrk="0" hangingPunct="1">
      <a:defRPr sz="1800" kern="1200">
        <a:solidFill>
          <a:schemeClr val="tx1"/>
        </a:solidFill>
        <a:latin typeface="+mn-lt"/>
        <a:ea typeface="+mn-ea"/>
        <a:cs typeface="+mn-cs"/>
      </a:defRPr>
    </a:lvl2pPr>
    <a:lvl3pPr marL="914400" lvl="2" algn="l" defTabSz="914400" rtl="0" eaLnBrk="1" latinLnBrk="0" hangingPunct="1">
      <a:defRPr sz="1800" kern="1200">
        <a:solidFill>
          <a:schemeClr val="tx1"/>
        </a:solidFill>
        <a:latin typeface="+mn-lt"/>
        <a:ea typeface="+mn-ea"/>
        <a:cs typeface="+mn-cs"/>
      </a:defRPr>
    </a:lvl3pPr>
    <a:lvl4pPr marL="1371600" lvl="3" algn="l" defTabSz="914400" rtl="0" eaLnBrk="1" latinLnBrk="0" hangingPunct="1">
      <a:defRPr sz="1800" kern="1200">
        <a:solidFill>
          <a:schemeClr val="tx1"/>
        </a:solidFill>
        <a:latin typeface="+mn-lt"/>
        <a:ea typeface="+mn-ea"/>
        <a:cs typeface="+mn-cs"/>
      </a:defRPr>
    </a:lvl4pPr>
    <a:lvl5pPr marL="1828800" lvl="4" algn="l" defTabSz="914400" rtl="0" eaLnBrk="1" latinLnBrk="0" hangingPunct="1">
      <a:defRPr sz="1800" kern="1200">
        <a:solidFill>
          <a:schemeClr val="tx1"/>
        </a:solidFill>
        <a:latin typeface="+mn-lt"/>
        <a:ea typeface="+mn-ea"/>
        <a:cs typeface="+mn-cs"/>
      </a:defRPr>
    </a:lvl5pPr>
    <a:lvl6pPr marL="2286000" lvl="5" algn="l" defTabSz="914400" rtl="0" eaLnBrk="1" latinLnBrk="0" hangingPunct="1">
      <a:defRPr sz="1800" kern="1200">
        <a:solidFill>
          <a:schemeClr val="tx1"/>
        </a:solidFill>
        <a:latin typeface="+mn-lt"/>
        <a:ea typeface="+mn-ea"/>
        <a:cs typeface="+mn-cs"/>
      </a:defRPr>
    </a:lvl6pPr>
    <a:lvl7pPr marL="2743200" lvl="6" algn="l" defTabSz="914400" rtl="0" eaLnBrk="1" latinLnBrk="0" hangingPunct="1">
      <a:defRPr sz="1800" kern="1200">
        <a:solidFill>
          <a:schemeClr val="tx1"/>
        </a:solidFill>
        <a:latin typeface="+mn-lt"/>
        <a:ea typeface="+mn-ea"/>
        <a:cs typeface="+mn-cs"/>
      </a:defRPr>
    </a:lvl7pPr>
    <a:lvl8pPr marL="3200400" lvl="7" algn="l" defTabSz="914400" rtl="0" eaLnBrk="1" latinLnBrk="0" hangingPunct="1">
      <a:defRPr sz="1800" kern="1200">
        <a:solidFill>
          <a:schemeClr val="tx1"/>
        </a:solidFill>
        <a:latin typeface="+mn-lt"/>
        <a:ea typeface="+mn-ea"/>
        <a:cs typeface="+mn-cs"/>
      </a:defRPr>
    </a:lvl8pPr>
    <a:lvl9pPr marL="3657600" lvl="8"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000000"/>
          </p15:clr>
        </p15:guide>
        <p15:guide id="2" pos="2880">
          <p15:clr>
            <a:srgbClr val="000000"/>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794BA38-9193-914E-B4DB-C4A00A7762FD}" v="13" dt="2026-10-22T12:34:39.3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529"/>
    <p:restoredTop sz="94695"/>
  </p:normalViewPr>
  <p:slideViewPr>
    <p:cSldViewPr snapToGrid="0">
      <p:cViewPr>
        <p:scale>
          <a:sx n="60" d="100"/>
          <a:sy n="60" d="100"/>
        </p:scale>
        <p:origin x="1264" y="14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 Id="rId9"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10/22/26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10/22/26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10/22/26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10/22/26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10/22/26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10/22/26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10/22/26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10/22/26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10/22/26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581BBAD-7633-D7BC-6FF9-ECEB26AA5BA2}"/>
              </a:ext>
            </a:extLst>
          </p:cNvPr>
          <p:cNvSpPr txBox="1"/>
          <p:nvPr/>
        </p:nvSpPr>
        <p:spPr>
          <a:xfrm>
            <a:off x="659219" y="6042516"/>
            <a:ext cx="12822865" cy="8217634"/>
          </a:xfrm>
          <a:prstGeom prst="rect">
            <a:avLst/>
          </a:prstGeom>
          <a:noFill/>
        </p:spPr>
        <p:txBody>
          <a:bodyPr wrap="square" rtlCol="0">
            <a:spAutoFit/>
          </a:bodyPr>
          <a:lstStyle/>
          <a:p>
            <a:r>
              <a:rPr lang="en-GB" sz="2400" dirty="0"/>
              <a:t>Literature published 2016-2026 </a:t>
            </a:r>
          </a:p>
          <a:p>
            <a:endParaRPr lang="en-GB" sz="2400" dirty="0"/>
          </a:p>
          <a:p>
            <a:r>
              <a:rPr lang="en-GB" sz="2400" dirty="0"/>
              <a:t>Seminal-study exception: </a:t>
            </a:r>
            <a:r>
              <a:rPr lang="en-GB" sz="2400" dirty="0" err="1"/>
              <a:t>Felitti</a:t>
            </a:r>
            <a:r>
              <a:rPr lang="en-GB" sz="2400" dirty="0"/>
              <a:t> et al. (1998)</a:t>
            </a:r>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r>
              <a:rPr lang="en-GB" sz="2400" dirty="0"/>
              <a:t>Student name: Rozilene Araujo</a:t>
            </a:r>
          </a:p>
          <a:p>
            <a:endParaRPr lang="en-GB" sz="2400" dirty="0"/>
          </a:p>
          <a:p>
            <a:r>
              <a:rPr lang="en-GB" sz="2400" dirty="0"/>
              <a:t> </a:t>
            </a:r>
          </a:p>
          <a:p>
            <a:endParaRPr lang="en-GB" sz="2400" dirty="0"/>
          </a:p>
          <a:p>
            <a:r>
              <a:rPr lang="en-GB" sz="2400" dirty="0"/>
              <a:t>Student number: 2319163</a:t>
            </a:r>
          </a:p>
          <a:p>
            <a:endParaRPr lang="en-GB" sz="2400" dirty="0"/>
          </a:p>
          <a:p>
            <a:r>
              <a:rPr lang="en-GB" sz="2400" dirty="0"/>
              <a:t> </a:t>
            </a:r>
          </a:p>
          <a:p>
            <a:endParaRPr lang="en-GB" sz="2400" dirty="0"/>
          </a:p>
          <a:p>
            <a:r>
              <a:rPr lang="en-GB" sz="2400" dirty="0"/>
              <a:t>Submission date: 23.10.2026</a:t>
            </a:r>
          </a:p>
          <a:p>
            <a:endParaRPr lang="en-GB" dirty="0"/>
          </a:p>
          <a:p>
            <a:endParaRPr lang="en-GB" dirty="0"/>
          </a:p>
          <a:p>
            <a:endParaRPr lang="en-GB" dirty="0"/>
          </a:p>
          <a:p>
            <a:endParaRPr lang="en-GB" dirty="0"/>
          </a:p>
        </p:txBody>
      </p:sp>
      <p:sp>
        <p:nvSpPr>
          <p:cNvPr id="3" name="TextBox 2">
            <a:extLst>
              <a:ext uri="{FF2B5EF4-FFF2-40B4-BE49-F238E27FC236}">
                <a16:creationId xmlns:a16="http://schemas.microsoft.com/office/drawing/2014/main" id="{F1E9352B-7094-D2C8-4564-45061BFE0C7E}"/>
              </a:ext>
            </a:extLst>
          </p:cNvPr>
          <p:cNvSpPr txBox="1"/>
          <p:nvPr/>
        </p:nvSpPr>
        <p:spPr>
          <a:xfrm>
            <a:off x="921784" y="1275907"/>
            <a:ext cx="13269432" cy="2585323"/>
          </a:xfrm>
          <a:prstGeom prst="rect">
            <a:avLst/>
          </a:prstGeom>
          <a:noFill/>
        </p:spPr>
        <p:txBody>
          <a:bodyPr wrap="square" rtlCol="0">
            <a:spAutoFit/>
          </a:bodyPr>
          <a:lstStyle/>
          <a:p>
            <a:pPr algn="ctr"/>
            <a:r>
              <a:rPr lang="en-GB" sz="3600" b="1" dirty="0"/>
              <a:t>Exploring the impact of</a:t>
            </a:r>
          </a:p>
          <a:p>
            <a:pPr algn="ctr"/>
            <a:r>
              <a:rPr lang="en-GB" sz="3600" b="1" dirty="0"/>
              <a:t>Adverse Childhood Experiences on long-term physical health outcomes in adulthood</a:t>
            </a:r>
          </a:p>
          <a:p>
            <a:pPr algn="ctr"/>
            <a:r>
              <a:rPr lang="en-GB" sz="3600" b="1" dirty="0"/>
              <a:t> </a:t>
            </a:r>
          </a:p>
          <a:p>
            <a:pPr algn="ctr"/>
            <a:endParaRPr lang="en-GB" dirty="0"/>
          </a:p>
        </p:txBody>
      </p:sp>
      <p:sp>
        <p:nvSpPr>
          <p:cNvPr id="4" name="TextBox 3">
            <a:extLst>
              <a:ext uri="{FF2B5EF4-FFF2-40B4-BE49-F238E27FC236}">
                <a16:creationId xmlns:a16="http://schemas.microsoft.com/office/drawing/2014/main" id="{58DB6150-02D1-18F1-1406-0E3B3BC34A32}"/>
              </a:ext>
            </a:extLst>
          </p:cNvPr>
          <p:cNvSpPr txBox="1"/>
          <p:nvPr/>
        </p:nvSpPr>
        <p:spPr>
          <a:xfrm>
            <a:off x="659219" y="4103523"/>
            <a:ext cx="7570381" cy="646331"/>
          </a:xfrm>
          <a:prstGeom prst="rect">
            <a:avLst/>
          </a:prstGeom>
          <a:noFill/>
        </p:spPr>
        <p:txBody>
          <a:bodyPr wrap="square" rtlCol="0">
            <a:spAutoFit/>
          </a:bodyPr>
          <a:lstStyle/>
          <a:p>
            <a:r>
              <a:rPr lang="en-GB" sz="3600" dirty="0" err="1"/>
              <a:t>Acaddemic</a:t>
            </a:r>
            <a:r>
              <a:rPr lang="en-GB" sz="3600" dirty="0"/>
              <a:t> Methods Poster</a:t>
            </a:r>
          </a:p>
        </p:txBody>
      </p:sp>
    </p:spTree>
    <p:extLst>
      <p:ext uri="{BB962C8B-B14F-4D97-AF65-F5344CB8AC3E}">
        <p14:creationId xmlns:p14="http://schemas.microsoft.com/office/powerpoint/2010/main" val="35589517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EFFFA"/>
        </a:solidFill>
        <a:effectLst/>
      </p:bgPr>
    </p:bg>
    <p:spTree>
      <p:nvGrpSpPr>
        <p:cNvPr id="1" name=""/>
        <p:cNvGrpSpPr/>
        <p:nvPr/>
      </p:nvGrpSpPr>
      <p:grpSpPr>
        <a:xfrm>
          <a:off x="0" y="0"/>
          <a:ext cx="0" cy="0"/>
          <a:chOff x="0" y="0"/>
          <a:chExt cx="0" cy="0"/>
        </a:xfrm>
      </p:grpSpPr>
      <p:grpSp>
        <p:nvGrpSpPr>
          <p:cNvPr id="2" name="Group 2"/>
          <p:cNvGrpSpPr/>
          <p:nvPr/>
        </p:nvGrpSpPr>
        <p:grpSpPr>
          <a:xfrm>
            <a:off x="-418683" y="0"/>
            <a:ext cx="16377151" cy="1605749"/>
            <a:chOff x="0" y="0"/>
            <a:chExt cx="2934601" cy="287732"/>
          </a:xfrm>
        </p:grpSpPr>
        <p:sp>
          <p:nvSpPr>
            <p:cNvPr id="3" name="Freeform 3"/>
            <p:cNvSpPr/>
            <p:nvPr/>
          </p:nvSpPr>
          <p:spPr>
            <a:xfrm>
              <a:off x="0" y="0"/>
              <a:ext cx="2934601" cy="287732"/>
            </a:xfrm>
            <a:custGeom>
              <a:avLst/>
              <a:gdLst/>
              <a:ahLst/>
              <a:cxnLst/>
              <a:rect l="l" t="t" r="r" b="b"/>
              <a:pathLst>
                <a:path w="2934601" h="287732">
                  <a:moveTo>
                    <a:pt x="0" y="0"/>
                  </a:moveTo>
                  <a:lnTo>
                    <a:pt x="2934601" y="0"/>
                  </a:lnTo>
                  <a:lnTo>
                    <a:pt x="2934601" y="287732"/>
                  </a:lnTo>
                  <a:lnTo>
                    <a:pt x="0" y="287732"/>
                  </a:lnTo>
                  <a:close/>
                </a:path>
              </a:pathLst>
            </a:custGeom>
            <a:solidFill>
              <a:srgbClr val="006D77"/>
            </a:solidFill>
          </p:spPr>
          <p:txBody>
            <a:bodyPr/>
            <a:lstStyle/>
            <a:p>
              <a:endParaRPr lang="en-GB"/>
            </a:p>
          </p:txBody>
        </p:sp>
        <p:sp>
          <p:nvSpPr>
            <p:cNvPr id="4" name="TextBox 4"/>
            <p:cNvSpPr txBox="1"/>
            <p:nvPr/>
          </p:nvSpPr>
          <p:spPr>
            <a:xfrm>
              <a:off x="0" y="-66675"/>
              <a:ext cx="2934601" cy="354407"/>
            </a:xfrm>
            <a:prstGeom prst="rect">
              <a:avLst/>
            </a:prstGeom>
          </p:spPr>
          <p:txBody>
            <a:bodyPr lIns="50800" tIns="50800" rIns="50800" bIns="50800" rtlCol="0" anchor="ctr"/>
            <a:lstStyle/>
            <a:p>
              <a:pPr algn="ctr">
                <a:lnSpc>
                  <a:spcPts val="4601"/>
                </a:lnSpc>
              </a:pPr>
              <a:endParaRPr/>
            </a:p>
          </p:txBody>
        </p:sp>
      </p:grpSp>
      <p:grpSp>
        <p:nvGrpSpPr>
          <p:cNvPr id="5" name="Group 5"/>
          <p:cNvGrpSpPr/>
          <p:nvPr/>
        </p:nvGrpSpPr>
        <p:grpSpPr>
          <a:xfrm>
            <a:off x="218244" y="11688330"/>
            <a:ext cx="7131233" cy="3660060"/>
            <a:chOff x="0" y="-66675"/>
            <a:chExt cx="1277837" cy="444057"/>
          </a:xfrm>
        </p:grpSpPr>
        <p:sp>
          <p:nvSpPr>
            <p:cNvPr id="6" name="Freeform 6"/>
            <p:cNvSpPr/>
            <p:nvPr/>
          </p:nvSpPr>
          <p:spPr>
            <a:xfrm>
              <a:off x="0" y="0"/>
              <a:ext cx="1277837" cy="377382"/>
            </a:xfrm>
            <a:custGeom>
              <a:avLst/>
              <a:gdLst/>
              <a:ahLst/>
              <a:cxnLst/>
              <a:rect l="l" t="t" r="r" b="b"/>
              <a:pathLst>
                <a:path w="1277837" h="340752">
                  <a:moveTo>
                    <a:pt x="32569" y="0"/>
                  </a:moveTo>
                  <a:lnTo>
                    <a:pt x="1245267" y="0"/>
                  </a:lnTo>
                  <a:cubicBezTo>
                    <a:pt x="1253905" y="0"/>
                    <a:pt x="1262189" y="3431"/>
                    <a:pt x="1268297" y="9539"/>
                  </a:cubicBezTo>
                  <a:cubicBezTo>
                    <a:pt x="1274405" y="15647"/>
                    <a:pt x="1277837" y="23931"/>
                    <a:pt x="1277837" y="32569"/>
                  </a:cubicBezTo>
                  <a:lnTo>
                    <a:pt x="1277837" y="308183"/>
                  </a:lnTo>
                  <a:cubicBezTo>
                    <a:pt x="1277837" y="316821"/>
                    <a:pt x="1274405" y="325105"/>
                    <a:pt x="1268297" y="331213"/>
                  </a:cubicBezTo>
                  <a:cubicBezTo>
                    <a:pt x="1262189" y="337321"/>
                    <a:pt x="1253905" y="340752"/>
                    <a:pt x="1245267" y="340752"/>
                  </a:cubicBezTo>
                  <a:lnTo>
                    <a:pt x="32569" y="340752"/>
                  </a:lnTo>
                  <a:cubicBezTo>
                    <a:pt x="23931" y="340752"/>
                    <a:pt x="15647" y="337321"/>
                    <a:pt x="9539" y="331213"/>
                  </a:cubicBezTo>
                  <a:cubicBezTo>
                    <a:pt x="3431" y="325105"/>
                    <a:pt x="0" y="316821"/>
                    <a:pt x="0" y="308183"/>
                  </a:cubicBezTo>
                  <a:lnTo>
                    <a:pt x="0" y="32569"/>
                  </a:lnTo>
                  <a:cubicBezTo>
                    <a:pt x="0" y="23931"/>
                    <a:pt x="3431" y="15647"/>
                    <a:pt x="9539" y="9539"/>
                  </a:cubicBezTo>
                  <a:cubicBezTo>
                    <a:pt x="15647" y="3431"/>
                    <a:pt x="23931" y="0"/>
                    <a:pt x="32569" y="0"/>
                  </a:cubicBezTo>
                  <a:close/>
                </a:path>
              </a:pathLst>
            </a:custGeom>
            <a:solidFill>
              <a:srgbClr val="FFFFFF"/>
            </a:solidFill>
            <a:ln w="23812" cap="rnd">
              <a:solidFill>
                <a:srgbClr val="0C4449"/>
              </a:solidFill>
              <a:prstDash val="solid"/>
              <a:round/>
            </a:ln>
          </p:spPr>
          <p:txBody>
            <a:bodyPr/>
            <a:lstStyle/>
            <a:p>
              <a:endParaRPr lang="en-GB"/>
            </a:p>
          </p:txBody>
        </p:sp>
        <p:sp>
          <p:nvSpPr>
            <p:cNvPr id="7" name="TextBox 7"/>
            <p:cNvSpPr txBox="1"/>
            <p:nvPr/>
          </p:nvSpPr>
          <p:spPr>
            <a:xfrm>
              <a:off x="0" y="-66675"/>
              <a:ext cx="1277837" cy="407427"/>
            </a:xfrm>
            <a:prstGeom prst="rect">
              <a:avLst/>
            </a:prstGeom>
          </p:spPr>
          <p:txBody>
            <a:bodyPr lIns="50800" tIns="50800" rIns="50800" bIns="50800" rtlCol="0" anchor="ctr"/>
            <a:lstStyle/>
            <a:p>
              <a:pPr algn="ctr">
                <a:lnSpc>
                  <a:spcPts val="4601"/>
                </a:lnSpc>
              </a:pPr>
              <a:endParaRPr/>
            </a:p>
          </p:txBody>
        </p:sp>
      </p:grpSp>
      <p:grpSp>
        <p:nvGrpSpPr>
          <p:cNvPr id="8" name="Group 8"/>
          <p:cNvGrpSpPr/>
          <p:nvPr/>
        </p:nvGrpSpPr>
        <p:grpSpPr>
          <a:xfrm>
            <a:off x="263544" y="1962145"/>
            <a:ext cx="7163569" cy="2901340"/>
            <a:chOff x="0" y="0"/>
            <a:chExt cx="1283631" cy="519887"/>
          </a:xfrm>
        </p:grpSpPr>
        <p:sp>
          <p:nvSpPr>
            <p:cNvPr id="9" name="Freeform 9"/>
            <p:cNvSpPr/>
            <p:nvPr/>
          </p:nvSpPr>
          <p:spPr>
            <a:xfrm>
              <a:off x="0" y="0"/>
              <a:ext cx="1283631" cy="519887"/>
            </a:xfrm>
            <a:custGeom>
              <a:avLst/>
              <a:gdLst/>
              <a:ahLst/>
              <a:cxnLst/>
              <a:rect l="l" t="t" r="r" b="b"/>
              <a:pathLst>
                <a:path w="1283631" h="519887">
                  <a:moveTo>
                    <a:pt x="32422" y="0"/>
                  </a:moveTo>
                  <a:lnTo>
                    <a:pt x="1251209" y="0"/>
                  </a:lnTo>
                  <a:cubicBezTo>
                    <a:pt x="1269115" y="0"/>
                    <a:pt x="1283631" y="14516"/>
                    <a:pt x="1283631" y="32422"/>
                  </a:cubicBezTo>
                  <a:lnTo>
                    <a:pt x="1283631" y="487465"/>
                  </a:lnTo>
                  <a:cubicBezTo>
                    <a:pt x="1283631" y="496064"/>
                    <a:pt x="1280215" y="504311"/>
                    <a:pt x="1274135" y="510391"/>
                  </a:cubicBezTo>
                  <a:cubicBezTo>
                    <a:pt x="1268054" y="516471"/>
                    <a:pt x="1259808" y="519887"/>
                    <a:pt x="1251209" y="519887"/>
                  </a:cubicBezTo>
                  <a:lnTo>
                    <a:pt x="32422" y="519887"/>
                  </a:lnTo>
                  <a:cubicBezTo>
                    <a:pt x="23823" y="519887"/>
                    <a:pt x="15577" y="516471"/>
                    <a:pt x="9496" y="510391"/>
                  </a:cubicBezTo>
                  <a:cubicBezTo>
                    <a:pt x="3416" y="504311"/>
                    <a:pt x="0" y="496064"/>
                    <a:pt x="0" y="487465"/>
                  </a:cubicBezTo>
                  <a:lnTo>
                    <a:pt x="0" y="32422"/>
                  </a:lnTo>
                  <a:cubicBezTo>
                    <a:pt x="0" y="23823"/>
                    <a:pt x="3416" y="15577"/>
                    <a:pt x="9496" y="9496"/>
                  </a:cubicBezTo>
                  <a:cubicBezTo>
                    <a:pt x="15577" y="3416"/>
                    <a:pt x="23823" y="0"/>
                    <a:pt x="32422" y="0"/>
                  </a:cubicBezTo>
                  <a:close/>
                </a:path>
              </a:pathLst>
            </a:custGeom>
            <a:solidFill>
              <a:srgbClr val="FFFFFF"/>
            </a:solidFill>
            <a:ln w="23812" cap="rnd">
              <a:solidFill>
                <a:srgbClr val="0C4449"/>
              </a:solidFill>
              <a:prstDash val="solid"/>
              <a:round/>
            </a:ln>
          </p:spPr>
          <p:txBody>
            <a:bodyPr/>
            <a:lstStyle/>
            <a:p>
              <a:endParaRPr lang="en-GB"/>
            </a:p>
          </p:txBody>
        </p:sp>
        <p:sp>
          <p:nvSpPr>
            <p:cNvPr id="10" name="TextBox 10"/>
            <p:cNvSpPr txBox="1"/>
            <p:nvPr/>
          </p:nvSpPr>
          <p:spPr>
            <a:xfrm>
              <a:off x="0" y="66675"/>
              <a:ext cx="1283631" cy="453212"/>
            </a:xfrm>
            <a:prstGeom prst="rect">
              <a:avLst/>
            </a:prstGeom>
          </p:spPr>
          <p:txBody>
            <a:bodyPr lIns="50800" tIns="50800" rIns="50800" bIns="50800" rtlCol="0" anchor="ctr"/>
            <a:lstStyle/>
            <a:p>
              <a:pPr algn="ctr">
                <a:lnSpc>
                  <a:spcPts val="3286"/>
                </a:lnSpc>
              </a:pPr>
              <a:endParaRPr/>
            </a:p>
          </p:txBody>
        </p:sp>
      </p:grpSp>
      <p:grpSp>
        <p:nvGrpSpPr>
          <p:cNvPr id="11" name="Group 11"/>
          <p:cNvGrpSpPr/>
          <p:nvPr/>
        </p:nvGrpSpPr>
        <p:grpSpPr>
          <a:xfrm>
            <a:off x="7645023" y="1996712"/>
            <a:ext cx="7163569" cy="2530772"/>
            <a:chOff x="0" y="0"/>
            <a:chExt cx="1283631" cy="453486"/>
          </a:xfrm>
        </p:grpSpPr>
        <p:sp>
          <p:nvSpPr>
            <p:cNvPr id="12" name="Freeform 12"/>
            <p:cNvSpPr/>
            <p:nvPr/>
          </p:nvSpPr>
          <p:spPr>
            <a:xfrm>
              <a:off x="0" y="0"/>
              <a:ext cx="1283631" cy="453486"/>
            </a:xfrm>
            <a:custGeom>
              <a:avLst/>
              <a:gdLst/>
              <a:ahLst/>
              <a:cxnLst/>
              <a:rect l="l" t="t" r="r" b="b"/>
              <a:pathLst>
                <a:path w="1283631" h="453486">
                  <a:moveTo>
                    <a:pt x="32422" y="0"/>
                  </a:moveTo>
                  <a:lnTo>
                    <a:pt x="1251209" y="0"/>
                  </a:lnTo>
                  <a:cubicBezTo>
                    <a:pt x="1269115" y="0"/>
                    <a:pt x="1283631" y="14516"/>
                    <a:pt x="1283631" y="32422"/>
                  </a:cubicBezTo>
                  <a:lnTo>
                    <a:pt x="1283631" y="421064"/>
                  </a:lnTo>
                  <a:cubicBezTo>
                    <a:pt x="1283631" y="429663"/>
                    <a:pt x="1280215" y="437909"/>
                    <a:pt x="1274135" y="443990"/>
                  </a:cubicBezTo>
                  <a:cubicBezTo>
                    <a:pt x="1268054" y="450070"/>
                    <a:pt x="1259808" y="453486"/>
                    <a:pt x="1251209" y="453486"/>
                  </a:cubicBezTo>
                  <a:lnTo>
                    <a:pt x="32422" y="453486"/>
                  </a:lnTo>
                  <a:cubicBezTo>
                    <a:pt x="23823" y="453486"/>
                    <a:pt x="15577" y="450070"/>
                    <a:pt x="9496" y="443990"/>
                  </a:cubicBezTo>
                  <a:cubicBezTo>
                    <a:pt x="3416" y="437909"/>
                    <a:pt x="0" y="429663"/>
                    <a:pt x="0" y="421064"/>
                  </a:cubicBezTo>
                  <a:lnTo>
                    <a:pt x="0" y="32422"/>
                  </a:lnTo>
                  <a:cubicBezTo>
                    <a:pt x="0" y="23823"/>
                    <a:pt x="3416" y="15577"/>
                    <a:pt x="9496" y="9496"/>
                  </a:cubicBezTo>
                  <a:cubicBezTo>
                    <a:pt x="15577" y="3416"/>
                    <a:pt x="23823" y="0"/>
                    <a:pt x="32422" y="0"/>
                  </a:cubicBezTo>
                  <a:close/>
                </a:path>
              </a:pathLst>
            </a:custGeom>
            <a:solidFill>
              <a:srgbClr val="FFFFFF"/>
            </a:solidFill>
            <a:ln w="23812" cap="rnd">
              <a:solidFill>
                <a:srgbClr val="0C4449"/>
              </a:solidFill>
              <a:prstDash val="solid"/>
              <a:round/>
            </a:ln>
          </p:spPr>
          <p:txBody>
            <a:bodyPr/>
            <a:lstStyle/>
            <a:p>
              <a:endParaRPr lang="en-GB"/>
            </a:p>
          </p:txBody>
        </p:sp>
        <p:sp>
          <p:nvSpPr>
            <p:cNvPr id="13" name="TextBox 13"/>
            <p:cNvSpPr txBox="1"/>
            <p:nvPr/>
          </p:nvSpPr>
          <p:spPr>
            <a:xfrm>
              <a:off x="0" y="-66675"/>
              <a:ext cx="1283631" cy="520161"/>
            </a:xfrm>
            <a:prstGeom prst="rect">
              <a:avLst/>
            </a:prstGeom>
          </p:spPr>
          <p:txBody>
            <a:bodyPr lIns="50800" tIns="50800" rIns="50800" bIns="50800" rtlCol="0" anchor="ctr"/>
            <a:lstStyle/>
            <a:p>
              <a:pPr algn="ctr">
                <a:lnSpc>
                  <a:spcPts val="4601"/>
                </a:lnSpc>
              </a:pPr>
              <a:endParaRPr/>
            </a:p>
          </p:txBody>
        </p:sp>
      </p:grpSp>
      <p:grpSp>
        <p:nvGrpSpPr>
          <p:cNvPr id="14" name="Group 14"/>
          <p:cNvGrpSpPr/>
          <p:nvPr/>
        </p:nvGrpSpPr>
        <p:grpSpPr>
          <a:xfrm>
            <a:off x="798184" y="1708549"/>
            <a:ext cx="6094290" cy="594615"/>
            <a:chOff x="0" y="0"/>
            <a:chExt cx="1092028" cy="106548"/>
          </a:xfrm>
        </p:grpSpPr>
        <p:sp>
          <p:nvSpPr>
            <p:cNvPr id="15" name="Freeform 15"/>
            <p:cNvSpPr/>
            <p:nvPr/>
          </p:nvSpPr>
          <p:spPr>
            <a:xfrm>
              <a:off x="0" y="0"/>
              <a:ext cx="1092028" cy="106548"/>
            </a:xfrm>
            <a:custGeom>
              <a:avLst/>
              <a:gdLst/>
              <a:ahLst/>
              <a:cxnLst/>
              <a:rect l="l" t="t" r="r" b="b"/>
              <a:pathLst>
                <a:path w="1092028" h="106548">
                  <a:moveTo>
                    <a:pt x="34300" y="0"/>
                  </a:moveTo>
                  <a:lnTo>
                    <a:pt x="1057728" y="0"/>
                  </a:lnTo>
                  <a:cubicBezTo>
                    <a:pt x="1066825" y="0"/>
                    <a:pt x="1075549" y="3614"/>
                    <a:pt x="1081982" y="10046"/>
                  </a:cubicBezTo>
                  <a:cubicBezTo>
                    <a:pt x="1088414" y="16479"/>
                    <a:pt x="1092028" y="25203"/>
                    <a:pt x="1092028" y="34300"/>
                  </a:cubicBezTo>
                  <a:lnTo>
                    <a:pt x="1092028" y="72249"/>
                  </a:lnTo>
                  <a:cubicBezTo>
                    <a:pt x="1092028" y="81345"/>
                    <a:pt x="1088414" y="90070"/>
                    <a:pt x="1081982" y="96502"/>
                  </a:cubicBezTo>
                  <a:cubicBezTo>
                    <a:pt x="1075549" y="102935"/>
                    <a:pt x="1066825" y="106548"/>
                    <a:pt x="1057728" y="106548"/>
                  </a:cubicBezTo>
                  <a:lnTo>
                    <a:pt x="34300" y="106548"/>
                  </a:lnTo>
                  <a:cubicBezTo>
                    <a:pt x="25203" y="106548"/>
                    <a:pt x="16479" y="102935"/>
                    <a:pt x="10046" y="96502"/>
                  </a:cubicBezTo>
                  <a:cubicBezTo>
                    <a:pt x="3614" y="90070"/>
                    <a:pt x="0" y="81345"/>
                    <a:pt x="0" y="72249"/>
                  </a:cubicBezTo>
                  <a:lnTo>
                    <a:pt x="0" y="34300"/>
                  </a:lnTo>
                  <a:cubicBezTo>
                    <a:pt x="0" y="25203"/>
                    <a:pt x="3614" y="16479"/>
                    <a:pt x="10046" y="10046"/>
                  </a:cubicBezTo>
                  <a:cubicBezTo>
                    <a:pt x="16479" y="3614"/>
                    <a:pt x="25203" y="0"/>
                    <a:pt x="34300" y="0"/>
                  </a:cubicBezTo>
                  <a:close/>
                </a:path>
              </a:pathLst>
            </a:custGeom>
            <a:solidFill>
              <a:srgbClr val="83C5BE"/>
            </a:solidFill>
            <a:ln w="19050" cap="rnd">
              <a:solidFill>
                <a:srgbClr val="0C4449"/>
              </a:solidFill>
              <a:prstDash val="solid"/>
              <a:round/>
            </a:ln>
          </p:spPr>
          <p:txBody>
            <a:bodyPr/>
            <a:lstStyle/>
            <a:p>
              <a:endParaRPr lang="en-GB"/>
            </a:p>
          </p:txBody>
        </p:sp>
        <p:sp>
          <p:nvSpPr>
            <p:cNvPr id="16" name="TextBox 16"/>
            <p:cNvSpPr txBox="1"/>
            <p:nvPr/>
          </p:nvSpPr>
          <p:spPr>
            <a:xfrm>
              <a:off x="0" y="-66675"/>
              <a:ext cx="1092028" cy="173223"/>
            </a:xfrm>
            <a:prstGeom prst="rect">
              <a:avLst/>
            </a:prstGeom>
          </p:spPr>
          <p:txBody>
            <a:bodyPr lIns="50800" tIns="50800" rIns="50800" bIns="50800" rtlCol="0" anchor="ctr"/>
            <a:lstStyle/>
            <a:p>
              <a:pPr algn="ctr">
                <a:lnSpc>
                  <a:spcPts val="4601"/>
                </a:lnSpc>
              </a:pPr>
              <a:endParaRPr/>
            </a:p>
          </p:txBody>
        </p:sp>
      </p:grpSp>
      <p:grpSp>
        <p:nvGrpSpPr>
          <p:cNvPr id="17" name="Group 17"/>
          <p:cNvGrpSpPr/>
          <p:nvPr/>
        </p:nvGrpSpPr>
        <p:grpSpPr>
          <a:xfrm>
            <a:off x="446644" y="12074308"/>
            <a:ext cx="6453718" cy="608143"/>
            <a:chOff x="0" y="0"/>
            <a:chExt cx="1156433" cy="108972"/>
          </a:xfrm>
        </p:grpSpPr>
        <p:sp>
          <p:nvSpPr>
            <p:cNvPr id="18" name="Freeform 18"/>
            <p:cNvSpPr/>
            <p:nvPr/>
          </p:nvSpPr>
          <p:spPr>
            <a:xfrm>
              <a:off x="0" y="0"/>
              <a:ext cx="1156433" cy="108972"/>
            </a:xfrm>
            <a:custGeom>
              <a:avLst/>
              <a:gdLst/>
              <a:ahLst/>
              <a:cxnLst/>
              <a:rect l="l" t="t" r="r" b="b"/>
              <a:pathLst>
                <a:path w="1156433" h="108972">
                  <a:moveTo>
                    <a:pt x="32389" y="0"/>
                  </a:moveTo>
                  <a:lnTo>
                    <a:pt x="1124044" y="0"/>
                  </a:lnTo>
                  <a:cubicBezTo>
                    <a:pt x="1132634" y="0"/>
                    <a:pt x="1140873" y="3412"/>
                    <a:pt x="1146947" y="9487"/>
                  </a:cubicBezTo>
                  <a:cubicBezTo>
                    <a:pt x="1153021" y="15561"/>
                    <a:pt x="1156433" y="23799"/>
                    <a:pt x="1156433" y="32389"/>
                  </a:cubicBezTo>
                  <a:lnTo>
                    <a:pt x="1156433" y="76583"/>
                  </a:lnTo>
                  <a:cubicBezTo>
                    <a:pt x="1156433" y="94471"/>
                    <a:pt x="1141932" y="108972"/>
                    <a:pt x="1124044" y="108972"/>
                  </a:cubicBezTo>
                  <a:lnTo>
                    <a:pt x="32389" y="108972"/>
                  </a:lnTo>
                  <a:cubicBezTo>
                    <a:pt x="23799" y="108972"/>
                    <a:pt x="15561" y="105560"/>
                    <a:pt x="9487" y="99486"/>
                  </a:cubicBezTo>
                  <a:cubicBezTo>
                    <a:pt x="3412" y="93412"/>
                    <a:pt x="0" y="85173"/>
                    <a:pt x="0" y="76583"/>
                  </a:cubicBezTo>
                  <a:lnTo>
                    <a:pt x="0" y="32389"/>
                  </a:lnTo>
                  <a:cubicBezTo>
                    <a:pt x="0" y="23799"/>
                    <a:pt x="3412" y="15561"/>
                    <a:pt x="9487" y="9487"/>
                  </a:cubicBezTo>
                  <a:cubicBezTo>
                    <a:pt x="15561" y="3412"/>
                    <a:pt x="23799" y="0"/>
                    <a:pt x="32389" y="0"/>
                  </a:cubicBezTo>
                  <a:close/>
                </a:path>
              </a:pathLst>
            </a:custGeom>
            <a:solidFill>
              <a:srgbClr val="83C5BE"/>
            </a:solidFill>
            <a:ln w="19050" cap="rnd">
              <a:solidFill>
                <a:srgbClr val="0C4449"/>
              </a:solidFill>
              <a:prstDash val="solid"/>
              <a:round/>
            </a:ln>
          </p:spPr>
          <p:txBody>
            <a:bodyPr/>
            <a:lstStyle/>
            <a:p>
              <a:endParaRPr lang="en-GB"/>
            </a:p>
          </p:txBody>
        </p:sp>
        <p:sp>
          <p:nvSpPr>
            <p:cNvPr id="19" name="TextBox 19"/>
            <p:cNvSpPr txBox="1"/>
            <p:nvPr/>
          </p:nvSpPr>
          <p:spPr>
            <a:xfrm>
              <a:off x="0" y="-66675"/>
              <a:ext cx="1156433" cy="175647"/>
            </a:xfrm>
            <a:prstGeom prst="rect">
              <a:avLst/>
            </a:prstGeom>
          </p:spPr>
          <p:txBody>
            <a:bodyPr lIns="50800" tIns="50800" rIns="50800" bIns="50800" rtlCol="0" anchor="ctr"/>
            <a:lstStyle/>
            <a:p>
              <a:pPr algn="ctr">
                <a:lnSpc>
                  <a:spcPts val="4601"/>
                </a:lnSpc>
              </a:pPr>
              <a:endParaRPr/>
            </a:p>
          </p:txBody>
        </p:sp>
      </p:grpSp>
      <p:grpSp>
        <p:nvGrpSpPr>
          <p:cNvPr id="20" name="Group 20"/>
          <p:cNvGrpSpPr/>
          <p:nvPr/>
        </p:nvGrpSpPr>
        <p:grpSpPr>
          <a:xfrm>
            <a:off x="202076" y="8876296"/>
            <a:ext cx="7163569" cy="3045612"/>
            <a:chOff x="0" y="0"/>
            <a:chExt cx="1283631" cy="545739"/>
          </a:xfrm>
        </p:grpSpPr>
        <p:sp>
          <p:nvSpPr>
            <p:cNvPr id="21" name="Freeform 21"/>
            <p:cNvSpPr/>
            <p:nvPr/>
          </p:nvSpPr>
          <p:spPr>
            <a:xfrm>
              <a:off x="0" y="0"/>
              <a:ext cx="1283631" cy="545739"/>
            </a:xfrm>
            <a:custGeom>
              <a:avLst/>
              <a:gdLst/>
              <a:ahLst/>
              <a:cxnLst/>
              <a:rect l="l" t="t" r="r" b="b"/>
              <a:pathLst>
                <a:path w="1283631" h="545739">
                  <a:moveTo>
                    <a:pt x="32422" y="0"/>
                  </a:moveTo>
                  <a:lnTo>
                    <a:pt x="1251209" y="0"/>
                  </a:lnTo>
                  <a:cubicBezTo>
                    <a:pt x="1269115" y="0"/>
                    <a:pt x="1283631" y="14516"/>
                    <a:pt x="1283631" y="32422"/>
                  </a:cubicBezTo>
                  <a:lnTo>
                    <a:pt x="1283631" y="513317"/>
                  </a:lnTo>
                  <a:cubicBezTo>
                    <a:pt x="1283631" y="521916"/>
                    <a:pt x="1280215" y="530163"/>
                    <a:pt x="1274135" y="536243"/>
                  </a:cubicBezTo>
                  <a:cubicBezTo>
                    <a:pt x="1268054" y="542323"/>
                    <a:pt x="1259808" y="545739"/>
                    <a:pt x="1251209" y="545739"/>
                  </a:cubicBezTo>
                  <a:lnTo>
                    <a:pt x="32422" y="545739"/>
                  </a:lnTo>
                  <a:cubicBezTo>
                    <a:pt x="23823" y="545739"/>
                    <a:pt x="15577" y="542323"/>
                    <a:pt x="9496" y="536243"/>
                  </a:cubicBezTo>
                  <a:cubicBezTo>
                    <a:pt x="3416" y="530163"/>
                    <a:pt x="0" y="521916"/>
                    <a:pt x="0" y="513317"/>
                  </a:cubicBezTo>
                  <a:lnTo>
                    <a:pt x="0" y="32422"/>
                  </a:lnTo>
                  <a:cubicBezTo>
                    <a:pt x="0" y="23823"/>
                    <a:pt x="3416" y="15577"/>
                    <a:pt x="9496" y="9496"/>
                  </a:cubicBezTo>
                  <a:cubicBezTo>
                    <a:pt x="15577" y="3416"/>
                    <a:pt x="23823" y="0"/>
                    <a:pt x="32422" y="0"/>
                  </a:cubicBezTo>
                  <a:close/>
                </a:path>
              </a:pathLst>
            </a:custGeom>
            <a:solidFill>
              <a:srgbClr val="FFFFFF"/>
            </a:solidFill>
            <a:ln w="23812" cap="rnd">
              <a:solidFill>
                <a:srgbClr val="0C4449"/>
              </a:solidFill>
              <a:prstDash val="solid"/>
              <a:round/>
            </a:ln>
          </p:spPr>
          <p:txBody>
            <a:bodyPr/>
            <a:lstStyle/>
            <a:p>
              <a:endParaRPr lang="en-GB"/>
            </a:p>
          </p:txBody>
        </p:sp>
        <p:sp>
          <p:nvSpPr>
            <p:cNvPr id="22" name="TextBox 22"/>
            <p:cNvSpPr txBox="1"/>
            <p:nvPr/>
          </p:nvSpPr>
          <p:spPr>
            <a:xfrm>
              <a:off x="0" y="-66675"/>
              <a:ext cx="1283631" cy="612414"/>
            </a:xfrm>
            <a:prstGeom prst="rect">
              <a:avLst/>
            </a:prstGeom>
          </p:spPr>
          <p:txBody>
            <a:bodyPr lIns="50800" tIns="50800" rIns="50800" bIns="50800" rtlCol="0" anchor="ctr"/>
            <a:lstStyle/>
            <a:p>
              <a:pPr algn="ctr">
                <a:lnSpc>
                  <a:spcPts val="4601"/>
                </a:lnSpc>
              </a:pPr>
              <a:endParaRPr/>
            </a:p>
          </p:txBody>
        </p:sp>
      </p:grpSp>
      <p:grpSp>
        <p:nvGrpSpPr>
          <p:cNvPr id="23" name="Group 23"/>
          <p:cNvGrpSpPr/>
          <p:nvPr/>
        </p:nvGrpSpPr>
        <p:grpSpPr>
          <a:xfrm>
            <a:off x="8161297" y="1740752"/>
            <a:ext cx="6095896" cy="530209"/>
            <a:chOff x="0" y="0"/>
            <a:chExt cx="1092316" cy="95007"/>
          </a:xfrm>
        </p:grpSpPr>
        <p:sp>
          <p:nvSpPr>
            <p:cNvPr id="24" name="Freeform 24"/>
            <p:cNvSpPr/>
            <p:nvPr/>
          </p:nvSpPr>
          <p:spPr>
            <a:xfrm>
              <a:off x="0" y="0"/>
              <a:ext cx="1092316" cy="95007"/>
            </a:xfrm>
            <a:custGeom>
              <a:avLst/>
              <a:gdLst/>
              <a:ahLst/>
              <a:cxnLst/>
              <a:rect l="l" t="t" r="r" b="b"/>
              <a:pathLst>
                <a:path w="1092316" h="95007">
                  <a:moveTo>
                    <a:pt x="34291" y="0"/>
                  </a:moveTo>
                  <a:lnTo>
                    <a:pt x="1058025" y="0"/>
                  </a:lnTo>
                  <a:cubicBezTo>
                    <a:pt x="1067120" y="0"/>
                    <a:pt x="1075842" y="3613"/>
                    <a:pt x="1082272" y="10043"/>
                  </a:cubicBezTo>
                  <a:cubicBezTo>
                    <a:pt x="1088703" y="16474"/>
                    <a:pt x="1092316" y="25196"/>
                    <a:pt x="1092316" y="34291"/>
                  </a:cubicBezTo>
                  <a:lnTo>
                    <a:pt x="1092316" y="60717"/>
                  </a:lnTo>
                  <a:cubicBezTo>
                    <a:pt x="1092316" y="69811"/>
                    <a:pt x="1088703" y="78533"/>
                    <a:pt x="1082272" y="84964"/>
                  </a:cubicBezTo>
                  <a:cubicBezTo>
                    <a:pt x="1075842" y="91395"/>
                    <a:pt x="1067120" y="95007"/>
                    <a:pt x="1058025" y="95007"/>
                  </a:cubicBezTo>
                  <a:lnTo>
                    <a:pt x="34291" y="95007"/>
                  </a:lnTo>
                  <a:cubicBezTo>
                    <a:pt x="25196" y="95007"/>
                    <a:pt x="16474" y="91395"/>
                    <a:pt x="10043" y="84964"/>
                  </a:cubicBezTo>
                  <a:cubicBezTo>
                    <a:pt x="3613" y="78533"/>
                    <a:pt x="0" y="69811"/>
                    <a:pt x="0" y="60717"/>
                  </a:cubicBezTo>
                  <a:lnTo>
                    <a:pt x="0" y="34291"/>
                  </a:lnTo>
                  <a:cubicBezTo>
                    <a:pt x="0" y="25196"/>
                    <a:pt x="3613" y="16474"/>
                    <a:pt x="10043" y="10043"/>
                  </a:cubicBezTo>
                  <a:cubicBezTo>
                    <a:pt x="16474" y="3613"/>
                    <a:pt x="25196" y="0"/>
                    <a:pt x="34291" y="0"/>
                  </a:cubicBezTo>
                  <a:close/>
                </a:path>
              </a:pathLst>
            </a:custGeom>
            <a:solidFill>
              <a:srgbClr val="83C5BE"/>
            </a:solidFill>
            <a:ln w="19050" cap="rnd">
              <a:solidFill>
                <a:srgbClr val="0C4449"/>
              </a:solidFill>
              <a:prstDash val="solid"/>
              <a:round/>
            </a:ln>
          </p:spPr>
          <p:txBody>
            <a:bodyPr/>
            <a:lstStyle/>
            <a:p>
              <a:endParaRPr lang="en-GB"/>
            </a:p>
          </p:txBody>
        </p:sp>
        <p:sp>
          <p:nvSpPr>
            <p:cNvPr id="25" name="TextBox 25"/>
            <p:cNvSpPr txBox="1"/>
            <p:nvPr/>
          </p:nvSpPr>
          <p:spPr>
            <a:xfrm>
              <a:off x="0" y="-66675"/>
              <a:ext cx="1092316" cy="161682"/>
            </a:xfrm>
            <a:prstGeom prst="rect">
              <a:avLst/>
            </a:prstGeom>
          </p:spPr>
          <p:txBody>
            <a:bodyPr lIns="50800" tIns="50800" rIns="50800" bIns="50800" rtlCol="0" anchor="ctr"/>
            <a:lstStyle/>
            <a:p>
              <a:pPr algn="ctr">
                <a:lnSpc>
                  <a:spcPts val="4601"/>
                </a:lnSpc>
              </a:pPr>
              <a:endParaRPr/>
            </a:p>
          </p:txBody>
        </p:sp>
      </p:grpSp>
      <p:grpSp>
        <p:nvGrpSpPr>
          <p:cNvPr id="26" name="Group 26"/>
          <p:cNvGrpSpPr/>
          <p:nvPr/>
        </p:nvGrpSpPr>
        <p:grpSpPr>
          <a:xfrm>
            <a:off x="7685887" y="5373123"/>
            <a:ext cx="7163569" cy="2883192"/>
            <a:chOff x="0" y="0"/>
            <a:chExt cx="1283631" cy="516635"/>
          </a:xfrm>
        </p:grpSpPr>
        <p:sp>
          <p:nvSpPr>
            <p:cNvPr id="27" name="Freeform 27"/>
            <p:cNvSpPr/>
            <p:nvPr/>
          </p:nvSpPr>
          <p:spPr>
            <a:xfrm>
              <a:off x="0" y="0"/>
              <a:ext cx="1283631" cy="516635"/>
            </a:xfrm>
            <a:custGeom>
              <a:avLst/>
              <a:gdLst/>
              <a:ahLst/>
              <a:cxnLst/>
              <a:rect l="l" t="t" r="r" b="b"/>
              <a:pathLst>
                <a:path w="1283631" h="516635">
                  <a:moveTo>
                    <a:pt x="32422" y="0"/>
                  </a:moveTo>
                  <a:lnTo>
                    <a:pt x="1251209" y="0"/>
                  </a:lnTo>
                  <a:cubicBezTo>
                    <a:pt x="1269115" y="0"/>
                    <a:pt x="1283631" y="14516"/>
                    <a:pt x="1283631" y="32422"/>
                  </a:cubicBezTo>
                  <a:lnTo>
                    <a:pt x="1283631" y="484213"/>
                  </a:lnTo>
                  <a:cubicBezTo>
                    <a:pt x="1283631" y="492812"/>
                    <a:pt x="1280215" y="501059"/>
                    <a:pt x="1274135" y="507139"/>
                  </a:cubicBezTo>
                  <a:cubicBezTo>
                    <a:pt x="1268054" y="513219"/>
                    <a:pt x="1259808" y="516635"/>
                    <a:pt x="1251209" y="516635"/>
                  </a:cubicBezTo>
                  <a:lnTo>
                    <a:pt x="32422" y="516635"/>
                  </a:lnTo>
                  <a:cubicBezTo>
                    <a:pt x="23823" y="516635"/>
                    <a:pt x="15577" y="513219"/>
                    <a:pt x="9496" y="507139"/>
                  </a:cubicBezTo>
                  <a:cubicBezTo>
                    <a:pt x="3416" y="501059"/>
                    <a:pt x="0" y="492812"/>
                    <a:pt x="0" y="484213"/>
                  </a:cubicBezTo>
                  <a:lnTo>
                    <a:pt x="0" y="32422"/>
                  </a:lnTo>
                  <a:cubicBezTo>
                    <a:pt x="0" y="23823"/>
                    <a:pt x="3416" y="15577"/>
                    <a:pt x="9496" y="9496"/>
                  </a:cubicBezTo>
                  <a:cubicBezTo>
                    <a:pt x="15577" y="3416"/>
                    <a:pt x="23823" y="0"/>
                    <a:pt x="32422" y="0"/>
                  </a:cubicBezTo>
                  <a:close/>
                </a:path>
              </a:pathLst>
            </a:custGeom>
            <a:solidFill>
              <a:srgbClr val="FFFFFF"/>
            </a:solidFill>
            <a:ln w="23812" cap="rnd">
              <a:solidFill>
                <a:srgbClr val="0C4449"/>
              </a:solidFill>
              <a:prstDash val="solid"/>
              <a:round/>
            </a:ln>
          </p:spPr>
          <p:txBody>
            <a:bodyPr/>
            <a:lstStyle/>
            <a:p>
              <a:endParaRPr lang="en-GB"/>
            </a:p>
          </p:txBody>
        </p:sp>
        <p:sp>
          <p:nvSpPr>
            <p:cNvPr id="28" name="TextBox 28"/>
            <p:cNvSpPr txBox="1"/>
            <p:nvPr/>
          </p:nvSpPr>
          <p:spPr>
            <a:xfrm>
              <a:off x="0" y="-66675"/>
              <a:ext cx="1283631" cy="583310"/>
            </a:xfrm>
            <a:prstGeom prst="rect">
              <a:avLst/>
            </a:prstGeom>
          </p:spPr>
          <p:txBody>
            <a:bodyPr lIns="50800" tIns="50800" rIns="50800" bIns="50800" rtlCol="0" anchor="ctr"/>
            <a:lstStyle/>
            <a:p>
              <a:pPr algn="ctr">
                <a:lnSpc>
                  <a:spcPts val="4601"/>
                </a:lnSpc>
              </a:pPr>
              <a:endParaRPr/>
            </a:p>
          </p:txBody>
        </p:sp>
      </p:grpSp>
      <p:grpSp>
        <p:nvGrpSpPr>
          <p:cNvPr id="29" name="Group 29"/>
          <p:cNvGrpSpPr/>
          <p:nvPr/>
        </p:nvGrpSpPr>
        <p:grpSpPr>
          <a:xfrm>
            <a:off x="213908" y="18898603"/>
            <a:ext cx="7189649" cy="2885491"/>
            <a:chOff x="-15188" y="-66675"/>
            <a:chExt cx="1288304" cy="517047"/>
          </a:xfrm>
        </p:grpSpPr>
        <p:sp>
          <p:nvSpPr>
            <p:cNvPr id="30" name="Freeform 30"/>
            <p:cNvSpPr/>
            <p:nvPr/>
          </p:nvSpPr>
          <p:spPr>
            <a:xfrm>
              <a:off x="-15188" y="77066"/>
              <a:ext cx="1273116" cy="260686"/>
            </a:xfrm>
            <a:custGeom>
              <a:avLst/>
              <a:gdLst/>
              <a:ahLst/>
              <a:cxnLst/>
              <a:rect l="l" t="t" r="r" b="b"/>
              <a:pathLst>
                <a:path w="1273116" h="450372">
                  <a:moveTo>
                    <a:pt x="32690" y="0"/>
                  </a:moveTo>
                  <a:lnTo>
                    <a:pt x="1240426" y="0"/>
                  </a:lnTo>
                  <a:cubicBezTo>
                    <a:pt x="1249096" y="0"/>
                    <a:pt x="1257411" y="3444"/>
                    <a:pt x="1263541" y="9575"/>
                  </a:cubicBezTo>
                  <a:cubicBezTo>
                    <a:pt x="1269672" y="15705"/>
                    <a:pt x="1273116" y="24020"/>
                    <a:pt x="1273116" y="32690"/>
                  </a:cubicBezTo>
                  <a:lnTo>
                    <a:pt x="1273116" y="417682"/>
                  </a:lnTo>
                  <a:cubicBezTo>
                    <a:pt x="1273116" y="435737"/>
                    <a:pt x="1258480" y="450372"/>
                    <a:pt x="1240426" y="450372"/>
                  </a:cubicBezTo>
                  <a:lnTo>
                    <a:pt x="32690" y="450372"/>
                  </a:lnTo>
                  <a:cubicBezTo>
                    <a:pt x="24020" y="450372"/>
                    <a:pt x="15705" y="446928"/>
                    <a:pt x="9575" y="440798"/>
                  </a:cubicBezTo>
                  <a:cubicBezTo>
                    <a:pt x="3444" y="434667"/>
                    <a:pt x="0" y="426352"/>
                    <a:pt x="0" y="417682"/>
                  </a:cubicBezTo>
                  <a:lnTo>
                    <a:pt x="0" y="32690"/>
                  </a:lnTo>
                  <a:cubicBezTo>
                    <a:pt x="0" y="24020"/>
                    <a:pt x="3444" y="15705"/>
                    <a:pt x="9575" y="9575"/>
                  </a:cubicBezTo>
                  <a:cubicBezTo>
                    <a:pt x="15705" y="3444"/>
                    <a:pt x="24020" y="0"/>
                    <a:pt x="32690" y="0"/>
                  </a:cubicBezTo>
                  <a:close/>
                </a:path>
              </a:pathLst>
            </a:custGeom>
            <a:solidFill>
              <a:srgbClr val="FFFFFF"/>
            </a:solidFill>
            <a:ln w="23812" cap="rnd">
              <a:solidFill>
                <a:srgbClr val="0C4449"/>
              </a:solidFill>
              <a:prstDash val="solid"/>
              <a:round/>
            </a:ln>
          </p:spPr>
          <p:txBody>
            <a:bodyPr/>
            <a:lstStyle/>
            <a:p>
              <a:endParaRPr lang="en-GB"/>
            </a:p>
          </p:txBody>
        </p:sp>
        <p:sp>
          <p:nvSpPr>
            <p:cNvPr id="31" name="TextBox 31"/>
            <p:cNvSpPr txBox="1"/>
            <p:nvPr/>
          </p:nvSpPr>
          <p:spPr>
            <a:xfrm>
              <a:off x="0" y="-66675"/>
              <a:ext cx="1273116" cy="517047"/>
            </a:xfrm>
            <a:prstGeom prst="rect">
              <a:avLst/>
            </a:prstGeom>
          </p:spPr>
          <p:txBody>
            <a:bodyPr lIns="50800" tIns="50800" rIns="50800" bIns="50800" rtlCol="0" anchor="ctr"/>
            <a:lstStyle/>
            <a:p>
              <a:pPr algn="ctr">
                <a:lnSpc>
                  <a:spcPts val="4601"/>
                </a:lnSpc>
              </a:pPr>
              <a:endParaRPr/>
            </a:p>
          </p:txBody>
        </p:sp>
      </p:grpSp>
      <p:grpSp>
        <p:nvGrpSpPr>
          <p:cNvPr id="38" name="Group 38"/>
          <p:cNvGrpSpPr/>
          <p:nvPr/>
        </p:nvGrpSpPr>
        <p:grpSpPr>
          <a:xfrm>
            <a:off x="8029360" y="4853087"/>
            <a:ext cx="6169374" cy="412725"/>
            <a:chOff x="0" y="0"/>
            <a:chExt cx="1105482" cy="73956"/>
          </a:xfrm>
        </p:grpSpPr>
        <p:sp>
          <p:nvSpPr>
            <p:cNvPr id="39" name="Freeform 39"/>
            <p:cNvSpPr/>
            <p:nvPr/>
          </p:nvSpPr>
          <p:spPr>
            <a:xfrm>
              <a:off x="0" y="0"/>
              <a:ext cx="1105482" cy="73956"/>
            </a:xfrm>
            <a:custGeom>
              <a:avLst/>
              <a:gdLst/>
              <a:ahLst/>
              <a:cxnLst/>
              <a:rect l="l" t="t" r="r" b="b"/>
              <a:pathLst>
                <a:path w="1105482" h="73956">
                  <a:moveTo>
                    <a:pt x="33882" y="0"/>
                  </a:moveTo>
                  <a:lnTo>
                    <a:pt x="1071600" y="0"/>
                  </a:lnTo>
                  <a:cubicBezTo>
                    <a:pt x="1090313" y="0"/>
                    <a:pt x="1105482" y="15170"/>
                    <a:pt x="1105482" y="33882"/>
                  </a:cubicBezTo>
                  <a:lnTo>
                    <a:pt x="1105482" y="40073"/>
                  </a:lnTo>
                  <a:cubicBezTo>
                    <a:pt x="1105482" y="58786"/>
                    <a:pt x="1090313" y="73956"/>
                    <a:pt x="1071600" y="73956"/>
                  </a:cubicBezTo>
                  <a:lnTo>
                    <a:pt x="33882" y="73956"/>
                  </a:lnTo>
                  <a:cubicBezTo>
                    <a:pt x="15170" y="73956"/>
                    <a:pt x="0" y="58786"/>
                    <a:pt x="0" y="40073"/>
                  </a:cubicBezTo>
                  <a:lnTo>
                    <a:pt x="0" y="33882"/>
                  </a:lnTo>
                  <a:cubicBezTo>
                    <a:pt x="0" y="15170"/>
                    <a:pt x="15170" y="0"/>
                    <a:pt x="33882" y="0"/>
                  </a:cubicBezTo>
                  <a:close/>
                </a:path>
              </a:pathLst>
            </a:custGeom>
            <a:solidFill>
              <a:srgbClr val="83C5BE"/>
            </a:solidFill>
            <a:ln w="19050" cap="rnd">
              <a:solidFill>
                <a:srgbClr val="0C4449"/>
              </a:solidFill>
              <a:prstDash val="solid"/>
              <a:round/>
            </a:ln>
          </p:spPr>
          <p:txBody>
            <a:bodyPr/>
            <a:lstStyle/>
            <a:p>
              <a:endParaRPr lang="en-GB"/>
            </a:p>
          </p:txBody>
        </p:sp>
        <p:sp>
          <p:nvSpPr>
            <p:cNvPr id="40" name="TextBox 40"/>
            <p:cNvSpPr txBox="1"/>
            <p:nvPr/>
          </p:nvSpPr>
          <p:spPr>
            <a:xfrm>
              <a:off x="0" y="-66675"/>
              <a:ext cx="1105482" cy="140631"/>
            </a:xfrm>
            <a:prstGeom prst="rect">
              <a:avLst/>
            </a:prstGeom>
          </p:spPr>
          <p:txBody>
            <a:bodyPr lIns="50800" tIns="50800" rIns="50800" bIns="50800" rtlCol="0" anchor="ctr"/>
            <a:lstStyle/>
            <a:p>
              <a:pPr algn="ctr">
                <a:lnSpc>
                  <a:spcPts val="4601"/>
                </a:lnSpc>
              </a:pPr>
              <a:endParaRPr/>
            </a:p>
          </p:txBody>
        </p:sp>
      </p:grpSp>
      <p:grpSp>
        <p:nvGrpSpPr>
          <p:cNvPr id="41" name="Group 41"/>
          <p:cNvGrpSpPr/>
          <p:nvPr/>
        </p:nvGrpSpPr>
        <p:grpSpPr>
          <a:xfrm>
            <a:off x="329994" y="8528634"/>
            <a:ext cx="6453718" cy="792524"/>
            <a:chOff x="0" y="0"/>
            <a:chExt cx="1156433" cy="142011"/>
          </a:xfrm>
        </p:grpSpPr>
        <p:sp>
          <p:nvSpPr>
            <p:cNvPr id="42" name="Freeform 42"/>
            <p:cNvSpPr/>
            <p:nvPr/>
          </p:nvSpPr>
          <p:spPr>
            <a:xfrm>
              <a:off x="0" y="0"/>
              <a:ext cx="1156433" cy="142011"/>
            </a:xfrm>
            <a:custGeom>
              <a:avLst/>
              <a:gdLst/>
              <a:ahLst/>
              <a:cxnLst/>
              <a:rect l="l" t="t" r="r" b="b"/>
              <a:pathLst>
                <a:path w="1156433" h="142011">
                  <a:moveTo>
                    <a:pt x="32389" y="0"/>
                  </a:moveTo>
                  <a:lnTo>
                    <a:pt x="1124044" y="0"/>
                  </a:lnTo>
                  <a:cubicBezTo>
                    <a:pt x="1132634" y="0"/>
                    <a:pt x="1140873" y="3412"/>
                    <a:pt x="1146947" y="9487"/>
                  </a:cubicBezTo>
                  <a:cubicBezTo>
                    <a:pt x="1153021" y="15561"/>
                    <a:pt x="1156433" y="23799"/>
                    <a:pt x="1156433" y="32389"/>
                  </a:cubicBezTo>
                  <a:lnTo>
                    <a:pt x="1156433" y="109622"/>
                  </a:lnTo>
                  <a:cubicBezTo>
                    <a:pt x="1156433" y="127510"/>
                    <a:pt x="1141932" y="142011"/>
                    <a:pt x="1124044" y="142011"/>
                  </a:cubicBezTo>
                  <a:lnTo>
                    <a:pt x="32389" y="142011"/>
                  </a:lnTo>
                  <a:cubicBezTo>
                    <a:pt x="23799" y="142011"/>
                    <a:pt x="15561" y="138599"/>
                    <a:pt x="9487" y="132525"/>
                  </a:cubicBezTo>
                  <a:cubicBezTo>
                    <a:pt x="3412" y="126451"/>
                    <a:pt x="0" y="118212"/>
                    <a:pt x="0" y="109622"/>
                  </a:cubicBezTo>
                  <a:lnTo>
                    <a:pt x="0" y="32389"/>
                  </a:lnTo>
                  <a:cubicBezTo>
                    <a:pt x="0" y="23799"/>
                    <a:pt x="3412" y="15561"/>
                    <a:pt x="9487" y="9487"/>
                  </a:cubicBezTo>
                  <a:cubicBezTo>
                    <a:pt x="15561" y="3412"/>
                    <a:pt x="23799" y="0"/>
                    <a:pt x="32389" y="0"/>
                  </a:cubicBezTo>
                  <a:close/>
                </a:path>
              </a:pathLst>
            </a:custGeom>
            <a:solidFill>
              <a:srgbClr val="83C5BE"/>
            </a:solidFill>
            <a:ln w="19050" cap="rnd">
              <a:solidFill>
                <a:srgbClr val="0C4449"/>
              </a:solidFill>
              <a:prstDash val="solid"/>
              <a:round/>
            </a:ln>
          </p:spPr>
          <p:txBody>
            <a:bodyPr/>
            <a:lstStyle/>
            <a:p>
              <a:endParaRPr lang="en-GB"/>
            </a:p>
          </p:txBody>
        </p:sp>
        <p:sp>
          <p:nvSpPr>
            <p:cNvPr id="43" name="TextBox 43"/>
            <p:cNvSpPr txBox="1"/>
            <p:nvPr/>
          </p:nvSpPr>
          <p:spPr>
            <a:xfrm>
              <a:off x="0" y="-66675"/>
              <a:ext cx="1156433" cy="208686"/>
            </a:xfrm>
            <a:prstGeom prst="rect">
              <a:avLst/>
            </a:prstGeom>
          </p:spPr>
          <p:txBody>
            <a:bodyPr lIns="50800" tIns="50800" rIns="50800" bIns="50800" rtlCol="0" anchor="ctr"/>
            <a:lstStyle/>
            <a:p>
              <a:pPr algn="ctr">
                <a:lnSpc>
                  <a:spcPts val="4601"/>
                </a:lnSpc>
              </a:pPr>
              <a:endParaRPr/>
            </a:p>
          </p:txBody>
        </p:sp>
      </p:grpSp>
      <p:grpSp>
        <p:nvGrpSpPr>
          <p:cNvPr id="44" name="Group 44"/>
          <p:cNvGrpSpPr/>
          <p:nvPr/>
        </p:nvGrpSpPr>
        <p:grpSpPr>
          <a:xfrm>
            <a:off x="613667" y="19360365"/>
            <a:ext cx="6453718" cy="581025"/>
            <a:chOff x="0" y="0"/>
            <a:chExt cx="1156433" cy="104113"/>
          </a:xfrm>
        </p:grpSpPr>
        <p:sp>
          <p:nvSpPr>
            <p:cNvPr id="45" name="Freeform 45"/>
            <p:cNvSpPr/>
            <p:nvPr/>
          </p:nvSpPr>
          <p:spPr>
            <a:xfrm>
              <a:off x="0" y="0"/>
              <a:ext cx="1156433" cy="104113"/>
            </a:xfrm>
            <a:custGeom>
              <a:avLst/>
              <a:gdLst/>
              <a:ahLst/>
              <a:cxnLst/>
              <a:rect l="l" t="t" r="r" b="b"/>
              <a:pathLst>
                <a:path w="1156433" h="104113">
                  <a:moveTo>
                    <a:pt x="32389" y="0"/>
                  </a:moveTo>
                  <a:lnTo>
                    <a:pt x="1124044" y="0"/>
                  </a:lnTo>
                  <a:cubicBezTo>
                    <a:pt x="1132634" y="0"/>
                    <a:pt x="1140873" y="3412"/>
                    <a:pt x="1146947" y="9487"/>
                  </a:cubicBezTo>
                  <a:cubicBezTo>
                    <a:pt x="1153021" y="15561"/>
                    <a:pt x="1156433" y="23799"/>
                    <a:pt x="1156433" y="32389"/>
                  </a:cubicBezTo>
                  <a:lnTo>
                    <a:pt x="1156433" y="71724"/>
                  </a:lnTo>
                  <a:cubicBezTo>
                    <a:pt x="1156433" y="89612"/>
                    <a:pt x="1141932" y="104113"/>
                    <a:pt x="1124044" y="104113"/>
                  </a:cubicBezTo>
                  <a:lnTo>
                    <a:pt x="32389" y="104113"/>
                  </a:lnTo>
                  <a:cubicBezTo>
                    <a:pt x="23799" y="104113"/>
                    <a:pt x="15561" y="100701"/>
                    <a:pt x="9487" y="94626"/>
                  </a:cubicBezTo>
                  <a:cubicBezTo>
                    <a:pt x="3412" y="88552"/>
                    <a:pt x="0" y="80314"/>
                    <a:pt x="0" y="71724"/>
                  </a:cubicBezTo>
                  <a:lnTo>
                    <a:pt x="0" y="32389"/>
                  </a:lnTo>
                  <a:cubicBezTo>
                    <a:pt x="0" y="23799"/>
                    <a:pt x="3412" y="15561"/>
                    <a:pt x="9487" y="9487"/>
                  </a:cubicBezTo>
                  <a:cubicBezTo>
                    <a:pt x="15561" y="3412"/>
                    <a:pt x="23799" y="0"/>
                    <a:pt x="32389" y="0"/>
                  </a:cubicBezTo>
                  <a:close/>
                </a:path>
              </a:pathLst>
            </a:custGeom>
            <a:solidFill>
              <a:srgbClr val="83C5BE"/>
            </a:solidFill>
            <a:ln w="19050" cap="rnd">
              <a:solidFill>
                <a:srgbClr val="0C4449"/>
              </a:solidFill>
              <a:prstDash val="solid"/>
              <a:round/>
            </a:ln>
          </p:spPr>
          <p:txBody>
            <a:bodyPr/>
            <a:lstStyle/>
            <a:p>
              <a:endParaRPr lang="en-GB"/>
            </a:p>
          </p:txBody>
        </p:sp>
        <p:sp>
          <p:nvSpPr>
            <p:cNvPr id="46" name="TextBox 46"/>
            <p:cNvSpPr txBox="1"/>
            <p:nvPr/>
          </p:nvSpPr>
          <p:spPr>
            <a:xfrm>
              <a:off x="0" y="-66675"/>
              <a:ext cx="1156433" cy="170788"/>
            </a:xfrm>
            <a:prstGeom prst="rect">
              <a:avLst/>
            </a:prstGeom>
          </p:spPr>
          <p:txBody>
            <a:bodyPr lIns="50800" tIns="50800" rIns="50800" bIns="50800" rtlCol="0" anchor="ctr"/>
            <a:lstStyle/>
            <a:p>
              <a:pPr algn="ctr">
                <a:lnSpc>
                  <a:spcPts val="4601"/>
                </a:lnSpc>
              </a:pPr>
              <a:endParaRPr/>
            </a:p>
          </p:txBody>
        </p:sp>
      </p:grpSp>
      <p:grpSp>
        <p:nvGrpSpPr>
          <p:cNvPr id="47" name="Group 47"/>
          <p:cNvGrpSpPr/>
          <p:nvPr/>
        </p:nvGrpSpPr>
        <p:grpSpPr>
          <a:xfrm>
            <a:off x="7565408" y="15426612"/>
            <a:ext cx="7342543" cy="5804661"/>
            <a:chOff x="0" y="-66675"/>
            <a:chExt cx="1315701" cy="466120"/>
          </a:xfrm>
        </p:grpSpPr>
        <p:sp>
          <p:nvSpPr>
            <p:cNvPr id="48" name="Freeform 48"/>
            <p:cNvSpPr/>
            <p:nvPr/>
          </p:nvSpPr>
          <p:spPr>
            <a:xfrm>
              <a:off x="3538" y="49611"/>
              <a:ext cx="1312163" cy="301010"/>
            </a:xfrm>
            <a:custGeom>
              <a:avLst/>
              <a:gdLst/>
              <a:ahLst/>
              <a:cxnLst/>
              <a:rect l="l" t="t" r="r" b="b"/>
              <a:pathLst>
                <a:path w="1312163" h="399445">
                  <a:moveTo>
                    <a:pt x="31717" y="0"/>
                  </a:moveTo>
                  <a:lnTo>
                    <a:pt x="1280446" y="0"/>
                  </a:lnTo>
                  <a:cubicBezTo>
                    <a:pt x="1297963" y="0"/>
                    <a:pt x="1312163" y="14200"/>
                    <a:pt x="1312163" y="31717"/>
                  </a:cubicBezTo>
                  <a:lnTo>
                    <a:pt x="1312163" y="367728"/>
                  </a:lnTo>
                  <a:cubicBezTo>
                    <a:pt x="1312163" y="376140"/>
                    <a:pt x="1308821" y="384207"/>
                    <a:pt x="1302873" y="390155"/>
                  </a:cubicBezTo>
                  <a:cubicBezTo>
                    <a:pt x="1296925" y="396104"/>
                    <a:pt x="1288858" y="399445"/>
                    <a:pt x="1280446" y="399445"/>
                  </a:cubicBezTo>
                  <a:lnTo>
                    <a:pt x="31717" y="399445"/>
                  </a:lnTo>
                  <a:cubicBezTo>
                    <a:pt x="14200" y="399445"/>
                    <a:pt x="0" y="385245"/>
                    <a:pt x="0" y="367728"/>
                  </a:cubicBezTo>
                  <a:lnTo>
                    <a:pt x="0" y="31717"/>
                  </a:lnTo>
                  <a:cubicBezTo>
                    <a:pt x="0" y="14200"/>
                    <a:pt x="14200" y="0"/>
                    <a:pt x="31717" y="0"/>
                  </a:cubicBezTo>
                  <a:close/>
                </a:path>
              </a:pathLst>
            </a:custGeom>
            <a:solidFill>
              <a:srgbClr val="FFFFFF"/>
            </a:solidFill>
            <a:ln w="23812" cap="rnd">
              <a:solidFill>
                <a:srgbClr val="0C4449"/>
              </a:solidFill>
              <a:prstDash val="solid"/>
              <a:round/>
            </a:ln>
          </p:spPr>
          <p:txBody>
            <a:bodyPr/>
            <a:lstStyle/>
            <a:p>
              <a:r>
                <a:rPr lang="en-GB" dirty="0"/>
                <a:t>This secondary research explored the relationship between Adverse Childhood Experiences (ACEs) and long-term physical health outcomes in adulthood. A structured literature search prioritised evidence published between 2016 and 2026, with a seminal-study exception. Ten sources were evaluated using the CRAAP Test, and five were selected for detailed analysis. Three possible themes emerged: adult physical health outcomes, biological mechanisms linking ACEs to disease, and prevention and public health responses. These themes provided a framework for examining the evidence while recognising study limitations and distinguishing association from causation.</a:t>
              </a:r>
            </a:p>
          </p:txBody>
        </p:sp>
        <p:sp>
          <p:nvSpPr>
            <p:cNvPr id="49" name="TextBox 49"/>
            <p:cNvSpPr txBox="1"/>
            <p:nvPr/>
          </p:nvSpPr>
          <p:spPr>
            <a:xfrm>
              <a:off x="0" y="-66675"/>
              <a:ext cx="1312163" cy="466120"/>
            </a:xfrm>
            <a:prstGeom prst="rect">
              <a:avLst/>
            </a:prstGeom>
          </p:spPr>
          <p:txBody>
            <a:bodyPr lIns="50800" tIns="50800" rIns="50800" bIns="50800" rtlCol="0" anchor="ctr"/>
            <a:lstStyle/>
            <a:p>
              <a:pPr algn="ctr">
                <a:lnSpc>
                  <a:spcPts val="4601"/>
                </a:lnSpc>
              </a:pPr>
              <a:endParaRPr/>
            </a:p>
          </p:txBody>
        </p:sp>
      </p:grpSp>
      <p:grpSp>
        <p:nvGrpSpPr>
          <p:cNvPr id="50" name="Group 50"/>
          <p:cNvGrpSpPr/>
          <p:nvPr/>
        </p:nvGrpSpPr>
        <p:grpSpPr>
          <a:xfrm>
            <a:off x="8660697" y="16318770"/>
            <a:ext cx="4853521" cy="419100"/>
            <a:chOff x="0" y="0"/>
            <a:chExt cx="869696" cy="75098"/>
          </a:xfrm>
        </p:grpSpPr>
        <p:sp>
          <p:nvSpPr>
            <p:cNvPr id="51" name="Freeform 51"/>
            <p:cNvSpPr/>
            <p:nvPr/>
          </p:nvSpPr>
          <p:spPr>
            <a:xfrm>
              <a:off x="0" y="0"/>
              <a:ext cx="869696" cy="75098"/>
            </a:xfrm>
            <a:custGeom>
              <a:avLst/>
              <a:gdLst/>
              <a:ahLst/>
              <a:cxnLst/>
              <a:rect l="l" t="t" r="r" b="b"/>
              <a:pathLst>
                <a:path w="869696" h="75098">
                  <a:moveTo>
                    <a:pt x="37549" y="0"/>
                  </a:moveTo>
                  <a:lnTo>
                    <a:pt x="832147" y="0"/>
                  </a:lnTo>
                  <a:cubicBezTo>
                    <a:pt x="842106" y="0"/>
                    <a:pt x="851657" y="3956"/>
                    <a:pt x="858698" y="10998"/>
                  </a:cubicBezTo>
                  <a:cubicBezTo>
                    <a:pt x="865740" y="18040"/>
                    <a:pt x="869696" y="27590"/>
                    <a:pt x="869696" y="37549"/>
                  </a:cubicBezTo>
                  <a:lnTo>
                    <a:pt x="869696" y="37549"/>
                  </a:lnTo>
                  <a:cubicBezTo>
                    <a:pt x="869696" y="58287"/>
                    <a:pt x="852885" y="75098"/>
                    <a:pt x="832147" y="75098"/>
                  </a:cubicBezTo>
                  <a:lnTo>
                    <a:pt x="37549" y="75098"/>
                  </a:lnTo>
                  <a:cubicBezTo>
                    <a:pt x="27590" y="75098"/>
                    <a:pt x="18040" y="71142"/>
                    <a:pt x="10998" y="64100"/>
                  </a:cubicBezTo>
                  <a:cubicBezTo>
                    <a:pt x="3956" y="57058"/>
                    <a:pt x="0" y="47508"/>
                    <a:pt x="0" y="37549"/>
                  </a:cubicBezTo>
                  <a:lnTo>
                    <a:pt x="0" y="37549"/>
                  </a:lnTo>
                  <a:cubicBezTo>
                    <a:pt x="0" y="27590"/>
                    <a:pt x="3956" y="18040"/>
                    <a:pt x="10998" y="10998"/>
                  </a:cubicBezTo>
                  <a:cubicBezTo>
                    <a:pt x="18040" y="3956"/>
                    <a:pt x="27590" y="0"/>
                    <a:pt x="37549" y="0"/>
                  </a:cubicBezTo>
                  <a:close/>
                </a:path>
              </a:pathLst>
            </a:custGeom>
            <a:solidFill>
              <a:srgbClr val="83C5BE"/>
            </a:solidFill>
            <a:ln w="19050" cap="rnd">
              <a:solidFill>
                <a:srgbClr val="0C4449"/>
              </a:solidFill>
              <a:prstDash val="solid"/>
              <a:round/>
            </a:ln>
          </p:spPr>
          <p:txBody>
            <a:bodyPr/>
            <a:lstStyle/>
            <a:p>
              <a:endParaRPr lang="en-GB"/>
            </a:p>
          </p:txBody>
        </p:sp>
        <p:sp>
          <p:nvSpPr>
            <p:cNvPr id="52" name="TextBox 52"/>
            <p:cNvSpPr txBox="1"/>
            <p:nvPr/>
          </p:nvSpPr>
          <p:spPr>
            <a:xfrm>
              <a:off x="0" y="-66675"/>
              <a:ext cx="869696" cy="141773"/>
            </a:xfrm>
            <a:prstGeom prst="rect">
              <a:avLst/>
            </a:prstGeom>
          </p:spPr>
          <p:txBody>
            <a:bodyPr lIns="50800" tIns="50800" rIns="50800" bIns="50800" rtlCol="0" anchor="ctr"/>
            <a:lstStyle/>
            <a:p>
              <a:pPr algn="ctr">
                <a:lnSpc>
                  <a:spcPts val="4601"/>
                </a:lnSpc>
              </a:pPr>
              <a:endParaRPr/>
            </a:p>
          </p:txBody>
        </p:sp>
      </p:grpSp>
      <p:sp>
        <p:nvSpPr>
          <p:cNvPr id="53" name="Freeform 53"/>
          <p:cNvSpPr/>
          <p:nvPr/>
        </p:nvSpPr>
        <p:spPr>
          <a:xfrm>
            <a:off x="263544" y="5073559"/>
            <a:ext cx="7102101" cy="3376378"/>
          </a:xfrm>
          <a:custGeom>
            <a:avLst/>
            <a:gdLst/>
            <a:ahLst/>
            <a:cxnLst/>
            <a:rect l="l" t="t" r="r" b="b"/>
            <a:pathLst>
              <a:path w="7102101" h="3376378">
                <a:moveTo>
                  <a:pt x="0" y="0"/>
                </a:moveTo>
                <a:lnTo>
                  <a:pt x="7102101" y="0"/>
                </a:lnTo>
                <a:lnTo>
                  <a:pt x="7102101" y="3376378"/>
                </a:lnTo>
                <a:lnTo>
                  <a:pt x="0" y="3376378"/>
                </a:lnTo>
                <a:lnTo>
                  <a:pt x="0" y="0"/>
                </a:lnTo>
                <a:close/>
              </a:path>
            </a:pathLst>
          </a:custGeom>
          <a:blipFill>
            <a:blip r:embed="rId2"/>
            <a:stretch>
              <a:fillRect t="-6191" b="-4322"/>
            </a:stretch>
          </a:blipFill>
        </p:spPr>
        <p:txBody>
          <a:bodyPr/>
          <a:lstStyle/>
          <a:p>
            <a:endParaRPr lang="en-GB"/>
          </a:p>
        </p:txBody>
      </p:sp>
      <p:sp>
        <p:nvSpPr>
          <p:cNvPr id="54" name="Freeform 54"/>
          <p:cNvSpPr/>
          <p:nvPr/>
        </p:nvSpPr>
        <p:spPr>
          <a:xfrm>
            <a:off x="7689686" y="8496407"/>
            <a:ext cx="7093320" cy="4665783"/>
          </a:xfrm>
          <a:custGeom>
            <a:avLst/>
            <a:gdLst/>
            <a:ahLst/>
            <a:cxnLst/>
            <a:rect l="l" t="t" r="r" b="b"/>
            <a:pathLst>
              <a:path w="7093320" h="4665783">
                <a:moveTo>
                  <a:pt x="0" y="0"/>
                </a:moveTo>
                <a:lnTo>
                  <a:pt x="7093320" y="0"/>
                </a:lnTo>
                <a:lnTo>
                  <a:pt x="7093320" y="4665783"/>
                </a:lnTo>
                <a:lnTo>
                  <a:pt x="0" y="4665783"/>
                </a:lnTo>
                <a:lnTo>
                  <a:pt x="0" y="0"/>
                </a:lnTo>
                <a:close/>
              </a:path>
            </a:pathLst>
          </a:custGeom>
          <a:blipFill>
            <a:blip r:embed="rId3"/>
            <a:stretch>
              <a:fillRect l="-14868" t="-14950" r="-8052" b="-9632"/>
            </a:stretch>
          </a:blipFill>
        </p:spPr>
        <p:txBody>
          <a:bodyPr/>
          <a:lstStyle/>
          <a:p>
            <a:endParaRPr lang="en-GB"/>
          </a:p>
        </p:txBody>
      </p:sp>
      <p:grpSp>
        <p:nvGrpSpPr>
          <p:cNvPr id="55" name="Group 55"/>
          <p:cNvGrpSpPr/>
          <p:nvPr/>
        </p:nvGrpSpPr>
        <p:grpSpPr>
          <a:xfrm>
            <a:off x="7520919" y="13157826"/>
            <a:ext cx="7241205" cy="2990881"/>
            <a:chOff x="0" y="-66675"/>
            <a:chExt cx="1297542" cy="535932"/>
          </a:xfrm>
        </p:grpSpPr>
        <p:sp>
          <p:nvSpPr>
            <p:cNvPr id="56" name="Freeform 56"/>
            <p:cNvSpPr/>
            <p:nvPr/>
          </p:nvSpPr>
          <p:spPr>
            <a:xfrm>
              <a:off x="0" y="50730"/>
              <a:ext cx="1297542" cy="418527"/>
            </a:xfrm>
            <a:custGeom>
              <a:avLst/>
              <a:gdLst/>
              <a:ahLst/>
              <a:cxnLst/>
              <a:rect l="l" t="t" r="r" b="b"/>
              <a:pathLst>
                <a:path w="1297542" h="469257">
                  <a:moveTo>
                    <a:pt x="32074" y="0"/>
                  </a:moveTo>
                  <a:lnTo>
                    <a:pt x="1265468" y="0"/>
                  </a:lnTo>
                  <a:cubicBezTo>
                    <a:pt x="1273975" y="0"/>
                    <a:pt x="1282133" y="3379"/>
                    <a:pt x="1288148" y="9394"/>
                  </a:cubicBezTo>
                  <a:cubicBezTo>
                    <a:pt x="1294163" y="15410"/>
                    <a:pt x="1297542" y="23568"/>
                    <a:pt x="1297542" y="32074"/>
                  </a:cubicBezTo>
                  <a:lnTo>
                    <a:pt x="1297542" y="437183"/>
                  </a:lnTo>
                  <a:cubicBezTo>
                    <a:pt x="1297542" y="445689"/>
                    <a:pt x="1294163" y="453848"/>
                    <a:pt x="1288148" y="459863"/>
                  </a:cubicBezTo>
                  <a:cubicBezTo>
                    <a:pt x="1282133" y="465878"/>
                    <a:pt x="1273975" y="469257"/>
                    <a:pt x="1265468" y="469257"/>
                  </a:cubicBezTo>
                  <a:lnTo>
                    <a:pt x="32074" y="469257"/>
                  </a:lnTo>
                  <a:cubicBezTo>
                    <a:pt x="23568" y="469257"/>
                    <a:pt x="15410" y="465878"/>
                    <a:pt x="9394" y="459863"/>
                  </a:cubicBezTo>
                  <a:cubicBezTo>
                    <a:pt x="3379" y="453848"/>
                    <a:pt x="0" y="445689"/>
                    <a:pt x="0" y="437183"/>
                  </a:cubicBezTo>
                  <a:lnTo>
                    <a:pt x="0" y="32074"/>
                  </a:lnTo>
                  <a:cubicBezTo>
                    <a:pt x="0" y="23568"/>
                    <a:pt x="3379" y="15410"/>
                    <a:pt x="9394" y="9394"/>
                  </a:cubicBezTo>
                  <a:cubicBezTo>
                    <a:pt x="15410" y="3379"/>
                    <a:pt x="23568" y="0"/>
                    <a:pt x="32074" y="0"/>
                  </a:cubicBezTo>
                  <a:close/>
                </a:path>
              </a:pathLst>
            </a:custGeom>
            <a:solidFill>
              <a:srgbClr val="FFFFFF"/>
            </a:solidFill>
            <a:ln w="23812" cap="rnd">
              <a:solidFill>
                <a:srgbClr val="0C4449"/>
              </a:solidFill>
              <a:prstDash val="solid"/>
              <a:round/>
            </a:ln>
          </p:spPr>
          <p:txBody>
            <a:bodyPr/>
            <a:lstStyle/>
            <a:p>
              <a:endParaRPr lang="en-GB"/>
            </a:p>
          </p:txBody>
        </p:sp>
        <p:sp>
          <p:nvSpPr>
            <p:cNvPr id="57" name="TextBox 57"/>
            <p:cNvSpPr txBox="1"/>
            <p:nvPr/>
          </p:nvSpPr>
          <p:spPr>
            <a:xfrm>
              <a:off x="0" y="-66675"/>
              <a:ext cx="1297542" cy="535932"/>
            </a:xfrm>
            <a:prstGeom prst="rect">
              <a:avLst/>
            </a:prstGeom>
          </p:spPr>
          <p:txBody>
            <a:bodyPr lIns="50800" tIns="50800" rIns="50800" bIns="50800" rtlCol="0" anchor="ctr"/>
            <a:lstStyle/>
            <a:p>
              <a:pPr algn="ctr">
                <a:lnSpc>
                  <a:spcPts val="4601"/>
                </a:lnSpc>
              </a:pPr>
              <a:endParaRPr/>
            </a:p>
          </p:txBody>
        </p:sp>
      </p:grpSp>
      <p:grpSp>
        <p:nvGrpSpPr>
          <p:cNvPr id="58" name="Group 58"/>
          <p:cNvGrpSpPr/>
          <p:nvPr/>
        </p:nvGrpSpPr>
        <p:grpSpPr>
          <a:xfrm>
            <a:off x="8755557" y="13280245"/>
            <a:ext cx="4853521" cy="419100"/>
            <a:chOff x="0" y="0"/>
            <a:chExt cx="869696" cy="75098"/>
          </a:xfrm>
        </p:grpSpPr>
        <p:sp>
          <p:nvSpPr>
            <p:cNvPr id="59" name="Freeform 59"/>
            <p:cNvSpPr/>
            <p:nvPr/>
          </p:nvSpPr>
          <p:spPr>
            <a:xfrm>
              <a:off x="0" y="0"/>
              <a:ext cx="869696" cy="75098"/>
            </a:xfrm>
            <a:custGeom>
              <a:avLst/>
              <a:gdLst/>
              <a:ahLst/>
              <a:cxnLst/>
              <a:rect l="l" t="t" r="r" b="b"/>
              <a:pathLst>
                <a:path w="869696" h="75098">
                  <a:moveTo>
                    <a:pt x="37549" y="0"/>
                  </a:moveTo>
                  <a:lnTo>
                    <a:pt x="832147" y="0"/>
                  </a:lnTo>
                  <a:cubicBezTo>
                    <a:pt x="842106" y="0"/>
                    <a:pt x="851657" y="3956"/>
                    <a:pt x="858698" y="10998"/>
                  </a:cubicBezTo>
                  <a:cubicBezTo>
                    <a:pt x="865740" y="18040"/>
                    <a:pt x="869696" y="27590"/>
                    <a:pt x="869696" y="37549"/>
                  </a:cubicBezTo>
                  <a:lnTo>
                    <a:pt x="869696" y="37549"/>
                  </a:lnTo>
                  <a:cubicBezTo>
                    <a:pt x="869696" y="58287"/>
                    <a:pt x="852885" y="75098"/>
                    <a:pt x="832147" y="75098"/>
                  </a:cubicBezTo>
                  <a:lnTo>
                    <a:pt x="37549" y="75098"/>
                  </a:lnTo>
                  <a:cubicBezTo>
                    <a:pt x="27590" y="75098"/>
                    <a:pt x="18040" y="71142"/>
                    <a:pt x="10998" y="64100"/>
                  </a:cubicBezTo>
                  <a:cubicBezTo>
                    <a:pt x="3956" y="57058"/>
                    <a:pt x="0" y="47508"/>
                    <a:pt x="0" y="37549"/>
                  </a:cubicBezTo>
                  <a:lnTo>
                    <a:pt x="0" y="37549"/>
                  </a:lnTo>
                  <a:cubicBezTo>
                    <a:pt x="0" y="27590"/>
                    <a:pt x="3956" y="18040"/>
                    <a:pt x="10998" y="10998"/>
                  </a:cubicBezTo>
                  <a:cubicBezTo>
                    <a:pt x="18040" y="3956"/>
                    <a:pt x="27590" y="0"/>
                    <a:pt x="37549" y="0"/>
                  </a:cubicBezTo>
                  <a:close/>
                </a:path>
              </a:pathLst>
            </a:custGeom>
            <a:solidFill>
              <a:srgbClr val="83C5BE"/>
            </a:solidFill>
            <a:ln w="19050" cap="rnd">
              <a:solidFill>
                <a:srgbClr val="0C4449"/>
              </a:solidFill>
              <a:prstDash val="solid"/>
              <a:round/>
            </a:ln>
          </p:spPr>
          <p:txBody>
            <a:bodyPr/>
            <a:lstStyle/>
            <a:p>
              <a:endParaRPr lang="en-GB"/>
            </a:p>
          </p:txBody>
        </p:sp>
        <p:sp>
          <p:nvSpPr>
            <p:cNvPr id="60" name="TextBox 60"/>
            <p:cNvSpPr txBox="1"/>
            <p:nvPr/>
          </p:nvSpPr>
          <p:spPr>
            <a:xfrm>
              <a:off x="0" y="-66675"/>
              <a:ext cx="869696" cy="141773"/>
            </a:xfrm>
            <a:prstGeom prst="rect">
              <a:avLst/>
            </a:prstGeom>
          </p:spPr>
          <p:txBody>
            <a:bodyPr lIns="50800" tIns="50800" rIns="50800" bIns="50800" rtlCol="0" anchor="ctr"/>
            <a:lstStyle/>
            <a:p>
              <a:pPr algn="ctr">
                <a:lnSpc>
                  <a:spcPts val="4601"/>
                </a:lnSpc>
              </a:pPr>
              <a:endParaRPr/>
            </a:p>
          </p:txBody>
        </p:sp>
      </p:grpSp>
      <p:sp>
        <p:nvSpPr>
          <p:cNvPr id="61" name="Freeform 61"/>
          <p:cNvSpPr/>
          <p:nvPr/>
        </p:nvSpPr>
        <p:spPr>
          <a:xfrm>
            <a:off x="343190" y="15656958"/>
            <a:ext cx="6994672" cy="3543562"/>
          </a:xfrm>
          <a:custGeom>
            <a:avLst/>
            <a:gdLst/>
            <a:ahLst/>
            <a:cxnLst/>
            <a:rect l="l" t="t" r="r" b="b"/>
            <a:pathLst>
              <a:path w="6994672" h="3941703">
                <a:moveTo>
                  <a:pt x="0" y="0"/>
                </a:moveTo>
                <a:lnTo>
                  <a:pt x="6994672" y="0"/>
                </a:lnTo>
                <a:lnTo>
                  <a:pt x="6994672" y="3941703"/>
                </a:lnTo>
                <a:lnTo>
                  <a:pt x="0" y="3941703"/>
                </a:lnTo>
                <a:lnTo>
                  <a:pt x="0" y="0"/>
                </a:lnTo>
                <a:close/>
              </a:path>
            </a:pathLst>
          </a:custGeom>
          <a:blipFill>
            <a:blip r:embed="rId4"/>
            <a:stretch>
              <a:fillRect/>
            </a:stretch>
          </a:blipFill>
        </p:spPr>
        <p:txBody>
          <a:bodyPr/>
          <a:lstStyle/>
          <a:p>
            <a:endParaRPr lang="en-GB" dirty="0"/>
          </a:p>
        </p:txBody>
      </p:sp>
      <p:sp>
        <p:nvSpPr>
          <p:cNvPr id="62" name="TextBox 62"/>
          <p:cNvSpPr txBox="1"/>
          <p:nvPr/>
        </p:nvSpPr>
        <p:spPr>
          <a:xfrm>
            <a:off x="575791" y="248754"/>
            <a:ext cx="13890256" cy="1118870"/>
          </a:xfrm>
          <a:prstGeom prst="rect">
            <a:avLst/>
          </a:prstGeom>
        </p:spPr>
        <p:txBody>
          <a:bodyPr lIns="0" tIns="0" rIns="0" bIns="0" rtlCol="0" anchor="t">
            <a:spAutoFit/>
          </a:bodyPr>
          <a:lstStyle/>
          <a:p>
            <a:pPr algn="ctr">
              <a:lnSpc>
                <a:spcPts val="4299"/>
              </a:lnSpc>
            </a:pPr>
            <a:r>
              <a:rPr lang="en-US" sz="4299" b="1" spc="-214">
                <a:solidFill>
                  <a:srgbClr val="FEFFFA"/>
                </a:solidFill>
                <a:latin typeface="Code Pro Bold"/>
                <a:ea typeface="Code Pro Bold"/>
                <a:cs typeface="Code Pro Bold"/>
                <a:sym typeface="Code Pro Bold"/>
              </a:rPr>
              <a:t>Exploring the Impact of Adverse Childhood Experiences on Long-Term Physical Health Outcomes in Adulthood</a:t>
            </a:r>
          </a:p>
        </p:txBody>
      </p:sp>
      <p:sp>
        <p:nvSpPr>
          <p:cNvPr id="63" name="TextBox 63"/>
          <p:cNvSpPr txBox="1"/>
          <p:nvPr/>
        </p:nvSpPr>
        <p:spPr>
          <a:xfrm>
            <a:off x="992643" y="1814507"/>
            <a:ext cx="5907720" cy="333375"/>
          </a:xfrm>
          <a:prstGeom prst="rect">
            <a:avLst/>
          </a:prstGeom>
        </p:spPr>
        <p:txBody>
          <a:bodyPr lIns="0" tIns="0" rIns="0" bIns="0" rtlCol="0" anchor="t">
            <a:spAutoFit/>
          </a:bodyPr>
          <a:lstStyle/>
          <a:p>
            <a:pPr algn="ctr">
              <a:lnSpc>
                <a:spcPts val="2624"/>
              </a:lnSpc>
            </a:pPr>
            <a:r>
              <a:rPr lang="en-US" sz="2499" b="1">
                <a:solidFill>
                  <a:srgbClr val="000000"/>
                </a:solidFill>
                <a:latin typeface="Darker Grotesque Bold"/>
                <a:ea typeface="Darker Grotesque Bold"/>
                <a:cs typeface="Darker Grotesque Bold"/>
                <a:sym typeface="Darker Grotesque Bold"/>
              </a:rPr>
              <a:t>1. INTRODUCTION AND RESEARCH AIM</a:t>
            </a:r>
          </a:p>
        </p:txBody>
      </p:sp>
      <p:sp>
        <p:nvSpPr>
          <p:cNvPr id="64" name="TextBox 64"/>
          <p:cNvSpPr txBox="1"/>
          <p:nvPr/>
        </p:nvSpPr>
        <p:spPr>
          <a:xfrm>
            <a:off x="287472" y="2419509"/>
            <a:ext cx="7093320" cy="2173031"/>
          </a:xfrm>
          <a:prstGeom prst="rect">
            <a:avLst/>
          </a:prstGeom>
        </p:spPr>
        <p:txBody>
          <a:bodyPr lIns="0" tIns="0" rIns="0" bIns="0" rtlCol="0" anchor="t">
            <a:spAutoFit/>
          </a:bodyPr>
          <a:lstStyle/>
          <a:p>
            <a:pPr algn="just"/>
            <a:r>
              <a:rPr lang="en-GB" dirty="0"/>
              <a:t>01 Introduction and research aim</a:t>
            </a:r>
          </a:p>
          <a:p>
            <a:pPr algn="just"/>
            <a:r>
              <a:rPr lang="en-GB" dirty="0"/>
              <a:t>Adverse Childhood Experiences (ACEs) are associated with poorer adult health, making their long-term consequences important for prevention (Hughes et al., 2017). This poster summarises a structured, desk-based secondary literature review. The research aim was to explore the relationship between ACEs and long-term physical health outcomes in adulthood.</a:t>
            </a:r>
          </a:p>
          <a:p>
            <a:pPr marL="388620" lvl="1" indent="-194310" algn="just">
              <a:lnSpc>
                <a:spcPts val="1800"/>
              </a:lnSpc>
              <a:buFont typeface="Arial"/>
              <a:buChar char="•"/>
            </a:pPr>
            <a:endParaRPr lang="en-US" sz="1800" dirty="0">
              <a:solidFill>
                <a:srgbClr val="000000"/>
              </a:solidFill>
              <a:latin typeface="Arimo"/>
              <a:ea typeface="Arimo"/>
              <a:cs typeface="Arimo"/>
              <a:sym typeface="Arimo"/>
            </a:endParaRPr>
          </a:p>
        </p:txBody>
      </p:sp>
      <p:sp>
        <p:nvSpPr>
          <p:cNvPr id="65" name="TextBox 65"/>
          <p:cNvSpPr txBox="1"/>
          <p:nvPr/>
        </p:nvSpPr>
        <p:spPr>
          <a:xfrm>
            <a:off x="298668" y="9406512"/>
            <a:ext cx="7093320" cy="2727029"/>
          </a:xfrm>
          <a:prstGeom prst="rect">
            <a:avLst/>
          </a:prstGeom>
        </p:spPr>
        <p:txBody>
          <a:bodyPr lIns="0" tIns="0" rIns="0" bIns="0" rtlCol="0" anchor="t">
            <a:spAutoFit/>
          </a:bodyPr>
          <a:lstStyle/>
          <a:p>
            <a:r>
              <a:rPr lang="en-GB" dirty="0"/>
              <a:t>A search strategy is a planned approach to finding relevant evidence. Keywords included "Adverse Childhood Experiences", ACEs, "childhood trauma" and "early adversity", alongside "physical health outcomes", "chronic disease" and "adult health". AND linked concepts, OR combined alternatives and NOT excluded unwanted terms.</a:t>
            </a:r>
          </a:p>
          <a:p>
            <a:r>
              <a:rPr lang="en-GB" dirty="0"/>
              <a:t>Example search combination</a:t>
            </a:r>
          </a:p>
          <a:p>
            <a:r>
              <a:rPr lang="en-GB" dirty="0"/>
              <a:t>("Adverse Childhood Experiences" OR ACEs OR</a:t>
            </a:r>
          </a:p>
          <a:p>
            <a:r>
              <a:rPr lang="en-GB" dirty="0"/>
              <a:t>"childhood trauma") AND ("physical health outcomes" OR</a:t>
            </a:r>
          </a:p>
          <a:p>
            <a:r>
              <a:rPr lang="en-GB" dirty="0"/>
              <a:t>"chronic disease")</a:t>
            </a:r>
          </a:p>
          <a:p>
            <a:pPr marL="388620" lvl="1" indent="-194310" algn="just">
              <a:lnSpc>
                <a:spcPts val="1800"/>
              </a:lnSpc>
              <a:buFont typeface="Arial"/>
              <a:buChar char="•"/>
            </a:pPr>
            <a:endParaRPr lang="en-US" sz="1800" dirty="0">
              <a:solidFill>
                <a:srgbClr val="000000"/>
              </a:solidFill>
              <a:latin typeface="Arimo"/>
              <a:ea typeface="Arimo"/>
              <a:cs typeface="Arimo"/>
              <a:sym typeface="Arimo"/>
            </a:endParaRPr>
          </a:p>
        </p:txBody>
      </p:sp>
      <p:sp>
        <p:nvSpPr>
          <p:cNvPr id="66" name="TextBox 66"/>
          <p:cNvSpPr txBox="1"/>
          <p:nvPr/>
        </p:nvSpPr>
        <p:spPr>
          <a:xfrm>
            <a:off x="798184" y="12275380"/>
            <a:ext cx="5747836" cy="333375"/>
          </a:xfrm>
          <a:prstGeom prst="rect">
            <a:avLst/>
          </a:prstGeom>
        </p:spPr>
        <p:txBody>
          <a:bodyPr lIns="0" tIns="0" rIns="0" bIns="0" rtlCol="0" anchor="t">
            <a:spAutoFit/>
          </a:bodyPr>
          <a:lstStyle/>
          <a:p>
            <a:pPr algn="ctr">
              <a:lnSpc>
                <a:spcPts val="2624"/>
              </a:lnSpc>
            </a:pPr>
            <a:r>
              <a:rPr lang="en-US" sz="2499" b="1">
                <a:solidFill>
                  <a:srgbClr val="000000"/>
                </a:solidFill>
                <a:latin typeface="Darker Grotesque Bold"/>
                <a:ea typeface="Darker Grotesque Bold"/>
                <a:cs typeface="Darker Grotesque Bold"/>
                <a:sym typeface="Darker Grotesque Bold"/>
              </a:rPr>
              <a:t>3. RESEARCH SELECTION</a:t>
            </a:r>
          </a:p>
        </p:txBody>
      </p:sp>
      <p:sp>
        <p:nvSpPr>
          <p:cNvPr id="67" name="TextBox 67"/>
          <p:cNvSpPr txBox="1"/>
          <p:nvPr/>
        </p:nvSpPr>
        <p:spPr>
          <a:xfrm>
            <a:off x="383958" y="12696334"/>
            <a:ext cx="6949792" cy="2727029"/>
          </a:xfrm>
          <a:prstGeom prst="rect">
            <a:avLst/>
          </a:prstGeom>
        </p:spPr>
        <p:txBody>
          <a:bodyPr wrap="square" lIns="0" tIns="0" rIns="0" bIns="0" rtlCol="0" anchor="t">
            <a:spAutoFit/>
          </a:bodyPr>
          <a:lstStyle/>
          <a:p>
            <a:r>
              <a:rPr lang="en-GB" dirty="0"/>
              <a:t>Google Scholar supported broad discovery. PubMed provided biomedical research, while UWTSD Library databases and ScienceDirect provided health and social care literature. WHO, NHS England, NICE, CDC and OHID supplied policy and public health evidence.</a:t>
            </a:r>
          </a:p>
          <a:p>
            <a:r>
              <a:rPr lang="en-GB" dirty="0"/>
              <a:t>Searches used 2016—2026 and English-language limits where available, with peer-review status checked. Adding "chronic disease" to ACE searches refined the focus towards physical outcomes. Titles, abstracts, introductions and conclusions informed screening, and a tracking table recorded searches and selections.</a:t>
            </a:r>
          </a:p>
          <a:p>
            <a:pPr marL="388620" lvl="1" indent="-194310" algn="just">
              <a:lnSpc>
                <a:spcPts val="1800"/>
              </a:lnSpc>
              <a:buFont typeface="Arial"/>
              <a:buChar char="•"/>
            </a:pPr>
            <a:endParaRPr lang="en-US" sz="1800" dirty="0">
              <a:solidFill>
                <a:srgbClr val="000000"/>
              </a:solidFill>
              <a:latin typeface="Arimo"/>
              <a:ea typeface="Arimo"/>
              <a:cs typeface="Arimo"/>
              <a:sym typeface="Arimo"/>
            </a:endParaRPr>
          </a:p>
        </p:txBody>
      </p:sp>
      <p:sp>
        <p:nvSpPr>
          <p:cNvPr id="68" name="TextBox 68"/>
          <p:cNvSpPr txBox="1"/>
          <p:nvPr/>
        </p:nvSpPr>
        <p:spPr>
          <a:xfrm>
            <a:off x="430959" y="19731559"/>
            <a:ext cx="7017078" cy="1628651"/>
          </a:xfrm>
          <a:prstGeom prst="rect">
            <a:avLst/>
          </a:prstGeom>
        </p:spPr>
        <p:txBody>
          <a:bodyPr lIns="0" tIns="0" rIns="0" bIns="0" rtlCol="0" anchor="t">
            <a:spAutoFit/>
          </a:bodyPr>
          <a:lstStyle/>
          <a:p>
            <a:endParaRPr lang="en-GB" dirty="0"/>
          </a:p>
          <a:p>
            <a:r>
              <a:rPr lang="en-GB" dirty="0"/>
              <a:t>Research activity</a:t>
            </a:r>
          </a:p>
          <a:p>
            <a:r>
              <a:rPr lang="en-GB" dirty="0"/>
              <a:t>1 - 10 sources evaluated using CRAAP </a:t>
            </a:r>
          </a:p>
          <a:p>
            <a:r>
              <a:rPr lang="en-GB" dirty="0"/>
              <a:t>2 - 5 sources selected for literature analysis</a:t>
            </a:r>
          </a:p>
          <a:p>
            <a:r>
              <a:rPr lang="en-GB" dirty="0"/>
              <a:t>3 - Keywords and codes inform possible themes</a:t>
            </a:r>
          </a:p>
          <a:p>
            <a:pPr marL="388620" lvl="1" indent="-194310" algn="just">
              <a:lnSpc>
                <a:spcPts val="1890"/>
              </a:lnSpc>
              <a:buFont typeface="Arial"/>
              <a:buChar char="•"/>
            </a:pPr>
            <a:endParaRPr lang="en-US" sz="1800" dirty="0">
              <a:solidFill>
                <a:srgbClr val="000000"/>
              </a:solidFill>
              <a:latin typeface="Arimo"/>
              <a:ea typeface="Arimo"/>
              <a:cs typeface="Arimo"/>
              <a:sym typeface="Arimo"/>
            </a:endParaRPr>
          </a:p>
        </p:txBody>
      </p:sp>
      <p:sp>
        <p:nvSpPr>
          <p:cNvPr id="69" name="TextBox 69"/>
          <p:cNvSpPr txBox="1"/>
          <p:nvPr/>
        </p:nvSpPr>
        <p:spPr>
          <a:xfrm>
            <a:off x="8334788" y="1863934"/>
            <a:ext cx="5342743" cy="321945"/>
          </a:xfrm>
          <a:prstGeom prst="rect">
            <a:avLst/>
          </a:prstGeom>
        </p:spPr>
        <p:txBody>
          <a:bodyPr lIns="0" tIns="0" rIns="0" bIns="0" rtlCol="0" anchor="t">
            <a:spAutoFit/>
          </a:bodyPr>
          <a:lstStyle/>
          <a:p>
            <a:pPr algn="ctr">
              <a:lnSpc>
                <a:spcPts val="2520"/>
              </a:lnSpc>
            </a:pPr>
            <a:r>
              <a:rPr lang="en-US" sz="2400" b="1">
                <a:solidFill>
                  <a:srgbClr val="000000"/>
                </a:solidFill>
                <a:latin typeface="Darker Grotesque Bold"/>
                <a:ea typeface="Darker Grotesque Bold"/>
                <a:cs typeface="Darker Grotesque Bold"/>
                <a:sym typeface="Darker Grotesque Bold"/>
              </a:rPr>
              <a:t>5. INCLUSION AND EXCLUSION CRITERIA</a:t>
            </a:r>
          </a:p>
        </p:txBody>
      </p:sp>
      <p:sp>
        <p:nvSpPr>
          <p:cNvPr id="70" name="TextBox 70"/>
          <p:cNvSpPr txBox="1"/>
          <p:nvPr/>
        </p:nvSpPr>
        <p:spPr>
          <a:xfrm>
            <a:off x="7567387" y="2328354"/>
            <a:ext cx="7093320" cy="1849865"/>
          </a:xfrm>
          <a:prstGeom prst="rect">
            <a:avLst/>
          </a:prstGeom>
        </p:spPr>
        <p:txBody>
          <a:bodyPr lIns="0" tIns="0" rIns="0" bIns="0" rtlCol="0" anchor="t">
            <a:spAutoFit/>
          </a:bodyPr>
          <a:lstStyle/>
          <a:p>
            <a:pPr marL="194310" lvl="1" algn="just">
              <a:lnSpc>
                <a:spcPts val="1800"/>
              </a:lnSpc>
            </a:pPr>
            <a:r>
              <a:rPr lang="en-GB" sz="1800" noProof="0" dirty="0">
                <a:solidFill>
                  <a:srgbClr val="000000"/>
                </a:solidFill>
                <a:latin typeface="Arimo"/>
                <a:ea typeface="Arimo"/>
                <a:cs typeface="Arimo"/>
                <a:sym typeface="Arimo"/>
              </a:rPr>
              <a:t>In the current work peer review articles, systematic reviews and reports of well reputed health organisations in English were considered.</a:t>
            </a:r>
          </a:p>
          <a:p>
            <a:pPr marL="194310" lvl="1" algn="just">
              <a:lnSpc>
                <a:spcPts val="1800"/>
              </a:lnSpc>
            </a:pPr>
            <a:r>
              <a:rPr lang="en-GB" sz="1800" noProof="0" dirty="0">
                <a:solidFill>
                  <a:srgbClr val="000000"/>
                </a:solidFill>
                <a:latin typeface="Arimo"/>
                <a:ea typeface="Arimo"/>
                <a:cs typeface="Arimo"/>
                <a:sym typeface="Arimo"/>
              </a:rPr>
              <a:t>These studies examined any adverse childhood experiences and any existing physical health conditions in adults from 2016 to 2026, as well as pivotal older publications.</a:t>
            </a:r>
          </a:p>
          <a:p>
            <a:pPr marL="194310" lvl="1" algn="just">
              <a:lnSpc>
                <a:spcPts val="1800"/>
              </a:lnSpc>
            </a:pPr>
            <a:r>
              <a:rPr lang="en-GB" sz="1800" noProof="0" dirty="0">
                <a:solidFill>
                  <a:srgbClr val="000000"/>
                </a:solidFill>
                <a:latin typeface="Arimo"/>
                <a:ea typeface="Arimo"/>
                <a:cs typeface="Arimo"/>
                <a:sym typeface="Arimo"/>
              </a:rPr>
              <a:t>In this study the Exclusion Criteria for the studies were Opinion pieces, blogs, non-English articles, those covering only children, and those covering only mental health.</a:t>
            </a:r>
          </a:p>
        </p:txBody>
      </p:sp>
      <p:sp>
        <p:nvSpPr>
          <p:cNvPr id="71" name="TextBox 71"/>
          <p:cNvSpPr txBox="1"/>
          <p:nvPr/>
        </p:nvSpPr>
        <p:spPr>
          <a:xfrm>
            <a:off x="7814631" y="5445579"/>
            <a:ext cx="7093320" cy="2736647"/>
          </a:xfrm>
          <a:prstGeom prst="rect">
            <a:avLst/>
          </a:prstGeom>
        </p:spPr>
        <p:txBody>
          <a:bodyPr wrap="square" lIns="0" tIns="0" rIns="0" bIns="0" rtlCol="0" anchor="t">
            <a:spAutoFit/>
          </a:bodyPr>
          <a:lstStyle/>
          <a:p>
            <a:r>
              <a:rPr lang="en-GB" dirty="0"/>
              <a:t>Ten sources underwent CRAAP evaluation: Currency,</a:t>
            </a:r>
          </a:p>
          <a:p>
            <a:r>
              <a:rPr lang="en-GB" dirty="0"/>
              <a:t>Relevance, Authority, Accuracy and Purpose (Blakeslee, 2004). Quality, relevance and usefulness informed selection of the strongest five: </a:t>
            </a:r>
            <a:r>
              <a:rPr lang="en-GB" dirty="0" err="1"/>
              <a:t>Felitti</a:t>
            </a:r>
            <a:r>
              <a:rPr lang="en-GB" dirty="0"/>
              <a:t> </a:t>
            </a:r>
            <a:r>
              <a:rPr lang="en-GB" i="1" dirty="0"/>
              <a:t>et al.</a:t>
            </a:r>
            <a:r>
              <a:rPr lang="en-GB" dirty="0"/>
              <a:t> (1998), Hughes </a:t>
            </a:r>
            <a:r>
              <a:rPr lang="en-GB" i="1" dirty="0"/>
              <a:t>et al.</a:t>
            </a:r>
            <a:r>
              <a:rPr lang="en-GB" dirty="0"/>
              <a:t> (201 7), Merrick </a:t>
            </a:r>
            <a:r>
              <a:rPr lang="en-GB" i="1" dirty="0"/>
              <a:t>et al.</a:t>
            </a:r>
            <a:r>
              <a:rPr lang="en-GB" dirty="0"/>
              <a:t> (2019), Amos </a:t>
            </a:r>
            <a:r>
              <a:rPr lang="en-GB" i="1" dirty="0"/>
              <a:t>et al.</a:t>
            </a:r>
            <a:r>
              <a:rPr lang="en-GB" dirty="0"/>
              <a:t> (2023) and Valiente-</a:t>
            </a:r>
            <a:r>
              <a:rPr lang="en-GB" dirty="0" err="1"/>
              <a:t>Gömez</a:t>
            </a:r>
            <a:r>
              <a:rPr lang="en-GB" dirty="0"/>
              <a:t> </a:t>
            </a:r>
            <a:r>
              <a:rPr lang="en-GB" i="1" dirty="0"/>
              <a:t>et al.</a:t>
            </a:r>
            <a:r>
              <a:rPr lang="en-GB" dirty="0"/>
              <a:t> (2026).</a:t>
            </a:r>
          </a:p>
          <a:p>
            <a:r>
              <a:rPr lang="en-GB" dirty="0"/>
              <a:t>The selected set combines foundational evidence, research syntheses, UK behavioural evidence and US population data. Stage 2 summarised findings, methods, limitations and keywords. Stage 3 grouped recurring keywords into codes and possible themes, following Braun and Clarke (2006). </a:t>
            </a:r>
          </a:p>
          <a:p>
            <a:pPr marL="194310" lvl="1" algn="just">
              <a:lnSpc>
                <a:spcPts val="1890"/>
              </a:lnSpc>
            </a:pPr>
            <a:endParaRPr lang="en-US" sz="1800" dirty="0">
              <a:solidFill>
                <a:srgbClr val="000000"/>
              </a:solidFill>
              <a:latin typeface="Arimo"/>
              <a:ea typeface="Arimo"/>
              <a:cs typeface="Arimo"/>
              <a:sym typeface="Arimo"/>
            </a:endParaRPr>
          </a:p>
        </p:txBody>
      </p:sp>
      <p:sp>
        <p:nvSpPr>
          <p:cNvPr id="73" name="TextBox 73"/>
          <p:cNvSpPr txBox="1"/>
          <p:nvPr/>
        </p:nvSpPr>
        <p:spPr>
          <a:xfrm>
            <a:off x="7645023" y="18672058"/>
            <a:ext cx="7093320" cy="153888"/>
          </a:xfrm>
          <a:prstGeom prst="rect">
            <a:avLst/>
          </a:prstGeom>
        </p:spPr>
        <p:txBody>
          <a:bodyPr lIns="0" tIns="0" rIns="0" bIns="0" rtlCol="0" anchor="t">
            <a:spAutoFit/>
          </a:bodyPr>
          <a:lstStyle/>
          <a:p>
            <a:pPr marL="237491" lvl="1" indent="-118745" algn="just">
              <a:lnSpc>
                <a:spcPts val="1155"/>
              </a:lnSpc>
              <a:buFont typeface="Arial"/>
              <a:buChar char="•"/>
            </a:pPr>
            <a:r>
              <a:rPr lang="en-US" sz="1100" dirty="0">
                <a:solidFill>
                  <a:srgbClr val="000000"/>
                </a:solidFill>
                <a:latin typeface="Arimo"/>
                <a:ea typeface="Arimo"/>
                <a:cs typeface="Arimo"/>
                <a:sym typeface="Arimo"/>
              </a:rPr>
              <a:t>.</a:t>
            </a:r>
          </a:p>
        </p:txBody>
      </p:sp>
      <p:sp>
        <p:nvSpPr>
          <p:cNvPr id="74" name="TextBox 74"/>
          <p:cNvSpPr txBox="1"/>
          <p:nvPr/>
        </p:nvSpPr>
        <p:spPr>
          <a:xfrm>
            <a:off x="8973980" y="4926064"/>
            <a:ext cx="4335082" cy="333375"/>
          </a:xfrm>
          <a:prstGeom prst="rect">
            <a:avLst/>
          </a:prstGeom>
        </p:spPr>
        <p:txBody>
          <a:bodyPr lIns="0" tIns="0" rIns="0" bIns="0" rtlCol="0" anchor="t">
            <a:spAutoFit/>
          </a:bodyPr>
          <a:lstStyle/>
          <a:p>
            <a:pPr algn="ctr">
              <a:lnSpc>
                <a:spcPts val="2624"/>
              </a:lnSpc>
            </a:pPr>
            <a:r>
              <a:rPr lang="en-US" sz="2499" b="1" dirty="0">
                <a:solidFill>
                  <a:srgbClr val="000000"/>
                </a:solidFill>
                <a:latin typeface="Darker Grotesque Bold"/>
                <a:ea typeface="Darker Grotesque Bold"/>
                <a:cs typeface="Darker Grotesque Bold"/>
                <a:sym typeface="Darker Grotesque Bold"/>
              </a:rPr>
              <a:t>6. ANALYSING RESEARCH</a:t>
            </a:r>
          </a:p>
        </p:txBody>
      </p:sp>
      <p:sp>
        <p:nvSpPr>
          <p:cNvPr id="75" name="TextBox 75"/>
          <p:cNvSpPr txBox="1"/>
          <p:nvPr/>
        </p:nvSpPr>
        <p:spPr>
          <a:xfrm>
            <a:off x="514851" y="8585478"/>
            <a:ext cx="6268861" cy="657225"/>
          </a:xfrm>
          <a:prstGeom prst="rect">
            <a:avLst/>
          </a:prstGeom>
        </p:spPr>
        <p:txBody>
          <a:bodyPr lIns="0" tIns="0" rIns="0" bIns="0" rtlCol="0" anchor="t">
            <a:spAutoFit/>
          </a:bodyPr>
          <a:lstStyle/>
          <a:p>
            <a:pPr algn="ctr">
              <a:lnSpc>
                <a:spcPts val="2624"/>
              </a:lnSpc>
            </a:pPr>
            <a:r>
              <a:rPr lang="en-US" sz="2499" b="1">
                <a:solidFill>
                  <a:srgbClr val="000000"/>
                </a:solidFill>
                <a:latin typeface="Darker Grotesque Bold"/>
                <a:ea typeface="Darker Grotesque Bold"/>
                <a:cs typeface="Darker Grotesque Bold"/>
                <a:sym typeface="Darker Grotesque Bold"/>
              </a:rPr>
              <a:t>2. SEARCH STRATEGY OF THE INFORMATION SOURCES</a:t>
            </a:r>
          </a:p>
        </p:txBody>
      </p:sp>
      <p:sp>
        <p:nvSpPr>
          <p:cNvPr id="76" name="TextBox 76"/>
          <p:cNvSpPr txBox="1"/>
          <p:nvPr/>
        </p:nvSpPr>
        <p:spPr>
          <a:xfrm>
            <a:off x="892434" y="19518703"/>
            <a:ext cx="5747836" cy="333375"/>
          </a:xfrm>
          <a:prstGeom prst="rect">
            <a:avLst/>
          </a:prstGeom>
        </p:spPr>
        <p:txBody>
          <a:bodyPr lIns="0" tIns="0" rIns="0" bIns="0" rtlCol="0" anchor="t">
            <a:spAutoFit/>
          </a:bodyPr>
          <a:lstStyle/>
          <a:p>
            <a:pPr algn="ctr">
              <a:lnSpc>
                <a:spcPts val="2624"/>
              </a:lnSpc>
            </a:pPr>
            <a:r>
              <a:rPr lang="en-US" sz="2499" b="1" dirty="0">
                <a:solidFill>
                  <a:srgbClr val="000000"/>
                </a:solidFill>
                <a:latin typeface="Darker Grotesque Bold"/>
                <a:ea typeface="Darker Grotesque Bold"/>
                <a:cs typeface="Darker Grotesque Bold"/>
                <a:sym typeface="Darker Grotesque Bold"/>
              </a:rPr>
              <a:t>4. RESEARCH VALIDATION</a:t>
            </a:r>
          </a:p>
        </p:txBody>
      </p:sp>
      <p:sp>
        <p:nvSpPr>
          <p:cNvPr id="77" name="TextBox 77"/>
          <p:cNvSpPr txBox="1"/>
          <p:nvPr/>
        </p:nvSpPr>
        <p:spPr>
          <a:xfrm>
            <a:off x="8911251" y="16379891"/>
            <a:ext cx="4335082" cy="333375"/>
          </a:xfrm>
          <a:prstGeom prst="rect">
            <a:avLst/>
          </a:prstGeom>
        </p:spPr>
        <p:txBody>
          <a:bodyPr lIns="0" tIns="0" rIns="0" bIns="0" rtlCol="0" anchor="t">
            <a:spAutoFit/>
          </a:bodyPr>
          <a:lstStyle/>
          <a:p>
            <a:pPr algn="ctr">
              <a:lnSpc>
                <a:spcPts val="2624"/>
              </a:lnSpc>
            </a:pPr>
            <a:r>
              <a:rPr lang="en-US" sz="2499" b="1" dirty="0">
                <a:solidFill>
                  <a:srgbClr val="000000"/>
                </a:solidFill>
                <a:latin typeface="Darker Grotesque Bold"/>
                <a:ea typeface="Darker Grotesque Bold"/>
                <a:cs typeface="Darker Grotesque Bold"/>
                <a:sym typeface="Darker Grotesque Bold"/>
              </a:rPr>
              <a:t>8. RESEARCH SUMMARY </a:t>
            </a:r>
          </a:p>
        </p:txBody>
      </p:sp>
      <p:sp>
        <p:nvSpPr>
          <p:cNvPr id="78" name="TextBox 78"/>
          <p:cNvSpPr txBox="1"/>
          <p:nvPr/>
        </p:nvSpPr>
        <p:spPr>
          <a:xfrm>
            <a:off x="7448037" y="16322658"/>
            <a:ext cx="7278843" cy="243656"/>
          </a:xfrm>
          <a:prstGeom prst="rect">
            <a:avLst/>
          </a:prstGeom>
        </p:spPr>
        <p:txBody>
          <a:bodyPr lIns="0" tIns="0" rIns="0" bIns="0" rtlCol="0" anchor="t">
            <a:spAutoFit/>
          </a:bodyPr>
          <a:lstStyle/>
          <a:p>
            <a:pPr marL="388620" lvl="1" indent="-194310" algn="just">
              <a:lnSpc>
                <a:spcPts val="1890"/>
              </a:lnSpc>
              <a:buFont typeface="Arial"/>
              <a:buChar char="•"/>
            </a:pPr>
            <a:endParaRPr lang="en-US" sz="1800" dirty="0">
              <a:solidFill>
                <a:srgbClr val="000000"/>
              </a:solidFill>
              <a:latin typeface="Arimo"/>
              <a:ea typeface="Arimo"/>
              <a:cs typeface="Arimo"/>
              <a:sym typeface="Arimo"/>
            </a:endParaRPr>
          </a:p>
        </p:txBody>
      </p:sp>
      <p:sp>
        <p:nvSpPr>
          <p:cNvPr id="79" name="TextBox 79"/>
          <p:cNvSpPr txBox="1"/>
          <p:nvPr/>
        </p:nvSpPr>
        <p:spPr>
          <a:xfrm>
            <a:off x="9059266" y="13354816"/>
            <a:ext cx="4335082" cy="333375"/>
          </a:xfrm>
          <a:prstGeom prst="rect">
            <a:avLst/>
          </a:prstGeom>
        </p:spPr>
        <p:txBody>
          <a:bodyPr lIns="0" tIns="0" rIns="0" bIns="0" rtlCol="0" anchor="t">
            <a:spAutoFit/>
          </a:bodyPr>
          <a:lstStyle/>
          <a:p>
            <a:pPr algn="ctr">
              <a:lnSpc>
                <a:spcPts val="2624"/>
              </a:lnSpc>
            </a:pPr>
            <a:r>
              <a:rPr lang="en-US" sz="2499" b="1" dirty="0">
                <a:solidFill>
                  <a:srgbClr val="000000"/>
                </a:solidFill>
                <a:latin typeface="Darker Grotesque Bold"/>
                <a:ea typeface="Darker Grotesque Bold"/>
                <a:cs typeface="Darker Grotesque Bold"/>
                <a:sym typeface="Darker Grotesque Bold"/>
              </a:rPr>
              <a:t>7. ETHICAL CONSIDERATIONS</a:t>
            </a:r>
          </a:p>
        </p:txBody>
      </p:sp>
      <p:sp>
        <p:nvSpPr>
          <p:cNvPr id="80" name="TextBox 80"/>
          <p:cNvSpPr txBox="1"/>
          <p:nvPr/>
        </p:nvSpPr>
        <p:spPr>
          <a:xfrm>
            <a:off x="7548480" y="13931814"/>
            <a:ext cx="7186082" cy="1905650"/>
          </a:xfrm>
          <a:prstGeom prst="rect">
            <a:avLst/>
          </a:prstGeom>
        </p:spPr>
        <p:txBody>
          <a:bodyPr lIns="0" tIns="0" rIns="0" bIns="0" rtlCol="0" anchor="t">
            <a:spAutoFit/>
          </a:bodyPr>
          <a:lstStyle/>
          <a:p>
            <a:r>
              <a:rPr lang="en-GB" dirty="0"/>
              <a:t>The project used secondary research and collected no primary data. Accurate paraphrasing and UWTSD Harvard referencing acknowledged authors' work. Fair presentation included contradictory findings and study limitations, reducing selective reporting. Observational associations were interpreted cautiously rather than presented as proof of causation.</a:t>
            </a:r>
          </a:p>
          <a:p>
            <a:r>
              <a:rPr lang="en-GB" dirty="0"/>
              <a:t> </a:t>
            </a:r>
          </a:p>
          <a:p>
            <a:pPr marL="388620" lvl="1" indent="-194310" algn="just">
              <a:lnSpc>
                <a:spcPts val="1890"/>
              </a:lnSpc>
              <a:buFont typeface="Arial"/>
              <a:buChar char="•"/>
            </a:pPr>
            <a:endParaRPr lang="en-US" sz="1800" dirty="0">
              <a:solidFill>
                <a:srgbClr val="000000"/>
              </a:solidFill>
              <a:latin typeface="Arimo"/>
              <a:ea typeface="Arimo"/>
              <a:cs typeface="Arimo"/>
              <a:sym typeface="Arimo"/>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76BA90C-0FA2-24B4-D2CB-FF95E38E3BA7}"/>
              </a:ext>
            </a:extLst>
          </p:cNvPr>
          <p:cNvSpPr txBox="1"/>
          <p:nvPr/>
        </p:nvSpPr>
        <p:spPr>
          <a:xfrm>
            <a:off x="191386" y="1573619"/>
            <a:ext cx="14694195" cy="9387185"/>
          </a:xfrm>
          <a:prstGeom prst="rect">
            <a:avLst/>
          </a:prstGeom>
          <a:noFill/>
        </p:spPr>
        <p:txBody>
          <a:bodyPr wrap="square" rtlCol="0">
            <a:spAutoFit/>
          </a:bodyPr>
          <a:lstStyle/>
          <a:p>
            <a:r>
              <a:rPr lang="en-GB" sz="2800" b="1" dirty="0"/>
              <a:t>Reference:</a:t>
            </a:r>
          </a:p>
          <a:p>
            <a:endParaRPr lang="en-GB" dirty="0"/>
          </a:p>
          <a:p>
            <a:r>
              <a:rPr lang="en-GB" dirty="0"/>
              <a:t>Amos, R.L.M., Cresswell, K., Hughes, K. and Bellis, M.A. (2023) '</a:t>
            </a:r>
            <a:r>
              <a:rPr lang="en-GB" dirty="0" err="1"/>
              <a:t>ACEtimation</a:t>
            </a:r>
            <a:r>
              <a:rPr lang="en-GB" dirty="0"/>
              <a:t>—The combined effect of adverse childhood experiences on violence, health-harming </a:t>
            </a:r>
            <a:r>
              <a:rPr lang="en-GB" dirty="0" err="1"/>
              <a:t>behaviors</a:t>
            </a:r>
            <a:r>
              <a:rPr lang="en-GB" dirty="0"/>
              <a:t>, and mental ill-health: Findings across </a:t>
            </a:r>
            <a:r>
              <a:rPr lang="en-GB" dirty="0" err="1"/>
              <a:t>england</a:t>
            </a:r>
            <a:r>
              <a:rPr lang="en-GB" dirty="0"/>
              <a:t> and </a:t>
            </a:r>
            <a:r>
              <a:rPr lang="en-GB" dirty="0" err="1"/>
              <a:t>wales</a:t>
            </a:r>
            <a:r>
              <a:rPr lang="en-GB" dirty="0"/>
              <a:t>', International Journal of Environmental Research and Public Health, 20(17), pp. 6633. Available at: https://</a:t>
            </a:r>
            <a:r>
              <a:rPr lang="en-GB" dirty="0" err="1"/>
              <a:t>doi.org</a:t>
            </a:r>
            <a:r>
              <a:rPr lang="en-GB" dirty="0"/>
              <a:t>/10.3390/ijerph20176633.</a:t>
            </a:r>
          </a:p>
          <a:p>
            <a:endParaRPr lang="en-GB" dirty="0"/>
          </a:p>
          <a:p>
            <a:r>
              <a:rPr lang="en-GB" dirty="0"/>
              <a:t>Aveyard, H. (2019) Doing a Literature Review in Health and Social Care: A Practical Guide. 4th </a:t>
            </a:r>
            <a:r>
              <a:rPr lang="en-GB" dirty="0" err="1"/>
              <a:t>edn</a:t>
            </a:r>
            <a:r>
              <a:rPr lang="en-GB" dirty="0"/>
              <a:t>. Maidenhead: Open University Press.</a:t>
            </a:r>
          </a:p>
          <a:p>
            <a:endParaRPr lang="en-GB" dirty="0"/>
          </a:p>
          <a:p>
            <a:r>
              <a:rPr lang="en-GB" dirty="0"/>
              <a:t>Blakeslee, S. (2004) ‘The CRAAP test’, LOEX Quarterly, 31(3), article 4. Available at: https://</a:t>
            </a:r>
            <a:r>
              <a:rPr lang="en-GB" dirty="0" err="1"/>
              <a:t>commons.emich.edu</a:t>
            </a:r>
            <a:r>
              <a:rPr lang="en-GB" dirty="0"/>
              <a:t>/</a:t>
            </a:r>
            <a:r>
              <a:rPr lang="en-GB" dirty="0" err="1"/>
              <a:t>loexquarterly</a:t>
            </a:r>
            <a:r>
              <a:rPr lang="en-GB" dirty="0"/>
              <a:t>/vol31/iss3/4/ (Accessed: 22 August 2026).</a:t>
            </a:r>
          </a:p>
          <a:p>
            <a:endParaRPr lang="en-GB" dirty="0"/>
          </a:p>
          <a:p>
            <a:r>
              <a:rPr lang="en-GB" dirty="0"/>
              <a:t>Braun, V. and Clarke, V. (2006) ‘Using thematic analysis in psychology’, Qualitative Research in Psychology, 3(2), pp. 77–101. Available at: https://</a:t>
            </a:r>
            <a:r>
              <a:rPr lang="en-GB" dirty="0" err="1"/>
              <a:t>doi.org</a:t>
            </a:r>
            <a:r>
              <a:rPr lang="en-GB" dirty="0"/>
              <a:t>/10.1191/1478088706qp063oa.</a:t>
            </a:r>
          </a:p>
          <a:p>
            <a:endParaRPr lang="en-GB" dirty="0"/>
          </a:p>
          <a:p>
            <a:r>
              <a:rPr lang="en-GB" dirty="0" err="1"/>
              <a:t>Felitti</a:t>
            </a:r>
            <a:r>
              <a:rPr lang="en-GB" dirty="0"/>
              <a:t>, V.J., Anda, R.F., Nordenberg, D., Williamson, D.F., Spitz, A.M., Edwards, V., Koss, M.P. and Marks, J.S. (1998) 'Relationship of childhood abuse and household dysfunction to many of the leading causes of death in adults: The adverse childhood experiences (ACE) study', American Journal of Preventive Medicine, 14(4), pp. 245–258. Available at: https://</a:t>
            </a:r>
            <a:r>
              <a:rPr lang="en-GB" dirty="0" err="1"/>
              <a:t>doi.org</a:t>
            </a:r>
            <a:r>
              <a:rPr lang="en-GB" dirty="0"/>
              <a:t>/10.1016/S0749-3797(98)00017-8.</a:t>
            </a:r>
          </a:p>
          <a:p>
            <a:endParaRPr lang="en-GB" dirty="0"/>
          </a:p>
          <a:p>
            <a:r>
              <a:rPr lang="en-GB" dirty="0"/>
              <a:t>Hughes, K., Bellis, M.A., Hardcastle, K.A., Sethi, D., Butchart, A., </a:t>
            </a:r>
            <a:r>
              <a:rPr lang="en-GB" dirty="0" err="1"/>
              <a:t>Mikton</a:t>
            </a:r>
            <a:r>
              <a:rPr lang="en-GB" dirty="0"/>
              <a:t>, C., Jones, L. and Dunne, M.P. (2017) 'The effect of multiple adverse childhood experiences on health: A systematic review and meta-analysis', The Lancet Public Health, 2(8), pp. e356–e366. Available at: https://</a:t>
            </a:r>
            <a:r>
              <a:rPr lang="en-GB" dirty="0" err="1"/>
              <a:t>doi.org</a:t>
            </a:r>
            <a:r>
              <a:rPr lang="en-GB" dirty="0"/>
              <a:t>/10.1016/S2468-2667(17)30118-4.</a:t>
            </a:r>
          </a:p>
          <a:p>
            <a:endParaRPr lang="en-GB" dirty="0"/>
          </a:p>
          <a:p>
            <a:r>
              <a:rPr lang="en-GB" dirty="0"/>
              <a:t>Merrick, M.T., Ford, D.C., Ports, K.A., Guinn, A.S., Chen, J., </a:t>
            </a:r>
            <a:r>
              <a:rPr lang="en-GB" dirty="0" err="1"/>
              <a:t>Klevens</a:t>
            </a:r>
            <a:r>
              <a:rPr lang="en-GB" dirty="0"/>
              <a:t>, J., Metzler, M., Jones, C.M., Simon, T.R., Daniel, V.M., Ottley, P. and Mercy, J.A. (2019) ‘Vital Signs: Estimated proportion of adult health problems attributable to adverse childhood experiences and implications for prevention—25 states, 2015–2017’, MMWR Morbidity and Mortality Weekly Report, 68(44), pp. 999–1005. Available at: https://</a:t>
            </a:r>
            <a:r>
              <a:rPr lang="en-GB" dirty="0" err="1"/>
              <a:t>doi.org</a:t>
            </a:r>
            <a:r>
              <a:rPr lang="en-GB" dirty="0"/>
              <a:t>/10.15585/mmwr.mm6844e1.</a:t>
            </a:r>
          </a:p>
          <a:p>
            <a:endParaRPr lang="en-GB" dirty="0"/>
          </a:p>
          <a:p>
            <a:r>
              <a:rPr lang="en-GB" dirty="0"/>
              <a:t>Valiente-Gómez, A., Bücker, J., Fontana-McNally, M., Gatto, D.L., </a:t>
            </a:r>
            <a:r>
              <a:rPr lang="en-GB" dirty="0" err="1"/>
              <a:t>Guinart</a:t>
            </a:r>
            <a:r>
              <a:rPr lang="en-GB" dirty="0"/>
              <a:t>, D., Moreno-</a:t>
            </a:r>
            <a:r>
              <a:rPr lang="en-GB" dirty="0" err="1"/>
              <a:t>Alcázar</a:t>
            </a:r>
            <a:r>
              <a:rPr lang="en-GB" dirty="0"/>
              <a:t>, A., Rodríguez, C.C., de Córdoba Gil, C., Padberg, F., Torner, H.P., </a:t>
            </a:r>
            <a:r>
              <a:rPr lang="en-GB" dirty="0" err="1"/>
              <a:t>Radua</a:t>
            </a:r>
            <a:r>
              <a:rPr lang="en-GB" dirty="0"/>
              <a:t>, J., Pérez-</a:t>
            </a:r>
            <a:r>
              <a:rPr lang="en-GB" dirty="0" err="1"/>
              <a:t>Solà</a:t>
            </a:r>
            <a:r>
              <a:rPr lang="en-GB" dirty="0"/>
              <a:t>, V., </a:t>
            </a:r>
            <a:r>
              <a:rPr lang="en-GB" dirty="0" err="1"/>
              <a:t>Fusar</a:t>
            </a:r>
            <a:r>
              <a:rPr lang="en-GB" dirty="0"/>
              <a:t>-Poli, P., </a:t>
            </a:r>
            <a:r>
              <a:rPr lang="en-GB" dirty="0" err="1"/>
              <a:t>Vilajosana</a:t>
            </a:r>
            <a:r>
              <a:rPr lang="en-GB" dirty="0"/>
              <a:t>, E., Hogg, B., Rosa, A.R. and Amann, B.L. (2026) 'Adverse childhood experiences and risk of non-mental medical diseases in adulthood: An umbrella review', </a:t>
            </a:r>
            <a:r>
              <a:rPr lang="en-GB" dirty="0" err="1"/>
              <a:t>EClinicalMedicine</a:t>
            </a:r>
            <a:r>
              <a:rPr lang="en-GB" dirty="0"/>
              <a:t>, 96, pp. 103987. Available at: https://</a:t>
            </a:r>
            <a:r>
              <a:rPr lang="en-GB" dirty="0" err="1"/>
              <a:t>doi.org</a:t>
            </a:r>
            <a:r>
              <a:rPr lang="en-GB" dirty="0"/>
              <a:t>/10.1016/j.eclinm.2026.103987.</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1020285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79</TotalTime>
  <Words>1328</Words>
  <Application>Microsoft Macintosh PowerPoint</Application>
  <PresentationFormat>Custom</PresentationFormat>
  <Paragraphs>77</Paragraphs>
  <Slides>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vt:i4>
      </vt:variant>
    </vt:vector>
  </HeadingPairs>
  <TitlesOfParts>
    <vt:vector size="9" baseType="lpstr">
      <vt:lpstr>Arial</vt:lpstr>
      <vt:lpstr>Arimo</vt:lpstr>
      <vt:lpstr>Calibri</vt:lpstr>
      <vt:lpstr>Code Pro Bold</vt:lpstr>
      <vt:lpstr>Darker Grotesque Bold</vt:lpstr>
      <vt:lpstr>Office Theme</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Rose Araujo</cp:lastModifiedBy>
  <cp:revision>1</cp:revision>
  <dcterms:modified xsi:type="dcterms:W3CDTF">2026-10-22T13:32:34Z</dcterms:modified>
</cp:coreProperties>
</file>