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4179" r:id="rId1"/>
  </p:sldMasterIdLst>
  <p:sldIdLst>
    <p:sldId id="256" r:id="rId2"/>
    <p:sldId id="260" r:id="rId3"/>
    <p:sldId id="261" r:id="rId4"/>
    <p:sldId id="262" r:id="rId5"/>
    <p:sldId id="263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6327"/>
  </p:normalViewPr>
  <p:slideViewPr>
    <p:cSldViewPr snapToGrid="0">
      <p:cViewPr varScale="1">
        <p:scale>
          <a:sx n="128" d="100"/>
          <a:sy n="128" d="100"/>
        </p:scale>
        <p:origin x="48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/>
            <a:fld id="{A5B0A250-5CC0-1746-B209-08E8B0DAE6AF}" type="datetimeFigureOut">
              <a:rPr lang="en-US" smtClean="0"/>
              <a:pPr algn="l"/>
              <a:t>11/10/22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3753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pPr/>
              <a:t>11/10/22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8511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11/10/22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56532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pPr/>
              <a:t>11/10/22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32678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pPr/>
              <a:t>11/10/22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474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11/10/22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6533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pPr/>
              <a:t>11/10/22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7386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pPr/>
              <a:t>11/10/22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2290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11/10/22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535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pPr/>
              <a:t>11/10/22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7636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pPr/>
              <a:t>11/10/22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6911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B0A250-5CC0-1746-B209-08E8B0DAE6AF}" type="datetimeFigureOut">
              <a:rPr lang="en-US" smtClean="0"/>
              <a:pPr/>
              <a:t>11/10/22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BCAEC-7D34-E549-A96E-FCEDAADBE4B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6000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0" r:id="rId1"/>
    <p:sldLayoutId id="2147484181" r:id="rId2"/>
    <p:sldLayoutId id="2147484182" r:id="rId3"/>
    <p:sldLayoutId id="2147484183" r:id="rId4"/>
    <p:sldLayoutId id="2147484184" r:id="rId5"/>
    <p:sldLayoutId id="2147484185" r:id="rId6"/>
    <p:sldLayoutId id="2147484186" r:id="rId7"/>
    <p:sldLayoutId id="2147484187" r:id="rId8"/>
    <p:sldLayoutId id="2147484188" r:id="rId9"/>
    <p:sldLayoutId id="2147484189" r:id="rId10"/>
    <p:sldLayoutId id="214748419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vox.com/21363401/pigs-dogs-smart-animal-intelligence" TargetMode="External"/><Relationship Id="rId13" Type="http://schemas.openxmlformats.org/officeDocument/2006/relationships/hyperlink" Target="https://www.gov.uk/government/publications/action-plan-for-animal-welfare/action-plan-for-animal-welfare#farm-animals" TargetMode="External"/><Relationship Id="rId3" Type="http://schemas.openxmlformats.org/officeDocument/2006/relationships/image" Target="../media/image2.jpeg"/><Relationship Id="rId7" Type="http://schemas.openxmlformats.org/officeDocument/2006/relationships/hyperlink" Target="https://www.insider.com/cow-hugging-becomes-the-latest-global-wellness-trend-2020-10" TargetMode="External"/><Relationship Id="rId12" Type="http://schemas.openxmlformats.org/officeDocument/2006/relationships/hyperlink" Target="https://www.utilitarianism.com/jeremybentham.html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upload.wikimedia.org/wikipedia/commons/3/3d/Speciesism.jpg" TargetMode="External"/><Relationship Id="rId11" Type="http://schemas.openxmlformats.org/officeDocument/2006/relationships/hyperlink" Target="http://www.cla.calpoly.edu/bts/" TargetMode="External"/><Relationship Id="rId5" Type="http://schemas.openxmlformats.org/officeDocument/2006/relationships/image" Target="../media/image6.jpeg"/><Relationship Id="rId10" Type="http://schemas.openxmlformats.org/officeDocument/2006/relationships/hyperlink" Target="https://carnism.org/carnism/" TargetMode="External"/><Relationship Id="rId4" Type="http://schemas.openxmlformats.org/officeDocument/2006/relationships/image" Target="../media/image5.jpeg"/><Relationship Id="rId9" Type="http://schemas.openxmlformats.org/officeDocument/2006/relationships/hyperlink" Target="https://www.ncbi.nlm.nih.gov/pmc/articles/PMC6940846/" TargetMode="External"/><Relationship Id="rId14" Type="http://schemas.openxmlformats.org/officeDocument/2006/relationships/hyperlink" Target="https://doi.org/10.3390/ani10091497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3" descr="Wavy paint art pattern">
            <a:extLst>
              <a:ext uri="{FF2B5EF4-FFF2-40B4-BE49-F238E27FC236}">
                <a16:creationId xmlns:a16="http://schemas.microsoft.com/office/drawing/2014/main" id="{88B1184F-6294-097F-F2CA-DD5918DE140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2599" r="-1" b="17023"/>
          <a:stretch/>
        </p:blipFill>
        <p:spPr>
          <a:xfrm>
            <a:off x="9959" y="10"/>
            <a:ext cx="1218893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0EEABB7-CCE2-1F4B-0DC8-D5DDF08A09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485" y="1897380"/>
            <a:ext cx="9144000" cy="306324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3600" b="1" dirty="0">
                <a:effectLst/>
              </a:rPr>
              <a:t>‘The question is not, can they reason, nor can they talk, but can they suffer’ </a:t>
            </a:r>
            <a:br>
              <a:rPr lang="en-US" sz="3600" b="1" dirty="0">
                <a:effectLst/>
              </a:rPr>
            </a:br>
            <a:br>
              <a:rPr lang="en-US" sz="3600" b="1" dirty="0"/>
            </a:br>
            <a:r>
              <a:rPr lang="en-US" sz="3600" b="1" dirty="0">
                <a:effectLst/>
              </a:rPr>
              <a:t>Bentham’s quote in relation to equality of animals today</a:t>
            </a:r>
            <a:br>
              <a:rPr lang="en-US" sz="3600" dirty="0">
                <a:solidFill>
                  <a:srgbClr val="FFFFFF"/>
                </a:solidFill>
                <a:effectLst/>
              </a:rPr>
            </a:br>
            <a:endParaRPr lang="en-US" sz="36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10901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3" descr="Wavy paint art pattern">
            <a:extLst>
              <a:ext uri="{FF2B5EF4-FFF2-40B4-BE49-F238E27FC236}">
                <a16:creationId xmlns:a16="http://schemas.microsoft.com/office/drawing/2014/main" id="{88B1184F-6294-097F-F2CA-DD5918DE140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938" r="10397" b="1"/>
          <a:stretch/>
        </p:blipFill>
        <p:spPr>
          <a:xfrm>
            <a:off x="7723749" y="-2"/>
            <a:ext cx="4468251" cy="6858000"/>
          </a:xfrm>
          <a:custGeom>
            <a:avLst/>
            <a:gdLst/>
            <a:ahLst/>
            <a:cxnLst/>
            <a:rect l="l" t="t" r="r" b="b"/>
            <a:pathLst>
              <a:path w="4375870" h="6858000">
                <a:moveTo>
                  <a:pt x="4441" y="0"/>
                </a:moveTo>
                <a:lnTo>
                  <a:pt x="4375870" y="0"/>
                </a:lnTo>
                <a:lnTo>
                  <a:pt x="4375870" y="23"/>
                </a:lnTo>
                <a:lnTo>
                  <a:pt x="4375870" y="6858000"/>
                </a:lnTo>
                <a:lnTo>
                  <a:pt x="0" y="6858000"/>
                </a:lnTo>
                <a:lnTo>
                  <a:pt x="106674" y="6638378"/>
                </a:lnTo>
                <a:cubicBezTo>
                  <a:pt x="530028" y="5720938"/>
                  <a:pt x="777229" y="4614948"/>
                  <a:pt x="777229" y="3424428"/>
                </a:cubicBezTo>
                <a:cubicBezTo>
                  <a:pt x="777229" y="2233909"/>
                  <a:pt x="530028" y="1127919"/>
                  <a:pt x="106674" y="210478"/>
                </a:cubicBezTo>
                <a:close/>
              </a:path>
            </a:pathLst>
          </a:custGeom>
        </p:spPr>
      </p:pic>
      <p:pic>
        <p:nvPicPr>
          <p:cNvPr id="3" name="Picture 2" descr="A dog and a pig sniff each other through a fence">
            <a:extLst>
              <a:ext uri="{FF2B5EF4-FFF2-40B4-BE49-F238E27FC236}">
                <a16:creationId xmlns:a16="http://schemas.microsoft.com/office/drawing/2014/main" id="{282D06BC-D9AB-BC0B-EBEE-C4B5B4D102F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82" r="31494"/>
          <a:stretch/>
        </p:blipFill>
        <p:spPr bwMode="auto">
          <a:xfrm>
            <a:off x="3595404" y="33"/>
            <a:ext cx="4942298" cy="6857999"/>
          </a:xfrm>
          <a:custGeom>
            <a:avLst/>
            <a:gdLst/>
            <a:ahLst/>
            <a:cxnLst/>
            <a:rect l="l" t="t" r="r" b="b"/>
            <a:pathLst>
              <a:path w="4942298" h="6857999">
                <a:moveTo>
                  <a:pt x="0" y="0"/>
                </a:moveTo>
                <a:lnTo>
                  <a:pt x="4164238" y="0"/>
                </a:lnTo>
                <a:lnTo>
                  <a:pt x="4271743" y="210478"/>
                </a:lnTo>
                <a:cubicBezTo>
                  <a:pt x="4695097" y="1127919"/>
                  <a:pt x="4942298" y="2233909"/>
                  <a:pt x="4942298" y="3424428"/>
                </a:cubicBezTo>
                <a:cubicBezTo>
                  <a:pt x="4942298" y="4614948"/>
                  <a:pt x="4695097" y="5720938"/>
                  <a:pt x="4271743" y="6638378"/>
                </a:cubicBezTo>
                <a:lnTo>
                  <a:pt x="4159568" y="6857999"/>
                </a:lnTo>
                <a:lnTo>
                  <a:pt x="49488" y="6857999"/>
                </a:lnTo>
                <a:lnTo>
                  <a:pt x="119616" y="6721637"/>
                </a:lnTo>
                <a:cubicBezTo>
                  <a:pt x="540124" y="5863919"/>
                  <a:pt x="796416" y="4724528"/>
                  <a:pt x="796416" y="3474162"/>
                </a:cubicBezTo>
                <a:cubicBezTo>
                  <a:pt x="796416" y="2140439"/>
                  <a:pt x="504812" y="932979"/>
                  <a:pt x="33352" y="58950"/>
                </a:cubicBezTo>
                <a:close/>
              </a:path>
            </a:pathLst>
          </a:custGeom>
          <a:noFill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7A49D76-9195-4652-F1D8-1CC0EA4303F0}"/>
              </a:ext>
            </a:extLst>
          </p:cNvPr>
          <p:cNvSpPr txBox="1"/>
          <p:nvPr/>
        </p:nvSpPr>
        <p:spPr>
          <a:xfrm>
            <a:off x="235560" y="453936"/>
            <a:ext cx="3616011" cy="6124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‘The question is not, can they reason, nor can they talk, but can they suffer’</a:t>
            </a:r>
          </a:p>
          <a:p>
            <a:endParaRPr lang="en-GB" sz="2800" dirty="0">
              <a:effectLst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Singer, Equality cannot be applied to animals however equal consideration can.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The study of behaviourism and biology</a:t>
            </a:r>
            <a:endParaRPr lang="en-GB" sz="28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FD410F2-600F-619A-F6A7-C5AD7DD39F5B}"/>
              </a:ext>
            </a:extLst>
          </p:cNvPr>
          <p:cNvSpPr txBox="1"/>
          <p:nvPr/>
        </p:nvSpPr>
        <p:spPr>
          <a:xfrm>
            <a:off x="4069451" y="6304018"/>
            <a:ext cx="20141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(Image 1)</a:t>
            </a:r>
          </a:p>
        </p:txBody>
      </p:sp>
    </p:spTree>
    <p:extLst>
      <p:ext uri="{BB962C8B-B14F-4D97-AF65-F5344CB8AC3E}">
        <p14:creationId xmlns:p14="http://schemas.microsoft.com/office/powerpoint/2010/main" val="3674954776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3" descr="Wavy paint art pattern">
            <a:extLst>
              <a:ext uri="{FF2B5EF4-FFF2-40B4-BE49-F238E27FC236}">
                <a16:creationId xmlns:a16="http://schemas.microsoft.com/office/drawing/2014/main" id="{88B1184F-6294-097F-F2CA-DD5918DE140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093" r="1" b="1"/>
          <a:stretch/>
        </p:blipFill>
        <p:spPr>
          <a:xfrm>
            <a:off x="-20081" y="16"/>
            <a:ext cx="7673621" cy="6857984"/>
          </a:xfrm>
          <a:custGeom>
            <a:avLst/>
            <a:gdLst/>
            <a:ahLst/>
            <a:cxnLst/>
            <a:rect l="l" t="t" r="r" b="b"/>
            <a:pathLst>
              <a:path w="7534640" h="6857984">
                <a:moveTo>
                  <a:pt x="0" y="0"/>
                </a:moveTo>
                <a:lnTo>
                  <a:pt x="7534640" y="0"/>
                </a:lnTo>
                <a:lnTo>
                  <a:pt x="7534640" y="3832811"/>
                </a:lnTo>
                <a:lnTo>
                  <a:pt x="7344853" y="3826712"/>
                </a:lnTo>
                <a:cubicBezTo>
                  <a:pt x="7344853" y="3826712"/>
                  <a:pt x="7341511" y="3826712"/>
                  <a:pt x="7341511" y="3826712"/>
                </a:cubicBezTo>
                <a:cubicBezTo>
                  <a:pt x="7274667" y="3823370"/>
                  <a:pt x="7211169" y="3823370"/>
                  <a:pt x="7144324" y="3820027"/>
                </a:cubicBezTo>
                <a:cubicBezTo>
                  <a:pt x="6913719" y="3820027"/>
                  <a:pt x="6683113" y="3820027"/>
                  <a:pt x="6455848" y="3820027"/>
                </a:cubicBezTo>
                <a:cubicBezTo>
                  <a:pt x="6231926" y="3910265"/>
                  <a:pt x="5987951" y="3833396"/>
                  <a:pt x="5767372" y="3903581"/>
                </a:cubicBezTo>
                <a:cubicBezTo>
                  <a:pt x="5533423" y="3900239"/>
                  <a:pt x="5312845" y="3970423"/>
                  <a:pt x="5082238" y="4000503"/>
                </a:cubicBezTo>
                <a:cubicBezTo>
                  <a:pt x="4908446" y="4013871"/>
                  <a:pt x="4731314" y="3997160"/>
                  <a:pt x="4570892" y="4067345"/>
                </a:cubicBezTo>
                <a:cubicBezTo>
                  <a:pt x="4447233" y="4124161"/>
                  <a:pt x="4350312" y="4197688"/>
                  <a:pt x="4483996" y="4348083"/>
                </a:cubicBezTo>
                <a:cubicBezTo>
                  <a:pt x="4644419" y="4344742"/>
                  <a:pt x="4627708" y="4598742"/>
                  <a:pt x="4788129" y="4561979"/>
                </a:cubicBezTo>
                <a:cubicBezTo>
                  <a:pt x="4754709" y="4678954"/>
                  <a:pt x="4641076" y="4618795"/>
                  <a:pt x="4600971" y="4705690"/>
                </a:cubicBezTo>
                <a:cubicBezTo>
                  <a:pt x="4684524" y="4779217"/>
                  <a:pt x="4844945" y="4725744"/>
                  <a:pt x="4871683" y="4879480"/>
                </a:cubicBezTo>
                <a:cubicBezTo>
                  <a:pt x="4838262" y="5039902"/>
                  <a:pt x="4945210" y="5019849"/>
                  <a:pt x="5032105" y="5029876"/>
                </a:cubicBezTo>
                <a:cubicBezTo>
                  <a:pt x="5239317" y="5049930"/>
                  <a:pt x="5439843" y="5063297"/>
                  <a:pt x="5643713" y="5096719"/>
                </a:cubicBezTo>
                <a:cubicBezTo>
                  <a:pt x="5693844" y="5106745"/>
                  <a:pt x="5810819" y="5083350"/>
                  <a:pt x="5800794" y="5186956"/>
                </a:cubicBezTo>
                <a:cubicBezTo>
                  <a:pt x="5790767" y="5270508"/>
                  <a:pt x="5700529" y="5240431"/>
                  <a:pt x="5643713" y="5243772"/>
                </a:cubicBezTo>
                <a:cubicBezTo>
                  <a:pt x="5329553" y="5283879"/>
                  <a:pt x="5012052" y="5220378"/>
                  <a:pt x="4701235" y="5223719"/>
                </a:cubicBezTo>
                <a:cubicBezTo>
                  <a:pt x="4664472" y="5223719"/>
                  <a:pt x="4657787" y="5334009"/>
                  <a:pt x="4577576" y="5297246"/>
                </a:cubicBezTo>
                <a:cubicBezTo>
                  <a:pt x="4788129" y="5397510"/>
                  <a:pt x="5767372" y="5424248"/>
                  <a:pt x="6094900" y="5477721"/>
                </a:cubicBezTo>
                <a:cubicBezTo>
                  <a:pt x="5754004" y="5858724"/>
                  <a:pt x="5429817" y="5628117"/>
                  <a:pt x="5159105" y="5842012"/>
                </a:cubicBezTo>
                <a:cubicBezTo>
                  <a:pt x="5159105" y="5842012"/>
                  <a:pt x="5212580" y="5842012"/>
                  <a:pt x="5443187" y="5912197"/>
                </a:cubicBezTo>
                <a:cubicBezTo>
                  <a:pt x="5627002" y="5969012"/>
                  <a:pt x="5536765" y="6049223"/>
                  <a:pt x="6001321" y="6202962"/>
                </a:cubicBezTo>
                <a:cubicBezTo>
                  <a:pt x="5824188" y="6253093"/>
                  <a:pt x="5593581" y="6156172"/>
                  <a:pt x="5506685" y="6416857"/>
                </a:cubicBezTo>
                <a:cubicBezTo>
                  <a:pt x="5643713" y="6463648"/>
                  <a:pt x="5807477" y="6420200"/>
                  <a:pt x="5904398" y="6543858"/>
                </a:cubicBezTo>
                <a:cubicBezTo>
                  <a:pt x="5934478" y="6580622"/>
                  <a:pt x="5964557" y="6604017"/>
                  <a:pt x="6001321" y="6624068"/>
                </a:cubicBezTo>
                <a:cubicBezTo>
                  <a:pt x="5984612" y="6630754"/>
                  <a:pt x="5964557" y="6637437"/>
                  <a:pt x="5951188" y="6644121"/>
                </a:cubicBezTo>
                <a:cubicBezTo>
                  <a:pt x="5977925" y="6667518"/>
                  <a:pt x="6663060" y="6794517"/>
                  <a:pt x="6836850" y="6797860"/>
                </a:cubicBezTo>
                <a:cubicBezTo>
                  <a:pt x="6761652" y="6822926"/>
                  <a:pt x="6636845" y="6844075"/>
                  <a:pt x="6553814" y="6856412"/>
                </a:cubicBezTo>
                <a:lnTo>
                  <a:pt x="6542822" y="6857984"/>
                </a:lnTo>
                <a:lnTo>
                  <a:pt x="0" y="6857984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0EEABB7-CCE2-1F4B-0DC8-D5DDF08A09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46698" y="4568556"/>
            <a:ext cx="5845302" cy="1598141"/>
          </a:xfrm>
        </p:spPr>
        <p:txBody>
          <a:bodyPr anchor="b">
            <a:normAutofit fontScale="90000"/>
          </a:bodyPr>
          <a:lstStyle/>
          <a:p>
            <a:pPr algn="l"/>
            <a:r>
              <a:rPr lang="en-GB" sz="3200" dirty="0"/>
              <a:t>‘Why should the law refuse its protection to any sensitive being?’ </a:t>
            </a:r>
            <a:br>
              <a:rPr lang="en-GB" sz="3200" dirty="0"/>
            </a:br>
            <a:br>
              <a:rPr lang="en-GB" sz="3200" dirty="0"/>
            </a:br>
            <a:br>
              <a:rPr lang="en-GB" sz="28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en-GB" sz="28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en-GB" sz="2800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Image 2)</a:t>
            </a:r>
            <a:endParaRPr lang="en-US" sz="2800" dirty="0"/>
          </a:p>
        </p:txBody>
      </p:sp>
      <p:pic>
        <p:nvPicPr>
          <p:cNvPr id="3" name="Picture 2" descr="A picture containing grass, outdoor, mammal, close&#10;&#10;&#10;&#10;Description automatically generated">
            <a:extLst>
              <a:ext uri="{FF2B5EF4-FFF2-40B4-BE49-F238E27FC236}">
                <a16:creationId xmlns:a16="http://schemas.microsoft.com/office/drawing/2014/main" id="{44E8150E-1CF5-81E4-2B03-0186D845ACE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5" r="7887" b="-2"/>
          <a:stretch/>
        </p:blipFill>
        <p:spPr bwMode="auto">
          <a:xfrm>
            <a:off x="7653541" y="6"/>
            <a:ext cx="4538463" cy="3877247"/>
          </a:xfrm>
          <a:custGeom>
            <a:avLst/>
            <a:gdLst/>
            <a:ahLst/>
            <a:cxnLst/>
            <a:rect l="l" t="t" r="r" b="b"/>
            <a:pathLst>
              <a:path w="4538463" h="3877247">
                <a:moveTo>
                  <a:pt x="0" y="0"/>
                </a:moveTo>
                <a:lnTo>
                  <a:pt x="4538463" y="0"/>
                </a:lnTo>
                <a:lnTo>
                  <a:pt x="4538463" y="3437173"/>
                </a:lnTo>
                <a:lnTo>
                  <a:pt x="4530710" y="3429000"/>
                </a:lnTo>
                <a:cubicBezTo>
                  <a:pt x="4370289" y="3495842"/>
                  <a:pt x="4239946" y="3686344"/>
                  <a:pt x="4056129" y="3636211"/>
                </a:cubicBezTo>
                <a:cubicBezTo>
                  <a:pt x="3872313" y="3589422"/>
                  <a:pt x="3788760" y="3830055"/>
                  <a:pt x="3618310" y="3756528"/>
                </a:cubicBezTo>
                <a:cubicBezTo>
                  <a:pt x="3394389" y="3823371"/>
                  <a:pt x="3163783" y="3823371"/>
                  <a:pt x="2933176" y="3810002"/>
                </a:cubicBezTo>
                <a:cubicBezTo>
                  <a:pt x="2702570" y="3840081"/>
                  <a:pt x="2471962" y="3873503"/>
                  <a:pt x="2238015" y="3850107"/>
                </a:cubicBezTo>
                <a:cubicBezTo>
                  <a:pt x="2007408" y="3870161"/>
                  <a:pt x="1783486" y="3883529"/>
                  <a:pt x="1552880" y="3863476"/>
                </a:cubicBezTo>
                <a:cubicBezTo>
                  <a:pt x="1322274" y="3886870"/>
                  <a:pt x="1091667" y="3876844"/>
                  <a:pt x="864402" y="3860134"/>
                </a:cubicBezTo>
                <a:cubicBezTo>
                  <a:pt x="757455" y="3860134"/>
                  <a:pt x="653849" y="3856792"/>
                  <a:pt x="546902" y="3856792"/>
                </a:cubicBezTo>
                <a:cubicBezTo>
                  <a:pt x="404861" y="3850108"/>
                  <a:pt x="262821" y="3845095"/>
                  <a:pt x="120363" y="3840499"/>
                </a:cubicBezTo>
                <a:lnTo>
                  <a:pt x="0" y="3836632"/>
                </a:lnTo>
                <a:close/>
              </a:path>
            </a:pathLst>
          </a:custGeom>
          <a:noFill/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E9729378-B0FC-CCAA-F59D-CF500F388BF0}"/>
              </a:ext>
            </a:extLst>
          </p:cNvPr>
          <p:cNvSpPr txBox="1">
            <a:spLocks/>
          </p:cNvSpPr>
          <p:nvPr/>
        </p:nvSpPr>
        <p:spPr>
          <a:xfrm>
            <a:off x="1195001" y="1182128"/>
            <a:ext cx="5845302" cy="159814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dirty="0"/>
              <a:t> </a:t>
            </a:r>
            <a:br>
              <a:rPr lang="en-GB" sz="2800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</a:br>
            <a:endParaRPr lang="en-US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1B2E23-0BFF-13A9-1546-561F8945D80A}"/>
              </a:ext>
            </a:extLst>
          </p:cNvPr>
          <p:cNvSpPr txBox="1"/>
          <p:nvPr/>
        </p:nvSpPr>
        <p:spPr>
          <a:xfrm>
            <a:off x="17978" y="164351"/>
            <a:ext cx="5319335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The Animal Welfare (Sentience) Act</a:t>
            </a:r>
            <a:r>
              <a:rPr lang="en-GB" sz="3400" dirty="0">
                <a:effectLst/>
              </a:rPr>
              <a:t> passed in 2022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400" dirty="0"/>
              <a:t>Uses words such as ‘consider’ in their welfare plan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400" dirty="0"/>
              <a:t>Institutionalised speciesism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3400" dirty="0"/>
          </a:p>
          <a:p>
            <a:r>
              <a:rPr lang="en-GB" sz="3400" dirty="0"/>
              <a:t>How carnism and the Meat Paradox help the factory </a:t>
            </a:r>
          </a:p>
          <a:p>
            <a:r>
              <a:rPr lang="en-GB" sz="3400" dirty="0"/>
              <a:t>Farming and speciesism agender</a:t>
            </a:r>
          </a:p>
        </p:txBody>
      </p:sp>
    </p:spTree>
    <p:extLst>
      <p:ext uri="{BB962C8B-B14F-4D97-AF65-F5344CB8AC3E}">
        <p14:creationId xmlns:p14="http://schemas.microsoft.com/office/powerpoint/2010/main" val="34271827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oman hugs a cow at Farmsurvival in Spanbroek, The Netherlands.">
            <a:extLst>
              <a:ext uri="{FF2B5EF4-FFF2-40B4-BE49-F238E27FC236}">
                <a16:creationId xmlns:a16="http://schemas.microsoft.com/office/drawing/2014/main" id="{61AC0AC4-A9E6-A283-1D8D-D6D9106F800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alphaModFix am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36"/>
                    </a14:imgEffect>
                    <a14:imgEffect>
                      <a14:saturation sat="16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88"/>
          <a:stretch/>
        </p:blipFill>
        <p:spPr bwMode="auto">
          <a:xfrm>
            <a:off x="4164497" y="0"/>
            <a:ext cx="8027504" cy="6858000"/>
          </a:xfrm>
          <a:prstGeom prst="rect">
            <a:avLst/>
          </a:prstGeom>
          <a:noFill/>
        </p:spPr>
      </p:pic>
      <p:pic>
        <p:nvPicPr>
          <p:cNvPr id="23" name="Picture 3" descr="Wavy paint art pattern">
            <a:extLst>
              <a:ext uri="{FF2B5EF4-FFF2-40B4-BE49-F238E27FC236}">
                <a16:creationId xmlns:a16="http://schemas.microsoft.com/office/drawing/2014/main" id="{88B1184F-6294-097F-F2CA-DD5918DE140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6160" r="1621" b="1"/>
          <a:stretch/>
        </p:blipFill>
        <p:spPr>
          <a:xfrm>
            <a:off x="19" y="10"/>
            <a:ext cx="6728771" cy="6857990"/>
          </a:xfrm>
          <a:custGeom>
            <a:avLst/>
            <a:gdLst/>
            <a:ahLst/>
            <a:cxnLst/>
            <a:rect l="l" t="t" r="r" b="b"/>
            <a:pathLst>
              <a:path w="6095695" h="6857997">
                <a:moveTo>
                  <a:pt x="3435036" y="0"/>
                </a:moveTo>
                <a:lnTo>
                  <a:pt x="4198562" y="0"/>
                </a:lnTo>
                <a:lnTo>
                  <a:pt x="4365987" y="128761"/>
                </a:lnTo>
                <a:cubicBezTo>
                  <a:pt x="5422363" y="981944"/>
                  <a:pt x="6095695" y="2273123"/>
                  <a:pt x="6095695" y="3718209"/>
                </a:cubicBezTo>
                <a:cubicBezTo>
                  <a:pt x="6095695" y="4922447"/>
                  <a:pt x="5628104" y="6019805"/>
                  <a:pt x="4860911" y="6845880"/>
                </a:cubicBezTo>
                <a:lnTo>
                  <a:pt x="4849107" y="6857997"/>
                </a:lnTo>
                <a:lnTo>
                  <a:pt x="4253869" y="6857997"/>
                </a:lnTo>
                <a:lnTo>
                  <a:pt x="4409441" y="6719623"/>
                </a:lnTo>
                <a:cubicBezTo>
                  <a:pt x="5194330" y="5951494"/>
                  <a:pt x="5679794" y="4890334"/>
                  <a:pt x="5679794" y="3718209"/>
                </a:cubicBezTo>
                <a:cubicBezTo>
                  <a:pt x="5679794" y="2179795"/>
                  <a:pt x="4843506" y="832535"/>
                  <a:pt x="3591563" y="88079"/>
                </a:cubicBezTo>
                <a:close/>
                <a:moveTo>
                  <a:pt x="0" y="0"/>
                </a:moveTo>
                <a:lnTo>
                  <a:pt x="3177466" y="0"/>
                </a:lnTo>
                <a:lnTo>
                  <a:pt x="3353291" y="88129"/>
                </a:lnTo>
                <a:cubicBezTo>
                  <a:pt x="4668281" y="787221"/>
                  <a:pt x="5560965" y="2150692"/>
                  <a:pt x="5560965" y="3718209"/>
                </a:cubicBezTo>
                <a:cubicBezTo>
                  <a:pt x="5560965" y="4858221"/>
                  <a:pt x="5088802" y="5890308"/>
                  <a:pt x="4325417" y="6637392"/>
                </a:cubicBezTo>
                <a:lnTo>
                  <a:pt x="4077394" y="6857997"/>
                </a:lnTo>
                <a:lnTo>
                  <a:pt x="0" y="6857997"/>
                </a:lnTo>
                <a:close/>
              </a:path>
            </a:pathLst>
          </a:cu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F48550BD-B299-A765-EDE5-D68241D495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305" y="210065"/>
            <a:ext cx="4905632" cy="5993027"/>
          </a:xfrm>
        </p:spPr>
        <p:txBody>
          <a:bodyPr>
            <a:normAutofit/>
          </a:bodyPr>
          <a:lstStyle/>
          <a:p>
            <a:r>
              <a:rPr lang="en-GB" sz="5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’The time will come when humanity will extend its mantle over everything which breathes’</a:t>
            </a:r>
            <a:endParaRPr lang="en-US" sz="6600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99549F-1550-6686-6C3F-BB410BC7D14E}"/>
              </a:ext>
            </a:extLst>
          </p:cNvPr>
          <p:cNvSpPr txBox="1"/>
          <p:nvPr/>
        </p:nvSpPr>
        <p:spPr>
          <a:xfrm>
            <a:off x="8612659" y="5857103"/>
            <a:ext cx="33610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(Image 3)</a:t>
            </a:r>
          </a:p>
        </p:txBody>
      </p:sp>
    </p:spTree>
    <p:extLst>
      <p:ext uri="{BB962C8B-B14F-4D97-AF65-F5344CB8AC3E}">
        <p14:creationId xmlns:p14="http://schemas.microsoft.com/office/powerpoint/2010/main" val="26656893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3" descr="Wavy paint art pattern">
            <a:extLst>
              <a:ext uri="{FF2B5EF4-FFF2-40B4-BE49-F238E27FC236}">
                <a16:creationId xmlns:a16="http://schemas.microsoft.com/office/drawing/2014/main" id="{88B1184F-6294-097F-F2CA-DD5918DE140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alphaModFix amt="35000"/>
          </a:blip>
          <a:srcRect t="2609" b="17034"/>
          <a:stretch/>
        </p:blipFill>
        <p:spPr>
          <a:xfrm>
            <a:off x="19" y="7886"/>
            <a:ext cx="12191981" cy="68579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0EEABB7-CCE2-1F4B-0DC8-D5DDF08A09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29918" y="-284616"/>
            <a:ext cx="3951828" cy="1477328"/>
          </a:xfrm>
        </p:spPr>
        <p:txBody>
          <a:bodyPr anchor="b">
            <a:normAutofit/>
          </a:bodyPr>
          <a:lstStyle/>
          <a:p>
            <a:pPr algn="l"/>
            <a:r>
              <a:rPr lang="en-GB" sz="3800" u="sng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References</a:t>
            </a:r>
            <a:br>
              <a:rPr lang="en-GB" sz="3800" dirty="0">
                <a:solidFill>
                  <a:srgbClr val="FFFFFF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</a:br>
            <a:endParaRPr lang="en-US" sz="3800" dirty="0">
              <a:solidFill>
                <a:srgbClr val="FFFFFF"/>
              </a:solidFill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5F82C6D-2729-7E3C-A2F5-C1F761E39B56}"/>
              </a:ext>
            </a:extLst>
          </p:cNvPr>
          <p:cNvSpPr txBox="1">
            <a:spLocks/>
          </p:cNvSpPr>
          <p:nvPr/>
        </p:nvSpPr>
        <p:spPr>
          <a:xfrm>
            <a:off x="7943213" y="-397544"/>
            <a:ext cx="3951828" cy="158888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800" u="sng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Photos used</a:t>
            </a:r>
            <a:br>
              <a:rPr lang="en-GB" sz="3800" dirty="0">
                <a:solidFill>
                  <a:srgbClr val="FFFFFF"/>
                </a:solidFill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</a:br>
            <a:endParaRPr lang="en-US" sz="3800" dirty="0">
              <a:solidFill>
                <a:srgbClr val="FFFFFF"/>
              </a:solidFill>
            </a:endParaRPr>
          </a:p>
        </p:txBody>
      </p:sp>
      <p:pic>
        <p:nvPicPr>
          <p:cNvPr id="4" name="Picture 3" descr="A dog and a pig sniff each other through a fence">
            <a:extLst>
              <a:ext uri="{FF2B5EF4-FFF2-40B4-BE49-F238E27FC236}">
                <a16:creationId xmlns:a16="http://schemas.microsoft.com/office/drawing/2014/main" id="{0D0068E6-22CD-76F8-5D9C-E2D4CB55D86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1522" y="1214125"/>
            <a:ext cx="2605083" cy="1734764"/>
          </a:xfrm>
          <a:prstGeom prst="rect">
            <a:avLst/>
          </a:prstGeom>
          <a:noFill/>
        </p:spPr>
      </p:pic>
      <p:pic>
        <p:nvPicPr>
          <p:cNvPr id="5" name="Picture 4" descr="A woman hugs a cow at Farmsurvival in Spanbroek, The Netherlands.">
            <a:extLst>
              <a:ext uri="{FF2B5EF4-FFF2-40B4-BE49-F238E27FC236}">
                <a16:creationId xmlns:a16="http://schemas.microsoft.com/office/drawing/2014/main" id="{6ECD327F-6803-B7DE-C7A7-0A668261855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6845" y="4911330"/>
            <a:ext cx="2519760" cy="1891618"/>
          </a:xfrm>
          <a:prstGeom prst="rect">
            <a:avLst/>
          </a:prstGeom>
          <a:noFill/>
        </p:spPr>
      </p:pic>
      <p:pic>
        <p:nvPicPr>
          <p:cNvPr id="6" name="Picture 5" descr="A picture containing grass, outdoor, mammal, close&#13;&#13;&#10;&#13;&#13;&#10;Description automatically generated">
            <a:extLst>
              <a:ext uri="{FF2B5EF4-FFF2-40B4-BE49-F238E27FC236}">
                <a16:creationId xmlns:a16="http://schemas.microsoft.com/office/drawing/2014/main" id="{D9F93D6D-1CC4-F085-947A-61216D944B2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6845" y="3011492"/>
            <a:ext cx="2434436" cy="1891952"/>
          </a:xfrm>
          <a:prstGeom prst="rect">
            <a:avLst/>
          </a:prstGeom>
          <a:noFill/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5C432F4-8B20-4BA5-BC64-90F6DC307240}"/>
              </a:ext>
            </a:extLst>
          </p:cNvPr>
          <p:cNvSpPr txBox="1"/>
          <p:nvPr/>
        </p:nvSpPr>
        <p:spPr>
          <a:xfrm>
            <a:off x="6366106" y="3139120"/>
            <a:ext cx="2598755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Image 2:</a:t>
            </a:r>
          </a:p>
          <a:p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Wikipedia, Speciesism, </a:t>
            </a:r>
            <a:r>
              <a:rPr lang="en-GB" sz="14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  <a:hlinkClick r:id="rId6"/>
              </a:rPr>
              <a:t>https://upload.wikimedia.org/wikipedia/commons/3/3d/Speciesism.jpg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&lt;Accessed on 9.11.2022&gt; </a:t>
            </a:r>
            <a:endParaRPr lang="en-US" sz="1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842B3F-BA09-505B-B414-6DADA73C8575}"/>
              </a:ext>
            </a:extLst>
          </p:cNvPr>
          <p:cNvSpPr txBox="1"/>
          <p:nvPr/>
        </p:nvSpPr>
        <p:spPr>
          <a:xfrm>
            <a:off x="6363730" y="4818789"/>
            <a:ext cx="2983114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Image 3:</a:t>
            </a:r>
            <a:endParaRPr lang="en-GB" sz="14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Insider, </a:t>
            </a:r>
            <a:r>
              <a:rPr lang="en-GB" sz="1400" i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Cow Hugging Has Emerged As The Latest, Global Wellness Trend To Help Reduce Stress And Increase Positivity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, </a:t>
            </a:r>
            <a:r>
              <a:rPr lang="en-GB" sz="14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Farmsurvial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, </a:t>
            </a:r>
            <a:r>
              <a:rPr lang="en-GB" sz="14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  <a:hlinkClick r:id="rId7"/>
              </a:rPr>
              <a:t>https://www.insider.com/cow-hugging-becomes-the-latest-global-wellness-trend-2020-10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&lt;Accessed on 9.11.2022&gt;</a:t>
            </a:r>
            <a:r>
              <a:rPr lang="en-GB" sz="1400" dirty="0">
                <a:effectLst/>
              </a:rPr>
              <a:t> </a:t>
            </a:r>
            <a:endParaRPr lang="en-US" sz="1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4CEA05C-6E52-EDF9-F144-8E49F8FBF11E}"/>
              </a:ext>
            </a:extLst>
          </p:cNvPr>
          <p:cNvSpPr txBox="1"/>
          <p:nvPr/>
        </p:nvSpPr>
        <p:spPr>
          <a:xfrm>
            <a:off x="6363730" y="1300547"/>
            <a:ext cx="2897792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Image 1:</a:t>
            </a:r>
            <a:r>
              <a:rPr lang="en-GB" sz="1400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Vox, </a:t>
            </a:r>
            <a:r>
              <a:rPr lang="en-GB" sz="1400" i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Pigs Are As Smart As Dogs. Why Do We Eat One And Love The Other?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GB" sz="14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  <a:hlinkClick r:id="rId8"/>
              </a:rPr>
              <a:t>https://www.vox.com/21363401/pigs-dogs-smart-animal-intelligence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&lt;Accessed on 9.11.2022&gt;</a:t>
            </a:r>
            <a:r>
              <a:rPr lang="en-GB" sz="1400" dirty="0">
                <a:effectLst/>
              </a:rPr>
              <a:t> </a:t>
            </a:r>
            <a:endParaRPr lang="en-US" sz="14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26DFEC7-636B-6749-5E77-EA45A86F3D27}"/>
              </a:ext>
            </a:extLst>
          </p:cNvPr>
          <p:cNvSpPr txBox="1"/>
          <p:nvPr/>
        </p:nvSpPr>
        <p:spPr>
          <a:xfrm>
            <a:off x="296959" y="657444"/>
            <a:ext cx="5684787" cy="62084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4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Aaltola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, Elisa, </a:t>
            </a:r>
            <a:r>
              <a:rPr lang="en-GB" sz="1400" i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The Meat Paradox, </a:t>
            </a:r>
            <a:r>
              <a:rPr lang="en-GB" sz="1400" i="1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Ominvore’s</a:t>
            </a:r>
            <a:r>
              <a:rPr lang="en-GB" sz="1400" i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Akrasia, And Animal Ethics, 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2019,</a:t>
            </a:r>
            <a:endParaRPr lang="en-GB" sz="16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ctr"/>
            <a:r>
              <a:rPr lang="en-GB" sz="14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  <a:hlinkClick r:id="rId9"/>
              </a:rPr>
              <a:t>https://www.ncbi.nlm.nih.gov/pmc/articles/PMC6940846/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&lt;Accessed on 8.11.2022&gt;</a:t>
            </a:r>
            <a:endParaRPr lang="en-GB" sz="16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ctr"/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 </a:t>
            </a:r>
            <a:endParaRPr lang="en-GB" sz="16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Beyond Carnism, </a:t>
            </a:r>
            <a:r>
              <a:rPr lang="en-GB" sz="1400" i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What Is Carnism?,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GB" sz="14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  <a:hlinkClick r:id="rId10"/>
              </a:rPr>
              <a:t>https://carnism.org/carnism/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&lt;Accessed on 8.11.2022&gt;</a:t>
            </a:r>
            <a:endParaRPr lang="en-GB" sz="20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ctr"/>
            <a:r>
              <a:rPr lang="en-GB" sz="14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Budiansky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, Stephen, </a:t>
            </a:r>
            <a:r>
              <a:rPr lang="en-GB" sz="1400" i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If A Lion Could Talk, Animal Intelligence And The Evolution Of Consciousness, 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1998</a:t>
            </a:r>
            <a:r>
              <a:rPr lang="en-GB" sz="1400" i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GB" sz="16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</a:p>
          <a:p>
            <a:pPr algn="ctr"/>
            <a:endParaRPr lang="en-GB" sz="1600" dirty="0"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ctr"/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Humphreys, Rebekah, </a:t>
            </a:r>
            <a:r>
              <a:rPr lang="en-GB" sz="1400" i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Animal Thoughts On Factory Farms: </a:t>
            </a:r>
            <a:r>
              <a:rPr lang="en-GB" sz="1400" i="1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Micheal</a:t>
            </a:r>
            <a:r>
              <a:rPr lang="en-GB" sz="1400" i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Leahy, Language And Awareness Of Death, 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Between The Species, Issue VIII, (2008), PP. 2-3, </a:t>
            </a:r>
            <a:r>
              <a:rPr lang="en-GB" sz="14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  <a:hlinkClick r:id="rId11"/>
              </a:rPr>
              <a:t>www.cla.calpoly.edu/bts/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, &lt;accessed on 4.11.2022&gt;</a:t>
            </a:r>
          </a:p>
          <a:p>
            <a:pPr algn="ctr"/>
            <a:endParaRPr lang="en-GB" sz="20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400" i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Jeremy Bentham, On The Suffering Of Non-Human Animals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, </a:t>
            </a:r>
            <a:r>
              <a:rPr lang="en-GB" sz="14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  <a:hlinkClick r:id="rId12"/>
              </a:rPr>
              <a:t>https://www.utilitarianism.com/jeremybentham.html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, &lt;accessed on 9.11.2022&gt;</a:t>
            </a:r>
            <a:endParaRPr lang="en-GB" sz="20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ctr"/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Policy Paper Action Plan For Animal Welfare, 2021,</a:t>
            </a:r>
            <a:endParaRPr lang="en-GB" sz="16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4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  <a:hlinkClick r:id="rId13"/>
              </a:rPr>
              <a:t>https://www.gov.uk/government/publications/action-plan-for-animal-welfare/action-plan-for-animal-welfare#farm-animals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&lt;Accessed on 8.11.2022&gt;</a:t>
            </a:r>
            <a:endParaRPr lang="en-GB" sz="20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Riley, Sophie, </a:t>
            </a:r>
            <a:r>
              <a:rPr lang="en-GB" sz="1400" i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Brighton V Will: The Legal Chasm Between Animal Welfare And Animal Suffering, 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Animals, 2020, PP. 3-4,        P. 11, </a:t>
            </a:r>
            <a:r>
              <a:rPr lang="en-GB" sz="14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  <a:cs typeface="Times New Roman" panose="02020603050405020304" pitchFamily="18" charset="0"/>
                <a:hlinkClick r:id="rId14"/>
              </a:rPr>
              <a:t>https://doi.org/10.3390/ani10091497</a:t>
            </a:r>
            <a:r>
              <a:rPr lang="en-GB" sz="14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&lt;Accessed on 2.11.2022&gt;</a:t>
            </a:r>
            <a:endParaRPr lang="en-GB" sz="20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ctr"/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Singer, Peter, </a:t>
            </a:r>
            <a:r>
              <a:rPr lang="en-GB" sz="1400" i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Animal Liberation, 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GB" sz="1400" baseline="300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ND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ed., 1990, Ecco, New York, P.703.</a:t>
            </a:r>
            <a:endParaRPr lang="en-GB" sz="16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64315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75</TotalTime>
  <Words>517</Words>
  <Application>Microsoft Macintosh PowerPoint</Application>
  <PresentationFormat>Widescreen</PresentationFormat>
  <Paragraphs>37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‘The question is not, can they reason, nor can they talk, but can they suffer’   Bentham’s quote in relation to equality of animals today </vt:lpstr>
      <vt:lpstr>PowerPoint Presentation</vt:lpstr>
      <vt:lpstr>‘Why should the law refuse its protection to any sensitive being?’    (Image 2)</vt:lpstr>
      <vt:lpstr>’The time will come when humanity will extend its mantle over everything which breathes’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‘The question is not, can they reason, nor can they talk, but can they suffer’   Bentham’s quote in relation to equality of animals today </dc:title>
  <dc:creator>Microsoft Office User</dc:creator>
  <cp:lastModifiedBy>Theodora Brown (2217535)</cp:lastModifiedBy>
  <cp:revision>3</cp:revision>
  <dcterms:created xsi:type="dcterms:W3CDTF">2022-11-10T09:09:43Z</dcterms:created>
  <dcterms:modified xsi:type="dcterms:W3CDTF">2022-11-10T10:32:01Z</dcterms:modified>
</cp:coreProperties>
</file>