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6" r:id="rId2"/>
    <p:sldId id="257" r:id="rId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1836"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8AE2EF-6B0B-4036-8875-08AC904BF2B4}" type="datetimeFigureOut">
              <a:rPr lang="en-US" smtClean="0"/>
              <a:t>11/27/2025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183ED9-316D-423D-842D-A0A5F004B7E8}" type="slidenum">
              <a:rPr lang="en-US" smtClean="0"/>
              <a:t>‹#›</a:t>
            </a:fld>
            <a:endParaRPr lang="en-US"/>
          </a:p>
        </p:txBody>
      </p:sp>
    </p:spTree>
    <p:extLst>
      <p:ext uri="{BB962C8B-B14F-4D97-AF65-F5344CB8AC3E}">
        <p14:creationId xmlns:p14="http://schemas.microsoft.com/office/powerpoint/2010/main" val="1376604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evening, everyone: I am here with Nike Mind, a new sub-brand of Nike which will combine the digital mental-wellness devices and the performance-based psychology. The brand is comprised of two elements: </a:t>
            </a:r>
            <a:r>
              <a:rPr lang="en-GB" sz="1200" b="1" kern="1200" dirty="0">
                <a:solidFill>
                  <a:schemeClr val="tx1"/>
                </a:solidFill>
                <a:effectLst/>
                <a:latin typeface="+mn-lt"/>
                <a:ea typeface="+mn-ea"/>
                <a:cs typeface="+mn-cs"/>
              </a:rPr>
              <a:t>Nike Mind App and Nike </a:t>
            </a:r>
            <a:r>
              <a:rPr lang="en-GB" sz="1200" b="1" kern="1200" dirty="0" err="1">
                <a:solidFill>
                  <a:schemeClr val="tx1"/>
                </a:solidFill>
                <a:effectLst/>
                <a:latin typeface="+mn-lt"/>
                <a:ea typeface="+mn-ea"/>
                <a:cs typeface="+mn-cs"/>
              </a:rPr>
              <a:t>MindBand</a:t>
            </a:r>
            <a:r>
              <a:rPr lang="en-GB" sz="1200" b="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a lightweight wearable device.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Now, you may   have curiosity that why this sub brand will be appealing to the customers: The answer is this product will connect mental clarity with physical achievement, unlock peak potential.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Nike mind is aimed at a strategic segment based on geography, demography, psychography and behaviour. City and suburbs in North America, UK, EU, Middle East, and Asia-Pacific are the part of geographic segmentation. Athletes, Students, Young Professionals, High-stressed individuals are the main category of demographic segmentation.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Here I am briefly explaining two elements of marketing mix that is product and place. The real product is a packaged ecosystem consisting of Nike Mind mobile application and the wearable. Distribution is developed to reflect on the existing omnichannel capabilities at Nikes. Online, the application can be found throughout the world through the Apple App Store, Google Play and the Nike ecosystem. </a:t>
            </a:r>
            <a:r>
              <a:rPr lang="en-GB" sz="1200" kern="1200" dirty="0" err="1">
                <a:solidFill>
                  <a:schemeClr val="tx1"/>
                </a:solidFill>
                <a:effectLst/>
                <a:latin typeface="+mn-lt"/>
                <a:ea typeface="+mn-ea"/>
                <a:cs typeface="+mn-cs"/>
              </a:rPr>
              <a:t>MindBand</a:t>
            </a:r>
            <a:r>
              <a:rPr lang="en-GB" sz="1200" kern="1200" dirty="0">
                <a:solidFill>
                  <a:schemeClr val="tx1"/>
                </a:solidFill>
                <a:effectLst/>
                <a:latin typeface="+mn-lt"/>
                <a:ea typeface="+mn-ea"/>
                <a:cs typeface="+mn-cs"/>
              </a:rPr>
              <a:t> will be distributed in nike.com, and in the Nike mobile app, as well as in some online stores. The device will be displayed and sold in flagship Nike stores too.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Demand of mental wellness products are booming worldwide and Nike is a leading global brand in its business arena. This science backed sub brand of Nike will definitely do well. So, you are welcome to invest in the future potential; Nike Mind.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7183ED9-316D-423D-842D-A0A5F004B7E8}" type="slidenum">
              <a:rPr lang="en-US" smtClean="0"/>
              <a:t>2</a:t>
            </a:fld>
            <a:endParaRPr lang="en-US"/>
          </a:p>
        </p:txBody>
      </p:sp>
    </p:spTree>
    <p:extLst>
      <p:ext uri="{BB962C8B-B14F-4D97-AF65-F5344CB8AC3E}">
        <p14:creationId xmlns:p14="http://schemas.microsoft.com/office/powerpoint/2010/main" val="1726810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A29A4284-286C-45E6-9C65-CA2D9F9D32C7}" type="datetimeFigureOut">
              <a:rPr lang="en-US" smtClean="0"/>
              <a:t>11/27/2025</a:t>
            </a:fld>
            <a:endParaRPr lang="en-US"/>
          </a:p>
        </p:txBody>
      </p:sp>
      <p:sp>
        <p:nvSpPr>
          <p:cNvPr id="8" name="Slide Number Placeholder 7"/>
          <p:cNvSpPr>
            <a:spLocks noGrp="1"/>
          </p:cNvSpPr>
          <p:nvPr>
            <p:ph type="sldNum" sz="quarter" idx="11"/>
          </p:nvPr>
        </p:nvSpPr>
        <p:spPr/>
        <p:txBody>
          <a:bodyPr/>
          <a:lstStyle/>
          <a:p>
            <a:fld id="{0B533B13-C4A9-4B78-8330-E0387F837176}" type="slidenum">
              <a:rPr lang="en-US" smtClean="0"/>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9A4284-286C-45E6-9C65-CA2D9F9D32C7}"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533B13-C4A9-4B78-8330-E0387F83717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9A4284-286C-45E6-9C65-CA2D9F9D32C7}"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533B13-C4A9-4B78-8330-E0387F837176}" type="slidenum">
              <a:rPr lang="en-US" smtClean="0"/>
              <a:t>‹#›</a:t>
            </a:fld>
            <a:endParaRPr lang="en-US"/>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29A4284-286C-45E6-9C65-CA2D9F9D32C7}"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B533B13-C4A9-4B78-8330-E0387F837176}" type="slidenum">
              <a:rPr lang="en-US" smtClean="0"/>
              <a:t>‹#›</a:t>
            </a:fld>
            <a:endParaRPr lang="en-US"/>
          </a:p>
        </p:txBody>
      </p:sp>
      <p:sp>
        <p:nvSpPr>
          <p:cNvPr id="9" name="Content Placeholder 8"/>
          <p:cNvSpPr>
            <a:spLocks noGrp="1"/>
          </p:cNvSpPr>
          <p:nvPr>
            <p:ph sz="quarter" idx="13"/>
          </p:nvPr>
        </p:nvSpPr>
        <p:spPr>
          <a:xfrm>
            <a:off x="365760" y="1600200"/>
            <a:ext cx="4041648" cy="4526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A29A4284-286C-45E6-9C65-CA2D9F9D32C7}" type="datetimeFigureOut">
              <a:rPr lang="en-US" smtClean="0"/>
              <a:t>11/27/2025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B533B13-C4A9-4B78-8330-E0387F837176}" type="slidenum">
              <a:rPr lang="en-US" smtClean="0"/>
              <a:t>‹#›</a:t>
            </a:fld>
            <a:endParaRPr lang="en-US"/>
          </a:p>
        </p:txBody>
      </p:sp>
      <p:sp>
        <p:nvSpPr>
          <p:cNvPr id="11" name="Content Placeholder 10"/>
          <p:cNvSpPr>
            <a:spLocks noGrp="1"/>
          </p:cNvSpPr>
          <p:nvPr>
            <p:ph sz="quarter" idx="13"/>
          </p:nvPr>
        </p:nvSpPr>
        <p:spPr>
          <a:xfrm>
            <a:off x="457200" y="2212848"/>
            <a:ext cx="4041648"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9A4284-286C-45E6-9C65-CA2D9F9D32C7}" type="datetimeFigureOut">
              <a:rPr lang="en-US" smtClean="0"/>
              <a:t>11/27/2025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B533B13-C4A9-4B78-8330-E0387F83717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9A4284-286C-45E6-9C65-CA2D9F9D32C7}" type="datetimeFigureOut">
              <a:rPr lang="en-US" smtClean="0"/>
              <a:t>11/27/2025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B533B13-C4A9-4B78-8330-E0387F83717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9A4284-286C-45E6-9C65-CA2D9F9D32C7}"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B533B13-C4A9-4B78-8330-E0387F837176}"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9A4284-286C-45E6-9C65-CA2D9F9D32C7}" type="datetimeFigureOut">
              <a:rPr lang="en-US" smtClean="0"/>
              <a:t>11/27/2025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B533B13-C4A9-4B78-8330-E0387F83717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29A4284-286C-45E6-9C65-CA2D9F9D32C7}"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533B13-C4A9-4B78-8330-E0387F83717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29A4284-286C-45E6-9C65-CA2D9F9D32C7}" type="datetimeFigureOut">
              <a:rPr lang="en-US" smtClean="0"/>
              <a:t>11/27/2025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B533B13-C4A9-4B78-8330-E0387F83717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A29A4284-286C-45E6-9C65-CA2D9F9D32C7}" type="datetimeFigureOut">
              <a:rPr lang="en-US" smtClean="0"/>
              <a:t>11/27/2025</a:t>
            </a:fld>
            <a:endParaRPr lang="en-US"/>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US"/>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0B533B13-C4A9-4B78-8330-E0387F837176}" type="slidenum">
              <a:rPr lang="en-US" smtClean="0"/>
              <a:t>‹#›</a:t>
            </a:fld>
            <a:endParaRPr lang="en-US"/>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Ultimate Guide to Digital Marketing">
            <a:extLst>
              <a:ext uri="{FF2B5EF4-FFF2-40B4-BE49-F238E27FC236}">
                <a16:creationId xmlns:a16="http://schemas.microsoft.com/office/drawing/2014/main" id="{7B3FE845-2839-40B9-865F-6E09A083E1D8}"/>
              </a:ext>
            </a:extLst>
          </p:cNvPr>
          <p:cNvPicPr>
            <a:picLocks noChangeAspect="1" noChangeArrowheads="1"/>
          </p:cNvPicPr>
          <p:nvPr/>
        </p:nvPicPr>
        <p:blipFill>
          <a:blip r:embed="rId2">
            <a:alphaModFix amt="24000"/>
            <a:extLst>
              <a:ext uri="{28A0092B-C50C-407E-A947-70E740481C1C}">
                <a14:useLocalDpi xmlns:a14="http://schemas.microsoft.com/office/drawing/2010/main" val="0"/>
              </a:ext>
            </a:extLst>
          </a:blip>
          <a:srcRect/>
          <a:stretch>
            <a:fillRect/>
          </a:stretch>
        </p:blipFill>
        <p:spPr bwMode="auto">
          <a:xfrm>
            <a:off x="0" y="914400"/>
            <a:ext cx="9144000" cy="4800600"/>
          </a:xfrm>
          <a:prstGeom prst="rect">
            <a:avLst/>
          </a:prstGeom>
          <a:noFill/>
        </p:spPr>
      </p:pic>
      <p:sp>
        <p:nvSpPr>
          <p:cNvPr id="2" name="Title 1"/>
          <p:cNvSpPr>
            <a:spLocks noGrp="1"/>
          </p:cNvSpPr>
          <p:nvPr>
            <p:ph type="ctrTitle"/>
          </p:nvPr>
        </p:nvSpPr>
        <p:spPr>
          <a:xfrm>
            <a:off x="342900" y="762000"/>
            <a:ext cx="8458200" cy="2057400"/>
          </a:xfrm>
        </p:spPr>
        <p:txBody>
          <a:bodyPr>
            <a:noAutofit/>
          </a:bodyPr>
          <a:lstStyle/>
          <a:p>
            <a:r>
              <a:rPr lang="en-US" sz="2600" b="1" dirty="0" err="1">
                <a:solidFill>
                  <a:schemeClr val="tx1"/>
                </a:solidFill>
                <a:effectLst/>
                <a:latin typeface="Times New Roman" panose="02020603050405020304" pitchFamily="18" charset="0"/>
                <a:cs typeface="Times New Roman" panose="02020603050405020304" pitchFamily="18" charset="0"/>
              </a:rPr>
              <a:t>Programme</a:t>
            </a:r>
            <a:r>
              <a:rPr lang="en-US" sz="2600" b="1" dirty="0">
                <a:solidFill>
                  <a:schemeClr val="tx1"/>
                </a:solidFill>
                <a:effectLst/>
                <a:latin typeface="Times New Roman" panose="02020603050405020304" pitchFamily="18" charset="0"/>
                <a:cs typeface="Times New Roman" panose="02020603050405020304" pitchFamily="18" charset="0"/>
              </a:rPr>
              <a:t>: Master of Business Administration</a:t>
            </a:r>
            <a:br>
              <a:rPr lang="en-US" sz="2600" b="1" dirty="0">
                <a:solidFill>
                  <a:schemeClr val="tx1"/>
                </a:solidFill>
                <a:effectLst/>
                <a:latin typeface="Times New Roman" panose="02020603050405020304" pitchFamily="18" charset="0"/>
                <a:cs typeface="Times New Roman" panose="02020603050405020304" pitchFamily="18" charset="0"/>
              </a:rPr>
            </a:br>
            <a:r>
              <a:rPr lang="en-US" sz="2600" b="1" dirty="0">
                <a:solidFill>
                  <a:schemeClr val="tx1"/>
                </a:solidFill>
                <a:effectLst/>
                <a:latin typeface="Times New Roman" panose="02020603050405020304" pitchFamily="18" charset="0"/>
                <a:cs typeface="Times New Roman" panose="02020603050405020304" pitchFamily="18" charset="0"/>
              </a:rPr>
              <a:t>Module: Marketing Management</a:t>
            </a:r>
            <a:br>
              <a:rPr lang="en-US" sz="2600" b="1" dirty="0">
                <a:solidFill>
                  <a:schemeClr val="tx1"/>
                </a:solidFill>
                <a:effectLst/>
                <a:latin typeface="Times New Roman" panose="02020603050405020304" pitchFamily="18" charset="0"/>
                <a:cs typeface="Times New Roman" panose="02020603050405020304" pitchFamily="18" charset="0"/>
              </a:rPr>
            </a:br>
            <a:r>
              <a:rPr lang="en-US" sz="2600" b="1" dirty="0">
                <a:solidFill>
                  <a:schemeClr val="tx1"/>
                </a:solidFill>
                <a:effectLst/>
                <a:latin typeface="Times New Roman" panose="02020603050405020304" pitchFamily="18" charset="0"/>
                <a:cs typeface="Times New Roman" panose="02020603050405020304" pitchFamily="18" charset="0"/>
              </a:rPr>
              <a:t>Module code: LCMB7024</a:t>
            </a:r>
            <a:br>
              <a:rPr lang="en-US" sz="2600" b="1" dirty="0">
                <a:solidFill>
                  <a:schemeClr val="tx1"/>
                </a:solidFill>
                <a:effectLst/>
                <a:latin typeface="Times New Roman" panose="02020603050405020304" pitchFamily="18" charset="0"/>
                <a:cs typeface="Times New Roman" panose="02020603050405020304" pitchFamily="18" charset="0"/>
              </a:rPr>
            </a:br>
            <a:r>
              <a:rPr lang="en-US" sz="2600" b="1" dirty="0">
                <a:solidFill>
                  <a:schemeClr val="tx1"/>
                </a:solidFill>
                <a:effectLst/>
                <a:latin typeface="Times New Roman" panose="02020603050405020304" pitchFamily="18" charset="0"/>
                <a:cs typeface="Times New Roman" panose="02020603050405020304" pitchFamily="18" charset="0"/>
              </a:rPr>
              <a:t>Assignment Title: Assessment component 2:  Marketing Portfolio</a:t>
            </a:r>
          </a:p>
        </p:txBody>
      </p:sp>
      <p:sp>
        <p:nvSpPr>
          <p:cNvPr id="3" name="Subtitle 2"/>
          <p:cNvSpPr>
            <a:spLocks noGrp="1"/>
          </p:cNvSpPr>
          <p:nvPr>
            <p:ph type="subTitle" idx="1"/>
          </p:nvPr>
        </p:nvSpPr>
        <p:spPr>
          <a:xfrm>
            <a:off x="609600" y="3314700"/>
            <a:ext cx="6400800" cy="1752600"/>
          </a:xfrm>
        </p:spPr>
        <p:txBody>
          <a:bodyPr>
            <a:normAutofit lnSpcReduction="10000"/>
          </a:bodyPr>
          <a:lstStyle/>
          <a:p>
            <a:pPr algn="l"/>
            <a:r>
              <a:rPr lang="en-GB" b="1" dirty="0">
                <a:solidFill>
                  <a:schemeClr val="tx1"/>
                </a:solidFill>
                <a:latin typeface="Times New Roman" panose="02020603050405020304" pitchFamily="18" charset="0"/>
                <a:cs typeface="Times New Roman" panose="02020603050405020304" pitchFamily="18" charset="0"/>
              </a:rPr>
              <a:t>Module Code: LCMB7024</a:t>
            </a:r>
            <a:endParaRPr lang="en-US" dirty="0">
              <a:solidFill>
                <a:schemeClr val="tx1"/>
              </a:solidFill>
              <a:latin typeface="Times New Roman" panose="02020603050405020304" pitchFamily="18" charset="0"/>
              <a:cs typeface="Times New Roman" panose="02020603050405020304" pitchFamily="18" charset="0"/>
            </a:endParaRPr>
          </a:p>
          <a:p>
            <a:pPr algn="l"/>
            <a:r>
              <a:rPr lang="en-GB" b="1" dirty="0">
                <a:solidFill>
                  <a:schemeClr val="tx1"/>
                </a:solidFill>
                <a:latin typeface="Times New Roman" panose="02020603050405020304" pitchFamily="18" charset="0"/>
                <a:cs typeface="Times New Roman" panose="02020603050405020304" pitchFamily="18" charset="0"/>
              </a:rPr>
              <a:t>Lecturer Name: </a:t>
            </a:r>
            <a:r>
              <a:rPr lang="en-US" b="1" i="1" dirty="0">
                <a:solidFill>
                  <a:schemeClr val="tx1"/>
                </a:solidFill>
                <a:latin typeface="Times New Roman" panose="02020603050405020304" pitchFamily="18" charset="0"/>
                <a:cs typeface="Times New Roman" panose="02020603050405020304" pitchFamily="18" charset="0"/>
              </a:rPr>
              <a:t>Dr Laila </a:t>
            </a:r>
            <a:r>
              <a:rPr lang="en-US" b="1" i="1" dirty="0" err="1">
                <a:solidFill>
                  <a:schemeClr val="tx1"/>
                </a:solidFill>
                <a:latin typeface="Times New Roman" panose="02020603050405020304" pitchFamily="18" charset="0"/>
                <a:cs typeface="Times New Roman" panose="02020603050405020304" pitchFamily="18" charset="0"/>
              </a:rPr>
              <a:t>Maazouz</a:t>
            </a:r>
            <a:r>
              <a:rPr lang="en-US" b="1" i="1" dirty="0">
                <a:solidFill>
                  <a:schemeClr val="tx1"/>
                </a:solidFill>
                <a:latin typeface="Times New Roman" panose="02020603050405020304" pitchFamily="18" charset="0"/>
                <a:cs typeface="Times New Roman" panose="02020603050405020304" pitchFamily="18" charset="0"/>
              </a:rPr>
              <a:t> </a:t>
            </a:r>
            <a:endParaRPr lang="en-US" b="1" dirty="0">
              <a:solidFill>
                <a:schemeClr val="tx1"/>
              </a:solidFill>
              <a:latin typeface="Times New Roman" panose="02020603050405020304" pitchFamily="18" charset="0"/>
              <a:cs typeface="Times New Roman" panose="02020603050405020304" pitchFamily="18" charset="0"/>
            </a:endParaRPr>
          </a:p>
          <a:p>
            <a:pPr algn="just"/>
            <a:r>
              <a:rPr lang="en-US" b="1" dirty="0">
                <a:solidFill>
                  <a:schemeClr val="tx1"/>
                </a:solidFill>
                <a:latin typeface="Times New Roman" panose="02020603050405020304" pitchFamily="18" charset="0"/>
                <a:cs typeface="Times New Roman" panose="02020603050405020304" pitchFamily="18" charset="0"/>
              </a:rPr>
              <a:t>Student Name:  </a:t>
            </a:r>
            <a:r>
              <a:rPr lang="en-GB" b="1" dirty="0" err="1">
                <a:solidFill>
                  <a:schemeClr val="tx1"/>
                </a:solidFill>
                <a:latin typeface="Times New Roman" panose="02020603050405020304" pitchFamily="18" charset="0"/>
                <a:cs typeface="Times New Roman" panose="02020603050405020304" pitchFamily="18" charset="0"/>
              </a:rPr>
              <a:t>Merajur</a:t>
            </a:r>
            <a:r>
              <a:rPr lang="en-GB" b="1" dirty="0">
                <a:solidFill>
                  <a:schemeClr val="tx1"/>
                </a:solidFill>
                <a:latin typeface="Times New Roman" panose="02020603050405020304" pitchFamily="18" charset="0"/>
                <a:cs typeface="Times New Roman" panose="02020603050405020304" pitchFamily="18" charset="0"/>
              </a:rPr>
              <a:t> Rahaman Wahid</a:t>
            </a:r>
            <a:endParaRPr lang="en-US" b="1" dirty="0">
              <a:solidFill>
                <a:schemeClr val="tx1"/>
              </a:solidFill>
              <a:latin typeface="Times New Roman" panose="02020603050405020304" pitchFamily="18" charset="0"/>
              <a:cs typeface="Times New Roman" panose="02020603050405020304" pitchFamily="18" charset="0"/>
            </a:endParaRPr>
          </a:p>
          <a:p>
            <a:pPr algn="just"/>
            <a:r>
              <a:rPr lang="en-US" b="1" dirty="0">
                <a:solidFill>
                  <a:schemeClr val="tx1"/>
                </a:solidFill>
                <a:latin typeface="Times New Roman" panose="02020603050405020304" pitchFamily="18" charset="0"/>
                <a:cs typeface="Times New Roman" panose="02020603050405020304" pitchFamily="18" charset="0"/>
              </a:rPr>
              <a:t>Student ID: </a:t>
            </a:r>
            <a:r>
              <a:rPr lang="en-GB" b="1" dirty="0">
                <a:solidFill>
                  <a:schemeClr val="tx1"/>
                </a:solidFill>
                <a:latin typeface="Times New Roman" panose="02020603050405020304" pitchFamily="18" charset="0"/>
                <a:cs typeface="Times New Roman" panose="02020603050405020304" pitchFamily="18" charset="0"/>
              </a:rPr>
              <a:t>2505508</a:t>
            </a:r>
            <a:endParaRPr lang="en-US"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7179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676400" y="164068"/>
            <a:ext cx="5257800" cy="369332"/>
          </a:xfrm>
          <a:prstGeom prst="rect">
            <a:avLst/>
          </a:prstGeom>
          <a:solidFill>
            <a:schemeClr val="accent5">
              <a:lumMod val="20000"/>
              <a:lumOff val="80000"/>
            </a:schemeClr>
          </a:solidFill>
        </p:spPr>
        <p:txBody>
          <a:bodyPr wrap="square">
            <a:spAutoFit/>
          </a:bodyPr>
          <a:lstStyle/>
          <a:p>
            <a:r>
              <a:rPr lang="en-US" b="1" dirty="0">
                <a:solidFill>
                  <a:srgbClr val="002060"/>
                </a:solidFill>
              </a:rPr>
              <a:t>NIKE MIND: MARKETING STRATEGY PITCH</a:t>
            </a:r>
          </a:p>
        </p:txBody>
      </p:sp>
      <p:sp>
        <p:nvSpPr>
          <p:cNvPr id="4" name="Rectangle 3"/>
          <p:cNvSpPr/>
          <p:nvPr/>
        </p:nvSpPr>
        <p:spPr>
          <a:xfrm>
            <a:off x="35626" y="533400"/>
            <a:ext cx="2859974" cy="1384995"/>
          </a:xfrm>
          <a:prstGeom prst="rect">
            <a:avLst/>
          </a:prstGeom>
          <a:solidFill>
            <a:schemeClr val="tx2">
              <a:lumMod val="20000"/>
              <a:lumOff val="80000"/>
            </a:schemeClr>
          </a:solidFill>
        </p:spPr>
        <p:txBody>
          <a:bodyPr wrap="square">
            <a:spAutoFit/>
          </a:bodyPr>
          <a:lstStyle/>
          <a:p>
            <a:pPr algn="just"/>
            <a:r>
              <a:rPr lang="en-US" sz="1400" b="1" dirty="0">
                <a:latin typeface="Times New Roman" pitchFamily="18" charset="0"/>
                <a:cs typeface="Times New Roman" pitchFamily="18" charset="0"/>
              </a:rPr>
              <a:t>New Brand: Nike Mind</a:t>
            </a:r>
          </a:p>
          <a:p>
            <a:pPr algn="just"/>
            <a:r>
              <a:rPr lang="en-US" sz="1400" dirty="0">
                <a:latin typeface="Times New Roman" pitchFamily="18" charset="0"/>
                <a:cs typeface="Times New Roman" pitchFamily="18" charset="0"/>
              </a:rPr>
              <a:t>Nike Mind is a mental performance ecosystem combining an app and wearable technology to provide real-time insights and </a:t>
            </a:r>
            <a:r>
              <a:rPr lang="en-US" sz="1400" dirty="0" err="1">
                <a:latin typeface="Times New Roman" pitchFamily="18" charset="0"/>
                <a:cs typeface="Times New Roman" pitchFamily="18" charset="0"/>
              </a:rPr>
              <a:t>optimise</a:t>
            </a:r>
            <a:r>
              <a:rPr lang="en-US" sz="1400" dirty="0">
                <a:latin typeface="Times New Roman" pitchFamily="18" charset="0"/>
                <a:cs typeface="Times New Roman" pitchFamily="18" charset="0"/>
              </a:rPr>
              <a:t> wellbeing and athletic focus.</a:t>
            </a:r>
          </a:p>
        </p:txBody>
      </p:sp>
      <p:sp>
        <p:nvSpPr>
          <p:cNvPr id="5" name="Rectangle 4"/>
          <p:cNvSpPr/>
          <p:nvPr/>
        </p:nvSpPr>
        <p:spPr>
          <a:xfrm>
            <a:off x="2919350" y="561178"/>
            <a:ext cx="2490849" cy="1569660"/>
          </a:xfrm>
          <a:prstGeom prst="rect">
            <a:avLst/>
          </a:prstGeom>
          <a:solidFill>
            <a:schemeClr val="accent4">
              <a:lumMod val="20000"/>
              <a:lumOff val="80000"/>
            </a:schemeClr>
          </a:solidFill>
        </p:spPr>
        <p:txBody>
          <a:bodyPr wrap="square">
            <a:spAutoFit/>
          </a:bodyPr>
          <a:lstStyle/>
          <a:p>
            <a:pPr algn="just"/>
            <a:r>
              <a:rPr lang="en-US" sz="1600" b="1" dirty="0">
                <a:latin typeface="Times New Roman" pitchFamily="18" charset="0"/>
                <a:cs typeface="Times New Roman" pitchFamily="18" charset="0"/>
              </a:rPr>
              <a:t>Why Appealing?</a:t>
            </a:r>
          </a:p>
          <a:p>
            <a:pPr algn="just"/>
            <a:r>
              <a:rPr lang="en-US" sz="1600" dirty="0">
                <a:latin typeface="Times New Roman" pitchFamily="18" charset="0"/>
                <a:cs typeface="Times New Roman" pitchFamily="18" charset="0"/>
              </a:rPr>
              <a:t>Nike Mind connects mental clarity with physical achievement, unlocking strong performance and peak potential.</a:t>
            </a:r>
          </a:p>
        </p:txBody>
      </p:sp>
      <p:sp>
        <p:nvSpPr>
          <p:cNvPr id="6" name="Rectangle 5"/>
          <p:cNvSpPr/>
          <p:nvPr/>
        </p:nvSpPr>
        <p:spPr>
          <a:xfrm>
            <a:off x="5410200" y="583410"/>
            <a:ext cx="3657600" cy="1600438"/>
          </a:xfrm>
          <a:prstGeom prst="rect">
            <a:avLst/>
          </a:prstGeom>
          <a:solidFill>
            <a:schemeClr val="bg2"/>
          </a:solidFill>
        </p:spPr>
        <p:txBody>
          <a:bodyPr wrap="square">
            <a:spAutoFit/>
          </a:bodyPr>
          <a:lstStyle/>
          <a:p>
            <a:pPr algn="just"/>
            <a:r>
              <a:rPr lang="en-US" sz="1400" b="1" dirty="0">
                <a:latin typeface="Times New Roman" pitchFamily="18" charset="0"/>
                <a:cs typeface="Times New Roman" pitchFamily="18" charset="0"/>
              </a:rPr>
              <a:t>Segmentation</a:t>
            </a:r>
          </a:p>
          <a:p>
            <a:pPr algn="just"/>
            <a:r>
              <a:rPr lang="en-US" sz="1400" dirty="0">
                <a:latin typeface="Times New Roman" pitchFamily="18" charset="0"/>
                <a:cs typeface="Times New Roman" pitchFamily="18" charset="0"/>
              </a:rPr>
              <a:t>Target groups include:</a:t>
            </a:r>
          </a:p>
          <a:p>
            <a:pPr algn="just"/>
            <a:r>
              <a:rPr lang="en-US" sz="1400" dirty="0">
                <a:latin typeface="Times New Roman" pitchFamily="18" charset="0"/>
                <a:cs typeface="Times New Roman" pitchFamily="18" charset="0"/>
              </a:rPr>
              <a:t>- Athletes</a:t>
            </a:r>
          </a:p>
          <a:p>
            <a:pPr algn="just"/>
            <a:r>
              <a:rPr lang="en-US" sz="1400" dirty="0">
                <a:latin typeface="Times New Roman" pitchFamily="18" charset="0"/>
                <a:cs typeface="Times New Roman" pitchFamily="18" charset="0"/>
              </a:rPr>
              <a:t>- Students</a:t>
            </a:r>
          </a:p>
          <a:p>
            <a:pPr algn="just"/>
            <a:r>
              <a:rPr lang="en-US" sz="1400" dirty="0">
                <a:latin typeface="Times New Roman" pitchFamily="18" charset="0"/>
                <a:cs typeface="Times New Roman" pitchFamily="18" charset="0"/>
              </a:rPr>
              <a:t>- Young Professionals</a:t>
            </a:r>
          </a:p>
          <a:p>
            <a:pPr algn="just"/>
            <a:r>
              <a:rPr lang="en-US" sz="1400" dirty="0">
                <a:latin typeface="Times New Roman" pitchFamily="18" charset="0"/>
                <a:cs typeface="Times New Roman" pitchFamily="18" charset="0"/>
              </a:rPr>
              <a:t>- High-stress individuals seeking improved resilience and balance</a:t>
            </a:r>
          </a:p>
        </p:txBody>
      </p:sp>
      <p:sp>
        <p:nvSpPr>
          <p:cNvPr id="8" name="Rectangle 7"/>
          <p:cNvSpPr/>
          <p:nvPr/>
        </p:nvSpPr>
        <p:spPr>
          <a:xfrm>
            <a:off x="4164774" y="2183848"/>
            <a:ext cx="4903026" cy="2893100"/>
          </a:xfrm>
          <a:prstGeom prst="rect">
            <a:avLst/>
          </a:prstGeom>
          <a:solidFill>
            <a:schemeClr val="accent2">
              <a:lumMod val="40000"/>
              <a:lumOff val="60000"/>
            </a:schemeClr>
          </a:solidFill>
        </p:spPr>
        <p:txBody>
          <a:bodyPr wrap="square">
            <a:spAutoFit/>
          </a:bodyPr>
          <a:lstStyle/>
          <a:p>
            <a:pPr algn="just"/>
            <a:r>
              <a:rPr lang="en-US" sz="1400" b="1" dirty="0">
                <a:latin typeface="Times New Roman" pitchFamily="18" charset="0"/>
                <a:cs typeface="Times New Roman" pitchFamily="18" charset="0"/>
              </a:rPr>
              <a:t>Marketing Mix: Product &amp; Place Only</a:t>
            </a:r>
          </a:p>
          <a:p>
            <a:pPr algn="just"/>
            <a:r>
              <a:rPr lang="en-US" sz="1400" b="1" dirty="0">
                <a:latin typeface="Times New Roman" pitchFamily="18" charset="0"/>
                <a:cs typeface="Times New Roman" pitchFamily="18" charset="0"/>
              </a:rPr>
              <a:t>Product:</a:t>
            </a:r>
            <a:endParaRPr lang="en-US" sz="1400" dirty="0">
              <a:latin typeface="Times New Roman" pitchFamily="18" charset="0"/>
              <a:cs typeface="Times New Roman" pitchFamily="18" charset="0"/>
            </a:endParaRPr>
          </a:p>
          <a:p>
            <a:pPr algn="just"/>
            <a:r>
              <a:rPr lang="en-US" sz="1400" dirty="0">
                <a:latin typeface="Times New Roman" pitchFamily="18" charset="0"/>
                <a:cs typeface="Times New Roman" pitchFamily="18" charset="0"/>
              </a:rPr>
              <a:t>Nike Mind offers a combined platform made of the Nike Mind App and the </a:t>
            </a:r>
            <a:r>
              <a:rPr lang="en-US" sz="1400" dirty="0" err="1">
                <a:latin typeface="Times New Roman" pitchFamily="18" charset="0"/>
                <a:cs typeface="Times New Roman" pitchFamily="18" charset="0"/>
              </a:rPr>
              <a:t>MindBand</a:t>
            </a:r>
            <a:r>
              <a:rPr lang="en-US" sz="1400" dirty="0">
                <a:latin typeface="Times New Roman" pitchFamily="18" charset="0"/>
                <a:cs typeface="Times New Roman" pitchFamily="18" charset="0"/>
              </a:rPr>
              <a:t> wearable device. The platform delivers guided exercises, stress tracking, sleep monitoring, and mental performance </a:t>
            </a:r>
            <a:r>
              <a:rPr lang="en-US" sz="1400" dirty="0" err="1">
                <a:latin typeface="Times New Roman" pitchFamily="18" charset="0"/>
                <a:cs typeface="Times New Roman" pitchFamily="18" charset="0"/>
              </a:rPr>
              <a:t>optimisation</a:t>
            </a:r>
            <a:r>
              <a:rPr lang="en-US" sz="1400" dirty="0">
                <a:latin typeface="Times New Roman" pitchFamily="18" charset="0"/>
                <a:cs typeface="Times New Roman" pitchFamily="18" charset="0"/>
              </a:rPr>
              <a:t>. It helps users strengthen focus, resilience and body–mind alignment.</a:t>
            </a:r>
          </a:p>
          <a:p>
            <a:pPr algn="just"/>
            <a:r>
              <a:rPr lang="en-US" sz="1400" b="1" dirty="0">
                <a:latin typeface="Times New Roman" pitchFamily="18" charset="0"/>
                <a:cs typeface="Times New Roman" pitchFamily="18" charset="0"/>
              </a:rPr>
              <a:t>Place:</a:t>
            </a:r>
            <a:endParaRPr lang="en-US" sz="1400" dirty="0">
              <a:latin typeface="Times New Roman" pitchFamily="18" charset="0"/>
              <a:cs typeface="Times New Roman" pitchFamily="18" charset="0"/>
            </a:endParaRPr>
          </a:p>
          <a:p>
            <a:pPr algn="just"/>
            <a:r>
              <a:rPr lang="en-US" sz="1400" dirty="0">
                <a:latin typeface="Times New Roman" pitchFamily="18" charset="0"/>
                <a:cs typeface="Times New Roman" pitchFamily="18" charset="0"/>
              </a:rPr>
              <a:t>Distributed globally through the Nike digital ecosystem, including the App Store, Google Play and Nike online services. The </a:t>
            </a:r>
            <a:r>
              <a:rPr lang="en-US" sz="1400" dirty="0" err="1">
                <a:latin typeface="Times New Roman" pitchFamily="18" charset="0"/>
                <a:cs typeface="Times New Roman" pitchFamily="18" charset="0"/>
              </a:rPr>
              <a:t>MindBand</a:t>
            </a:r>
            <a:r>
              <a:rPr lang="en-US" sz="1400" dirty="0">
                <a:latin typeface="Times New Roman" pitchFamily="18" charset="0"/>
                <a:cs typeface="Times New Roman" pitchFamily="18" charset="0"/>
              </a:rPr>
              <a:t> will also be available in Nike flagship stores, partner gyms, and </a:t>
            </a:r>
            <a:r>
              <a:rPr lang="en-US" sz="1400" dirty="0" err="1">
                <a:latin typeface="Times New Roman" pitchFamily="18" charset="0"/>
                <a:cs typeface="Times New Roman" pitchFamily="18" charset="0"/>
              </a:rPr>
              <a:t>specialised</a:t>
            </a:r>
            <a:r>
              <a:rPr lang="en-US" sz="1400" dirty="0">
                <a:latin typeface="Times New Roman" pitchFamily="18" charset="0"/>
                <a:cs typeface="Times New Roman" pitchFamily="18" charset="0"/>
              </a:rPr>
              <a:t> experience pop-ups where users can test live insights.</a:t>
            </a:r>
          </a:p>
        </p:txBody>
      </p:sp>
      <p:pic>
        <p:nvPicPr>
          <p:cNvPr id="102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626" y="1953031"/>
            <a:ext cx="2859974" cy="1609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descr="Nike Logo, symbol, meaning, history, PNG, bran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8139057">
            <a:off x="3096245" y="2348296"/>
            <a:ext cx="1335342" cy="847255"/>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0" y="3630398"/>
            <a:ext cx="4164774" cy="1323439"/>
          </a:xfrm>
          <a:prstGeom prst="rect">
            <a:avLst/>
          </a:prstGeom>
          <a:solidFill>
            <a:schemeClr val="accent5">
              <a:lumMod val="40000"/>
              <a:lumOff val="60000"/>
            </a:schemeClr>
          </a:solidFill>
        </p:spPr>
        <p:txBody>
          <a:bodyPr wrap="square">
            <a:spAutoFit/>
          </a:bodyPr>
          <a:lstStyle/>
          <a:p>
            <a:pPr algn="just"/>
            <a:r>
              <a:rPr lang="en-US" sz="1600" b="1" dirty="0">
                <a:latin typeface="Times New Roman" pitchFamily="18" charset="0"/>
                <a:cs typeface="Times New Roman" pitchFamily="18" charset="0"/>
              </a:rPr>
              <a:t>Market Opportunity</a:t>
            </a:r>
          </a:p>
          <a:p>
            <a:pPr algn="just"/>
            <a:r>
              <a:rPr lang="en-US" sz="1600" dirty="0">
                <a:latin typeface="Times New Roman" pitchFamily="18" charset="0"/>
                <a:cs typeface="Times New Roman" pitchFamily="18" charset="0"/>
              </a:rPr>
              <a:t>The global mental wellness industry is rapidly expanding. Nike has the capacity to innovate beyond traditional relaxation tools and into performance-focused cognitive development.</a:t>
            </a:r>
          </a:p>
        </p:txBody>
      </p:sp>
      <p:sp>
        <p:nvSpPr>
          <p:cNvPr id="10" name="Rectangle 9"/>
          <p:cNvSpPr/>
          <p:nvPr/>
        </p:nvSpPr>
        <p:spPr>
          <a:xfrm>
            <a:off x="35626" y="4967191"/>
            <a:ext cx="3850574" cy="1015663"/>
          </a:xfrm>
          <a:prstGeom prst="rect">
            <a:avLst/>
          </a:prstGeom>
          <a:solidFill>
            <a:schemeClr val="accent3">
              <a:lumMod val="60000"/>
              <a:lumOff val="40000"/>
            </a:schemeClr>
          </a:solidFill>
        </p:spPr>
        <p:txBody>
          <a:bodyPr wrap="square">
            <a:spAutoFit/>
          </a:bodyPr>
          <a:lstStyle/>
          <a:p>
            <a:pPr algn="just"/>
            <a:r>
              <a:rPr lang="en-US" sz="1200" b="1" dirty="0">
                <a:latin typeface="Times New Roman" pitchFamily="18" charset="0"/>
                <a:cs typeface="Times New Roman" pitchFamily="18" charset="0"/>
              </a:rPr>
              <a:t>Competitive Edge</a:t>
            </a:r>
          </a:p>
          <a:p>
            <a:pPr algn="just"/>
            <a:r>
              <a:rPr lang="en-US" sz="1200" dirty="0">
                <a:latin typeface="Times New Roman" pitchFamily="18" charset="0"/>
                <a:cs typeface="Times New Roman" pitchFamily="18" charset="0"/>
              </a:rPr>
              <a:t>Nike Mind leverages science-backed data to transcend basic meditation platforms. It integrates physical and mental </a:t>
            </a:r>
            <a:r>
              <a:rPr lang="en-US" sz="1200" dirty="0" err="1">
                <a:latin typeface="Times New Roman" pitchFamily="18" charset="0"/>
                <a:cs typeface="Times New Roman" pitchFamily="18" charset="0"/>
              </a:rPr>
              <a:t>optimisation</a:t>
            </a:r>
            <a:r>
              <a:rPr lang="en-US" sz="1200" dirty="0">
                <a:latin typeface="Times New Roman" pitchFamily="18" charset="0"/>
                <a:cs typeface="Times New Roman" pitchFamily="18" charset="0"/>
              </a:rPr>
              <a:t> within a trusted athletic brand ecosystem.</a:t>
            </a:r>
          </a:p>
        </p:txBody>
      </p:sp>
      <p:sp>
        <p:nvSpPr>
          <p:cNvPr id="11" name="Rectangle 10"/>
          <p:cNvSpPr/>
          <p:nvPr/>
        </p:nvSpPr>
        <p:spPr>
          <a:xfrm>
            <a:off x="3886200" y="5076948"/>
            <a:ext cx="5181600" cy="646331"/>
          </a:xfrm>
          <a:prstGeom prst="rect">
            <a:avLst/>
          </a:prstGeom>
          <a:solidFill>
            <a:schemeClr val="tx2">
              <a:lumMod val="20000"/>
              <a:lumOff val="80000"/>
            </a:schemeClr>
          </a:solidFill>
        </p:spPr>
        <p:txBody>
          <a:bodyPr wrap="square">
            <a:spAutoFit/>
          </a:bodyPr>
          <a:lstStyle/>
          <a:p>
            <a:pPr algn="just"/>
            <a:r>
              <a:rPr lang="en-US" sz="1200" b="1" dirty="0">
                <a:latin typeface="Times New Roman" pitchFamily="18" charset="0"/>
                <a:cs typeface="Times New Roman" pitchFamily="18" charset="0"/>
              </a:rPr>
              <a:t>Call to Action</a:t>
            </a:r>
          </a:p>
          <a:p>
            <a:pPr algn="just"/>
            <a:r>
              <a:rPr lang="en-US" sz="1200" dirty="0">
                <a:latin typeface="Times New Roman" pitchFamily="18" charset="0"/>
                <a:cs typeface="Times New Roman" pitchFamily="18" charset="0"/>
              </a:rPr>
              <a:t>Nike Mind invites investment into the future of mental and physical performance development. A strong mind creates stronger results.</a:t>
            </a:r>
          </a:p>
        </p:txBody>
      </p:sp>
      <p:sp>
        <p:nvSpPr>
          <p:cNvPr id="12" name="Rectangle 11"/>
          <p:cNvSpPr/>
          <p:nvPr/>
        </p:nvSpPr>
        <p:spPr>
          <a:xfrm>
            <a:off x="3886201" y="5728414"/>
            <a:ext cx="5257800" cy="1015663"/>
          </a:xfrm>
          <a:prstGeom prst="rect">
            <a:avLst/>
          </a:prstGeom>
          <a:solidFill>
            <a:schemeClr val="accent5">
              <a:lumMod val="60000"/>
              <a:lumOff val="40000"/>
            </a:schemeClr>
          </a:solidFill>
        </p:spPr>
        <p:txBody>
          <a:bodyPr wrap="square">
            <a:spAutoFit/>
          </a:bodyPr>
          <a:lstStyle/>
          <a:p>
            <a:r>
              <a:rPr lang="en-US" sz="1200" b="1" dirty="0">
                <a:latin typeface="Times New Roman" pitchFamily="18" charset="0"/>
                <a:cs typeface="Times New Roman" pitchFamily="18" charset="0"/>
              </a:rPr>
              <a:t>Conclusion</a:t>
            </a:r>
          </a:p>
          <a:p>
            <a:r>
              <a:rPr lang="en-US" sz="1200" dirty="0">
                <a:latin typeface="Times New Roman" pitchFamily="18" charset="0"/>
                <a:cs typeface="Times New Roman" pitchFamily="18" charset="0"/>
              </a:rPr>
              <a:t>Nike Mind positions Nike as a leader in modern wellness technology. By merging neuroscience, data insight and athletic strategy, the product delivers meaningful performance benefits. With strong placement channels and a well-defined user focus, Nike Mind offers a scalable growth pathway for sport–wellness innovation.</a:t>
            </a:r>
          </a:p>
        </p:txBody>
      </p:sp>
      <p:sp>
        <p:nvSpPr>
          <p:cNvPr id="13" name="Rectangle 12"/>
          <p:cNvSpPr/>
          <p:nvPr/>
        </p:nvSpPr>
        <p:spPr>
          <a:xfrm>
            <a:off x="35626" y="5968407"/>
            <a:ext cx="3850575" cy="846386"/>
          </a:xfrm>
          <a:prstGeom prst="rect">
            <a:avLst/>
          </a:prstGeom>
          <a:solidFill>
            <a:schemeClr val="accent2"/>
          </a:solidFill>
        </p:spPr>
        <p:txBody>
          <a:bodyPr wrap="square">
            <a:spAutoFit/>
          </a:bodyPr>
          <a:lstStyle/>
          <a:p>
            <a:r>
              <a:rPr lang="en-US" sz="700" b="1" dirty="0">
                <a:latin typeface="Times New Roman" pitchFamily="18" charset="0"/>
                <a:cs typeface="Times New Roman" pitchFamily="18" charset="0"/>
              </a:rPr>
              <a:t>References </a:t>
            </a:r>
          </a:p>
          <a:p>
            <a:r>
              <a:rPr lang="en-US" sz="700" dirty="0" err="1">
                <a:latin typeface="Times New Roman" pitchFamily="18" charset="0"/>
                <a:cs typeface="Times New Roman" pitchFamily="18" charset="0"/>
              </a:rPr>
              <a:t>Ameen</a:t>
            </a:r>
            <a:r>
              <a:rPr lang="en-US" sz="700" dirty="0">
                <a:latin typeface="Times New Roman" pitchFamily="18" charset="0"/>
                <a:cs typeface="Times New Roman" pitchFamily="18" charset="0"/>
              </a:rPr>
              <a:t>, N., </a:t>
            </a:r>
            <a:r>
              <a:rPr lang="en-US" sz="700" dirty="0" err="1">
                <a:latin typeface="Times New Roman" pitchFamily="18" charset="0"/>
                <a:cs typeface="Times New Roman" pitchFamily="18" charset="0"/>
              </a:rPr>
              <a:t>Hosany</a:t>
            </a:r>
            <a:r>
              <a:rPr lang="en-US" sz="700" dirty="0">
                <a:latin typeface="Times New Roman" pitchFamily="18" charset="0"/>
                <a:cs typeface="Times New Roman" pitchFamily="18" charset="0"/>
              </a:rPr>
              <a:t>, S. &amp; </a:t>
            </a:r>
            <a:r>
              <a:rPr lang="en-US" sz="700" dirty="0" err="1">
                <a:latin typeface="Times New Roman" pitchFamily="18" charset="0"/>
                <a:cs typeface="Times New Roman" pitchFamily="18" charset="0"/>
              </a:rPr>
              <a:t>Taheri</a:t>
            </a:r>
            <a:r>
              <a:rPr lang="en-US" sz="700" dirty="0">
                <a:latin typeface="Times New Roman" pitchFamily="18" charset="0"/>
                <a:cs typeface="Times New Roman" pitchFamily="18" charset="0"/>
              </a:rPr>
              <a:t>, B., 2023. Generation Z’s psychology and new-age technologies. Psychology &amp; Marketing.</a:t>
            </a:r>
          </a:p>
          <a:p>
            <a:r>
              <a:rPr lang="en-US" sz="700" dirty="0" err="1">
                <a:latin typeface="Times New Roman" pitchFamily="18" charset="0"/>
                <a:cs typeface="Times New Roman" pitchFamily="18" charset="0"/>
              </a:rPr>
              <a:t>Buganza</a:t>
            </a:r>
            <a:r>
              <a:rPr lang="en-US" sz="700" dirty="0">
                <a:latin typeface="Times New Roman" pitchFamily="18" charset="0"/>
                <a:cs typeface="Times New Roman" pitchFamily="18" charset="0"/>
              </a:rPr>
              <a:t>, T., </a:t>
            </a:r>
            <a:r>
              <a:rPr lang="en-US" sz="700" dirty="0" err="1">
                <a:latin typeface="Times New Roman" pitchFamily="18" charset="0"/>
                <a:cs typeface="Times New Roman" pitchFamily="18" charset="0"/>
              </a:rPr>
              <a:t>Trabucchi</a:t>
            </a:r>
            <a:r>
              <a:rPr lang="en-US" sz="700" dirty="0">
                <a:latin typeface="Times New Roman" pitchFamily="18" charset="0"/>
                <a:cs typeface="Times New Roman" pitchFamily="18" charset="0"/>
              </a:rPr>
              <a:t>, D. &amp; </a:t>
            </a:r>
            <a:r>
              <a:rPr lang="en-US" sz="700" dirty="0" err="1">
                <a:latin typeface="Times New Roman" pitchFamily="18" charset="0"/>
                <a:cs typeface="Times New Roman" pitchFamily="18" charset="0"/>
              </a:rPr>
              <a:t>Pellizzoni</a:t>
            </a:r>
            <a:r>
              <a:rPr lang="en-US" sz="700" dirty="0">
                <a:latin typeface="Times New Roman" pitchFamily="18" charset="0"/>
                <a:cs typeface="Times New Roman" pitchFamily="18" charset="0"/>
              </a:rPr>
              <a:t>, E., 2020. Limitless </a:t>
            </a:r>
            <a:r>
              <a:rPr lang="en-US" sz="700" dirty="0" err="1">
                <a:latin typeface="Times New Roman" pitchFamily="18" charset="0"/>
                <a:cs typeface="Times New Roman" pitchFamily="18" charset="0"/>
              </a:rPr>
              <a:t>Personalisation</a:t>
            </a:r>
            <a:r>
              <a:rPr lang="en-US" sz="700" dirty="0">
                <a:latin typeface="Times New Roman" pitchFamily="18" charset="0"/>
                <a:cs typeface="Times New Roman" pitchFamily="18" charset="0"/>
              </a:rPr>
              <a:t> and Service Opportunities. Technology Analysis &amp; Strategic Management.</a:t>
            </a:r>
          </a:p>
          <a:p>
            <a:r>
              <a:rPr lang="en-US" sz="700" dirty="0">
                <a:latin typeface="Times New Roman" pitchFamily="18" charset="0"/>
                <a:cs typeface="Times New Roman" pitchFamily="18" charset="0"/>
              </a:rPr>
              <a:t>Nike, 2025. About Nike. Available at: https://about.nike.com/en/  (Accessed 2025).</a:t>
            </a:r>
          </a:p>
          <a:p>
            <a:r>
              <a:rPr lang="en-US" sz="700" dirty="0">
                <a:latin typeface="Times New Roman" pitchFamily="18" charset="0"/>
                <a:cs typeface="Times New Roman" pitchFamily="18" charset="0"/>
              </a:rPr>
              <a:t>Yu, Y. et al., 2023. Image Segmentation Technology Review. Electronics.</a:t>
            </a:r>
          </a:p>
        </p:txBody>
      </p:sp>
    </p:spTree>
    <p:extLst>
      <p:ext uri="{BB962C8B-B14F-4D97-AF65-F5344CB8AC3E}">
        <p14:creationId xmlns:p14="http://schemas.microsoft.com/office/powerpoint/2010/main" val="11959540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Executive</Template>
  <TotalTime>97</TotalTime>
  <Words>744</Words>
  <Application>Microsoft Office PowerPoint</Application>
  <PresentationFormat>On-screen Show (4:3)</PresentationFormat>
  <Paragraphs>40</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Century Gothic</vt:lpstr>
      <vt:lpstr>Courier New</vt:lpstr>
      <vt:lpstr>Palatino Linotype</vt:lpstr>
      <vt:lpstr>Times New Roman</vt:lpstr>
      <vt:lpstr>Executive</vt:lpstr>
      <vt:lpstr>Programme: Master of Business Administration Module: Marketing Management Module code: LCMB7024 Assignment Title: Assessment component 2:  Marketing Portfolio</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Master of Business Administration Module: Marketing Management Module code: LCMB7024 Assignment Title: Assessment component 2:  Marketing Portfolio</dc:title>
  <dc:creator>Titas</dc:creator>
  <cp:lastModifiedBy>Lenovo</cp:lastModifiedBy>
  <cp:revision>8</cp:revision>
  <dcterms:created xsi:type="dcterms:W3CDTF">2025-11-23T18:27:30Z</dcterms:created>
  <dcterms:modified xsi:type="dcterms:W3CDTF">2025-11-27T04:30:42Z</dcterms:modified>
</cp:coreProperties>
</file>