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A44211-2603-3E42-B1B8-AB0764301B9A}" v="3149" dt="2026-03-11T16:16:22.5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81"/>
  </p:normalViewPr>
  <p:slideViewPr>
    <p:cSldViewPr snapToGrid="0">
      <p:cViewPr varScale="1">
        <p:scale>
          <a:sx n="88" d="100"/>
          <a:sy n="88" d="100"/>
        </p:scale>
        <p:origin x="176" y="7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C18859-9320-47B1-B84A-5AD18E8F8F05}" type="datetimeFigureOut">
              <a:rPr lang="en-GB" smtClean="0"/>
              <a:t>11/03/2026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C18859-9320-47B1-B84A-5AD18E8F8F05}" type="datetimeFigureOut">
              <a:rPr lang="en-GB" smtClean="0"/>
              <a:t>11/03/2026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a:latin typeface="A"/>
              </a:rPr>
              <a:t>MODULE NAME: Problem Solving and Decision Making.</a:t>
            </a:r>
            <a:br>
              <a:rPr lang="en-GB" sz="3200">
                <a:latin typeface="A"/>
              </a:rPr>
            </a:br>
            <a:r>
              <a:rPr lang="en-GB" sz="3200">
                <a:latin typeface="A"/>
              </a:rPr>
              <a:t>MODULE CODE: </a:t>
            </a:r>
            <a:br>
              <a:rPr lang="en-GB" sz="3200">
                <a:latin typeface="A"/>
              </a:rPr>
            </a:br>
            <a:r>
              <a:rPr lang="en-GB" sz="3200">
                <a:latin typeface="A"/>
              </a:rPr>
              <a:t>STUDENT NAME: Neuma Lopes</a:t>
            </a:r>
            <a:br>
              <a:rPr lang="en-GB" sz="3200">
                <a:latin typeface="A"/>
              </a:rPr>
            </a:br>
            <a:r>
              <a:rPr lang="en-GB" sz="3200">
                <a:latin typeface="A"/>
              </a:rPr>
              <a:t>STUDENT ID: 2510874</a:t>
            </a:r>
            <a:br>
              <a:rPr lang="en-GB" sz="3200">
                <a:latin typeface="A"/>
              </a:rPr>
            </a:br>
            <a:r>
              <a:rPr lang="en-GB" sz="3200">
                <a:latin typeface="A"/>
              </a:rPr>
              <a:t>LECTURER: Anita Nan</a:t>
            </a:r>
            <a:br>
              <a:rPr lang="en-GB" sz="3200">
                <a:latin typeface="A"/>
              </a:rPr>
            </a:br>
            <a:r>
              <a:rPr lang="en-GB" sz="320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a:t>Introduction </a:t>
            </a:r>
          </a:p>
          <a:p>
            <a:r>
              <a:rPr lang="en-GB" sz="2400" b="1"/>
              <a:t>Company background</a:t>
            </a:r>
          </a:p>
          <a:p>
            <a:r>
              <a:rPr lang="en-GB" sz="2400" b="1"/>
              <a:t>Problem: nature and scope</a:t>
            </a:r>
          </a:p>
          <a:p>
            <a:r>
              <a:rPr lang="en-GB" sz="2400" b="1"/>
              <a:t>PESTLE ANALYSIS: Green Haven Florists</a:t>
            </a:r>
          </a:p>
          <a:p>
            <a:r>
              <a:rPr lang="en-GB" sz="2400" b="1"/>
              <a:t>Cause and effect analysis: Fishbone diagram</a:t>
            </a:r>
          </a:p>
          <a:p>
            <a:r>
              <a:rPr lang="en-GB" sz="2400" b="1"/>
              <a:t>Conclusion</a:t>
            </a:r>
          </a:p>
          <a:p>
            <a:r>
              <a:rPr lang="en-GB" sz="2400" b="1"/>
              <a:t>References</a:t>
            </a:r>
          </a:p>
          <a:p>
            <a:endParaRPr lang="en-GB" sz="240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a:solidFill>
                  <a:srgbClr val="111111"/>
                </a:solidFill>
                <a:latin typeface="Roboto"/>
                <a:ea typeface="Roboto"/>
                <a:cs typeface="Roboto"/>
              </a:rPr>
              <a:t>DROP IN SALES- "decrease in the amount sold or revenue generated between two periods" ( Calculator Ultra, 2025)</a:t>
            </a:r>
            <a:endParaRPr lang="en-GB" sz="1500">
              <a:solidFill>
                <a:srgbClr val="111111"/>
              </a:solidFill>
              <a:latin typeface="Roboto"/>
              <a:ea typeface="Roboto"/>
              <a:cs typeface="Roboto"/>
            </a:endParaRPr>
          </a:p>
        </p:txBody>
      </p:sp>
      <p:sp>
        <p:nvSpPr>
          <p:cNvPr id="4" name="TextBox 3">
            <a:extLst>
              <a:ext uri="{FF2B5EF4-FFF2-40B4-BE49-F238E27FC236}">
                <a16:creationId xmlns:a16="http://schemas.microsoft.com/office/drawing/2014/main" id="{75255C4A-F56E-908A-959A-279F44A3316A}"/>
              </a:ext>
            </a:extLst>
          </p:cNvPr>
          <p:cNvSpPr txBox="1"/>
          <p:nvPr/>
        </p:nvSpPr>
        <p:spPr>
          <a:xfrm>
            <a:off x="2939143" y="2329543"/>
            <a:ext cx="8436428" cy="2031325"/>
          </a:xfrm>
          <a:prstGeom prst="rect">
            <a:avLst/>
          </a:prstGeom>
          <a:noFill/>
        </p:spPr>
        <p:txBody>
          <a:bodyPr wrap="square" rtlCol="0">
            <a:spAutoFit/>
          </a:bodyPr>
          <a:lstStyle/>
          <a:p>
            <a:r>
              <a:rPr lang="en-US">
                <a:latin typeface="Arial" panose="020B0604020202020204" pitchFamily="34" charset="0"/>
                <a:cs typeface="Arial" panose="020B0604020202020204" pitchFamily="34" charset="0"/>
              </a:rPr>
              <a:t>In this presentation I will analyse the problem of drop in sales at Green Haven Florists. A drop means a decrease in the number of products sold or the money  the business makes over a period (Calculator Ultra, 2025). I will explain the company background, identify the nature and scope of the problem use a PESTLE analysis to explore external factors, and apply a fishbone diagram to understand the possible causes. Finally, I will give a conclusion with recommendations.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r>
              <a:rPr lang="en-GB" sz="1800" b="1"/>
              <a:t>Green Haven Florists</a:t>
            </a:r>
            <a:endParaRPr lang="en-GB" sz="1800">
              <a:solidFill>
                <a:srgbClr val="000000"/>
              </a:solidFill>
            </a:endParaRPr>
          </a:p>
          <a:p>
            <a:pPr marL="342900" indent="-342900">
              <a:buFont typeface="Arial" charset="2"/>
              <a:buChar char="•"/>
            </a:pPr>
            <a:r>
              <a:rPr lang="en-GB" sz="1800" b="1"/>
              <a:t>Founded in.... 2015.</a:t>
            </a:r>
          </a:p>
          <a:p>
            <a:pPr marL="342900" indent="-342900">
              <a:buFont typeface="Arial" charset="2"/>
              <a:buChar char="•"/>
            </a:pPr>
            <a:r>
              <a:rPr lang="en-GB" sz="1800" b="1"/>
              <a:t>Owners: Owned by Liam and Priyal Patel.</a:t>
            </a:r>
          </a:p>
          <a:p>
            <a:pPr marL="342900" indent="-342900">
              <a:buFont typeface="Arial" charset="2"/>
              <a:buChar char="•"/>
            </a:pPr>
            <a:r>
              <a:rPr lang="en-GB" sz="1800" b="1"/>
              <a:t>Sells … They sell flowers and arrangements.</a:t>
            </a:r>
          </a:p>
          <a:p>
            <a:pPr marL="342900" indent="-342900">
              <a:buFont typeface="Arial" charset="2"/>
              <a:buChar char="•"/>
            </a:pPr>
            <a:r>
              <a:rPr lang="en-GB" sz="1800" b="1">
                <a:ea typeface="+mn-lt"/>
                <a:cs typeface="+mn-lt"/>
              </a:rPr>
              <a:t>strong community customer relationships.</a:t>
            </a:r>
          </a:p>
          <a:p>
            <a:pPr marL="342900" indent="-342900">
              <a:buFont typeface="Arial" charset="2"/>
              <a:buChar char="•"/>
            </a:pPr>
            <a:r>
              <a:rPr lang="en-GB" sz="1800" b="1">
                <a:ea typeface="+mn-lt"/>
                <a:cs typeface="+mn-lt"/>
              </a:rPr>
              <a:t>Recently experiencing drop in sales.</a:t>
            </a:r>
          </a:p>
          <a:p>
            <a:pPr marL="342900" indent="-342900">
              <a:buFont typeface="Arial" charset="2"/>
              <a:buChar char="•"/>
            </a:pPr>
            <a:r>
              <a:rPr lang="en-GB" sz="1800" b="1">
                <a:solidFill>
                  <a:srgbClr val="FF0000"/>
                </a:solidFill>
                <a:ea typeface="+mn-lt"/>
                <a:cs typeface="+mn-lt"/>
              </a:rPr>
              <a:t>Add more information from the case study</a:t>
            </a:r>
            <a:endParaRPr lang="en-GB" sz="1800" b="1">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10000"/>
          </a:bodyPr>
          <a:lstStyle/>
          <a:p>
            <a:r>
              <a:rPr lang="en-GB" sz="2800" b="1">
                <a:solidFill>
                  <a:srgbClr val="FF0000"/>
                </a:solidFill>
              </a:rPr>
              <a:t>5W2H</a:t>
            </a:r>
          </a:p>
          <a:p>
            <a:r>
              <a:rPr lang="en-GB" sz="2100">
                <a:solidFill>
                  <a:schemeClr val="tx1"/>
                </a:solidFill>
              </a:rPr>
              <a:t>Who: </a:t>
            </a:r>
            <a:r>
              <a:rPr lang="en-GB" sz="2100">
                <a:solidFill>
                  <a:schemeClr val="tx1"/>
                </a:solidFill>
                <a:ea typeface="+mn-lt"/>
                <a:cs typeface="+mn-lt"/>
              </a:rPr>
              <a:t>Liam and Priya Patel - The problem affects Liam and Priya Patel the owners of Green Haven Florists.</a:t>
            </a:r>
          </a:p>
          <a:p>
            <a:r>
              <a:rPr lang="en-GB" sz="2100">
                <a:solidFill>
                  <a:schemeClr val="tx1"/>
                </a:solidFill>
              </a:rPr>
              <a:t>What:….. Sales revenue has decreased significantly.</a:t>
            </a:r>
          </a:p>
          <a:p>
            <a:r>
              <a:rPr lang="en-GB" sz="2100">
                <a:solidFill>
                  <a:schemeClr val="tx1"/>
                </a:solidFill>
              </a:rPr>
              <a:t>Where:…. The issue occurs at their local flower shop.</a:t>
            </a:r>
          </a:p>
          <a:p>
            <a:r>
              <a:rPr lang="en-GB" sz="2100">
                <a:solidFill>
                  <a:schemeClr val="tx1"/>
                </a:solidFill>
              </a:rPr>
              <a:t>When….  It has been happening over recent months.</a:t>
            </a:r>
          </a:p>
          <a:p>
            <a:r>
              <a:rPr lang="en-GB" sz="2100">
                <a:solidFill>
                  <a:schemeClr val="tx1"/>
                </a:solidFill>
              </a:rPr>
              <a:t>Why…. Possible reasons include increased competition, rising costs and changing customer behaviour.</a:t>
            </a:r>
          </a:p>
          <a:p>
            <a:r>
              <a:rPr lang="en-GB" sz="2100">
                <a:solidFill>
                  <a:schemeClr val="tx1"/>
                </a:solidFill>
              </a:rPr>
              <a:t>How…. Sales have decreased, which has reduced profits and created financial pressure.</a:t>
            </a:r>
          </a:p>
          <a:p>
            <a:r>
              <a:rPr lang="en-GB" sz="2100">
                <a:solidFill>
                  <a:schemeClr val="tx1"/>
                </a:solidFill>
              </a:rPr>
              <a:t>How much…. The exact amount is not stated but the drop is significant enough to cause concern for the owners.</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t>PESTLE ANALYSIS: Green Haven Florists</a:t>
            </a:r>
            <a:br>
              <a:rPr lang="en-GB">
                <a:solidFill>
                  <a:srgbClr val="000000"/>
                </a:solidFill>
              </a:rPr>
            </a:br>
            <a:endParaRPr lang="en-GB" b="1"/>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590801" y="1012372"/>
            <a:ext cx="9468982" cy="5638800"/>
          </a:xfrm>
        </p:spPr>
        <p:txBody>
          <a:bodyPr>
            <a:noAutofit/>
          </a:bodyPr>
          <a:lstStyle/>
          <a:p>
            <a:r>
              <a:rPr lang="en-GB" sz="1800" b="1"/>
              <a:t>POLITICAL</a:t>
            </a:r>
          </a:p>
          <a:p>
            <a:pPr marL="457200" indent="-457200">
              <a:buFont typeface="+mj-lt"/>
              <a:buAutoNum type="arabicPeriod"/>
            </a:pPr>
            <a:r>
              <a:rPr lang="en-GB" sz="1800" b="1"/>
              <a:t>Changes in government policies or business rates could increase operating costs.</a:t>
            </a:r>
          </a:p>
          <a:p>
            <a:pPr marL="457200" indent="-457200">
              <a:buFont typeface="+mj-lt"/>
              <a:buAutoNum type="arabicPeriod"/>
            </a:pPr>
            <a:r>
              <a:rPr lang="en-GB" sz="1800" b="1"/>
              <a:t>Import/export regulations may affect the price of flowers sourced from abroad.</a:t>
            </a:r>
          </a:p>
          <a:p>
            <a:endParaRPr lang="en-GB" sz="1800" b="1">
              <a:solidFill>
                <a:srgbClr val="FF0000"/>
              </a:solidFill>
            </a:endParaRPr>
          </a:p>
          <a:p>
            <a:r>
              <a:rPr lang="en-GB" sz="1800" b="1">
                <a:solidFill>
                  <a:srgbClr val="FF0000"/>
                </a:solidFill>
              </a:rPr>
              <a:t>2 ideas for each factor</a:t>
            </a:r>
          </a:p>
          <a:p>
            <a:endParaRPr lang="en-GB" sz="1800" b="1"/>
          </a:p>
          <a:p>
            <a:r>
              <a:rPr lang="en-GB" sz="1800" b="1"/>
              <a:t>ECONOMIC</a:t>
            </a:r>
          </a:p>
          <a:p>
            <a:pPr marL="457200" indent="-457200">
              <a:buFont typeface="+mj-lt"/>
              <a:buAutoNum type="arabicPeriod"/>
            </a:pPr>
            <a:r>
              <a:rPr lang="en-GB" sz="1800" b="1"/>
              <a:t>Inflation and rising living costs mean customers have less disposable income.</a:t>
            </a:r>
          </a:p>
          <a:p>
            <a:pPr marL="457200" indent="-457200">
              <a:buFont typeface="+mj-lt"/>
              <a:buAutoNum type="arabicPeriod"/>
            </a:pPr>
            <a:r>
              <a:rPr lang="en-GB" sz="1800" b="1"/>
              <a:t>Increased supplier costs reduce profit margins.</a:t>
            </a:r>
          </a:p>
          <a:p>
            <a:endParaRPr lang="en-GB" sz="1800" b="1"/>
          </a:p>
          <a:p>
            <a:r>
              <a:rPr lang="en-GB" sz="1800" b="1"/>
              <a:t>SOCIAL</a:t>
            </a:r>
          </a:p>
          <a:p>
            <a:pPr marL="457200" indent="-457200">
              <a:buFont typeface="+mj-lt"/>
              <a:buAutoNum type="arabicPeriod"/>
            </a:pPr>
            <a:r>
              <a:rPr lang="en-GB" sz="1800" b="1"/>
              <a:t>Customers may prefer buying flowers online instead of in-store.</a:t>
            </a:r>
          </a:p>
          <a:p>
            <a:pPr marL="457200" indent="-457200">
              <a:buFont typeface="+mj-lt"/>
              <a:buAutoNum type="arabicPeriod"/>
            </a:pPr>
            <a:r>
              <a:rPr lang="en-GB" sz="1800" b="1"/>
              <a:t>Changing trends – people may spend less on luxury items like flowers.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a:t>PESTLE ANALYSIS: Green Haven Florists</a:t>
            </a:r>
            <a:br>
              <a:rPr lang="en-GB">
                <a:solidFill>
                  <a:srgbClr val="000000"/>
                </a:solidFill>
              </a:rPr>
            </a:br>
            <a:endParaRPr lang="en-GB"/>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2353055" y="1509195"/>
            <a:ext cx="9634011" cy="4848062"/>
          </a:xfrm>
        </p:spPr>
        <p:txBody>
          <a:bodyPr>
            <a:noAutofit/>
          </a:bodyPr>
          <a:lstStyle/>
          <a:p>
            <a:r>
              <a:rPr lang="en-GB" b="1"/>
              <a:t>TECHNOLOGICAL</a:t>
            </a:r>
          </a:p>
          <a:p>
            <a:pPr>
              <a:buFont typeface="+mj-lt"/>
              <a:buAutoNum type="arabicPeriod"/>
            </a:pPr>
            <a:r>
              <a:rPr lang="en-GB" b="1"/>
              <a:t>Competitors may use online ordering systems and social media marketing more effectively.</a:t>
            </a:r>
          </a:p>
          <a:p>
            <a:pPr>
              <a:buFont typeface="+mj-lt"/>
              <a:buAutoNum type="arabicPeriod"/>
            </a:pPr>
            <a:r>
              <a:rPr lang="en-GB" b="1"/>
              <a:t>Lack of a strong digital presence may reduce customer reach.</a:t>
            </a:r>
          </a:p>
          <a:p>
            <a:pPr>
              <a:buFont typeface="+mj-lt"/>
              <a:buAutoNum type="arabicPeriod"/>
            </a:pPr>
            <a:endParaRPr lang="en-GB" b="1"/>
          </a:p>
          <a:p>
            <a:r>
              <a:rPr lang="en-GB" b="1"/>
              <a:t>LEGAL</a:t>
            </a:r>
          </a:p>
          <a:p>
            <a:pPr>
              <a:buFont typeface="+mj-lt"/>
              <a:buAutoNum type="arabicPeriod"/>
            </a:pPr>
            <a:r>
              <a:rPr lang="en-GB" b="1"/>
              <a:t>Employment laws may increase staffing costs.</a:t>
            </a:r>
          </a:p>
          <a:p>
            <a:pPr>
              <a:buFont typeface="+mj-lt"/>
              <a:buAutoNum type="arabicPeriod"/>
            </a:pPr>
            <a:r>
              <a:rPr lang="en-GB" b="1"/>
              <a:t>Health and safety regulations must be followed in-store.</a:t>
            </a:r>
          </a:p>
          <a:p>
            <a:pPr>
              <a:buFont typeface="+mj-lt"/>
              <a:buAutoNum type="arabicPeriod"/>
            </a:pPr>
            <a:endParaRPr lang="en-GB" b="1"/>
          </a:p>
          <a:p>
            <a:r>
              <a:rPr lang="en-GB" b="1"/>
              <a:t>ENVIRONMENTAL </a:t>
            </a:r>
          </a:p>
          <a:p>
            <a:pPr>
              <a:buFont typeface="+mj-lt"/>
              <a:buAutoNum type="arabicPeriod"/>
            </a:pPr>
            <a:r>
              <a:rPr lang="en-GB" b="1"/>
              <a:t>Seasonal changes affect flower availability and pricing.</a:t>
            </a:r>
          </a:p>
          <a:p>
            <a:pPr>
              <a:buFont typeface="+mj-lt"/>
              <a:buAutoNum type="arabicPeriod"/>
            </a:pPr>
            <a:r>
              <a:rPr lang="en-GB" b="1"/>
              <a:t>Increased awareness of sustainability may influence customer choices.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a:p>
        </p:txBody>
      </p:sp>
      <p:pic>
        <p:nvPicPr>
          <p:cNvPr id="4" name="Picture 3">
            <a:extLst>
              <a:ext uri="{FF2B5EF4-FFF2-40B4-BE49-F238E27FC236}">
                <a16:creationId xmlns:a16="http://schemas.microsoft.com/office/drawing/2014/main" id="{36711393-700F-CB3D-6E58-529E69C3C4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7867" y="2944756"/>
            <a:ext cx="1456266" cy="968486"/>
          </a:xfrm>
          <a:prstGeom prst="rect">
            <a:avLst/>
          </a:prstGeom>
        </p:spPr>
      </p:pic>
      <p:pic>
        <p:nvPicPr>
          <p:cNvPr id="10" name="Picture 9">
            <a:extLst>
              <a:ext uri="{FF2B5EF4-FFF2-40B4-BE49-F238E27FC236}">
                <a16:creationId xmlns:a16="http://schemas.microsoft.com/office/drawing/2014/main" id="{B6D3FB4F-77E4-20CA-8C88-D89979F4D7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90059" y="1219200"/>
            <a:ext cx="9158514" cy="4817025"/>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a:t>In conclusion Green Haven Florists is facing a serious drop in sales that is affecting the business performance. The PESTLE analysis shows that both external and internal factors are influencing the problem. Economic pressure, technological changes and increased competition seem to be key issues.</a:t>
            </a:r>
          </a:p>
          <a:p>
            <a:r>
              <a:rPr lang="en-GB"/>
              <a:t>To improve sales the business could invest in online marketing, expand product variety, review pricing strategies and strengthen customer engagement. By adapting ton market changes, Green Haven Florists can improve its performance and remain competitive.</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991532" y="87085"/>
            <a:ext cx="8915399" cy="608723"/>
          </a:xfrm>
        </p:spPr>
        <p:txBody>
          <a:bodyPr>
            <a:normAutofit fontScale="90000"/>
          </a:bodyPr>
          <a:lstStyle/>
          <a:p>
            <a:r>
              <a:rPr lang="en-GB" b="1"/>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2263675" y="945740"/>
            <a:ext cx="9928325" cy="3979167"/>
          </a:xfrm>
        </p:spPr>
        <p:txBody>
          <a:bodyPr>
            <a:noAutofit/>
          </a:bodyPr>
          <a:lstStyle/>
          <a:p>
            <a:r>
              <a:rPr lang="en-GB" sz="1200" b="1">
                <a:solidFill>
                  <a:srgbClr val="111111"/>
                </a:solidFill>
                <a:latin typeface="Arial"/>
                <a:ea typeface="Roboto"/>
                <a:cs typeface="Roboto"/>
              </a:rPr>
              <a:t>Calculator Ultra (2025)</a:t>
            </a:r>
            <a:r>
              <a:rPr lang="en-GB" sz="1200" b="1" i="1">
                <a:solidFill>
                  <a:srgbClr val="111111"/>
                </a:solidFill>
                <a:latin typeface="Arial"/>
                <a:ea typeface="Roboto"/>
                <a:cs typeface="Roboto"/>
              </a:rPr>
              <a:t> </a:t>
            </a:r>
            <a:r>
              <a:rPr lang="en-GB" sz="1200" b="1" i="1">
                <a:solidFill>
                  <a:srgbClr val="1D4ED8"/>
                </a:solidFill>
                <a:latin typeface="Arial"/>
                <a:ea typeface="Roboto"/>
                <a:cs typeface="Roboto"/>
              </a:rPr>
              <a:t>Find More Calculator</a:t>
            </a:r>
            <a:r>
              <a:rPr lang="en-GB" sz="1200" b="1">
                <a:solidFill>
                  <a:srgbClr val="1D4ED8"/>
                </a:solidFill>
                <a:latin typeface="Arial"/>
                <a:ea typeface="Roboto"/>
                <a:cs typeface="Roboto"/>
              </a:rPr>
              <a:t> Available at: </a:t>
            </a:r>
            <a:r>
              <a:rPr lang="en-GB" sz="1200">
                <a:solidFill>
                  <a:srgbClr val="1D4ED8"/>
                </a:solidFill>
                <a:latin typeface="Arial"/>
                <a:ea typeface="+mn-lt"/>
                <a:cs typeface="+mn-lt"/>
                <a:hlinkClick r:id="rId2"/>
              </a:rPr>
              <a:t>Drop in Sales Calculator &amp; Formula Online Calculator Ultra</a:t>
            </a:r>
            <a:r>
              <a:rPr lang="en-GB" sz="1200" b="1" i="1">
                <a:latin typeface="Arial"/>
                <a:ea typeface="Roboto"/>
                <a:cs typeface="Roboto"/>
              </a:rPr>
              <a:t> </a:t>
            </a:r>
            <a:r>
              <a:rPr lang="en-GB" sz="1200" b="1">
                <a:latin typeface="Arial"/>
                <a:ea typeface="Roboto"/>
                <a:cs typeface="Roboto"/>
              </a:rPr>
              <a:t>(Accessed:  6 October 2025).</a:t>
            </a:r>
          </a:p>
          <a:p>
            <a:r>
              <a:rPr lang="en-GB" sz="1200" b="1">
                <a:solidFill>
                  <a:srgbClr val="FF0000"/>
                </a:solidFill>
                <a:latin typeface="Arial"/>
                <a:ea typeface="Roboto"/>
                <a:cs typeface="Roboto"/>
              </a:rPr>
              <a:t>5 sources</a:t>
            </a:r>
          </a:p>
          <a:p>
            <a:r>
              <a:rPr lang="en-GB" sz="1200" b="1">
                <a:latin typeface="Arial"/>
                <a:ea typeface="Roboto"/>
                <a:cs typeface="Roboto"/>
              </a:rPr>
              <a:t>PESTLE analysis factsheet￼</a:t>
            </a:r>
          </a:p>
          <a:p>
            <a:r>
              <a:rPr lang="en-GB" sz="1200" b="1">
                <a:latin typeface="Arial"/>
                <a:ea typeface="Roboto"/>
                <a:cs typeface="Roboto"/>
              </a:rPr>
              <a:t>Chartered Institute of Personnel and Development (2025) PESTLE analysis factsheet. Available at:</a:t>
            </a:r>
          </a:p>
          <a:p>
            <a:r>
              <a:rPr lang="en-GB" sz="1200" b="1">
                <a:latin typeface="Arial"/>
                <a:ea typeface="Roboto"/>
                <a:cs typeface="Roboto"/>
              </a:rPr>
              <a:t>https://</a:t>
            </a:r>
            <a:r>
              <a:rPr lang="en-GB" sz="1200" b="1" err="1">
                <a:latin typeface="Arial"/>
                <a:ea typeface="Roboto"/>
                <a:cs typeface="Roboto"/>
              </a:rPr>
              <a:t>www.cipd.org</a:t>
            </a:r>
            <a:r>
              <a:rPr lang="en-GB" sz="1200" b="1">
                <a:latin typeface="Arial"/>
                <a:ea typeface="Roboto"/>
                <a:cs typeface="Roboto"/>
              </a:rPr>
              <a:t>/</a:t>
            </a:r>
            <a:r>
              <a:rPr lang="en-GB" sz="1200" b="1" err="1">
                <a:latin typeface="Arial"/>
                <a:ea typeface="Roboto"/>
                <a:cs typeface="Roboto"/>
              </a:rPr>
              <a:t>uk</a:t>
            </a:r>
            <a:r>
              <a:rPr lang="en-GB" sz="1200" b="1">
                <a:latin typeface="Arial"/>
                <a:ea typeface="Roboto"/>
                <a:cs typeface="Roboto"/>
              </a:rPr>
              <a:t>/knowledge/factsheets/pestle-analysis-factsheet/</a:t>
            </a:r>
          </a:p>
          <a:p>
            <a:r>
              <a:rPr lang="en-GB" sz="1200" b="1">
                <a:latin typeface="Arial"/>
                <a:ea typeface="Roboto"/>
                <a:cs typeface="Roboto"/>
              </a:rPr>
              <a:t>(Accessed: 11 March 2026).</a:t>
            </a:r>
          </a:p>
          <a:p>
            <a:r>
              <a:rPr lang="en-GB" sz="1200" b="1">
                <a:latin typeface="Arial"/>
                <a:ea typeface="Roboto"/>
                <a:cs typeface="Roboto"/>
              </a:rPr>
              <a:t>PESTLE analysis strategic planning guide￼</a:t>
            </a:r>
          </a:p>
          <a:p>
            <a:r>
              <a:rPr lang="en-GB" sz="1200" b="1">
                <a:latin typeface="Arial"/>
                <a:ea typeface="Roboto"/>
                <a:cs typeface="Roboto"/>
              </a:rPr>
              <a:t>Atlassian (2024) What is PESTLE analysis and how does it work? Available at:</a:t>
            </a:r>
          </a:p>
          <a:p>
            <a:r>
              <a:rPr lang="en-GB" sz="1200" b="1">
                <a:latin typeface="Arial"/>
                <a:ea typeface="Roboto"/>
                <a:cs typeface="Roboto"/>
              </a:rPr>
              <a:t>https://</a:t>
            </a:r>
            <a:r>
              <a:rPr lang="en-GB" sz="1200" b="1" err="1">
                <a:latin typeface="Arial"/>
                <a:ea typeface="Roboto"/>
                <a:cs typeface="Roboto"/>
              </a:rPr>
              <a:t>www.atlassian.com</a:t>
            </a:r>
            <a:r>
              <a:rPr lang="en-GB" sz="1200" b="1">
                <a:latin typeface="Arial"/>
                <a:ea typeface="Roboto"/>
                <a:cs typeface="Roboto"/>
              </a:rPr>
              <a:t>/work-management/strategic-planning/pestle-analysis</a:t>
            </a:r>
          </a:p>
          <a:p>
            <a:r>
              <a:rPr lang="en-GB" sz="1200" b="1">
                <a:latin typeface="Arial"/>
                <a:ea typeface="Roboto"/>
                <a:cs typeface="Roboto"/>
              </a:rPr>
              <a:t>(Accessed: 11 March 2026).</a:t>
            </a:r>
          </a:p>
          <a:p>
            <a:r>
              <a:rPr lang="en-GB" sz="1200" b="1">
                <a:latin typeface="Arial"/>
                <a:ea typeface="Roboto"/>
                <a:cs typeface="Roboto"/>
              </a:rPr>
              <a:t>PESTLE analysis template and explanation￼</a:t>
            </a:r>
          </a:p>
          <a:p>
            <a:r>
              <a:rPr lang="en-GB" sz="1200" b="1">
                <a:latin typeface="Arial"/>
                <a:ea typeface="Roboto"/>
                <a:cs typeface="Roboto"/>
              </a:rPr>
              <a:t>Atlassian (2024) PESTLE analysis template. Available at:</a:t>
            </a:r>
          </a:p>
          <a:p>
            <a:r>
              <a:rPr lang="en-GB" sz="1200" b="1">
                <a:latin typeface="Arial"/>
                <a:ea typeface="Roboto"/>
                <a:cs typeface="Roboto"/>
              </a:rPr>
              <a:t>https://</a:t>
            </a:r>
            <a:r>
              <a:rPr lang="en-GB" sz="1200" b="1" err="1">
                <a:latin typeface="Arial"/>
                <a:ea typeface="Roboto"/>
                <a:cs typeface="Roboto"/>
              </a:rPr>
              <a:t>www.atlassian.com</a:t>
            </a:r>
            <a:r>
              <a:rPr lang="en-GB" sz="1200" b="1">
                <a:latin typeface="Arial"/>
                <a:ea typeface="Roboto"/>
                <a:cs typeface="Roboto"/>
              </a:rPr>
              <a:t>/software/confluence/resources/guides/how-to/pestle-analysis</a:t>
            </a:r>
          </a:p>
          <a:p>
            <a:r>
              <a:rPr lang="en-GB" sz="1200" b="1">
                <a:latin typeface="Arial"/>
                <a:ea typeface="Roboto"/>
                <a:cs typeface="Roboto"/>
              </a:rPr>
              <a:t>(Accessed: 11 March 2026).</a:t>
            </a:r>
          </a:p>
          <a:p>
            <a:r>
              <a:rPr lang="en-GB" sz="1200" b="1">
                <a:latin typeface="Arial"/>
                <a:ea typeface="Roboto"/>
                <a:cs typeface="Roboto"/>
              </a:rPr>
              <a:t>PESTLE analysis overview￼</a:t>
            </a:r>
          </a:p>
          <a:p>
            <a:r>
              <a:rPr lang="en-GB" sz="1200" b="1">
                <a:latin typeface="Arial"/>
                <a:ea typeface="Roboto"/>
                <a:cs typeface="Roboto"/>
              </a:rPr>
              <a:t>PESTLE Analysis (2024) PESTLE analysis explained. Available at:</a:t>
            </a:r>
          </a:p>
          <a:p>
            <a:r>
              <a:rPr lang="en-GB" sz="1200" b="1">
                <a:latin typeface="Arial"/>
                <a:ea typeface="Roboto"/>
                <a:cs typeface="Roboto"/>
              </a:rPr>
              <a:t>https://</a:t>
            </a:r>
            <a:r>
              <a:rPr lang="en-GB" sz="1200" b="1" err="1">
                <a:latin typeface="Arial"/>
                <a:ea typeface="Roboto"/>
                <a:cs typeface="Roboto"/>
              </a:rPr>
              <a:t>pestleanalysis.com</a:t>
            </a:r>
            <a:endParaRPr lang="en-GB" sz="1200" b="1">
              <a:latin typeface="Arial"/>
              <a:ea typeface="Roboto"/>
              <a:cs typeface="Roboto"/>
            </a:endParaRPr>
          </a:p>
          <a:p>
            <a:r>
              <a:rPr lang="en-GB" sz="1200" b="1">
                <a:latin typeface="Arial"/>
                <a:ea typeface="Roboto"/>
                <a:cs typeface="Roboto"/>
              </a:rPr>
              <a:t>(Accessed: 11 March 2026).</a:t>
            </a:r>
            <a:br>
              <a:rPr lang="en-GB" sz="400" b="1">
                <a:latin typeface="Arial"/>
                <a:ea typeface="Roboto"/>
                <a:cs typeface="Roboto"/>
              </a:rPr>
            </a:br>
            <a:endParaRPr lang="en-GB" sz="400" b="1">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a:t>				</a:t>
            </a:r>
            <a:r>
              <a:rPr lang="en-US" sz="5400" b="1"/>
              <a:t>Questions</a:t>
            </a:r>
            <a:r>
              <a:rPr lang="en-US" sz="540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7</TotalTime>
  <Words>762</Words>
  <Application>Microsoft Macintosh PowerPoint</Application>
  <PresentationFormat>Widescreen</PresentationFormat>
  <Paragraphs>80</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STUDENT NAME: Neuma Lopes STUDENT ID: 2510874 LECTURER: 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Neuma Antonia Agostinho Ferreira Lopes (2510874)</cp:lastModifiedBy>
  <cp:revision>1</cp:revision>
  <dcterms:created xsi:type="dcterms:W3CDTF">2024-10-08T15:58:04Z</dcterms:created>
  <dcterms:modified xsi:type="dcterms:W3CDTF">2026-03-11T17:22:01Z</dcterms:modified>
</cp:coreProperties>
</file>