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3"/>
  </p:notesMasterIdLst>
  <p:sldIdLst>
    <p:sldId id="256" r:id="rId2"/>
    <p:sldId id="306" r:id="rId3"/>
    <p:sldId id="307" r:id="rId4"/>
    <p:sldId id="308" r:id="rId5"/>
    <p:sldId id="262" r:id="rId6"/>
    <p:sldId id="263" r:id="rId7"/>
    <p:sldId id="264" r:id="rId8"/>
    <p:sldId id="265" r:id="rId9"/>
    <p:sldId id="284" r:id="rId10"/>
    <p:sldId id="267" r:id="rId11"/>
    <p:sldId id="285" r:id="rId12"/>
    <p:sldId id="268" r:id="rId13"/>
    <p:sldId id="276" r:id="rId14"/>
    <p:sldId id="270" r:id="rId15"/>
    <p:sldId id="269" r:id="rId16"/>
    <p:sldId id="271" r:id="rId17"/>
    <p:sldId id="287" r:id="rId18"/>
    <p:sldId id="272" r:id="rId19"/>
    <p:sldId id="290" r:id="rId20"/>
    <p:sldId id="291" r:id="rId21"/>
    <p:sldId id="288" r:id="rId22"/>
    <p:sldId id="289" r:id="rId23"/>
    <p:sldId id="292" r:id="rId24"/>
    <p:sldId id="293" r:id="rId25"/>
    <p:sldId id="294" r:id="rId26"/>
    <p:sldId id="295" r:id="rId27"/>
    <p:sldId id="296" r:id="rId28"/>
    <p:sldId id="297" r:id="rId29"/>
    <p:sldId id="298" r:id="rId30"/>
    <p:sldId id="311" r:id="rId31"/>
    <p:sldId id="312" r:id="rId32"/>
    <p:sldId id="310" r:id="rId33"/>
    <p:sldId id="313" r:id="rId34"/>
    <p:sldId id="299" r:id="rId35"/>
    <p:sldId id="300" r:id="rId36"/>
    <p:sldId id="301" r:id="rId37"/>
    <p:sldId id="302" r:id="rId38"/>
    <p:sldId id="314" r:id="rId39"/>
    <p:sldId id="317" r:id="rId40"/>
    <p:sldId id="315" r:id="rId41"/>
    <p:sldId id="273"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470" autoAdjust="0"/>
  </p:normalViewPr>
  <p:slideViewPr>
    <p:cSldViewPr snapToGrid="0">
      <p:cViewPr varScale="1">
        <p:scale>
          <a:sx n="78" d="100"/>
          <a:sy n="78" d="100"/>
        </p:scale>
        <p:origin x="1872"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DA385-5ED9-4522-9D45-EDF1DD26984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F4A9D68C-E524-4757-AC68-43C20A33BA03}">
      <dgm:prSet/>
      <dgm:spPr/>
      <dgm:t>
        <a:bodyPr/>
        <a:lstStyle/>
        <a:p>
          <a:r>
            <a:rPr lang="en-GB"/>
            <a:t>Improving performance</a:t>
          </a:r>
          <a:endParaRPr lang="en-US"/>
        </a:p>
      </dgm:t>
    </dgm:pt>
    <dgm:pt modelId="{DE7349E3-2A4F-4C8D-832C-47BC04CBA798}" type="parTrans" cxnId="{5A67883D-BF3A-4014-B302-EBDC64F39A12}">
      <dgm:prSet/>
      <dgm:spPr/>
      <dgm:t>
        <a:bodyPr/>
        <a:lstStyle/>
        <a:p>
          <a:endParaRPr lang="en-US"/>
        </a:p>
      </dgm:t>
    </dgm:pt>
    <dgm:pt modelId="{ED19C309-ADE6-4E94-889E-2F541768A628}" type="sibTrans" cxnId="{5A67883D-BF3A-4014-B302-EBDC64F39A12}">
      <dgm:prSet/>
      <dgm:spPr/>
      <dgm:t>
        <a:bodyPr/>
        <a:lstStyle/>
        <a:p>
          <a:endParaRPr lang="en-US"/>
        </a:p>
      </dgm:t>
    </dgm:pt>
    <dgm:pt modelId="{F7D434B8-0324-4237-A61F-211BA9C744DD}">
      <dgm:prSet/>
      <dgm:spPr/>
      <dgm:t>
        <a:bodyPr/>
        <a:lstStyle/>
        <a:p>
          <a:r>
            <a:rPr lang="en-GB"/>
            <a:t>Preventing and detecting crime</a:t>
          </a:r>
          <a:endParaRPr lang="en-US"/>
        </a:p>
      </dgm:t>
    </dgm:pt>
    <dgm:pt modelId="{1D8DE3F5-0687-4D54-8B6B-2BE44249206B}" type="parTrans" cxnId="{10766687-FF01-4716-9CE6-778BBFE2F179}">
      <dgm:prSet/>
      <dgm:spPr/>
      <dgm:t>
        <a:bodyPr/>
        <a:lstStyle/>
        <a:p>
          <a:endParaRPr lang="en-US"/>
        </a:p>
      </dgm:t>
    </dgm:pt>
    <dgm:pt modelId="{15FFDF19-E198-45DE-9C36-7F7B8B672208}" type="sibTrans" cxnId="{10766687-FF01-4716-9CE6-778BBFE2F179}">
      <dgm:prSet/>
      <dgm:spPr/>
      <dgm:t>
        <a:bodyPr/>
        <a:lstStyle/>
        <a:p>
          <a:endParaRPr lang="en-US"/>
        </a:p>
      </dgm:t>
    </dgm:pt>
    <dgm:pt modelId="{7C187BDB-DF1F-4890-8CAF-9404E65C0B5C}">
      <dgm:prSet/>
      <dgm:spPr/>
      <dgm:t>
        <a:bodyPr/>
        <a:lstStyle/>
        <a:p>
          <a:r>
            <a:rPr lang="en-GB"/>
            <a:t>Freeing up police time</a:t>
          </a:r>
          <a:endParaRPr lang="en-US"/>
        </a:p>
      </dgm:t>
    </dgm:pt>
    <dgm:pt modelId="{548C36C6-A0DA-485E-9683-718D23213976}" type="parTrans" cxnId="{022BCD60-1B5D-4CBA-B2D1-011B8EE975E8}">
      <dgm:prSet/>
      <dgm:spPr/>
      <dgm:t>
        <a:bodyPr/>
        <a:lstStyle/>
        <a:p>
          <a:endParaRPr lang="en-US"/>
        </a:p>
      </dgm:t>
    </dgm:pt>
    <dgm:pt modelId="{971AD927-1DE5-4DA1-BC49-9B465622E226}" type="sibTrans" cxnId="{022BCD60-1B5D-4CBA-B2D1-011B8EE975E8}">
      <dgm:prSet/>
      <dgm:spPr/>
      <dgm:t>
        <a:bodyPr/>
        <a:lstStyle/>
        <a:p>
          <a:endParaRPr lang="en-US"/>
        </a:p>
      </dgm:t>
    </dgm:pt>
    <dgm:pt modelId="{A1D9F7EA-DDE5-40AE-8477-B452378B5F69}">
      <dgm:prSet/>
      <dgm:spPr/>
      <dgm:t>
        <a:bodyPr/>
        <a:lstStyle/>
        <a:p>
          <a:r>
            <a:rPr lang="en-GB"/>
            <a:t>Improving communication with the public</a:t>
          </a:r>
          <a:endParaRPr lang="en-US"/>
        </a:p>
      </dgm:t>
    </dgm:pt>
    <dgm:pt modelId="{BDDB9321-35C4-4ECC-8E7E-5F0D79CC397F}" type="parTrans" cxnId="{A9046770-B06A-4292-BC08-4C84A626014F}">
      <dgm:prSet/>
      <dgm:spPr/>
      <dgm:t>
        <a:bodyPr/>
        <a:lstStyle/>
        <a:p>
          <a:endParaRPr lang="en-US"/>
        </a:p>
      </dgm:t>
    </dgm:pt>
    <dgm:pt modelId="{6F48DAE7-0B45-462A-ABC9-CEEC274403A2}" type="sibTrans" cxnId="{A9046770-B06A-4292-BC08-4C84A626014F}">
      <dgm:prSet/>
      <dgm:spPr/>
      <dgm:t>
        <a:bodyPr/>
        <a:lstStyle/>
        <a:p>
          <a:endParaRPr lang="en-US"/>
        </a:p>
      </dgm:t>
    </dgm:pt>
    <dgm:pt modelId="{F79ECAE3-065C-4BCA-8B60-759A25454D80}">
      <dgm:prSet/>
      <dgm:spPr/>
      <dgm:t>
        <a:bodyPr/>
        <a:lstStyle/>
        <a:p>
          <a:r>
            <a:rPr lang="en-GB"/>
            <a:t>Transparency and trust</a:t>
          </a:r>
          <a:endParaRPr lang="en-US"/>
        </a:p>
      </dgm:t>
    </dgm:pt>
    <dgm:pt modelId="{27BB951F-26A0-47BF-B3CB-E98C0BD102EE}" type="parTrans" cxnId="{1C994531-743F-4B25-8815-8BCD6527EF80}">
      <dgm:prSet/>
      <dgm:spPr/>
      <dgm:t>
        <a:bodyPr/>
        <a:lstStyle/>
        <a:p>
          <a:endParaRPr lang="en-US"/>
        </a:p>
      </dgm:t>
    </dgm:pt>
    <dgm:pt modelId="{3B6A566E-6E7A-4F9B-A338-A1242C2A47F5}" type="sibTrans" cxnId="{1C994531-743F-4B25-8815-8BCD6527EF80}">
      <dgm:prSet/>
      <dgm:spPr/>
      <dgm:t>
        <a:bodyPr/>
        <a:lstStyle/>
        <a:p>
          <a:endParaRPr lang="en-US"/>
        </a:p>
      </dgm:t>
    </dgm:pt>
    <dgm:pt modelId="{65CA31EB-B3FC-4DF2-A6E7-643EF70742D7}">
      <dgm:prSet/>
      <dgm:spPr/>
      <dgm:t>
        <a:bodyPr/>
        <a:lstStyle/>
        <a:p>
          <a:r>
            <a:rPr lang="en-GB"/>
            <a:t>Speeding up the CJS process</a:t>
          </a:r>
          <a:endParaRPr lang="en-US"/>
        </a:p>
      </dgm:t>
    </dgm:pt>
    <dgm:pt modelId="{518F906D-41E8-4281-AD82-6EF870C032A9}" type="parTrans" cxnId="{5FAF3735-CA13-4996-BAF6-4D518C087BD8}">
      <dgm:prSet/>
      <dgm:spPr/>
      <dgm:t>
        <a:bodyPr/>
        <a:lstStyle/>
        <a:p>
          <a:endParaRPr lang="en-US"/>
        </a:p>
      </dgm:t>
    </dgm:pt>
    <dgm:pt modelId="{E95E3CE3-70BD-4DE1-8E06-3826E26DEF71}" type="sibTrans" cxnId="{5FAF3735-CA13-4996-BAF6-4D518C087BD8}">
      <dgm:prSet/>
      <dgm:spPr/>
      <dgm:t>
        <a:bodyPr/>
        <a:lstStyle/>
        <a:p>
          <a:endParaRPr lang="en-US"/>
        </a:p>
      </dgm:t>
    </dgm:pt>
    <dgm:pt modelId="{C86233FC-3F48-45FE-815B-E7565A13D2DD}" type="pres">
      <dgm:prSet presAssocID="{23CDA385-5ED9-4522-9D45-EDF1DD269840}" presName="Name0" presStyleCnt="0">
        <dgm:presLayoutVars>
          <dgm:dir/>
          <dgm:resizeHandles val="exact"/>
        </dgm:presLayoutVars>
      </dgm:prSet>
      <dgm:spPr/>
    </dgm:pt>
    <dgm:pt modelId="{D3B5E5B2-A133-4EDD-AD4C-5838EA094513}" type="pres">
      <dgm:prSet presAssocID="{F4A9D68C-E524-4757-AC68-43C20A33BA03}" presName="node" presStyleLbl="node1" presStyleIdx="0" presStyleCnt="6">
        <dgm:presLayoutVars>
          <dgm:bulletEnabled val="1"/>
        </dgm:presLayoutVars>
      </dgm:prSet>
      <dgm:spPr/>
    </dgm:pt>
    <dgm:pt modelId="{1C4B40E8-7B49-48AC-A4E8-620E02DEBF8F}" type="pres">
      <dgm:prSet presAssocID="{ED19C309-ADE6-4E94-889E-2F541768A628}" presName="sibTrans" presStyleLbl="sibTrans1D1" presStyleIdx="0" presStyleCnt="5"/>
      <dgm:spPr/>
    </dgm:pt>
    <dgm:pt modelId="{F81902DE-2037-4E56-B3D5-A5432C40F396}" type="pres">
      <dgm:prSet presAssocID="{ED19C309-ADE6-4E94-889E-2F541768A628}" presName="connectorText" presStyleLbl="sibTrans1D1" presStyleIdx="0" presStyleCnt="5"/>
      <dgm:spPr/>
    </dgm:pt>
    <dgm:pt modelId="{A9824A9F-3ABF-4169-B5F4-E284D47CD9EE}" type="pres">
      <dgm:prSet presAssocID="{F7D434B8-0324-4237-A61F-211BA9C744DD}" presName="node" presStyleLbl="node1" presStyleIdx="1" presStyleCnt="6">
        <dgm:presLayoutVars>
          <dgm:bulletEnabled val="1"/>
        </dgm:presLayoutVars>
      </dgm:prSet>
      <dgm:spPr/>
    </dgm:pt>
    <dgm:pt modelId="{8D1943CF-461C-442C-BA48-058D4B02A213}" type="pres">
      <dgm:prSet presAssocID="{15FFDF19-E198-45DE-9C36-7F7B8B672208}" presName="sibTrans" presStyleLbl="sibTrans1D1" presStyleIdx="1" presStyleCnt="5"/>
      <dgm:spPr/>
    </dgm:pt>
    <dgm:pt modelId="{0D7C83EC-73BB-4C9A-926E-0E8294F72FF2}" type="pres">
      <dgm:prSet presAssocID="{15FFDF19-E198-45DE-9C36-7F7B8B672208}" presName="connectorText" presStyleLbl="sibTrans1D1" presStyleIdx="1" presStyleCnt="5"/>
      <dgm:spPr/>
    </dgm:pt>
    <dgm:pt modelId="{98A4A19B-814B-4C31-930D-0F3F77CCB55E}" type="pres">
      <dgm:prSet presAssocID="{7C187BDB-DF1F-4890-8CAF-9404E65C0B5C}" presName="node" presStyleLbl="node1" presStyleIdx="2" presStyleCnt="6">
        <dgm:presLayoutVars>
          <dgm:bulletEnabled val="1"/>
        </dgm:presLayoutVars>
      </dgm:prSet>
      <dgm:spPr/>
    </dgm:pt>
    <dgm:pt modelId="{12F2A09C-795A-4853-949B-58F7688B2C74}" type="pres">
      <dgm:prSet presAssocID="{971AD927-1DE5-4DA1-BC49-9B465622E226}" presName="sibTrans" presStyleLbl="sibTrans1D1" presStyleIdx="2" presStyleCnt="5"/>
      <dgm:spPr/>
    </dgm:pt>
    <dgm:pt modelId="{8708EE2E-383E-411D-B65A-F42065E95D31}" type="pres">
      <dgm:prSet presAssocID="{971AD927-1DE5-4DA1-BC49-9B465622E226}" presName="connectorText" presStyleLbl="sibTrans1D1" presStyleIdx="2" presStyleCnt="5"/>
      <dgm:spPr/>
    </dgm:pt>
    <dgm:pt modelId="{E8A60767-F231-4AC8-A1D9-269F0E07EBDF}" type="pres">
      <dgm:prSet presAssocID="{A1D9F7EA-DDE5-40AE-8477-B452378B5F69}" presName="node" presStyleLbl="node1" presStyleIdx="3" presStyleCnt="6">
        <dgm:presLayoutVars>
          <dgm:bulletEnabled val="1"/>
        </dgm:presLayoutVars>
      </dgm:prSet>
      <dgm:spPr/>
    </dgm:pt>
    <dgm:pt modelId="{BD897AAB-B5DF-49E5-AE59-1BF1756F590E}" type="pres">
      <dgm:prSet presAssocID="{6F48DAE7-0B45-462A-ABC9-CEEC274403A2}" presName="sibTrans" presStyleLbl="sibTrans1D1" presStyleIdx="3" presStyleCnt="5"/>
      <dgm:spPr/>
    </dgm:pt>
    <dgm:pt modelId="{5F71B657-F5C6-4529-963D-5616B14272F2}" type="pres">
      <dgm:prSet presAssocID="{6F48DAE7-0B45-462A-ABC9-CEEC274403A2}" presName="connectorText" presStyleLbl="sibTrans1D1" presStyleIdx="3" presStyleCnt="5"/>
      <dgm:spPr/>
    </dgm:pt>
    <dgm:pt modelId="{844C0DF7-1584-4944-BFEB-CD1D7877A263}" type="pres">
      <dgm:prSet presAssocID="{F79ECAE3-065C-4BCA-8B60-759A25454D80}" presName="node" presStyleLbl="node1" presStyleIdx="4" presStyleCnt="6">
        <dgm:presLayoutVars>
          <dgm:bulletEnabled val="1"/>
        </dgm:presLayoutVars>
      </dgm:prSet>
      <dgm:spPr/>
    </dgm:pt>
    <dgm:pt modelId="{5DA95A40-BBFB-4D7F-9DB0-E186A798C584}" type="pres">
      <dgm:prSet presAssocID="{3B6A566E-6E7A-4F9B-A338-A1242C2A47F5}" presName="sibTrans" presStyleLbl="sibTrans1D1" presStyleIdx="4" presStyleCnt="5"/>
      <dgm:spPr/>
    </dgm:pt>
    <dgm:pt modelId="{ED2EFCC6-94D6-4BFC-A19A-D4DDA6C9477F}" type="pres">
      <dgm:prSet presAssocID="{3B6A566E-6E7A-4F9B-A338-A1242C2A47F5}" presName="connectorText" presStyleLbl="sibTrans1D1" presStyleIdx="4" presStyleCnt="5"/>
      <dgm:spPr/>
    </dgm:pt>
    <dgm:pt modelId="{BB4C244A-1798-44BA-AD65-1DDC44AA4551}" type="pres">
      <dgm:prSet presAssocID="{65CA31EB-B3FC-4DF2-A6E7-643EF70742D7}" presName="node" presStyleLbl="node1" presStyleIdx="5" presStyleCnt="6">
        <dgm:presLayoutVars>
          <dgm:bulletEnabled val="1"/>
        </dgm:presLayoutVars>
      </dgm:prSet>
      <dgm:spPr/>
    </dgm:pt>
  </dgm:ptLst>
  <dgm:cxnLst>
    <dgm:cxn modelId="{FD3D0807-8D4C-49DB-AEEE-177A3B55DA67}" type="presOf" srcId="{ED19C309-ADE6-4E94-889E-2F541768A628}" destId="{F81902DE-2037-4E56-B3D5-A5432C40F396}" srcOrd="1" destOrd="0" presId="urn:microsoft.com/office/officeart/2016/7/layout/RepeatingBendingProcessNew"/>
    <dgm:cxn modelId="{D6FC100F-DA9C-4949-B960-736CBE568E44}" type="presOf" srcId="{971AD927-1DE5-4DA1-BC49-9B465622E226}" destId="{12F2A09C-795A-4853-949B-58F7688B2C74}" srcOrd="0" destOrd="0" presId="urn:microsoft.com/office/officeart/2016/7/layout/RepeatingBendingProcessNew"/>
    <dgm:cxn modelId="{EA9E5815-11F5-4FAF-8A52-67581F644587}" type="presOf" srcId="{F4A9D68C-E524-4757-AC68-43C20A33BA03}" destId="{D3B5E5B2-A133-4EDD-AD4C-5838EA094513}" srcOrd="0" destOrd="0" presId="urn:microsoft.com/office/officeart/2016/7/layout/RepeatingBendingProcessNew"/>
    <dgm:cxn modelId="{1C994531-743F-4B25-8815-8BCD6527EF80}" srcId="{23CDA385-5ED9-4522-9D45-EDF1DD269840}" destId="{F79ECAE3-065C-4BCA-8B60-759A25454D80}" srcOrd="4" destOrd="0" parTransId="{27BB951F-26A0-47BF-B3CB-E98C0BD102EE}" sibTransId="{3B6A566E-6E7A-4F9B-A338-A1242C2A47F5}"/>
    <dgm:cxn modelId="{5FAF3735-CA13-4996-BAF6-4D518C087BD8}" srcId="{23CDA385-5ED9-4522-9D45-EDF1DD269840}" destId="{65CA31EB-B3FC-4DF2-A6E7-643EF70742D7}" srcOrd="5" destOrd="0" parTransId="{518F906D-41E8-4281-AD82-6EF870C032A9}" sibTransId="{E95E3CE3-70BD-4DE1-8E06-3826E26DEF71}"/>
    <dgm:cxn modelId="{1200FE39-3325-420F-ACD5-41DACAA1AF47}" type="presOf" srcId="{F7D434B8-0324-4237-A61F-211BA9C744DD}" destId="{A9824A9F-3ABF-4169-B5F4-E284D47CD9EE}" srcOrd="0" destOrd="0" presId="urn:microsoft.com/office/officeart/2016/7/layout/RepeatingBendingProcessNew"/>
    <dgm:cxn modelId="{5A67883D-BF3A-4014-B302-EBDC64F39A12}" srcId="{23CDA385-5ED9-4522-9D45-EDF1DD269840}" destId="{F4A9D68C-E524-4757-AC68-43C20A33BA03}" srcOrd="0" destOrd="0" parTransId="{DE7349E3-2A4F-4C8D-832C-47BC04CBA798}" sibTransId="{ED19C309-ADE6-4E94-889E-2F541768A628}"/>
    <dgm:cxn modelId="{022BCD60-1B5D-4CBA-B2D1-011B8EE975E8}" srcId="{23CDA385-5ED9-4522-9D45-EDF1DD269840}" destId="{7C187BDB-DF1F-4890-8CAF-9404E65C0B5C}" srcOrd="2" destOrd="0" parTransId="{548C36C6-A0DA-485E-9683-718D23213976}" sibTransId="{971AD927-1DE5-4DA1-BC49-9B465622E226}"/>
    <dgm:cxn modelId="{C2299142-DD1A-4885-A729-41C883D23B8C}" type="presOf" srcId="{7C187BDB-DF1F-4890-8CAF-9404E65C0B5C}" destId="{98A4A19B-814B-4C31-930D-0F3F77CCB55E}" srcOrd="0" destOrd="0" presId="urn:microsoft.com/office/officeart/2016/7/layout/RepeatingBendingProcessNew"/>
    <dgm:cxn modelId="{A9046770-B06A-4292-BC08-4C84A626014F}" srcId="{23CDA385-5ED9-4522-9D45-EDF1DD269840}" destId="{A1D9F7EA-DDE5-40AE-8477-B452378B5F69}" srcOrd="3" destOrd="0" parTransId="{BDDB9321-35C4-4ECC-8E7E-5F0D79CC397F}" sibTransId="{6F48DAE7-0B45-462A-ABC9-CEEC274403A2}"/>
    <dgm:cxn modelId="{D841587B-45BF-45A4-AEF8-42322A554C61}" type="presOf" srcId="{15FFDF19-E198-45DE-9C36-7F7B8B672208}" destId="{0D7C83EC-73BB-4C9A-926E-0E8294F72FF2}" srcOrd="1" destOrd="0" presId="urn:microsoft.com/office/officeart/2016/7/layout/RepeatingBendingProcessNew"/>
    <dgm:cxn modelId="{10766687-FF01-4716-9CE6-778BBFE2F179}" srcId="{23CDA385-5ED9-4522-9D45-EDF1DD269840}" destId="{F7D434B8-0324-4237-A61F-211BA9C744DD}" srcOrd="1" destOrd="0" parTransId="{1D8DE3F5-0687-4D54-8B6B-2BE44249206B}" sibTransId="{15FFDF19-E198-45DE-9C36-7F7B8B672208}"/>
    <dgm:cxn modelId="{722F278D-5606-4F67-8257-C87B0BCEE645}" type="presOf" srcId="{F79ECAE3-065C-4BCA-8B60-759A25454D80}" destId="{844C0DF7-1584-4944-BFEB-CD1D7877A263}" srcOrd="0" destOrd="0" presId="urn:microsoft.com/office/officeart/2016/7/layout/RepeatingBendingProcessNew"/>
    <dgm:cxn modelId="{475A13B7-FA30-450D-90F1-4600657CECCF}" type="presOf" srcId="{A1D9F7EA-DDE5-40AE-8477-B452378B5F69}" destId="{E8A60767-F231-4AC8-A1D9-269F0E07EBDF}" srcOrd="0" destOrd="0" presId="urn:microsoft.com/office/officeart/2016/7/layout/RepeatingBendingProcessNew"/>
    <dgm:cxn modelId="{2B4073BF-8CA0-4643-B89B-66EA90C9D68E}" type="presOf" srcId="{3B6A566E-6E7A-4F9B-A338-A1242C2A47F5}" destId="{5DA95A40-BBFB-4D7F-9DB0-E186A798C584}" srcOrd="0" destOrd="0" presId="urn:microsoft.com/office/officeart/2016/7/layout/RepeatingBendingProcessNew"/>
    <dgm:cxn modelId="{AF549AC5-6D99-4E0C-9BB8-150B0816960E}" type="presOf" srcId="{6F48DAE7-0B45-462A-ABC9-CEEC274403A2}" destId="{5F71B657-F5C6-4529-963D-5616B14272F2}" srcOrd="1" destOrd="0" presId="urn:microsoft.com/office/officeart/2016/7/layout/RepeatingBendingProcessNew"/>
    <dgm:cxn modelId="{8C53F6C5-1DC0-431E-890A-7AB28C63CD63}" type="presOf" srcId="{6F48DAE7-0B45-462A-ABC9-CEEC274403A2}" destId="{BD897AAB-B5DF-49E5-AE59-1BF1756F590E}" srcOrd="0" destOrd="0" presId="urn:microsoft.com/office/officeart/2016/7/layout/RepeatingBendingProcessNew"/>
    <dgm:cxn modelId="{D44667C6-3F3F-4F14-AB4E-66B01FFBD3D2}" type="presOf" srcId="{ED19C309-ADE6-4E94-889E-2F541768A628}" destId="{1C4B40E8-7B49-48AC-A4E8-620E02DEBF8F}" srcOrd="0" destOrd="0" presId="urn:microsoft.com/office/officeart/2016/7/layout/RepeatingBendingProcessNew"/>
    <dgm:cxn modelId="{875F77CD-39D6-4849-B382-4CD9BA50989A}" type="presOf" srcId="{971AD927-1DE5-4DA1-BC49-9B465622E226}" destId="{8708EE2E-383E-411D-B65A-F42065E95D31}" srcOrd="1" destOrd="0" presId="urn:microsoft.com/office/officeart/2016/7/layout/RepeatingBendingProcessNew"/>
    <dgm:cxn modelId="{5D4355D1-9C6D-46A1-B221-E742E6206B2B}" type="presOf" srcId="{23CDA385-5ED9-4522-9D45-EDF1DD269840}" destId="{C86233FC-3F48-45FE-815B-E7565A13D2DD}" srcOrd="0" destOrd="0" presId="urn:microsoft.com/office/officeart/2016/7/layout/RepeatingBendingProcessNew"/>
    <dgm:cxn modelId="{9C72F0D1-5E4D-41BA-8815-1055A6E0059D}" type="presOf" srcId="{15FFDF19-E198-45DE-9C36-7F7B8B672208}" destId="{8D1943CF-461C-442C-BA48-058D4B02A213}" srcOrd="0" destOrd="0" presId="urn:microsoft.com/office/officeart/2016/7/layout/RepeatingBendingProcessNew"/>
    <dgm:cxn modelId="{BE8A88F4-D027-44F3-896B-174907E0FD0F}" type="presOf" srcId="{65CA31EB-B3FC-4DF2-A6E7-643EF70742D7}" destId="{BB4C244A-1798-44BA-AD65-1DDC44AA4551}" srcOrd="0" destOrd="0" presId="urn:microsoft.com/office/officeart/2016/7/layout/RepeatingBendingProcessNew"/>
    <dgm:cxn modelId="{FEF1C5FE-390C-4A18-9B4C-34119802E27F}" type="presOf" srcId="{3B6A566E-6E7A-4F9B-A338-A1242C2A47F5}" destId="{ED2EFCC6-94D6-4BFC-A19A-D4DDA6C9477F}" srcOrd="1" destOrd="0" presId="urn:microsoft.com/office/officeart/2016/7/layout/RepeatingBendingProcessNew"/>
    <dgm:cxn modelId="{F400AF21-3353-4DFB-A470-7463965094B7}" type="presParOf" srcId="{C86233FC-3F48-45FE-815B-E7565A13D2DD}" destId="{D3B5E5B2-A133-4EDD-AD4C-5838EA094513}" srcOrd="0" destOrd="0" presId="urn:microsoft.com/office/officeart/2016/7/layout/RepeatingBendingProcessNew"/>
    <dgm:cxn modelId="{E2C266AF-3FA0-42FD-8487-34D88A3D0FE6}" type="presParOf" srcId="{C86233FC-3F48-45FE-815B-E7565A13D2DD}" destId="{1C4B40E8-7B49-48AC-A4E8-620E02DEBF8F}" srcOrd="1" destOrd="0" presId="urn:microsoft.com/office/officeart/2016/7/layout/RepeatingBendingProcessNew"/>
    <dgm:cxn modelId="{1565ECD7-43A4-409E-9476-F32BFCDDD71D}" type="presParOf" srcId="{1C4B40E8-7B49-48AC-A4E8-620E02DEBF8F}" destId="{F81902DE-2037-4E56-B3D5-A5432C40F396}" srcOrd="0" destOrd="0" presId="urn:microsoft.com/office/officeart/2016/7/layout/RepeatingBendingProcessNew"/>
    <dgm:cxn modelId="{24B1ABF5-A91F-4687-8A05-40209769BC7B}" type="presParOf" srcId="{C86233FC-3F48-45FE-815B-E7565A13D2DD}" destId="{A9824A9F-3ABF-4169-B5F4-E284D47CD9EE}" srcOrd="2" destOrd="0" presId="urn:microsoft.com/office/officeart/2016/7/layout/RepeatingBendingProcessNew"/>
    <dgm:cxn modelId="{7706DB30-2654-4A3D-93DA-C94644877145}" type="presParOf" srcId="{C86233FC-3F48-45FE-815B-E7565A13D2DD}" destId="{8D1943CF-461C-442C-BA48-058D4B02A213}" srcOrd="3" destOrd="0" presId="urn:microsoft.com/office/officeart/2016/7/layout/RepeatingBendingProcessNew"/>
    <dgm:cxn modelId="{5256D0E5-C4BF-40DE-B68D-9395C47FA701}" type="presParOf" srcId="{8D1943CF-461C-442C-BA48-058D4B02A213}" destId="{0D7C83EC-73BB-4C9A-926E-0E8294F72FF2}" srcOrd="0" destOrd="0" presId="urn:microsoft.com/office/officeart/2016/7/layout/RepeatingBendingProcessNew"/>
    <dgm:cxn modelId="{C382EEDB-5887-4742-875C-19DF68F37E15}" type="presParOf" srcId="{C86233FC-3F48-45FE-815B-E7565A13D2DD}" destId="{98A4A19B-814B-4C31-930D-0F3F77CCB55E}" srcOrd="4" destOrd="0" presId="urn:microsoft.com/office/officeart/2016/7/layout/RepeatingBendingProcessNew"/>
    <dgm:cxn modelId="{262AF980-94A4-4683-B202-88AB5105910B}" type="presParOf" srcId="{C86233FC-3F48-45FE-815B-E7565A13D2DD}" destId="{12F2A09C-795A-4853-949B-58F7688B2C74}" srcOrd="5" destOrd="0" presId="urn:microsoft.com/office/officeart/2016/7/layout/RepeatingBendingProcessNew"/>
    <dgm:cxn modelId="{3A8524C0-CC96-43D7-8420-DB56D0B6F7CF}" type="presParOf" srcId="{12F2A09C-795A-4853-949B-58F7688B2C74}" destId="{8708EE2E-383E-411D-B65A-F42065E95D31}" srcOrd="0" destOrd="0" presId="urn:microsoft.com/office/officeart/2016/7/layout/RepeatingBendingProcessNew"/>
    <dgm:cxn modelId="{3517C10E-CA63-4ED4-BC1D-E24D2C83D00C}" type="presParOf" srcId="{C86233FC-3F48-45FE-815B-E7565A13D2DD}" destId="{E8A60767-F231-4AC8-A1D9-269F0E07EBDF}" srcOrd="6" destOrd="0" presId="urn:microsoft.com/office/officeart/2016/7/layout/RepeatingBendingProcessNew"/>
    <dgm:cxn modelId="{C4AF780D-AC02-4FD1-8BA9-8D54ACDD67BE}" type="presParOf" srcId="{C86233FC-3F48-45FE-815B-E7565A13D2DD}" destId="{BD897AAB-B5DF-49E5-AE59-1BF1756F590E}" srcOrd="7" destOrd="0" presId="urn:microsoft.com/office/officeart/2016/7/layout/RepeatingBendingProcessNew"/>
    <dgm:cxn modelId="{78D38B7D-1C3F-4475-A4C2-85A3EC9DDDEC}" type="presParOf" srcId="{BD897AAB-B5DF-49E5-AE59-1BF1756F590E}" destId="{5F71B657-F5C6-4529-963D-5616B14272F2}" srcOrd="0" destOrd="0" presId="urn:microsoft.com/office/officeart/2016/7/layout/RepeatingBendingProcessNew"/>
    <dgm:cxn modelId="{1CABF847-5FA0-4383-99B1-E51015E5F1CE}" type="presParOf" srcId="{C86233FC-3F48-45FE-815B-E7565A13D2DD}" destId="{844C0DF7-1584-4944-BFEB-CD1D7877A263}" srcOrd="8" destOrd="0" presId="urn:microsoft.com/office/officeart/2016/7/layout/RepeatingBendingProcessNew"/>
    <dgm:cxn modelId="{0ECB6FFA-9A44-4BE0-89E5-FD18FA71BEF7}" type="presParOf" srcId="{C86233FC-3F48-45FE-815B-E7565A13D2DD}" destId="{5DA95A40-BBFB-4D7F-9DB0-E186A798C584}" srcOrd="9" destOrd="0" presId="urn:microsoft.com/office/officeart/2016/7/layout/RepeatingBendingProcessNew"/>
    <dgm:cxn modelId="{20104398-AB8E-40D5-9CA0-56C8212D4B3D}" type="presParOf" srcId="{5DA95A40-BBFB-4D7F-9DB0-E186A798C584}" destId="{ED2EFCC6-94D6-4BFC-A19A-D4DDA6C9477F}" srcOrd="0" destOrd="0" presId="urn:microsoft.com/office/officeart/2016/7/layout/RepeatingBendingProcessNew"/>
    <dgm:cxn modelId="{2EFF8156-F8BC-4C00-9EE9-EAB3DD8C31C7}" type="presParOf" srcId="{C86233FC-3F48-45FE-815B-E7565A13D2DD}" destId="{BB4C244A-1798-44BA-AD65-1DDC44AA455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BD3989-0D18-4349-925D-9797654897B6}" type="doc">
      <dgm:prSet loTypeId="urn:microsoft.com/office/officeart/2016/7/layout/HorizontalActionList" loCatId="List" qsTypeId="urn:microsoft.com/office/officeart/2005/8/quickstyle/simple1" qsCatId="simple" csTypeId="urn:microsoft.com/office/officeart/2005/8/colors/accent1_2" csCatId="accent1"/>
      <dgm:spPr/>
      <dgm:t>
        <a:bodyPr/>
        <a:lstStyle/>
        <a:p>
          <a:endParaRPr lang="en-US"/>
        </a:p>
      </dgm:t>
    </dgm:pt>
    <dgm:pt modelId="{51AD2CCD-BF93-4610-B207-1747D6001F1A}">
      <dgm:prSet/>
      <dgm:spPr/>
      <dgm:t>
        <a:bodyPr/>
        <a:lstStyle/>
        <a:p>
          <a:r>
            <a:rPr lang="en-US"/>
            <a:t>Making</a:t>
          </a:r>
        </a:p>
      </dgm:t>
    </dgm:pt>
    <dgm:pt modelId="{0E961A49-703B-44FF-9FC2-D8CCD896F9BA}" type="parTrans" cxnId="{2E3592FB-224D-42A5-9FF8-5B5C8CE54875}">
      <dgm:prSet/>
      <dgm:spPr/>
      <dgm:t>
        <a:bodyPr/>
        <a:lstStyle/>
        <a:p>
          <a:endParaRPr lang="en-US"/>
        </a:p>
      </dgm:t>
    </dgm:pt>
    <dgm:pt modelId="{263DFEEE-8993-4431-8CB9-9FFE7E67310B}" type="sibTrans" cxnId="{2E3592FB-224D-42A5-9FF8-5B5C8CE54875}">
      <dgm:prSet/>
      <dgm:spPr/>
      <dgm:t>
        <a:bodyPr/>
        <a:lstStyle/>
        <a:p>
          <a:endParaRPr lang="en-US"/>
        </a:p>
      </dgm:t>
    </dgm:pt>
    <dgm:pt modelId="{A4E3E9D5-AD3A-4F70-83EF-6E91599D95B4}">
      <dgm:prSet/>
      <dgm:spPr/>
      <dgm:t>
        <a:bodyPr/>
        <a:lstStyle/>
        <a:p>
          <a:r>
            <a:rPr lang="en-US"/>
            <a:t>Making timely information and intelligence available to operational staff on mobile devices.</a:t>
          </a:r>
        </a:p>
      </dgm:t>
    </dgm:pt>
    <dgm:pt modelId="{61BC750C-4424-4C92-B6A1-F8E7146C7E76}" type="parTrans" cxnId="{075FA712-3422-4CFB-84F7-8432E32469D9}">
      <dgm:prSet/>
      <dgm:spPr/>
      <dgm:t>
        <a:bodyPr/>
        <a:lstStyle/>
        <a:p>
          <a:endParaRPr lang="en-US"/>
        </a:p>
      </dgm:t>
    </dgm:pt>
    <dgm:pt modelId="{8C4C8C3A-B1DF-4D5E-8D8C-9A5AAE1D3E76}" type="sibTrans" cxnId="{075FA712-3422-4CFB-84F7-8432E32469D9}">
      <dgm:prSet/>
      <dgm:spPr/>
      <dgm:t>
        <a:bodyPr/>
        <a:lstStyle/>
        <a:p>
          <a:endParaRPr lang="en-US"/>
        </a:p>
      </dgm:t>
    </dgm:pt>
    <dgm:pt modelId="{CA289F3F-1286-44F6-8310-54331F2584FE}">
      <dgm:prSet/>
      <dgm:spPr/>
      <dgm:t>
        <a:bodyPr/>
        <a:lstStyle/>
        <a:p>
          <a:r>
            <a:rPr lang="en-US"/>
            <a:t>Gathering</a:t>
          </a:r>
        </a:p>
      </dgm:t>
    </dgm:pt>
    <dgm:pt modelId="{F3537A46-36FD-4C5D-B7E6-D34F6CA38DC4}" type="parTrans" cxnId="{B4758C55-D198-4D29-8F48-7A4A546ACACB}">
      <dgm:prSet/>
      <dgm:spPr/>
      <dgm:t>
        <a:bodyPr/>
        <a:lstStyle/>
        <a:p>
          <a:endParaRPr lang="en-US"/>
        </a:p>
      </dgm:t>
    </dgm:pt>
    <dgm:pt modelId="{BEBFF069-A5A9-4AD2-A369-B77DDE3E7CE4}" type="sibTrans" cxnId="{B4758C55-D198-4D29-8F48-7A4A546ACACB}">
      <dgm:prSet/>
      <dgm:spPr/>
      <dgm:t>
        <a:bodyPr/>
        <a:lstStyle/>
        <a:p>
          <a:endParaRPr lang="en-US"/>
        </a:p>
      </dgm:t>
    </dgm:pt>
    <dgm:pt modelId="{2B5F94A1-DA17-4E12-B6A9-622AFD669B68}">
      <dgm:prSet/>
      <dgm:spPr/>
      <dgm:t>
        <a:bodyPr/>
        <a:lstStyle/>
        <a:p>
          <a:r>
            <a:rPr lang="en-US"/>
            <a:t>Gathering comprehensive information about victims, offenders and locations quickly from mobile technology.</a:t>
          </a:r>
        </a:p>
      </dgm:t>
    </dgm:pt>
    <dgm:pt modelId="{14F6E640-2793-417C-BC07-DC6E006E99F5}" type="parTrans" cxnId="{40C6C2A0-7972-4DFA-B2A7-8CD7CBFAC610}">
      <dgm:prSet/>
      <dgm:spPr/>
      <dgm:t>
        <a:bodyPr/>
        <a:lstStyle/>
        <a:p>
          <a:endParaRPr lang="en-US"/>
        </a:p>
      </dgm:t>
    </dgm:pt>
    <dgm:pt modelId="{B5A7E5F5-CE2B-4F93-9FA1-31169C72E6FA}" type="sibTrans" cxnId="{40C6C2A0-7972-4DFA-B2A7-8CD7CBFAC610}">
      <dgm:prSet/>
      <dgm:spPr/>
      <dgm:t>
        <a:bodyPr/>
        <a:lstStyle/>
        <a:p>
          <a:endParaRPr lang="en-US"/>
        </a:p>
      </dgm:t>
    </dgm:pt>
    <dgm:pt modelId="{F7362F0C-65C8-44B8-B88C-B1C5A109A788}">
      <dgm:prSet/>
      <dgm:spPr/>
      <dgm:t>
        <a:bodyPr/>
        <a:lstStyle/>
        <a:p>
          <a:r>
            <a:rPr lang="en-US"/>
            <a:t>Using</a:t>
          </a:r>
        </a:p>
      </dgm:t>
    </dgm:pt>
    <dgm:pt modelId="{C88B2839-2848-439F-A3A9-EC4B139BF105}" type="parTrans" cxnId="{D84C5C98-6F40-4A1A-BD85-8402F3F38E7F}">
      <dgm:prSet/>
      <dgm:spPr/>
      <dgm:t>
        <a:bodyPr/>
        <a:lstStyle/>
        <a:p>
          <a:endParaRPr lang="en-US"/>
        </a:p>
      </dgm:t>
    </dgm:pt>
    <dgm:pt modelId="{7B9AE34C-1A0A-42CB-A95E-3F0CFA9222D1}" type="sibTrans" cxnId="{D84C5C98-6F40-4A1A-BD85-8402F3F38E7F}">
      <dgm:prSet/>
      <dgm:spPr/>
      <dgm:t>
        <a:bodyPr/>
        <a:lstStyle/>
        <a:p>
          <a:endParaRPr lang="en-US"/>
        </a:p>
      </dgm:t>
    </dgm:pt>
    <dgm:pt modelId="{1DD5C6F7-3137-4C1E-ADE7-2987C5C2AAF0}">
      <dgm:prSet/>
      <dgm:spPr/>
      <dgm:t>
        <a:bodyPr/>
        <a:lstStyle/>
        <a:p>
          <a:r>
            <a:rPr lang="en-US"/>
            <a:t>Using new technology to reach out to individuals who are living more of their lives online and communicate with them digitally.</a:t>
          </a:r>
        </a:p>
      </dgm:t>
    </dgm:pt>
    <dgm:pt modelId="{4336E4D1-4399-4D59-9731-7E7B072799AC}" type="parTrans" cxnId="{5235046F-B1C4-41EE-A042-72A678BCDC59}">
      <dgm:prSet/>
      <dgm:spPr/>
      <dgm:t>
        <a:bodyPr/>
        <a:lstStyle/>
        <a:p>
          <a:endParaRPr lang="en-US"/>
        </a:p>
      </dgm:t>
    </dgm:pt>
    <dgm:pt modelId="{4B594A76-3384-49B9-9666-6B3784B763FB}" type="sibTrans" cxnId="{5235046F-B1C4-41EE-A042-72A678BCDC59}">
      <dgm:prSet/>
      <dgm:spPr/>
      <dgm:t>
        <a:bodyPr/>
        <a:lstStyle/>
        <a:p>
          <a:endParaRPr lang="en-US"/>
        </a:p>
      </dgm:t>
    </dgm:pt>
    <dgm:pt modelId="{ECC1C0D4-E86E-4E9E-B864-CE8B24C439D2}">
      <dgm:prSet/>
      <dgm:spPr/>
      <dgm:t>
        <a:bodyPr/>
        <a:lstStyle/>
        <a:p>
          <a:r>
            <a:rPr lang="en-US"/>
            <a:t>Developing</a:t>
          </a:r>
        </a:p>
      </dgm:t>
    </dgm:pt>
    <dgm:pt modelId="{B3C46E59-71C4-4E25-B8CD-88BEC7396D95}" type="parTrans" cxnId="{E46A3073-26D2-49AC-8610-DD9C5F597279}">
      <dgm:prSet/>
      <dgm:spPr/>
      <dgm:t>
        <a:bodyPr/>
        <a:lstStyle/>
        <a:p>
          <a:endParaRPr lang="en-US"/>
        </a:p>
      </dgm:t>
    </dgm:pt>
    <dgm:pt modelId="{8D6870A0-D8C7-4A37-88BA-319D70EFB002}" type="sibTrans" cxnId="{E46A3073-26D2-49AC-8610-DD9C5F597279}">
      <dgm:prSet/>
      <dgm:spPr/>
      <dgm:t>
        <a:bodyPr/>
        <a:lstStyle/>
        <a:p>
          <a:endParaRPr lang="en-US"/>
        </a:p>
      </dgm:t>
    </dgm:pt>
    <dgm:pt modelId="{59ED822E-95FA-46ED-B5C3-E2CCB549685B}">
      <dgm:prSet/>
      <dgm:spPr/>
      <dgm:t>
        <a:bodyPr/>
        <a:lstStyle/>
        <a:p>
          <a:r>
            <a:rPr lang="en-US"/>
            <a:t>Developing digital investigation and intelligence capabilities, understand cyber dependent criminality better. </a:t>
          </a:r>
        </a:p>
      </dgm:t>
    </dgm:pt>
    <dgm:pt modelId="{1251FB32-EF78-4435-9844-EC97EF90708D}" type="parTrans" cxnId="{3F4E114D-975F-46BB-9DB4-5A525DDAE2C1}">
      <dgm:prSet/>
      <dgm:spPr/>
      <dgm:t>
        <a:bodyPr/>
        <a:lstStyle/>
        <a:p>
          <a:endParaRPr lang="en-US"/>
        </a:p>
      </dgm:t>
    </dgm:pt>
    <dgm:pt modelId="{3AAFDB6E-7714-455B-AB30-B401B2AA5CA8}" type="sibTrans" cxnId="{3F4E114D-975F-46BB-9DB4-5A525DDAE2C1}">
      <dgm:prSet/>
      <dgm:spPr/>
      <dgm:t>
        <a:bodyPr/>
        <a:lstStyle/>
        <a:p>
          <a:endParaRPr lang="en-US"/>
        </a:p>
      </dgm:t>
    </dgm:pt>
    <dgm:pt modelId="{E1C16D59-A68F-40EE-997B-3B936E84D3A5}" type="pres">
      <dgm:prSet presAssocID="{43BD3989-0D18-4349-925D-9797654897B6}" presName="Name0" presStyleCnt="0">
        <dgm:presLayoutVars>
          <dgm:dir/>
          <dgm:animLvl val="lvl"/>
          <dgm:resizeHandles val="exact"/>
        </dgm:presLayoutVars>
      </dgm:prSet>
      <dgm:spPr/>
    </dgm:pt>
    <dgm:pt modelId="{1C26FDB5-E8EA-4BCD-92BC-D54A3B85B730}" type="pres">
      <dgm:prSet presAssocID="{51AD2CCD-BF93-4610-B207-1747D6001F1A}" presName="composite" presStyleCnt="0"/>
      <dgm:spPr/>
    </dgm:pt>
    <dgm:pt modelId="{BC89215D-1DA3-427F-AE16-B1094DFAB7B2}" type="pres">
      <dgm:prSet presAssocID="{51AD2CCD-BF93-4610-B207-1747D6001F1A}" presName="parTx" presStyleLbl="alignNode1" presStyleIdx="0" presStyleCnt="4">
        <dgm:presLayoutVars>
          <dgm:chMax val="0"/>
          <dgm:chPref val="0"/>
        </dgm:presLayoutVars>
      </dgm:prSet>
      <dgm:spPr/>
    </dgm:pt>
    <dgm:pt modelId="{0B0F5EE9-579A-4866-BF7E-2FCF81CE8EED}" type="pres">
      <dgm:prSet presAssocID="{51AD2CCD-BF93-4610-B207-1747D6001F1A}" presName="desTx" presStyleLbl="alignAccFollowNode1" presStyleIdx="0" presStyleCnt="4">
        <dgm:presLayoutVars/>
      </dgm:prSet>
      <dgm:spPr/>
    </dgm:pt>
    <dgm:pt modelId="{70CE204C-0859-4644-A6EF-DD4CDAB775B9}" type="pres">
      <dgm:prSet presAssocID="{263DFEEE-8993-4431-8CB9-9FFE7E67310B}" presName="space" presStyleCnt="0"/>
      <dgm:spPr/>
    </dgm:pt>
    <dgm:pt modelId="{E7C1C922-01A3-4E95-870B-FBCA664C1DB0}" type="pres">
      <dgm:prSet presAssocID="{CA289F3F-1286-44F6-8310-54331F2584FE}" presName="composite" presStyleCnt="0"/>
      <dgm:spPr/>
    </dgm:pt>
    <dgm:pt modelId="{655A3814-18CD-47BC-9489-9B4BB67CB980}" type="pres">
      <dgm:prSet presAssocID="{CA289F3F-1286-44F6-8310-54331F2584FE}" presName="parTx" presStyleLbl="alignNode1" presStyleIdx="1" presStyleCnt="4">
        <dgm:presLayoutVars>
          <dgm:chMax val="0"/>
          <dgm:chPref val="0"/>
        </dgm:presLayoutVars>
      </dgm:prSet>
      <dgm:spPr/>
    </dgm:pt>
    <dgm:pt modelId="{D21E4528-96FE-476C-AD64-63F47D027FFE}" type="pres">
      <dgm:prSet presAssocID="{CA289F3F-1286-44F6-8310-54331F2584FE}" presName="desTx" presStyleLbl="alignAccFollowNode1" presStyleIdx="1" presStyleCnt="4">
        <dgm:presLayoutVars/>
      </dgm:prSet>
      <dgm:spPr/>
    </dgm:pt>
    <dgm:pt modelId="{484A5982-20B0-467F-8571-7EDFD8FEEADC}" type="pres">
      <dgm:prSet presAssocID="{BEBFF069-A5A9-4AD2-A369-B77DDE3E7CE4}" presName="space" presStyleCnt="0"/>
      <dgm:spPr/>
    </dgm:pt>
    <dgm:pt modelId="{E8D09A43-8790-4E28-852E-B049D9EDFD9E}" type="pres">
      <dgm:prSet presAssocID="{F7362F0C-65C8-44B8-B88C-B1C5A109A788}" presName="composite" presStyleCnt="0"/>
      <dgm:spPr/>
    </dgm:pt>
    <dgm:pt modelId="{A7645D7F-A7DF-47BF-BF3A-C5FAFA878B9B}" type="pres">
      <dgm:prSet presAssocID="{F7362F0C-65C8-44B8-B88C-B1C5A109A788}" presName="parTx" presStyleLbl="alignNode1" presStyleIdx="2" presStyleCnt="4">
        <dgm:presLayoutVars>
          <dgm:chMax val="0"/>
          <dgm:chPref val="0"/>
        </dgm:presLayoutVars>
      </dgm:prSet>
      <dgm:spPr/>
    </dgm:pt>
    <dgm:pt modelId="{D9B8FDB9-0E29-461A-9EDD-59CE28E67DE6}" type="pres">
      <dgm:prSet presAssocID="{F7362F0C-65C8-44B8-B88C-B1C5A109A788}" presName="desTx" presStyleLbl="alignAccFollowNode1" presStyleIdx="2" presStyleCnt="4">
        <dgm:presLayoutVars/>
      </dgm:prSet>
      <dgm:spPr/>
    </dgm:pt>
    <dgm:pt modelId="{D92CC60D-9D45-453E-A32C-33BA70D60272}" type="pres">
      <dgm:prSet presAssocID="{7B9AE34C-1A0A-42CB-A95E-3F0CFA9222D1}" presName="space" presStyleCnt="0"/>
      <dgm:spPr/>
    </dgm:pt>
    <dgm:pt modelId="{7D58B1E9-CE80-40B9-8058-96D73B0C210B}" type="pres">
      <dgm:prSet presAssocID="{ECC1C0D4-E86E-4E9E-B864-CE8B24C439D2}" presName="composite" presStyleCnt="0"/>
      <dgm:spPr/>
    </dgm:pt>
    <dgm:pt modelId="{8FA6A3F3-F902-41A3-BD09-0B441D317612}" type="pres">
      <dgm:prSet presAssocID="{ECC1C0D4-E86E-4E9E-B864-CE8B24C439D2}" presName="parTx" presStyleLbl="alignNode1" presStyleIdx="3" presStyleCnt="4">
        <dgm:presLayoutVars>
          <dgm:chMax val="0"/>
          <dgm:chPref val="0"/>
        </dgm:presLayoutVars>
      </dgm:prSet>
      <dgm:spPr/>
    </dgm:pt>
    <dgm:pt modelId="{D72B3FD7-7882-41CE-B812-132A2A2FCB0D}" type="pres">
      <dgm:prSet presAssocID="{ECC1C0D4-E86E-4E9E-B864-CE8B24C439D2}" presName="desTx" presStyleLbl="alignAccFollowNode1" presStyleIdx="3" presStyleCnt="4">
        <dgm:presLayoutVars/>
      </dgm:prSet>
      <dgm:spPr/>
    </dgm:pt>
  </dgm:ptLst>
  <dgm:cxnLst>
    <dgm:cxn modelId="{075FA712-3422-4CFB-84F7-8432E32469D9}" srcId="{51AD2CCD-BF93-4610-B207-1747D6001F1A}" destId="{A4E3E9D5-AD3A-4F70-83EF-6E91599D95B4}" srcOrd="0" destOrd="0" parTransId="{61BC750C-4424-4C92-B6A1-F8E7146C7E76}" sibTransId="{8C4C8C3A-B1DF-4D5E-8D8C-9A5AAE1D3E76}"/>
    <dgm:cxn modelId="{8060591A-15D4-41A2-AF27-2E8FE0234032}" type="presOf" srcId="{43BD3989-0D18-4349-925D-9797654897B6}" destId="{E1C16D59-A68F-40EE-997B-3B936E84D3A5}" srcOrd="0" destOrd="0" presId="urn:microsoft.com/office/officeart/2016/7/layout/HorizontalActionList"/>
    <dgm:cxn modelId="{F3A65747-3DED-4EEF-B85F-814BCA31930B}" type="presOf" srcId="{ECC1C0D4-E86E-4E9E-B864-CE8B24C439D2}" destId="{8FA6A3F3-F902-41A3-BD09-0B441D317612}" srcOrd="0" destOrd="0" presId="urn:microsoft.com/office/officeart/2016/7/layout/HorizontalActionList"/>
    <dgm:cxn modelId="{3F4E114D-975F-46BB-9DB4-5A525DDAE2C1}" srcId="{ECC1C0D4-E86E-4E9E-B864-CE8B24C439D2}" destId="{59ED822E-95FA-46ED-B5C3-E2CCB549685B}" srcOrd="0" destOrd="0" parTransId="{1251FB32-EF78-4435-9844-EC97EF90708D}" sibTransId="{3AAFDB6E-7714-455B-AB30-B401B2AA5CA8}"/>
    <dgm:cxn modelId="{5235046F-B1C4-41EE-A042-72A678BCDC59}" srcId="{F7362F0C-65C8-44B8-B88C-B1C5A109A788}" destId="{1DD5C6F7-3137-4C1E-ADE7-2987C5C2AAF0}" srcOrd="0" destOrd="0" parTransId="{4336E4D1-4399-4D59-9731-7E7B072799AC}" sibTransId="{4B594A76-3384-49B9-9666-6B3784B763FB}"/>
    <dgm:cxn modelId="{C2412A50-78D7-45B9-A038-01DA3718EE25}" type="presOf" srcId="{A4E3E9D5-AD3A-4F70-83EF-6E91599D95B4}" destId="{0B0F5EE9-579A-4866-BF7E-2FCF81CE8EED}" srcOrd="0" destOrd="0" presId="urn:microsoft.com/office/officeart/2016/7/layout/HorizontalActionList"/>
    <dgm:cxn modelId="{E46A3073-26D2-49AC-8610-DD9C5F597279}" srcId="{43BD3989-0D18-4349-925D-9797654897B6}" destId="{ECC1C0D4-E86E-4E9E-B864-CE8B24C439D2}" srcOrd="3" destOrd="0" parTransId="{B3C46E59-71C4-4E25-B8CD-88BEC7396D95}" sibTransId="{8D6870A0-D8C7-4A37-88BA-319D70EFB002}"/>
    <dgm:cxn modelId="{46E85E54-0E7D-4F3A-BB77-CE15145F4DFD}" type="presOf" srcId="{1DD5C6F7-3137-4C1E-ADE7-2987C5C2AAF0}" destId="{D9B8FDB9-0E29-461A-9EDD-59CE28E67DE6}" srcOrd="0" destOrd="0" presId="urn:microsoft.com/office/officeart/2016/7/layout/HorizontalActionList"/>
    <dgm:cxn modelId="{B4758C55-D198-4D29-8F48-7A4A546ACACB}" srcId="{43BD3989-0D18-4349-925D-9797654897B6}" destId="{CA289F3F-1286-44F6-8310-54331F2584FE}" srcOrd="1" destOrd="0" parTransId="{F3537A46-36FD-4C5D-B7E6-D34F6CA38DC4}" sibTransId="{BEBFF069-A5A9-4AD2-A369-B77DDE3E7CE4}"/>
    <dgm:cxn modelId="{D84C5C98-6F40-4A1A-BD85-8402F3F38E7F}" srcId="{43BD3989-0D18-4349-925D-9797654897B6}" destId="{F7362F0C-65C8-44B8-B88C-B1C5A109A788}" srcOrd="2" destOrd="0" parTransId="{C88B2839-2848-439F-A3A9-EC4B139BF105}" sibTransId="{7B9AE34C-1A0A-42CB-A95E-3F0CFA9222D1}"/>
    <dgm:cxn modelId="{40C6C2A0-7972-4DFA-B2A7-8CD7CBFAC610}" srcId="{CA289F3F-1286-44F6-8310-54331F2584FE}" destId="{2B5F94A1-DA17-4E12-B6A9-622AFD669B68}" srcOrd="0" destOrd="0" parTransId="{14F6E640-2793-417C-BC07-DC6E006E99F5}" sibTransId="{B5A7E5F5-CE2B-4F93-9FA1-31169C72E6FA}"/>
    <dgm:cxn modelId="{90DED0BB-9591-4310-9B20-34E3C04FDF98}" type="presOf" srcId="{51AD2CCD-BF93-4610-B207-1747D6001F1A}" destId="{BC89215D-1DA3-427F-AE16-B1094DFAB7B2}" srcOrd="0" destOrd="0" presId="urn:microsoft.com/office/officeart/2016/7/layout/HorizontalActionList"/>
    <dgm:cxn modelId="{A0B523BF-E237-4931-A700-6ABA11A0B7DD}" type="presOf" srcId="{2B5F94A1-DA17-4E12-B6A9-622AFD669B68}" destId="{D21E4528-96FE-476C-AD64-63F47D027FFE}" srcOrd="0" destOrd="0" presId="urn:microsoft.com/office/officeart/2016/7/layout/HorizontalActionList"/>
    <dgm:cxn modelId="{1C1B59DB-5694-4EC6-AB46-F7C920714B13}" type="presOf" srcId="{CA289F3F-1286-44F6-8310-54331F2584FE}" destId="{655A3814-18CD-47BC-9489-9B4BB67CB980}" srcOrd="0" destOrd="0" presId="urn:microsoft.com/office/officeart/2016/7/layout/HorizontalActionList"/>
    <dgm:cxn modelId="{0F36F4DF-EDD5-4907-BEE8-6576BC77D410}" type="presOf" srcId="{F7362F0C-65C8-44B8-B88C-B1C5A109A788}" destId="{A7645D7F-A7DF-47BF-BF3A-C5FAFA878B9B}" srcOrd="0" destOrd="0" presId="urn:microsoft.com/office/officeart/2016/7/layout/HorizontalActionList"/>
    <dgm:cxn modelId="{DE97DAEC-C16B-45D8-A50B-E4F311EFF8CC}" type="presOf" srcId="{59ED822E-95FA-46ED-B5C3-E2CCB549685B}" destId="{D72B3FD7-7882-41CE-B812-132A2A2FCB0D}" srcOrd="0" destOrd="0" presId="urn:microsoft.com/office/officeart/2016/7/layout/HorizontalActionList"/>
    <dgm:cxn modelId="{2E3592FB-224D-42A5-9FF8-5B5C8CE54875}" srcId="{43BD3989-0D18-4349-925D-9797654897B6}" destId="{51AD2CCD-BF93-4610-B207-1747D6001F1A}" srcOrd="0" destOrd="0" parTransId="{0E961A49-703B-44FF-9FC2-D8CCD896F9BA}" sibTransId="{263DFEEE-8993-4431-8CB9-9FFE7E67310B}"/>
    <dgm:cxn modelId="{E81B553E-0B59-469F-96B0-ECF715B64085}" type="presParOf" srcId="{E1C16D59-A68F-40EE-997B-3B936E84D3A5}" destId="{1C26FDB5-E8EA-4BCD-92BC-D54A3B85B730}" srcOrd="0" destOrd="0" presId="urn:microsoft.com/office/officeart/2016/7/layout/HorizontalActionList"/>
    <dgm:cxn modelId="{81AC3B38-66FA-4AD2-A632-E9329C184A67}" type="presParOf" srcId="{1C26FDB5-E8EA-4BCD-92BC-D54A3B85B730}" destId="{BC89215D-1DA3-427F-AE16-B1094DFAB7B2}" srcOrd="0" destOrd="0" presId="urn:microsoft.com/office/officeart/2016/7/layout/HorizontalActionList"/>
    <dgm:cxn modelId="{9282704B-A06B-4C4B-83E4-FE5AA102A596}" type="presParOf" srcId="{1C26FDB5-E8EA-4BCD-92BC-D54A3B85B730}" destId="{0B0F5EE9-579A-4866-BF7E-2FCF81CE8EED}" srcOrd="1" destOrd="0" presId="urn:microsoft.com/office/officeart/2016/7/layout/HorizontalActionList"/>
    <dgm:cxn modelId="{D83CD532-E7FB-43B9-88CA-E7C7010BCE56}" type="presParOf" srcId="{E1C16D59-A68F-40EE-997B-3B936E84D3A5}" destId="{70CE204C-0859-4644-A6EF-DD4CDAB775B9}" srcOrd="1" destOrd="0" presId="urn:microsoft.com/office/officeart/2016/7/layout/HorizontalActionList"/>
    <dgm:cxn modelId="{93C4C6D4-F514-4B09-AD73-8B50D0159EA2}" type="presParOf" srcId="{E1C16D59-A68F-40EE-997B-3B936E84D3A5}" destId="{E7C1C922-01A3-4E95-870B-FBCA664C1DB0}" srcOrd="2" destOrd="0" presId="urn:microsoft.com/office/officeart/2016/7/layout/HorizontalActionList"/>
    <dgm:cxn modelId="{908F5DD9-F2FE-492E-AE07-C3F91B60B242}" type="presParOf" srcId="{E7C1C922-01A3-4E95-870B-FBCA664C1DB0}" destId="{655A3814-18CD-47BC-9489-9B4BB67CB980}" srcOrd="0" destOrd="0" presId="urn:microsoft.com/office/officeart/2016/7/layout/HorizontalActionList"/>
    <dgm:cxn modelId="{89BFEB3B-65E2-495C-9C18-2B4BC3C079D4}" type="presParOf" srcId="{E7C1C922-01A3-4E95-870B-FBCA664C1DB0}" destId="{D21E4528-96FE-476C-AD64-63F47D027FFE}" srcOrd="1" destOrd="0" presId="urn:microsoft.com/office/officeart/2016/7/layout/HorizontalActionList"/>
    <dgm:cxn modelId="{198EA7C1-932A-429B-90CE-68A239B9DB29}" type="presParOf" srcId="{E1C16D59-A68F-40EE-997B-3B936E84D3A5}" destId="{484A5982-20B0-467F-8571-7EDFD8FEEADC}" srcOrd="3" destOrd="0" presId="urn:microsoft.com/office/officeart/2016/7/layout/HorizontalActionList"/>
    <dgm:cxn modelId="{6D82F1BF-8C56-4D33-B81B-E716AEF96C10}" type="presParOf" srcId="{E1C16D59-A68F-40EE-997B-3B936E84D3A5}" destId="{E8D09A43-8790-4E28-852E-B049D9EDFD9E}" srcOrd="4" destOrd="0" presId="urn:microsoft.com/office/officeart/2016/7/layout/HorizontalActionList"/>
    <dgm:cxn modelId="{9A11E720-4CA2-4BF2-BA42-BF6211BF3A9C}" type="presParOf" srcId="{E8D09A43-8790-4E28-852E-B049D9EDFD9E}" destId="{A7645D7F-A7DF-47BF-BF3A-C5FAFA878B9B}" srcOrd="0" destOrd="0" presId="urn:microsoft.com/office/officeart/2016/7/layout/HorizontalActionList"/>
    <dgm:cxn modelId="{0C38A32D-8DE6-4414-AA9D-2AB354CA9BCE}" type="presParOf" srcId="{E8D09A43-8790-4E28-852E-B049D9EDFD9E}" destId="{D9B8FDB9-0E29-461A-9EDD-59CE28E67DE6}" srcOrd="1" destOrd="0" presId="urn:microsoft.com/office/officeart/2016/7/layout/HorizontalActionList"/>
    <dgm:cxn modelId="{84B4A1BF-437B-4AA7-97B6-1F43C10B9CAE}" type="presParOf" srcId="{E1C16D59-A68F-40EE-997B-3B936E84D3A5}" destId="{D92CC60D-9D45-453E-A32C-33BA70D60272}" srcOrd="5" destOrd="0" presId="urn:microsoft.com/office/officeart/2016/7/layout/HorizontalActionList"/>
    <dgm:cxn modelId="{45FA477D-F5F0-45AA-A3D8-D2FE9EE47CBE}" type="presParOf" srcId="{E1C16D59-A68F-40EE-997B-3B936E84D3A5}" destId="{7D58B1E9-CE80-40B9-8058-96D73B0C210B}" srcOrd="6" destOrd="0" presId="urn:microsoft.com/office/officeart/2016/7/layout/HorizontalActionList"/>
    <dgm:cxn modelId="{B99C357A-EBDB-4720-804F-4C286336D4C3}" type="presParOf" srcId="{7D58B1E9-CE80-40B9-8058-96D73B0C210B}" destId="{8FA6A3F3-F902-41A3-BD09-0B441D317612}" srcOrd="0" destOrd="0" presId="urn:microsoft.com/office/officeart/2016/7/layout/HorizontalActionList"/>
    <dgm:cxn modelId="{B09987EC-36B3-42B9-9A80-36A672FB0484}" type="presParOf" srcId="{7D58B1E9-CE80-40B9-8058-96D73B0C210B}" destId="{D72B3FD7-7882-41CE-B812-132A2A2FCB0D}"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4B40E8-7B49-48AC-A4E8-620E02DEBF8F}">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D3B5E5B2-A133-4EDD-AD4C-5838EA094513}">
      <dsp:nvSpPr>
        <dsp:cNvPr id="0" name=""/>
        <dsp:cNvSpPr/>
      </dsp:nvSpPr>
      <dsp:spPr>
        <a:xfrm>
          <a:off x="8061"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Improving performance</a:t>
          </a:r>
          <a:endParaRPr lang="en-US" sz="3100" kern="1200"/>
        </a:p>
      </dsp:txBody>
      <dsp:txXfrm>
        <a:off x="8061" y="5979"/>
        <a:ext cx="3034531" cy="1820718"/>
      </dsp:txXfrm>
    </dsp:sp>
    <dsp:sp modelId="{8D1943CF-461C-442C-BA48-058D4B02A213}">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A9824A9F-3ABF-4169-B5F4-E284D47CD9EE}">
      <dsp:nvSpPr>
        <dsp:cNvPr id="0" name=""/>
        <dsp:cNvSpPr/>
      </dsp:nvSpPr>
      <dsp:spPr>
        <a:xfrm>
          <a:off x="3740534"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Preventing and detecting crime</a:t>
          </a:r>
          <a:endParaRPr lang="en-US" sz="3100" kern="1200"/>
        </a:p>
      </dsp:txBody>
      <dsp:txXfrm>
        <a:off x="3740534" y="5979"/>
        <a:ext cx="3034531" cy="1820718"/>
      </dsp:txXfrm>
    </dsp:sp>
    <dsp:sp modelId="{12F2A09C-795A-4853-949B-58F7688B2C74}">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98A4A19B-814B-4C31-930D-0F3F77CCB55E}">
      <dsp:nvSpPr>
        <dsp:cNvPr id="0" name=""/>
        <dsp:cNvSpPr/>
      </dsp:nvSpPr>
      <dsp:spPr>
        <a:xfrm>
          <a:off x="7473007" y="5979"/>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Freeing up police time</a:t>
          </a:r>
          <a:endParaRPr lang="en-US" sz="3100" kern="1200"/>
        </a:p>
      </dsp:txBody>
      <dsp:txXfrm>
        <a:off x="7473007" y="5979"/>
        <a:ext cx="3034531" cy="1820718"/>
      </dsp:txXfrm>
    </dsp:sp>
    <dsp:sp modelId="{BD897AAB-B5DF-49E5-AE59-1BF1756F590E}">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E8A60767-F231-4AC8-A1D9-269F0E07EBDF}">
      <dsp:nvSpPr>
        <dsp:cNvPr id="0" name=""/>
        <dsp:cNvSpPr/>
      </dsp:nvSpPr>
      <dsp:spPr>
        <a:xfrm>
          <a:off x="8061"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Improving communication with the public</a:t>
          </a:r>
          <a:endParaRPr lang="en-US" sz="3100" kern="1200"/>
        </a:p>
      </dsp:txBody>
      <dsp:txXfrm>
        <a:off x="8061" y="2524640"/>
        <a:ext cx="3034531" cy="1820718"/>
      </dsp:txXfrm>
    </dsp:sp>
    <dsp:sp modelId="{5DA95A40-BBFB-4D7F-9DB0-E186A798C584}">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844C0DF7-1584-4944-BFEB-CD1D7877A263}">
      <dsp:nvSpPr>
        <dsp:cNvPr id="0" name=""/>
        <dsp:cNvSpPr/>
      </dsp:nvSpPr>
      <dsp:spPr>
        <a:xfrm>
          <a:off x="3740534"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Transparency and trust</a:t>
          </a:r>
          <a:endParaRPr lang="en-US" sz="3100" kern="1200"/>
        </a:p>
      </dsp:txBody>
      <dsp:txXfrm>
        <a:off x="3740534" y="2524640"/>
        <a:ext cx="3034531" cy="1820718"/>
      </dsp:txXfrm>
    </dsp:sp>
    <dsp:sp modelId="{BB4C244A-1798-44BA-AD65-1DDC44AA4551}">
      <dsp:nvSpPr>
        <dsp:cNvPr id="0" name=""/>
        <dsp:cNvSpPr/>
      </dsp:nvSpPr>
      <dsp:spPr>
        <a:xfrm>
          <a:off x="7473007" y="2524640"/>
          <a:ext cx="3034531" cy="1820718"/>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kern="1200"/>
            <a:t>Speeding up the CJS process</a:t>
          </a:r>
          <a:endParaRPr lang="en-US" sz="3100" kern="1200"/>
        </a:p>
      </dsp:txBody>
      <dsp:txXfrm>
        <a:off x="7473007"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89215D-1DA3-427F-AE16-B1094DFAB7B2}">
      <dsp:nvSpPr>
        <dsp:cNvPr id="0" name=""/>
        <dsp:cNvSpPr/>
      </dsp:nvSpPr>
      <dsp:spPr>
        <a:xfrm>
          <a:off x="7438" y="478518"/>
          <a:ext cx="2544259" cy="76327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Making</a:t>
          </a:r>
        </a:p>
      </dsp:txBody>
      <dsp:txXfrm>
        <a:off x="7438" y="478518"/>
        <a:ext cx="2544259" cy="763277"/>
      </dsp:txXfrm>
    </dsp:sp>
    <dsp:sp modelId="{0B0F5EE9-579A-4866-BF7E-2FCF81CE8EED}">
      <dsp:nvSpPr>
        <dsp:cNvPr id="0" name=""/>
        <dsp:cNvSpPr/>
      </dsp:nvSpPr>
      <dsp:spPr>
        <a:xfrm>
          <a:off x="7438" y="1241796"/>
          <a:ext cx="2544259" cy="263102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Making timely information and intelligence available to operational staff on mobile devices.</a:t>
          </a:r>
        </a:p>
      </dsp:txBody>
      <dsp:txXfrm>
        <a:off x="7438" y="1241796"/>
        <a:ext cx="2544259" cy="2631023"/>
      </dsp:txXfrm>
    </dsp:sp>
    <dsp:sp modelId="{655A3814-18CD-47BC-9489-9B4BB67CB980}">
      <dsp:nvSpPr>
        <dsp:cNvPr id="0" name=""/>
        <dsp:cNvSpPr/>
      </dsp:nvSpPr>
      <dsp:spPr>
        <a:xfrm>
          <a:off x="2659592" y="478518"/>
          <a:ext cx="2544259" cy="76327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Gathering</a:t>
          </a:r>
        </a:p>
      </dsp:txBody>
      <dsp:txXfrm>
        <a:off x="2659592" y="478518"/>
        <a:ext cx="2544259" cy="763277"/>
      </dsp:txXfrm>
    </dsp:sp>
    <dsp:sp modelId="{D21E4528-96FE-476C-AD64-63F47D027FFE}">
      <dsp:nvSpPr>
        <dsp:cNvPr id="0" name=""/>
        <dsp:cNvSpPr/>
      </dsp:nvSpPr>
      <dsp:spPr>
        <a:xfrm>
          <a:off x="2659592" y="1241796"/>
          <a:ext cx="2544259" cy="263102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Gathering comprehensive information about victims, offenders and locations quickly from mobile technology.</a:t>
          </a:r>
        </a:p>
      </dsp:txBody>
      <dsp:txXfrm>
        <a:off x="2659592" y="1241796"/>
        <a:ext cx="2544259" cy="2631023"/>
      </dsp:txXfrm>
    </dsp:sp>
    <dsp:sp modelId="{A7645D7F-A7DF-47BF-BF3A-C5FAFA878B9B}">
      <dsp:nvSpPr>
        <dsp:cNvPr id="0" name=""/>
        <dsp:cNvSpPr/>
      </dsp:nvSpPr>
      <dsp:spPr>
        <a:xfrm>
          <a:off x="5311747" y="478518"/>
          <a:ext cx="2544259" cy="76327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Using</a:t>
          </a:r>
        </a:p>
      </dsp:txBody>
      <dsp:txXfrm>
        <a:off x="5311747" y="478518"/>
        <a:ext cx="2544259" cy="763277"/>
      </dsp:txXfrm>
    </dsp:sp>
    <dsp:sp modelId="{D9B8FDB9-0E29-461A-9EDD-59CE28E67DE6}">
      <dsp:nvSpPr>
        <dsp:cNvPr id="0" name=""/>
        <dsp:cNvSpPr/>
      </dsp:nvSpPr>
      <dsp:spPr>
        <a:xfrm>
          <a:off x="5311747" y="1241796"/>
          <a:ext cx="2544259" cy="263102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Using new technology to reach out to individuals who are living more of their lives online and communicate with them digitally.</a:t>
          </a:r>
        </a:p>
      </dsp:txBody>
      <dsp:txXfrm>
        <a:off x="5311747" y="1241796"/>
        <a:ext cx="2544259" cy="2631023"/>
      </dsp:txXfrm>
    </dsp:sp>
    <dsp:sp modelId="{8FA6A3F3-F902-41A3-BD09-0B441D317612}">
      <dsp:nvSpPr>
        <dsp:cNvPr id="0" name=""/>
        <dsp:cNvSpPr/>
      </dsp:nvSpPr>
      <dsp:spPr>
        <a:xfrm>
          <a:off x="7963901" y="478518"/>
          <a:ext cx="2544259" cy="763277"/>
        </a:xfrm>
        <a:prstGeom prst="rect">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053" tIns="201053" rIns="201053" bIns="201053" numCol="1" spcCol="1270" anchor="ctr" anchorCtr="0">
          <a:noAutofit/>
        </a:bodyPr>
        <a:lstStyle/>
        <a:p>
          <a:pPr marL="0" lvl="0" indent="0" algn="ctr" defTabSz="1111250">
            <a:lnSpc>
              <a:spcPct val="90000"/>
            </a:lnSpc>
            <a:spcBef>
              <a:spcPct val="0"/>
            </a:spcBef>
            <a:spcAft>
              <a:spcPct val="35000"/>
            </a:spcAft>
            <a:buNone/>
          </a:pPr>
          <a:r>
            <a:rPr lang="en-US" sz="2500" kern="1200"/>
            <a:t>Developing</a:t>
          </a:r>
        </a:p>
      </dsp:txBody>
      <dsp:txXfrm>
        <a:off x="7963901" y="478518"/>
        <a:ext cx="2544259" cy="763277"/>
      </dsp:txXfrm>
    </dsp:sp>
    <dsp:sp modelId="{D72B3FD7-7882-41CE-B812-132A2A2FCB0D}">
      <dsp:nvSpPr>
        <dsp:cNvPr id="0" name=""/>
        <dsp:cNvSpPr/>
      </dsp:nvSpPr>
      <dsp:spPr>
        <a:xfrm>
          <a:off x="7963901" y="1241796"/>
          <a:ext cx="2544259" cy="2631023"/>
        </a:xfrm>
        <a:prstGeom prst="rect">
          <a:avLst/>
        </a:prstGeom>
        <a:solidFill>
          <a:schemeClr val="accent1">
            <a:alpha val="90000"/>
            <a:tint val="40000"/>
            <a:hueOff val="0"/>
            <a:satOff val="0"/>
            <a:lumOff val="0"/>
            <a:alphaOff val="0"/>
          </a:schemeClr>
        </a:solidFill>
        <a:ln w="1905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1316" tIns="251316" rIns="251316" bIns="251316" numCol="1" spcCol="1270" anchor="t" anchorCtr="0">
          <a:noAutofit/>
        </a:bodyPr>
        <a:lstStyle/>
        <a:p>
          <a:pPr marL="0" lvl="0" indent="0" algn="l" defTabSz="844550">
            <a:lnSpc>
              <a:spcPct val="90000"/>
            </a:lnSpc>
            <a:spcBef>
              <a:spcPct val="0"/>
            </a:spcBef>
            <a:spcAft>
              <a:spcPct val="35000"/>
            </a:spcAft>
            <a:buNone/>
          </a:pPr>
          <a:r>
            <a:rPr lang="en-US" sz="1900" kern="1200"/>
            <a:t>Developing digital investigation and intelligence capabilities, understand cyber dependent criminality better. </a:t>
          </a:r>
        </a:p>
      </dsp:txBody>
      <dsp:txXfrm>
        <a:off x="7963901" y="1241796"/>
        <a:ext cx="2544259" cy="2631023"/>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966819-E17B-4E51-A0E8-83258B933461}" type="datetimeFigureOut">
              <a:rPr lang="en-GB" smtClean="0"/>
              <a:t>08/01/2025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AF806-C0D0-402C-9BB8-CC784CCD3A3C}" type="slidenum">
              <a:rPr lang="en-GB" smtClean="0"/>
              <a:t>‹#›</a:t>
            </a:fld>
            <a:endParaRPr lang="en-GB"/>
          </a:p>
        </p:txBody>
      </p:sp>
    </p:spTree>
    <p:extLst>
      <p:ext uri="{BB962C8B-B14F-4D97-AF65-F5344CB8AC3E}">
        <p14:creationId xmlns:p14="http://schemas.microsoft.com/office/powerpoint/2010/main" val="24923216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researchbriefings.files.parliament.uk/documents/POST-PN-0708/POST-PN-0708.pdf"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examples can you think of ?</a:t>
            </a:r>
          </a:p>
        </p:txBody>
      </p:sp>
      <p:sp>
        <p:nvSpPr>
          <p:cNvPr id="4" name="Slide Number Placeholder 3"/>
          <p:cNvSpPr>
            <a:spLocks noGrp="1"/>
          </p:cNvSpPr>
          <p:nvPr>
            <p:ph type="sldNum" sz="quarter" idx="5"/>
          </p:nvPr>
        </p:nvSpPr>
        <p:spPr/>
        <p:txBody>
          <a:bodyPr/>
          <a:lstStyle/>
          <a:p>
            <a:fld id="{68AAF806-C0D0-402C-9BB8-CC784CCD3A3C}" type="slidenum">
              <a:rPr lang="en-GB" smtClean="0"/>
              <a:t>2</a:t>
            </a:fld>
            <a:endParaRPr lang="en-GB"/>
          </a:p>
        </p:txBody>
      </p:sp>
    </p:spTree>
    <p:extLst>
      <p:ext uri="{BB962C8B-B14F-4D97-AF65-F5344CB8AC3E}">
        <p14:creationId xmlns:p14="http://schemas.microsoft.com/office/powerpoint/2010/main" val="3995256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solidFill>
                  <a:srgbClr val="393939"/>
                </a:solidFill>
                <a:effectLst/>
                <a:latin typeface="national"/>
              </a:rPr>
              <a:t>crime prevention, for example predictive policing using AI to predict hotspots for future crime (</a:t>
            </a:r>
            <a:r>
              <a:rPr lang="en-GB" b="0" i="0" u="sng" dirty="0">
                <a:solidFill>
                  <a:srgbClr val="2B57AB"/>
                </a:solidFill>
                <a:effectLst/>
                <a:latin typeface="national"/>
                <a:hlinkClick r:id="rId3"/>
              </a:rPr>
              <a:t>PN708</a:t>
            </a:r>
            <a:r>
              <a:rPr lang="en-GB" b="0" i="0" dirty="0">
                <a:solidFill>
                  <a:srgbClr val="393939"/>
                </a:solidFill>
                <a:effectLst/>
                <a:latin typeface="national"/>
              </a:rPr>
              <a:t>)</a:t>
            </a:r>
          </a:p>
          <a:p>
            <a:pPr algn="l">
              <a:buFont typeface="Arial" panose="020B0604020202020204" pitchFamily="34" charset="0"/>
              <a:buChar char="•"/>
            </a:pPr>
            <a:r>
              <a:rPr lang="en-GB" b="0" i="0" dirty="0">
                <a:solidFill>
                  <a:srgbClr val="393939"/>
                </a:solidFill>
                <a:effectLst/>
                <a:latin typeface="national"/>
              </a:rPr>
              <a:t>mobility, such as autonomous vehicles and drones</a:t>
            </a:r>
          </a:p>
          <a:p>
            <a:pPr algn="l">
              <a:buFont typeface="Arial" panose="020B0604020202020204" pitchFamily="34" charset="0"/>
              <a:buChar char="•"/>
            </a:pPr>
            <a:r>
              <a:rPr lang="en-GB" b="0" i="0" dirty="0">
                <a:solidFill>
                  <a:srgbClr val="393939"/>
                </a:solidFill>
                <a:effectLst/>
                <a:latin typeface="national"/>
              </a:rPr>
              <a:t>identification and tracing, for example, automatic number plate recognition</a:t>
            </a:r>
          </a:p>
          <a:p>
            <a:pPr algn="l">
              <a:buFont typeface="Arial" panose="020B0604020202020204" pitchFamily="34" charset="0"/>
              <a:buChar char="•"/>
            </a:pPr>
            <a:r>
              <a:rPr lang="en-GB" b="0" i="0" dirty="0">
                <a:solidFill>
                  <a:srgbClr val="393939"/>
                </a:solidFill>
                <a:effectLst/>
                <a:latin typeface="national"/>
              </a:rPr>
              <a:t>surveillance and sensing, including face recognition technologies</a:t>
            </a:r>
          </a:p>
          <a:p>
            <a:pPr algn="l">
              <a:buFont typeface="Arial" panose="020B0604020202020204" pitchFamily="34" charset="0"/>
              <a:buChar char="•"/>
            </a:pPr>
            <a:r>
              <a:rPr lang="en-GB" b="0" i="0" dirty="0">
                <a:solidFill>
                  <a:srgbClr val="393939"/>
                </a:solidFill>
                <a:effectLst/>
                <a:latin typeface="national"/>
              </a:rPr>
              <a:t>analytics, using AI-enabled approaches</a:t>
            </a:r>
          </a:p>
          <a:p>
            <a:pPr algn="l">
              <a:buFont typeface="Arial" panose="020B0604020202020204" pitchFamily="34" charset="0"/>
              <a:buChar char="•"/>
            </a:pPr>
            <a:r>
              <a:rPr lang="en-GB" b="0" i="0" dirty="0">
                <a:solidFill>
                  <a:srgbClr val="393939"/>
                </a:solidFill>
                <a:effectLst/>
                <a:latin typeface="national"/>
              </a:rPr>
              <a:t>communications and interconnectivity, such as automated updates for victims or AI technology used to support call and response routing</a:t>
            </a:r>
          </a:p>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a:t>
            </a:fld>
            <a:endParaRPr lang="en-GB"/>
          </a:p>
        </p:txBody>
      </p:sp>
    </p:spTree>
    <p:extLst>
      <p:ext uri="{BB962C8B-B14F-4D97-AF65-F5344CB8AC3E}">
        <p14:creationId xmlns:p14="http://schemas.microsoft.com/office/powerpoint/2010/main" val="680463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4</a:t>
            </a:fld>
            <a:endParaRPr lang="en-GB"/>
          </a:p>
        </p:txBody>
      </p:sp>
    </p:spTree>
    <p:extLst>
      <p:ext uri="{BB962C8B-B14F-4D97-AF65-F5344CB8AC3E}">
        <p14:creationId xmlns:p14="http://schemas.microsoft.com/office/powerpoint/2010/main" val="34751106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9</a:t>
            </a:fld>
            <a:endParaRPr lang="en-GB"/>
          </a:p>
        </p:txBody>
      </p:sp>
    </p:spTree>
    <p:extLst>
      <p:ext uri="{BB962C8B-B14F-4D97-AF65-F5344CB8AC3E}">
        <p14:creationId xmlns:p14="http://schemas.microsoft.com/office/powerpoint/2010/main" val="33031936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10</a:t>
            </a:fld>
            <a:endParaRPr lang="en-GB"/>
          </a:p>
        </p:txBody>
      </p:sp>
    </p:spTree>
    <p:extLst>
      <p:ext uri="{BB962C8B-B14F-4D97-AF65-F5344CB8AC3E}">
        <p14:creationId xmlns:p14="http://schemas.microsoft.com/office/powerpoint/2010/main" val="41919239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13</a:t>
            </a:fld>
            <a:endParaRPr lang="en-GB"/>
          </a:p>
        </p:txBody>
      </p:sp>
    </p:spTree>
    <p:extLst>
      <p:ext uri="{BB962C8B-B14F-4D97-AF65-F5344CB8AC3E}">
        <p14:creationId xmlns:p14="http://schemas.microsoft.com/office/powerpoint/2010/main" val="1010615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sector-led Strategic Policing Partnership Board has developed Vision 2030 which builds on the successes of the Policing Vision 2025 to make transformative change across the whole of policing. This revised Vision will ensure we are all aiming at the same destination for policing, and it identifies the key priority themes for focus and delivery that will help us get to where we think policing should be by 2030.</a:t>
            </a:r>
          </a:p>
        </p:txBody>
      </p:sp>
      <p:sp>
        <p:nvSpPr>
          <p:cNvPr id="4" name="Slide Number Placeholder 3"/>
          <p:cNvSpPr>
            <a:spLocks noGrp="1"/>
          </p:cNvSpPr>
          <p:nvPr>
            <p:ph type="sldNum" sz="quarter" idx="5"/>
          </p:nvPr>
        </p:nvSpPr>
        <p:spPr/>
        <p:txBody>
          <a:bodyPr/>
          <a:lstStyle/>
          <a:p>
            <a:fld id="{68AAF806-C0D0-402C-9BB8-CC784CCD3A3C}" type="slidenum">
              <a:rPr lang="en-GB" smtClean="0"/>
              <a:t>14</a:t>
            </a:fld>
            <a:endParaRPr lang="en-GB"/>
          </a:p>
        </p:txBody>
      </p:sp>
    </p:spTree>
    <p:extLst>
      <p:ext uri="{BB962C8B-B14F-4D97-AF65-F5344CB8AC3E}">
        <p14:creationId xmlns:p14="http://schemas.microsoft.com/office/powerpoint/2010/main" val="21137864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16</a:t>
            </a:fld>
            <a:endParaRPr lang="en-GB"/>
          </a:p>
        </p:txBody>
      </p:sp>
    </p:spTree>
    <p:extLst>
      <p:ext uri="{BB962C8B-B14F-4D97-AF65-F5344CB8AC3E}">
        <p14:creationId xmlns:p14="http://schemas.microsoft.com/office/powerpoint/2010/main" val="2526313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18</a:t>
            </a:fld>
            <a:endParaRPr lang="en-GB"/>
          </a:p>
        </p:txBody>
      </p:sp>
    </p:spTree>
    <p:extLst>
      <p:ext uri="{BB962C8B-B14F-4D97-AF65-F5344CB8AC3E}">
        <p14:creationId xmlns:p14="http://schemas.microsoft.com/office/powerpoint/2010/main" val="121225733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22</a:t>
            </a:fld>
            <a:endParaRPr lang="en-GB"/>
          </a:p>
        </p:txBody>
      </p:sp>
    </p:spTree>
    <p:extLst>
      <p:ext uri="{BB962C8B-B14F-4D97-AF65-F5344CB8AC3E}">
        <p14:creationId xmlns:p14="http://schemas.microsoft.com/office/powerpoint/2010/main" val="33062035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26</a:t>
            </a:fld>
            <a:endParaRPr lang="en-GB"/>
          </a:p>
        </p:txBody>
      </p:sp>
    </p:spTree>
    <p:extLst>
      <p:ext uri="{BB962C8B-B14F-4D97-AF65-F5344CB8AC3E}">
        <p14:creationId xmlns:p14="http://schemas.microsoft.com/office/powerpoint/2010/main" val="22173631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2025"/>
                </a:solidFill>
                <a:effectLst/>
                <a:latin typeface="Lato-Regular"/>
              </a:rPr>
              <a:t>We will delete the images with alerts immediately after using them or within 24 hours. The images and biometric data of those who don’t cause an alert are automatically and immediately deleted. We record the CCTV footage that is used by the LFR technology and we keep it for 31 days.</a:t>
            </a:r>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30</a:t>
            </a:fld>
            <a:endParaRPr lang="en-GB"/>
          </a:p>
        </p:txBody>
      </p:sp>
    </p:spTree>
    <p:extLst>
      <p:ext uri="{BB962C8B-B14F-4D97-AF65-F5344CB8AC3E}">
        <p14:creationId xmlns:p14="http://schemas.microsoft.com/office/powerpoint/2010/main" val="19910099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F2025"/>
                </a:solidFill>
                <a:effectLst/>
                <a:latin typeface="Lato-Regular"/>
              </a:rPr>
              <a:t>The reference database that is utilised by South Wales Police are custody images from South Wales and Gwent Police. These contain in excess of 600,000 images.</a:t>
            </a:r>
          </a:p>
          <a:p>
            <a:pPr algn="l" fontAlgn="base"/>
            <a:r>
              <a:rPr lang="en-GB" b="0" i="0" dirty="0">
                <a:solidFill>
                  <a:srgbClr val="1F2025"/>
                </a:solidFill>
                <a:effectLst/>
                <a:latin typeface="Lato-Regular"/>
              </a:rPr>
              <a:t>After a search is made, the technology reorders the reference image database from the most likely to the least likely possible match.</a:t>
            </a:r>
          </a:p>
          <a:p>
            <a:pPr algn="l" fontAlgn="base"/>
            <a:r>
              <a:rPr lang="en-GB" b="0" i="0" dirty="0">
                <a:solidFill>
                  <a:srgbClr val="1F2025"/>
                </a:solidFill>
                <a:effectLst/>
                <a:latin typeface="Lato-Regular"/>
              </a:rPr>
              <a:t>An operator will typically review the top 200 possible matches to decide whether a match has been made. If the operator determines a match has been made, they will inform the investigating officer. The investigating officer will review the match and add the person to the investigation as a suspect.</a:t>
            </a:r>
          </a:p>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31</a:t>
            </a:fld>
            <a:endParaRPr lang="en-GB"/>
          </a:p>
        </p:txBody>
      </p:sp>
    </p:spTree>
    <p:extLst>
      <p:ext uri="{BB962C8B-B14F-4D97-AF65-F5344CB8AC3E}">
        <p14:creationId xmlns:p14="http://schemas.microsoft.com/office/powerpoint/2010/main" val="10263269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spcAft>
                <a:spcPts val="600"/>
              </a:spcAft>
            </a:pPr>
            <a:r>
              <a:rPr lang="en-GB" b="0" i="0" dirty="0">
                <a:solidFill>
                  <a:srgbClr val="003399"/>
                </a:solidFill>
                <a:effectLst/>
                <a:latin typeface="Lato-Regular"/>
              </a:rPr>
              <a:t>At around 10.50pm on Sunday, November 10, 2019 a young woman was followed off a bus on </a:t>
            </a:r>
            <a:r>
              <a:rPr lang="en-GB" b="0" i="0" dirty="0" err="1">
                <a:solidFill>
                  <a:srgbClr val="003399"/>
                </a:solidFill>
                <a:effectLst/>
                <a:latin typeface="Lato-Regular"/>
              </a:rPr>
              <a:t>Pontprennau</a:t>
            </a:r>
            <a:r>
              <a:rPr lang="en-GB" b="0" i="0" dirty="0">
                <a:solidFill>
                  <a:srgbClr val="003399"/>
                </a:solidFill>
                <a:effectLst/>
                <a:latin typeface="Lato-Regular"/>
              </a:rPr>
              <a:t>. As she walked alongside a grass verge in </a:t>
            </a:r>
            <a:r>
              <a:rPr lang="en-GB" b="0" i="0" dirty="0" err="1">
                <a:solidFill>
                  <a:srgbClr val="003399"/>
                </a:solidFill>
                <a:effectLst/>
                <a:latin typeface="Lato-Regular"/>
              </a:rPr>
              <a:t>Pentwyn</a:t>
            </a:r>
            <a:r>
              <a:rPr lang="en-GB" b="0" i="0" dirty="0">
                <a:solidFill>
                  <a:srgbClr val="003399"/>
                </a:solidFill>
                <a:effectLst/>
                <a:latin typeface="Lato-Regular"/>
              </a:rPr>
              <a:t> Road, she was grabbed from behind by a complete stranger</a:t>
            </a:r>
            <a:endParaRPr lang="en-GB" b="0" i="0" dirty="0">
              <a:solidFill>
                <a:srgbClr val="1F2025"/>
              </a:solidFill>
              <a:effectLst/>
              <a:latin typeface="Lato-Regular"/>
            </a:endParaRPr>
          </a:p>
          <a:p>
            <a:pPr algn="l" fontAlgn="base">
              <a:spcAft>
                <a:spcPts val="600"/>
              </a:spcAft>
            </a:pPr>
            <a:r>
              <a:rPr lang="en-GB" b="0" i="0" dirty="0">
                <a:solidFill>
                  <a:srgbClr val="003399"/>
                </a:solidFill>
                <a:effectLst/>
                <a:latin typeface="Lato-Regular"/>
              </a:rPr>
              <a:t>“She bravely tried to fight him off and screamed for help until thankfully a member of the public intervened and the suspect ran off. It must have been absolutely terrifying.</a:t>
            </a:r>
            <a:endParaRPr lang="en-GB" b="0" i="0" dirty="0">
              <a:solidFill>
                <a:srgbClr val="1F2025"/>
              </a:solidFill>
              <a:effectLst/>
              <a:latin typeface="Lato-Regular"/>
            </a:endParaRPr>
          </a:p>
          <a:p>
            <a:pPr algn="l" fontAlgn="base">
              <a:spcAft>
                <a:spcPts val="600"/>
              </a:spcAft>
            </a:pPr>
            <a:r>
              <a:rPr lang="en-GB" b="0" i="0" dirty="0">
                <a:solidFill>
                  <a:srgbClr val="003399"/>
                </a:solidFill>
                <a:effectLst/>
                <a:latin typeface="Lato-Regular"/>
              </a:rPr>
              <a:t>“We gathered extensive CCTV from the area, including footage from the Cardiff Bus she has been travelling on, and this gave us an image of the suspect who had been on the same bus.</a:t>
            </a:r>
            <a:endParaRPr lang="en-GB" b="0" i="0" dirty="0">
              <a:solidFill>
                <a:srgbClr val="1F2025"/>
              </a:solidFill>
              <a:effectLst/>
              <a:latin typeface="Lato-Regular"/>
            </a:endParaRPr>
          </a:p>
          <a:p>
            <a:pPr algn="l" fontAlgn="base">
              <a:spcAft>
                <a:spcPts val="600"/>
              </a:spcAft>
            </a:pPr>
            <a:r>
              <a:rPr lang="en-GB" b="0" i="0" dirty="0">
                <a:solidFill>
                  <a:srgbClr val="003399"/>
                </a:solidFill>
                <a:effectLst/>
                <a:latin typeface="Lato-Regular"/>
              </a:rPr>
              <a:t>“Using Retrospective Facial Recognition on this CCTV image we identified the suspect as Craig Walters – someone who was known to police.</a:t>
            </a:r>
            <a:endParaRPr lang="en-GB" b="0" i="0" dirty="0">
              <a:solidFill>
                <a:srgbClr val="1F2025"/>
              </a:solidFill>
              <a:effectLst/>
              <a:latin typeface="Lato-Regular"/>
            </a:endParaRPr>
          </a:p>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32</a:t>
            </a:fld>
            <a:endParaRPr lang="en-GB"/>
          </a:p>
        </p:txBody>
      </p:sp>
    </p:spTree>
    <p:extLst>
      <p:ext uri="{BB962C8B-B14F-4D97-AF65-F5344CB8AC3E}">
        <p14:creationId xmlns:p14="http://schemas.microsoft.com/office/powerpoint/2010/main" val="241653164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33</a:t>
            </a:fld>
            <a:endParaRPr lang="en-GB"/>
          </a:p>
        </p:txBody>
      </p:sp>
    </p:spTree>
    <p:extLst>
      <p:ext uri="{BB962C8B-B14F-4D97-AF65-F5344CB8AC3E}">
        <p14:creationId xmlns:p14="http://schemas.microsoft.com/office/powerpoint/2010/main" val="27714529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using this technology, drone units are now able to assist in numerous deployments, including:</a:t>
            </a:r>
          </a:p>
          <a:p>
            <a:pPr algn="l">
              <a:buFont typeface="Arial" panose="020B0604020202020204" pitchFamily="34" charset="0"/>
              <a:buChar char="•"/>
            </a:pPr>
            <a:r>
              <a:rPr lang="en-GB" b="0" i="0" dirty="0">
                <a:solidFill>
                  <a:srgbClr val="000000"/>
                </a:solidFill>
                <a:effectLst/>
                <a:latin typeface="Gotham"/>
              </a:rPr>
              <a:t>search and rescue</a:t>
            </a:r>
          </a:p>
          <a:p>
            <a:pPr algn="l">
              <a:buFont typeface="Arial" panose="020B0604020202020204" pitchFamily="34" charset="0"/>
              <a:buChar char="•"/>
            </a:pPr>
            <a:r>
              <a:rPr lang="en-GB" b="0" i="0" dirty="0">
                <a:solidFill>
                  <a:srgbClr val="000000"/>
                </a:solidFill>
                <a:effectLst/>
                <a:latin typeface="Gotham"/>
              </a:rPr>
              <a:t>suspect and property</a:t>
            </a:r>
          </a:p>
          <a:p>
            <a:pPr algn="l">
              <a:buFont typeface="Arial" panose="020B0604020202020204" pitchFamily="34" charset="0"/>
              <a:buChar char="•"/>
            </a:pPr>
            <a:r>
              <a:rPr lang="en-GB" b="0" i="0" dirty="0">
                <a:solidFill>
                  <a:srgbClr val="000000"/>
                </a:solidFill>
                <a:effectLst/>
                <a:latin typeface="Gotham"/>
              </a:rPr>
              <a:t>search crime scene</a:t>
            </a:r>
          </a:p>
          <a:p>
            <a:pPr algn="l">
              <a:buFont typeface="Arial" panose="020B0604020202020204" pitchFamily="34" charset="0"/>
              <a:buChar char="•"/>
            </a:pPr>
            <a:r>
              <a:rPr lang="en-GB" b="0" i="0" dirty="0">
                <a:solidFill>
                  <a:srgbClr val="000000"/>
                </a:solidFill>
                <a:effectLst/>
                <a:latin typeface="Gotham"/>
              </a:rPr>
              <a:t>policing response</a:t>
            </a:r>
          </a:p>
          <a:p>
            <a:pPr algn="l">
              <a:buFont typeface="Arial" panose="020B0604020202020204" pitchFamily="34" charset="0"/>
              <a:buChar char="•"/>
            </a:pPr>
            <a:r>
              <a:rPr lang="en-GB" b="0" i="0" dirty="0">
                <a:solidFill>
                  <a:srgbClr val="000000"/>
                </a:solidFill>
                <a:effectLst/>
                <a:latin typeface="Gotham"/>
              </a:rPr>
              <a:t>disaster response</a:t>
            </a:r>
          </a:p>
          <a:p>
            <a:pPr algn="l">
              <a:buFont typeface="Arial" panose="020B0604020202020204" pitchFamily="34" charset="0"/>
              <a:buChar char="•"/>
            </a:pPr>
            <a:r>
              <a:rPr lang="en-GB" b="0" i="0" dirty="0">
                <a:solidFill>
                  <a:srgbClr val="000000"/>
                </a:solidFill>
                <a:effectLst/>
                <a:latin typeface="Gotham"/>
              </a:rPr>
              <a:t>gathering evidence</a:t>
            </a:r>
          </a:p>
          <a:p>
            <a:pPr algn="l">
              <a:buFont typeface="Arial" panose="020B0604020202020204" pitchFamily="34" charset="0"/>
              <a:buChar char="•"/>
            </a:pPr>
            <a:r>
              <a:rPr lang="en-GB" b="0" i="0" dirty="0">
                <a:solidFill>
                  <a:srgbClr val="000000"/>
                </a:solidFill>
                <a:effectLst/>
                <a:latin typeface="Gotham"/>
              </a:rPr>
              <a:t>hazmat response</a:t>
            </a:r>
          </a:p>
          <a:p>
            <a:pPr algn="l">
              <a:buFont typeface="Arial" panose="020B0604020202020204" pitchFamily="34" charset="0"/>
              <a:buChar char="•"/>
            </a:pPr>
            <a:r>
              <a:rPr lang="en-GB" b="0" i="0" dirty="0">
                <a:solidFill>
                  <a:srgbClr val="000000"/>
                </a:solidFill>
                <a:effectLst/>
                <a:latin typeface="Gotham"/>
              </a:rPr>
              <a:t>road traffic</a:t>
            </a:r>
          </a:p>
          <a:p>
            <a:pPr algn="l">
              <a:buFont typeface="Arial" panose="020B0604020202020204" pitchFamily="34" charset="0"/>
              <a:buChar char="•"/>
            </a:pPr>
            <a:r>
              <a:rPr lang="en-GB" b="0" i="0" dirty="0">
                <a:solidFill>
                  <a:srgbClr val="000000"/>
                </a:solidFill>
                <a:effectLst/>
                <a:latin typeface="Gotham"/>
              </a:rPr>
              <a:t>collisions</a:t>
            </a:r>
          </a:p>
          <a:p>
            <a:pPr algn="l">
              <a:buFont typeface="Arial" panose="020B0604020202020204" pitchFamily="34" charset="0"/>
              <a:buChar char="•"/>
            </a:pPr>
            <a:r>
              <a:rPr lang="en-GB" b="0" i="0" dirty="0">
                <a:solidFill>
                  <a:srgbClr val="000000"/>
                </a:solidFill>
                <a:effectLst/>
                <a:latin typeface="Gotham"/>
              </a:rPr>
              <a:t>firearms incidents</a:t>
            </a:r>
          </a:p>
          <a:p>
            <a:pPr algn="l">
              <a:buFont typeface="Arial" panose="020B0604020202020204" pitchFamily="34" charset="0"/>
              <a:buChar char="•"/>
            </a:pPr>
            <a:r>
              <a:rPr lang="en-GB" b="0" i="0" dirty="0">
                <a:solidFill>
                  <a:srgbClr val="000000"/>
                </a:solidFill>
                <a:effectLst/>
                <a:latin typeface="Gotham"/>
              </a:rPr>
              <a:t>public order</a:t>
            </a:r>
          </a:p>
          <a:p>
            <a:endParaRPr lang="en-GB" dirty="0"/>
          </a:p>
        </p:txBody>
      </p:sp>
      <p:sp>
        <p:nvSpPr>
          <p:cNvPr id="4" name="Slide Number Placeholder 3"/>
          <p:cNvSpPr>
            <a:spLocks noGrp="1"/>
          </p:cNvSpPr>
          <p:nvPr>
            <p:ph type="sldNum" sz="quarter" idx="5"/>
          </p:nvPr>
        </p:nvSpPr>
        <p:spPr/>
        <p:txBody>
          <a:bodyPr/>
          <a:lstStyle/>
          <a:p>
            <a:fld id="{68AAF806-C0D0-402C-9BB8-CC784CCD3A3C}" type="slidenum">
              <a:rPr lang="en-GB" smtClean="0"/>
              <a:t>39</a:t>
            </a:fld>
            <a:endParaRPr lang="en-GB"/>
          </a:p>
        </p:txBody>
      </p:sp>
    </p:spTree>
    <p:extLst>
      <p:ext uri="{BB962C8B-B14F-4D97-AF65-F5344CB8AC3E}">
        <p14:creationId xmlns:p14="http://schemas.microsoft.com/office/powerpoint/2010/main" val="14803539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DFB4D-1329-96B6-2945-6682A44FCAB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5D4D29D-D9DE-01E1-320C-F080880D6B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E1BFD3-32A0-9C1F-C916-D86DC491E0D0}"/>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CE593B8E-2842-378F-BA13-3CACA6D3B3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25A18E-8230-98CD-EE4A-A6FCC2B06C1A}"/>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729631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4CDF6-4798-C60D-448B-62375F53D0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4AF5EEC-A9B6-551D-9561-EDEF0CC1F17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C5B193-7678-6F6A-87C7-0D3095C8FCA0}"/>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79AAAFFB-6690-16A2-A342-8F2F4B576D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7AF712D-6188-4066-21B3-2E27602F492C}"/>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95207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8390-79F1-2FF5-3467-5CB208C055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4F049B9-44AF-0FD2-E183-F211E61331F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313D24A-F9B6-416D-F460-5C873E123064}"/>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840D4930-EA58-BBE9-3EAC-819594E7E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AF9BE7-37FF-079E-F453-DF8747175E37}"/>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11694056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4605D-9CF8-4FCF-12B5-008EFDA1E49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3A3DF8-E339-76D4-561D-1BD536EDC09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33CA73-3684-1911-372D-FA68E4DFD3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BE01C5-098D-1C94-101A-99453B210570}"/>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6" name="Footer Placeholder 5">
            <a:extLst>
              <a:ext uri="{FF2B5EF4-FFF2-40B4-BE49-F238E27FC236}">
                <a16:creationId xmlns:a16="http://schemas.microsoft.com/office/drawing/2014/main" id="{719A2CB1-4677-C8D8-6442-3AEABF9DE3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832D62-5CAA-ACF7-7A7A-F227E744F90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09013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E4362-80DF-24D3-7FE4-DA32FD2C6AB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F10679-8F2C-3691-0E7D-459EEB2F3F9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F1C359-5AB5-ADB7-60CC-8A65B024AA5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81AC62-607F-E311-E3B0-70D7E18481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F80660A-A4BD-49CD-862F-70EBCC42758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5CCAB8-E520-AF60-1CA2-88ACF11EB983}"/>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8" name="Footer Placeholder 7">
            <a:extLst>
              <a:ext uri="{FF2B5EF4-FFF2-40B4-BE49-F238E27FC236}">
                <a16:creationId xmlns:a16="http://schemas.microsoft.com/office/drawing/2014/main" id="{26CB36E0-F57E-D035-F76D-B9F1E16C1A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596969-BAEF-8D89-B849-A99D9CA5C621}"/>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2972387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9829F-0DBC-0AFF-6D9D-C3A49E8BBB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8B91E80-B8CF-713E-B301-6431701FD2ED}"/>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4" name="Footer Placeholder 3">
            <a:extLst>
              <a:ext uri="{FF2B5EF4-FFF2-40B4-BE49-F238E27FC236}">
                <a16:creationId xmlns:a16="http://schemas.microsoft.com/office/drawing/2014/main" id="{A960DF74-7636-6B4E-0EFF-BE5204949C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733E2B8-7A63-0C53-4768-0AE8219E4E0B}"/>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4169995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708361-71E2-5740-9715-900CB1E77906}"/>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3" name="Footer Placeholder 2">
            <a:extLst>
              <a:ext uri="{FF2B5EF4-FFF2-40B4-BE49-F238E27FC236}">
                <a16:creationId xmlns:a16="http://schemas.microsoft.com/office/drawing/2014/main" id="{41688DE9-02E8-2F30-F8FD-A7EF90C54AE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29364D-F245-5EE6-1B73-223507B0F912}"/>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689513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8DE9E7-3DDF-C381-316F-934F7C56391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BA641B5-E6BE-5ED6-2AA9-8024F7CEF3A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94725C6-34C4-F52F-A55D-917F826FC1B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00F4529-CBA3-4C54-B95B-534D1B6D2577}"/>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6" name="Footer Placeholder 5">
            <a:extLst>
              <a:ext uri="{FF2B5EF4-FFF2-40B4-BE49-F238E27FC236}">
                <a16:creationId xmlns:a16="http://schemas.microsoft.com/office/drawing/2014/main" id="{738A54BD-595E-8374-DBA3-40787767C0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6B5ED40-366B-0D7B-9C7C-560C86E15739}"/>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3768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B2528-CB00-278B-4F3C-FBC1213B18A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A73D55-97F1-4282-712D-C541D9BCCF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CE19A4A-2CA1-9F3E-0771-0E9378A86F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F2D92E-A48E-DAEF-FE52-C6AE940E2B31}"/>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6" name="Footer Placeholder 5">
            <a:extLst>
              <a:ext uri="{FF2B5EF4-FFF2-40B4-BE49-F238E27FC236}">
                <a16:creationId xmlns:a16="http://schemas.microsoft.com/office/drawing/2014/main" id="{C4B0C1F2-6A04-D12C-EEFB-4C2F83CA017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7CE07F-AA48-86CF-08D0-230B0B1AA7D4}"/>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319471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C4018-8BD4-9F98-712A-A157DA237F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4CA80E7-D198-2219-8F03-566E073E8D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2D589B-115E-176E-626C-A2D7D14B053D}"/>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7FBEDEC0-7FD7-4754-6890-DD22CAB2DF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74CF4-4947-CC09-8D63-E604A4C549C6}"/>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623820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7A31FF-27ED-DE19-DC21-6B7C5692AAF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68682C-B580-3DDD-FA3D-FE3E9A6AED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DF55BD-B289-53DD-6495-A22481EF16B4}"/>
              </a:ext>
            </a:extLst>
          </p:cNvPr>
          <p:cNvSpPr>
            <a:spLocks noGrp="1"/>
          </p:cNvSpPr>
          <p:nvPr>
            <p:ph type="dt" sz="half" idx="10"/>
          </p:nvPr>
        </p:nvSpPr>
        <p:spPr/>
        <p:txBody>
          <a:body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EBF5809D-EDD7-842C-BFED-DAB475D35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DF6D95-9C46-8718-224D-C8E04FDF2488}"/>
              </a:ext>
            </a:extLst>
          </p:cNvPr>
          <p:cNvSpPr>
            <a:spLocks noGrp="1"/>
          </p:cNvSpPr>
          <p:nvPr>
            <p:ph type="sldNum" sz="quarter" idx="12"/>
          </p:nvPr>
        </p:nvSpPr>
        <p:spPr/>
        <p:txBody>
          <a:bodyPr/>
          <a:lstStyle/>
          <a:p>
            <a:fld id="{1AC4EF5A-5977-4B0F-8BC1-2F83B067C2A5}" type="slidenum">
              <a:rPr lang="en-GB" smtClean="0"/>
              <a:t>‹#›</a:t>
            </a:fld>
            <a:endParaRPr lang="en-GB"/>
          </a:p>
        </p:txBody>
      </p:sp>
    </p:spTree>
    <p:extLst>
      <p:ext uri="{BB962C8B-B14F-4D97-AF65-F5344CB8AC3E}">
        <p14:creationId xmlns:p14="http://schemas.microsoft.com/office/powerpoint/2010/main" val="2576478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67E969-C72D-15B9-F1B9-A431CA3A6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A5C98E6-3E2F-CBF7-DCA4-4BB97806277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851AED-0F1F-A9C7-79ED-D64A51353C8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A128A984-98CF-411F-BA38-BA5126270B16}" type="datetimeFigureOut">
              <a:rPr lang="en-GB" smtClean="0"/>
              <a:t>08/01/2025</a:t>
            </a:fld>
            <a:endParaRPr lang="en-GB"/>
          </a:p>
        </p:txBody>
      </p:sp>
      <p:sp>
        <p:nvSpPr>
          <p:cNvPr id="5" name="Footer Placeholder 4">
            <a:extLst>
              <a:ext uri="{FF2B5EF4-FFF2-40B4-BE49-F238E27FC236}">
                <a16:creationId xmlns:a16="http://schemas.microsoft.com/office/drawing/2014/main" id="{55FD94FD-DCF3-4998-F3FC-BC0BAAB1C3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71AC25-14A9-B2BD-50D0-9F125139C6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AC4EF5A-5977-4B0F-8BC1-2F83B067C2A5}" type="slidenum">
              <a:rPr lang="en-GB" smtClean="0"/>
              <a:t>‹#›</a:t>
            </a:fld>
            <a:endParaRPr lang="en-GB"/>
          </a:p>
        </p:txBody>
      </p:sp>
    </p:spTree>
    <p:extLst>
      <p:ext uri="{BB962C8B-B14F-4D97-AF65-F5344CB8AC3E}">
        <p14:creationId xmlns:p14="http://schemas.microsoft.com/office/powerpoint/2010/main" val="409494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Xoh8Bvvqjes?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Illuminated server room panel">
            <a:extLst>
              <a:ext uri="{FF2B5EF4-FFF2-40B4-BE49-F238E27FC236}">
                <a16:creationId xmlns:a16="http://schemas.microsoft.com/office/drawing/2014/main" id="{61C2CAE3-8552-08E6-C7E1-636114C9776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D776A6F3-9B01-B8AA-F139-E2B901FEC468}"/>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Technology in Response Policing</a:t>
            </a:r>
          </a:p>
        </p:txBody>
      </p:sp>
      <p:sp>
        <p:nvSpPr>
          <p:cNvPr id="3" name="Subtitle 2">
            <a:extLst>
              <a:ext uri="{FF2B5EF4-FFF2-40B4-BE49-F238E27FC236}">
                <a16:creationId xmlns:a16="http://schemas.microsoft.com/office/drawing/2014/main" id="{A4EEC8DD-E493-5B80-A02B-7B1028548C0A}"/>
              </a:ext>
            </a:extLst>
          </p:cNvPr>
          <p:cNvSpPr>
            <a:spLocks noGrp="1"/>
          </p:cNvSpPr>
          <p:nvPr>
            <p:ph type="subTitle" idx="1"/>
          </p:nvPr>
        </p:nvSpPr>
        <p:spPr>
          <a:xfrm>
            <a:off x="1524000" y="4159404"/>
            <a:ext cx="9144000" cy="1098395"/>
          </a:xfrm>
        </p:spPr>
        <p:txBody>
          <a:bodyPr>
            <a:normAutofit/>
          </a:bodyPr>
          <a:lstStyle/>
          <a:p>
            <a:endParaRPr lang="en-GB" dirty="0">
              <a:solidFill>
                <a:srgbClr val="FFFFFF"/>
              </a:solidFill>
            </a:endParaRPr>
          </a:p>
        </p:txBody>
      </p:sp>
    </p:spTree>
    <p:extLst>
      <p:ext uri="{BB962C8B-B14F-4D97-AF65-F5344CB8AC3E}">
        <p14:creationId xmlns:p14="http://schemas.microsoft.com/office/powerpoint/2010/main" val="366390450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nodePh="1">
                                  <p:stCondLst>
                                    <p:cond delay="1500"/>
                                  </p:stCondLst>
                                  <p:endCondLst>
                                    <p:cond evt="begin" delay="0">
                                      <p:tn val="8"/>
                                    </p:cond>
                                  </p:end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8636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FF5FAA-5E6F-086C-175A-0AC05332ED75}"/>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Why is technology important within policing?</a:t>
            </a:r>
          </a:p>
        </p:txBody>
      </p:sp>
      <p:pic>
        <p:nvPicPr>
          <p:cNvPr id="5" name="Content Placeholder 4" descr="A blue and red text&#10;&#10;Description automatically generated">
            <a:extLst>
              <a:ext uri="{FF2B5EF4-FFF2-40B4-BE49-F238E27FC236}">
                <a16:creationId xmlns:a16="http://schemas.microsoft.com/office/drawing/2014/main" id="{A2C12A9C-AD6A-5117-E5F3-863528F75A2D}"/>
              </a:ext>
            </a:extLst>
          </p:cNvPr>
          <p:cNvPicPr>
            <a:picLocks noGrp="1" noChangeAspect="1"/>
          </p:cNvPicPr>
          <p:nvPr>
            <p:ph idx="1"/>
          </p:nvPr>
        </p:nvPicPr>
        <p:blipFill>
          <a:blip r:embed="rId3"/>
          <a:stretch>
            <a:fillRect/>
          </a:stretch>
        </p:blipFill>
        <p:spPr>
          <a:xfrm>
            <a:off x="4038600" y="1450551"/>
            <a:ext cx="7188199" cy="3953509"/>
          </a:xfrm>
          <a:prstGeom prst="rect">
            <a:avLst/>
          </a:prstGeom>
        </p:spPr>
      </p:pic>
    </p:spTree>
    <p:extLst>
      <p:ext uri="{BB962C8B-B14F-4D97-AF65-F5344CB8AC3E}">
        <p14:creationId xmlns:p14="http://schemas.microsoft.com/office/powerpoint/2010/main" val="42265507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F6C9715-2A77-7F30-E981-5BFF2CF005B7}"/>
              </a:ext>
            </a:extLst>
          </p:cNvPr>
          <p:cNvPicPr>
            <a:picLocks noChangeAspect="1"/>
          </p:cNvPicPr>
          <p:nvPr/>
        </p:nvPicPr>
        <p:blipFill>
          <a:blip r:embed="rId3"/>
          <a:srcRect t="2909" b="528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A93F4A1-A9E3-33B1-692A-884217575DB6}"/>
              </a:ext>
            </a:extLst>
          </p:cNvPr>
          <p:cNvSpPr>
            <a:spLocks noGrp="1"/>
          </p:cNvSpPr>
          <p:nvPr>
            <p:ph type="title"/>
          </p:nvPr>
        </p:nvSpPr>
        <p:spPr>
          <a:xfrm>
            <a:off x="838200" y="365125"/>
            <a:ext cx="3822189" cy="1899912"/>
          </a:xfrm>
        </p:spPr>
        <p:txBody>
          <a:bodyPr>
            <a:normAutofit/>
          </a:bodyPr>
          <a:lstStyle/>
          <a:p>
            <a:r>
              <a:rPr lang="en-GB" sz="4000"/>
              <a:t>The use of technology</a:t>
            </a:r>
          </a:p>
        </p:txBody>
      </p:sp>
      <p:sp>
        <p:nvSpPr>
          <p:cNvPr id="3" name="Content Placeholder 2">
            <a:extLst>
              <a:ext uri="{FF2B5EF4-FFF2-40B4-BE49-F238E27FC236}">
                <a16:creationId xmlns:a16="http://schemas.microsoft.com/office/drawing/2014/main" id="{5C07BA1E-E197-A763-6C55-577DFBBB3140}"/>
              </a:ext>
            </a:extLst>
          </p:cNvPr>
          <p:cNvSpPr>
            <a:spLocks noGrp="1"/>
          </p:cNvSpPr>
          <p:nvPr>
            <p:ph idx="1"/>
          </p:nvPr>
        </p:nvSpPr>
        <p:spPr>
          <a:xfrm>
            <a:off x="838200" y="2434201"/>
            <a:ext cx="3822189" cy="3742762"/>
          </a:xfrm>
        </p:spPr>
        <p:txBody>
          <a:bodyPr>
            <a:normAutofit/>
          </a:bodyPr>
          <a:lstStyle/>
          <a:p>
            <a:pPr marL="0" indent="0">
              <a:buNone/>
            </a:pPr>
            <a:r>
              <a:rPr lang="en-GB" sz="2000" b="0" i="0">
                <a:effectLst/>
                <a:latin typeface="national"/>
              </a:rPr>
              <a:t>Police forces are already making use of new technologies.</a:t>
            </a:r>
          </a:p>
          <a:p>
            <a:pPr marL="0" indent="0">
              <a:buNone/>
            </a:pPr>
            <a:endParaRPr lang="en-GB" sz="2000">
              <a:latin typeface="national"/>
            </a:endParaRPr>
          </a:p>
          <a:p>
            <a:pPr marL="0" indent="0">
              <a:buNone/>
            </a:pPr>
            <a:r>
              <a:rPr lang="en-GB" sz="2000" b="0" i="0">
                <a:effectLst/>
                <a:latin typeface="national"/>
              </a:rPr>
              <a:t>Crime prevention</a:t>
            </a:r>
          </a:p>
          <a:p>
            <a:pPr marL="0" indent="0">
              <a:buNone/>
            </a:pPr>
            <a:r>
              <a:rPr lang="en-GB" sz="2000">
                <a:latin typeface="national"/>
              </a:rPr>
              <a:t>Mobility (drones)</a:t>
            </a:r>
          </a:p>
          <a:p>
            <a:pPr marL="0" indent="0">
              <a:buNone/>
            </a:pPr>
            <a:r>
              <a:rPr lang="en-GB" sz="2000" b="0" i="0">
                <a:effectLst/>
                <a:latin typeface="national"/>
              </a:rPr>
              <a:t>Identification and tracing</a:t>
            </a:r>
          </a:p>
          <a:p>
            <a:pPr marL="0" indent="0">
              <a:buNone/>
            </a:pPr>
            <a:r>
              <a:rPr lang="en-GB" sz="2000">
                <a:latin typeface="national"/>
              </a:rPr>
              <a:t>Surveillance</a:t>
            </a:r>
          </a:p>
          <a:p>
            <a:pPr marL="0" indent="0">
              <a:buNone/>
            </a:pPr>
            <a:r>
              <a:rPr lang="en-GB" sz="2000" b="0" i="0">
                <a:effectLst/>
                <a:latin typeface="national"/>
              </a:rPr>
              <a:t>Commun</a:t>
            </a:r>
            <a:r>
              <a:rPr lang="en-GB" sz="2000">
                <a:latin typeface="national"/>
              </a:rPr>
              <a:t>ications</a:t>
            </a:r>
            <a:endParaRPr lang="en-GB" sz="2000" b="0" i="0">
              <a:effectLst/>
              <a:latin typeface="national"/>
            </a:endParaRPr>
          </a:p>
          <a:p>
            <a:pPr marL="0" indent="0">
              <a:buNone/>
            </a:pPr>
            <a:r>
              <a:rPr lang="en-GB" sz="2000">
                <a:latin typeface="national"/>
              </a:rPr>
              <a:t>(Low, 2024)</a:t>
            </a:r>
          </a:p>
          <a:p>
            <a:pPr marL="0" indent="0">
              <a:buNone/>
            </a:pPr>
            <a:endParaRPr lang="en-GB" sz="2000">
              <a:latin typeface="national"/>
            </a:endParaRPr>
          </a:p>
        </p:txBody>
      </p:sp>
    </p:spTree>
    <p:extLst>
      <p:ext uri="{BB962C8B-B14F-4D97-AF65-F5344CB8AC3E}">
        <p14:creationId xmlns:p14="http://schemas.microsoft.com/office/powerpoint/2010/main" val="6342422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C304B-9316-B949-85C2-34D3F10D9AFA}"/>
              </a:ext>
            </a:extLst>
          </p:cNvPr>
          <p:cNvSpPr>
            <a:spLocks noGrp="1"/>
          </p:cNvSpPr>
          <p:nvPr>
            <p:ph type="title"/>
          </p:nvPr>
        </p:nvSpPr>
        <p:spPr/>
        <p:txBody>
          <a:bodyPr/>
          <a:lstStyle/>
          <a:p>
            <a:r>
              <a:rPr lang="en-GB" dirty="0"/>
              <a:t>Benefits</a:t>
            </a:r>
          </a:p>
        </p:txBody>
      </p:sp>
      <p:graphicFrame>
        <p:nvGraphicFramePr>
          <p:cNvPr id="5" name="Content Placeholder 2">
            <a:extLst>
              <a:ext uri="{FF2B5EF4-FFF2-40B4-BE49-F238E27FC236}">
                <a16:creationId xmlns:a16="http://schemas.microsoft.com/office/drawing/2014/main" id="{DB86A972-4503-6E14-4DC2-339FA6F6B0B4}"/>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283952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565B5728-6E95-4FCE-5C32-1BC6E992BD6B}"/>
              </a:ext>
            </a:extLst>
          </p:cNvPr>
          <p:cNvPicPr>
            <a:picLocks noGrp="1" noChangeAspect="1"/>
          </p:cNvPicPr>
          <p:nvPr>
            <p:ph idx="1"/>
          </p:nvPr>
        </p:nvPicPr>
        <p:blipFill rotWithShape="1">
          <a:blip r:embed="rId2"/>
          <a:srcRect t="3269" b="987"/>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BD4647-6826-F78D-75C7-1A67FF5758BA}"/>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Digital and Operational Policing</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902654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E26D7AC-487C-825E-0BA3-CEC45AAA8D7B}"/>
              </a:ext>
            </a:extLst>
          </p:cNvPr>
          <p:cNvPicPr>
            <a:picLocks noGrp="1" noChangeAspect="1"/>
          </p:cNvPicPr>
          <p:nvPr>
            <p:ph idx="1"/>
          </p:nvPr>
        </p:nvPicPr>
        <p:blipFill rotWithShape="1">
          <a:blip r:embed="rId2"/>
          <a:srcRect b="2192"/>
          <a:stretch/>
        </p:blipFill>
        <p:spPr>
          <a:xfrm>
            <a:off x="20" y="1282"/>
            <a:ext cx="12191980" cy="6856718"/>
          </a:xfrm>
          <a:prstGeom prst="rect">
            <a:avLst/>
          </a:prstGeom>
        </p:spPr>
      </p:pic>
    </p:spTree>
    <p:extLst>
      <p:ext uri="{BB962C8B-B14F-4D97-AF65-F5344CB8AC3E}">
        <p14:creationId xmlns:p14="http://schemas.microsoft.com/office/powerpoint/2010/main" val="2074981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78646B08-4A66-55E7-5456-09F8DCAF6347}"/>
              </a:ext>
            </a:extLst>
          </p:cNvPr>
          <p:cNvPicPr>
            <a:picLocks noGrp="1" noChangeAspect="1"/>
          </p:cNvPicPr>
          <p:nvPr>
            <p:ph idx="1"/>
          </p:nvPr>
        </p:nvPicPr>
        <p:blipFill rotWithShape="1">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27174106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BEE20-29AE-508A-BADB-D15D2EDFC782}"/>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6043E10A-1DE0-C4D0-DAFC-4F64AC77C258}"/>
              </a:ext>
            </a:extLst>
          </p:cNvPr>
          <p:cNvPicPr>
            <a:picLocks noGrp="1" noChangeAspect="1"/>
          </p:cNvPicPr>
          <p:nvPr>
            <p:ph idx="1"/>
          </p:nvPr>
        </p:nvPicPr>
        <p:blipFill>
          <a:blip r:embed="rId2"/>
          <a:stretch>
            <a:fillRect/>
          </a:stretch>
        </p:blipFill>
        <p:spPr>
          <a:xfrm>
            <a:off x="226581" y="119969"/>
            <a:ext cx="11520870" cy="6456881"/>
          </a:xfrm>
        </p:spPr>
      </p:pic>
    </p:spTree>
    <p:extLst>
      <p:ext uri="{BB962C8B-B14F-4D97-AF65-F5344CB8AC3E}">
        <p14:creationId xmlns:p14="http://schemas.microsoft.com/office/powerpoint/2010/main" val="1937298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053F8-F962-F8BF-7112-FB5F5954DF63}"/>
              </a:ext>
            </a:extLst>
          </p:cNvPr>
          <p:cNvSpPr>
            <a:spLocks noGrp="1"/>
          </p:cNvSpPr>
          <p:nvPr>
            <p:ph type="title"/>
          </p:nvPr>
        </p:nvSpPr>
        <p:spPr/>
        <p:txBody>
          <a:bodyPr/>
          <a:lstStyle/>
          <a:p>
            <a:r>
              <a:rPr lang="en-GB" dirty="0"/>
              <a:t>Aims </a:t>
            </a:r>
          </a:p>
        </p:txBody>
      </p:sp>
      <p:graphicFrame>
        <p:nvGraphicFramePr>
          <p:cNvPr id="5" name="Content Placeholder 2">
            <a:extLst>
              <a:ext uri="{FF2B5EF4-FFF2-40B4-BE49-F238E27FC236}">
                <a16:creationId xmlns:a16="http://schemas.microsoft.com/office/drawing/2014/main" id="{8E48B8EC-7E58-6D22-EED8-9E22A8C0531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29181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B981DBDC-61D7-61DB-8C6B-0764233C39A2}"/>
              </a:ext>
            </a:extLst>
          </p:cNvPr>
          <p:cNvPicPr>
            <a:picLocks noGrp="1" noChangeAspect="1"/>
          </p:cNvPicPr>
          <p:nvPr>
            <p:ph idx="1"/>
          </p:nvPr>
        </p:nvPicPr>
        <p:blipFill>
          <a:blip r:embed="rId3"/>
          <a:stretch>
            <a:fillRect/>
          </a:stretch>
        </p:blipFill>
        <p:spPr>
          <a:xfrm>
            <a:off x="2764022" y="643466"/>
            <a:ext cx="6663955" cy="5571067"/>
          </a:xfrm>
          <a:prstGeom prst="rect">
            <a:avLst/>
          </a:prstGeom>
        </p:spPr>
      </p:pic>
      <p:pic>
        <p:nvPicPr>
          <p:cNvPr id="6" name="Picture 2" descr="Cybersecurity: Cyber Laws Part I: How internet has become a crime scene -  The Economic Times">
            <a:extLst>
              <a:ext uri="{FF2B5EF4-FFF2-40B4-BE49-F238E27FC236}">
                <a16:creationId xmlns:a16="http://schemas.microsoft.com/office/drawing/2014/main" id="{817EEB9E-F01E-25DF-7AF8-9BB6AEAFB44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0589" y="4963886"/>
            <a:ext cx="2304840" cy="17264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460469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6E4B1BA9-783E-B5A2-AE91-28264848FAEF}"/>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41356919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946F9B6-A9C9-F174-D37F-BA8A535B8C05}"/>
              </a:ext>
            </a:extLst>
          </p:cNvPr>
          <p:cNvPicPr>
            <a:picLocks noGrp="1" noChangeAspect="1"/>
          </p:cNvPicPr>
          <p:nvPr>
            <p:ph idx="1"/>
          </p:nvPr>
        </p:nvPicPr>
        <p:blipFill rotWithShape="1">
          <a:blip r:embed="rId2"/>
          <a:srcRect r="1280"/>
          <a:stretch/>
        </p:blipFill>
        <p:spPr>
          <a:xfrm>
            <a:off x="-6588" y="10"/>
            <a:ext cx="12198588" cy="6857990"/>
          </a:xfrm>
          <a:prstGeom prst="rect">
            <a:avLst/>
          </a:prstGeom>
        </p:spPr>
      </p:pic>
    </p:spTree>
    <p:extLst>
      <p:ext uri="{BB962C8B-B14F-4D97-AF65-F5344CB8AC3E}">
        <p14:creationId xmlns:p14="http://schemas.microsoft.com/office/powerpoint/2010/main" val="1944596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D3B04143-8455-A289-70B6-31AAF414E709}"/>
              </a:ext>
            </a:extLst>
          </p:cNvPr>
          <p:cNvPicPr>
            <a:picLocks noGrp="1" noChangeAspect="1"/>
          </p:cNvPicPr>
          <p:nvPr>
            <p:ph idx="1"/>
          </p:nvPr>
        </p:nvPicPr>
        <p:blipFill rotWithShape="1">
          <a:blip r:embed="rId3"/>
          <a:srcRect l="989" r="771"/>
          <a:stretch/>
        </p:blipFill>
        <p:spPr>
          <a:xfrm>
            <a:off x="20" y="1282"/>
            <a:ext cx="12191980" cy="6856718"/>
          </a:xfrm>
          <a:prstGeom prst="rect">
            <a:avLst/>
          </a:prstGeom>
        </p:spPr>
      </p:pic>
    </p:spTree>
    <p:extLst>
      <p:ext uri="{BB962C8B-B14F-4D97-AF65-F5344CB8AC3E}">
        <p14:creationId xmlns:p14="http://schemas.microsoft.com/office/powerpoint/2010/main" val="3597990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AA777-4519-8321-3778-36BDB6C68BC5}"/>
              </a:ext>
            </a:extLst>
          </p:cNvPr>
          <p:cNvSpPr>
            <a:spLocks noGrp="1"/>
          </p:cNvSpPr>
          <p:nvPr>
            <p:ph type="title"/>
          </p:nvPr>
        </p:nvSpPr>
        <p:spPr>
          <a:xfrm>
            <a:off x="5297762" y="640080"/>
            <a:ext cx="6251110" cy="3566160"/>
          </a:xfrm>
        </p:spPr>
        <p:txBody>
          <a:bodyPr vert="horz" lIns="91440" tIns="45720" rIns="91440" bIns="45720" rtlCol="0" anchor="b">
            <a:normAutofit/>
          </a:bodyPr>
          <a:lstStyle/>
          <a:p>
            <a:r>
              <a:rPr lang="en-US" sz="5400"/>
              <a:t>Continue to build on the success of the 2025 Vision</a:t>
            </a:r>
          </a:p>
        </p:txBody>
      </p:sp>
      <p:pic>
        <p:nvPicPr>
          <p:cNvPr id="5" name="Content Placeholder 4">
            <a:extLst>
              <a:ext uri="{FF2B5EF4-FFF2-40B4-BE49-F238E27FC236}">
                <a16:creationId xmlns:a16="http://schemas.microsoft.com/office/drawing/2014/main" id="{DDBF535A-7E06-FE9C-8EDD-A19C7ABBAE92}"/>
              </a:ext>
            </a:extLst>
          </p:cNvPr>
          <p:cNvPicPr>
            <a:picLocks noGrp="1" noChangeAspect="1"/>
          </p:cNvPicPr>
          <p:nvPr>
            <p:ph idx="1"/>
          </p:nvPr>
        </p:nvPicPr>
        <p:blipFill rotWithShape="1">
          <a:blip r:embed="rId3"/>
          <a:srcRect r="263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856464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86F8D-9ABF-CBF4-C246-5D41DFFED790}"/>
              </a:ext>
            </a:extLst>
          </p:cNvPr>
          <p:cNvSpPr>
            <a:spLocks noGrp="1"/>
          </p:cNvSpPr>
          <p:nvPr>
            <p:ph type="title"/>
          </p:nvPr>
        </p:nvSpPr>
        <p:spPr/>
        <p:txBody>
          <a:bodyPr/>
          <a:lstStyle/>
          <a:p>
            <a:r>
              <a:rPr lang="en-GB" dirty="0"/>
              <a:t>Building on the success of the 2025 Vision</a:t>
            </a:r>
          </a:p>
        </p:txBody>
      </p:sp>
      <p:pic>
        <p:nvPicPr>
          <p:cNvPr id="10" name="Picture 9">
            <a:extLst>
              <a:ext uri="{FF2B5EF4-FFF2-40B4-BE49-F238E27FC236}">
                <a16:creationId xmlns:a16="http://schemas.microsoft.com/office/drawing/2014/main" id="{08F5CD5E-E1C8-22E6-7D43-1330F30893E4}"/>
              </a:ext>
            </a:extLst>
          </p:cNvPr>
          <p:cNvPicPr>
            <a:picLocks noChangeAspect="1"/>
          </p:cNvPicPr>
          <p:nvPr/>
        </p:nvPicPr>
        <p:blipFill>
          <a:blip r:embed="rId2"/>
          <a:stretch>
            <a:fillRect/>
          </a:stretch>
        </p:blipFill>
        <p:spPr>
          <a:xfrm>
            <a:off x="2513723" y="1308101"/>
            <a:ext cx="6915370" cy="2792088"/>
          </a:xfrm>
          <a:prstGeom prst="rect">
            <a:avLst/>
          </a:prstGeom>
        </p:spPr>
      </p:pic>
      <p:pic>
        <p:nvPicPr>
          <p:cNvPr id="12" name="Picture 11">
            <a:extLst>
              <a:ext uri="{FF2B5EF4-FFF2-40B4-BE49-F238E27FC236}">
                <a16:creationId xmlns:a16="http://schemas.microsoft.com/office/drawing/2014/main" id="{3F66D6ED-1449-5409-58C4-6864AD2E4367}"/>
              </a:ext>
            </a:extLst>
          </p:cNvPr>
          <p:cNvPicPr>
            <a:picLocks noChangeAspect="1"/>
          </p:cNvPicPr>
          <p:nvPr/>
        </p:nvPicPr>
        <p:blipFill>
          <a:blip r:embed="rId3"/>
          <a:stretch>
            <a:fillRect/>
          </a:stretch>
        </p:blipFill>
        <p:spPr>
          <a:xfrm>
            <a:off x="2513724" y="4100189"/>
            <a:ext cx="7019576" cy="2589635"/>
          </a:xfrm>
          <a:prstGeom prst="rect">
            <a:avLst/>
          </a:prstGeom>
        </p:spPr>
      </p:pic>
    </p:spTree>
    <p:extLst>
      <p:ext uri="{BB962C8B-B14F-4D97-AF65-F5344CB8AC3E}">
        <p14:creationId xmlns:p14="http://schemas.microsoft.com/office/powerpoint/2010/main" val="4505714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9D003-2403-0C01-7B6B-3DF1FA66E6E2}"/>
              </a:ext>
            </a:extLst>
          </p:cNvPr>
          <p:cNvSpPr>
            <a:spLocks noGrp="1"/>
          </p:cNvSpPr>
          <p:nvPr>
            <p:ph type="title"/>
          </p:nvPr>
        </p:nvSpPr>
        <p:spPr>
          <a:xfrm>
            <a:off x="630936" y="639520"/>
            <a:ext cx="3429000" cy="1719072"/>
          </a:xfrm>
        </p:spPr>
        <p:txBody>
          <a:bodyPr anchor="b">
            <a:normAutofit/>
          </a:bodyPr>
          <a:lstStyle/>
          <a:p>
            <a:r>
              <a:rPr lang="en-GB" sz="5400"/>
              <a:t>Group Activity: </a:t>
            </a:r>
          </a:p>
        </p:txBody>
      </p:sp>
      <p:sp>
        <p:nvSpPr>
          <p:cNvPr id="12"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D9784A-572B-47BB-8010-EB25D17D01F1}"/>
              </a:ext>
            </a:extLst>
          </p:cNvPr>
          <p:cNvSpPr>
            <a:spLocks noGrp="1"/>
          </p:cNvSpPr>
          <p:nvPr>
            <p:ph idx="1"/>
          </p:nvPr>
        </p:nvSpPr>
        <p:spPr>
          <a:xfrm>
            <a:off x="630936" y="2807208"/>
            <a:ext cx="3429000" cy="3410712"/>
          </a:xfrm>
        </p:spPr>
        <p:txBody>
          <a:bodyPr anchor="t">
            <a:normAutofit/>
          </a:bodyPr>
          <a:lstStyle/>
          <a:p>
            <a:r>
              <a:rPr lang="en-GB" sz="2200"/>
              <a:t>Discuss the role that technology plays in everyday policing. </a:t>
            </a:r>
          </a:p>
          <a:p>
            <a:endParaRPr lang="en-GB" sz="2200"/>
          </a:p>
          <a:p>
            <a:r>
              <a:rPr lang="en-GB" sz="2200"/>
              <a:t>List 3 Positive and 3 Negative Points. </a:t>
            </a:r>
          </a:p>
          <a:p>
            <a:endParaRPr lang="en-GB" sz="2200"/>
          </a:p>
          <a:p>
            <a:endParaRPr lang="en-GB" sz="2200"/>
          </a:p>
        </p:txBody>
      </p:sp>
      <p:pic>
        <p:nvPicPr>
          <p:cNvPr id="5" name="Picture 4" descr="Police Professional | Capita on &amp;#39;Cloud 9&amp;#39; with support for digital policing">
            <a:extLst>
              <a:ext uri="{FF2B5EF4-FFF2-40B4-BE49-F238E27FC236}">
                <a16:creationId xmlns:a16="http://schemas.microsoft.com/office/drawing/2014/main" id="{B97FF5FD-29AD-5D4A-AC4D-3E5C2438AB6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418292"/>
            <a:ext cx="6903720" cy="40214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334114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7D20DE9-70BD-2756-7252-F0D0B7C40301}"/>
              </a:ext>
            </a:extLst>
          </p:cNvPr>
          <p:cNvPicPr>
            <a:picLocks noGrp="1" noChangeAspect="1"/>
          </p:cNvPicPr>
          <p:nvPr>
            <p:ph idx="1"/>
          </p:nvPr>
        </p:nvPicPr>
        <p:blipFill>
          <a:blip r:embed="rId2"/>
          <a:stretch>
            <a:fillRect/>
          </a:stretch>
        </p:blipFill>
        <p:spPr>
          <a:xfrm>
            <a:off x="643467" y="729996"/>
            <a:ext cx="10905066" cy="5398007"/>
          </a:xfrm>
          <a:prstGeom prst="rect">
            <a:avLst/>
          </a:prstGeom>
        </p:spPr>
      </p:pic>
    </p:spTree>
    <p:extLst>
      <p:ext uri="{BB962C8B-B14F-4D97-AF65-F5344CB8AC3E}">
        <p14:creationId xmlns:p14="http://schemas.microsoft.com/office/powerpoint/2010/main" val="11293513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1" name="Rectangle 1050">
            <a:extLst>
              <a:ext uri="{FF2B5EF4-FFF2-40B4-BE49-F238E27FC236}">
                <a16:creationId xmlns:a16="http://schemas.microsoft.com/office/drawing/2014/main" id="{70155189-D96C-4527-B0EC-654B946BE6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4FDAD0-167C-2740-1C17-8111110F3605}"/>
              </a:ext>
            </a:extLst>
          </p:cNvPr>
          <p:cNvSpPr>
            <a:spLocks noGrp="1"/>
          </p:cNvSpPr>
          <p:nvPr>
            <p:ph type="title"/>
          </p:nvPr>
        </p:nvSpPr>
        <p:spPr>
          <a:xfrm>
            <a:off x="838200" y="557190"/>
            <a:ext cx="10515600" cy="985008"/>
          </a:xfrm>
        </p:spPr>
        <p:txBody>
          <a:bodyPr vert="horz" lIns="91440" tIns="45720" rIns="91440" bIns="45720" rtlCol="0" anchor="ctr">
            <a:normAutofit/>
          </a:bodyPr>
          <a:lstStyle/>
          <a:p>
            <a:r>
              <a:rPr lang="en-US" sz="5200" kern="1200" dirty="0">
                <a:solidFill>
                  <a:schemeClr val="tx1"/>
                </a:solidFill>
                <a:latin typeface="+mj-lt"/>
                <a:ea typeface="+mj-ea"/>
                <a:cs typeface="+mj-cs"/>
              </a:rPr>
              <a:t>Devices of a Response Officer</a:t>
            </a:r>
          </a:p>
        </p:txBody>
      </p:sp>
      <p:pic>
        <p:nvPicPr>
          <p:cNvPr id="1032" name="Picture 8" descr="Morton's Solicitors - Blog - Police &amp; Body Warn Cameras in Operation">
            <a:extLst>
              <a:ext uri="{FF2B5EF4-FFF2-40B4-BE49-F238E27FC236}">
                <a16:creationId xmlns:a16="http://schemas.microsoft.com/office/drawing/2014/main" id="{88F1683D-CEE9-8243-9559-E37B50FA111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6779" y="4243768"/>
            <a:ext cx="3797536" cy="2245445"/>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Police arrest 26 suspected pedophiles after online undercover op | The  Times of Israel">
            <a:extLst>
              <a:ext uri="{FF2B5EF4-FFF2-40B4-BE49-F238E27FC236}">
                <a16:creationId xmlns:a16="http://schemas.microsoft.com/office/drawing/2014/main" id="{D72B72DC-A22A-034F-87D2-88B160B94A90}"/>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326779" y="2065490"/>
            <a:ext cx="3797536" cy="2142475"/>
          </a:xfrm>
          <a:prstGeom prst="rect">
            <a:avLst/>
          </a:prstGeom>
          <a:noFill/>
          <a:extLst>
            <a:ext uri="{909E8E84-426E-40DD-AFC4-6F175D3DCCD1}">
              <a14:hiddenFill xmlns:a14="http://schemas.microsoft.com/office/drawing/2010/main">
                <a:solidFill>
                  <a:srgbClr val="FFFFFF"/>
                </a:solidFill>
              </a14:hiddenFill>
            </a:ext>
          </a:extLst>
        </p:spPr>
      </p:pic>
      <p:pic>
        <p:nvPicPr>
          <p:cNvPr id="7" name="Content Placeholder 6" descr="Graphical user interface, application&#10;&#10;Description automatically generated">
            <a:extLst>
              <a:ext uri="{FF2B5EF4-FFF2-40B4-BE49-F238E27FC236}">
                <a16:creationId xmlns:a16="http://schemas.microsoft.com/office/drawing/2014/main" id="{BEED1C3E-0BC7-164F-B008-FDA4BB297896}"/>
              </a:ext>
            </a:extLst>
          </p:cNvPr>
          <p:cNvPicPr>
            <a:picLocks noGrp="1" noChangeAspect="1"/>
          </p:cNvPicPr>
          <p:nvPr>
            <p:ph idx="1"/>
          </p:nvPr>
        </p:nvPicPr>
        <p:blipFill>
          <a:blip r:embed="rId5"/>
          <a:stretch>
            <a:fillRect/>
          </a:stretch>
        </p:blipFill>
        <p:spPr>
          <a:xfrm>
            <a:off x="4229065" y="2065490"/>
            <a:ext cx="7764150" cy="4423723"/>
          </a:xfrm>
          <a:prstGeom prst="rect">
            <a:avLst/>
          </a:prstGeom>
        </p:spPr>
      </p:pic>
    </p:spTree>
    <p:extLst>
      <p:ext uri="{BB962C8B-B14F-4D97-AF65-F5344CB8AC3E}">
        <p14:creationId xmlns:p14="http://schemas.microsoft.com/office/powerpoint/2010/main" val="157453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5DD2A52-5A19-45FA-3C0E-3D5F67DBBE97}"/>
              </a:ext>
            </a:extLst>
          </p:cNvPr>
          <p:cNvPicPr>
            <a:picLocks noGrp="1" noChangeAspect="1"/>
          </p:cNvPicPr>
          <p:nvPr>
            <p:ph idx="1"/>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8365362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CAB3C062-282C-ABEA-B811-1A148BA27EFA}"/>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9842595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6F888-A507-9C81-E013-BD7EB9B34C60}"/>
              </a:ext>
            </a:extLst>
          </p:cNvPr>
          <p:cNvSpPr>
            <a:spLocks noGrp="1"/>
          </p:cNvSpPr>
          <p:nvPr>
            <p:ph type="title"/>
          </p:nvPr>
        </p:nvSpPr>
        <p:spPr/>
        <p:txBody>
          <a:bodyPr/>
          <a:lstStyle/>
          <a:p>
            <a:r>
              <a:rPr lang="en-GB" dirty="0"/>
              <a:t>Digital Evidence is powerful </a:t>
            </a:r>
          </a:p>
        </p:txBody>
      </p:sp>
      <p:pic>
        <p:nvPicPr>
          <p:cNvPr id="4" name="Online Media 3" title="Shocking video shows yobs setting fires, looting and rioting in Hull | SWNS">
            <a:hlinkClick r:id="" action="ppaction://media"/>
            <a:extLst>
              <a:ext uri="{FF2B5EF4-FFF2-40B4-BE49-F238E27FC236}">
                <a16:creationId xmlns:a16="http://schemas.microsoft.com/office/drawing/2014/main" id="{6D332A63-B0D7-3B93-097F-58C3EB51F709}"/>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5865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6CAED0A-2A45-4C9C-BCDD-21A8A092C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F9E27D-5D30-5C7C-3E8D-7EA078BAEA57}"/>
              </a:ext>
            </a:extLst>
          </p:cNvPr>
          <p:cNvSpPr>
            <a:spLocks noGrp="1"/>
          </p:cNvSpPr>
          <p:nvPr>
            <p:ph type="title"/>
          </p:nvPr>
        </p:nvSpPr>
        <p:spPr>
          <a:xfrm>
            <a:off x="793662" y="386930"/>
            <a:ext cx="10066122" cy="1298448"/>
          </a:xfrm>
        </p:spPr>
        <p:txBody>
          <a:bodyPr anchor="b">
            <a:normAutofit/>
          </a:bodyPr>
          <a:lstStyle/>
          <a:p>
            <a:r>
              <a:rPr lang="en-GB" sz="4800"/>
              <a:t>John Honey</a:t>
            </a:r>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82C9E5C7-8EB9-496C-A9CE-B3B0A9921D1E}"/>
              </a:ext>
            </a:extLst>
          </p:cNvPr>
          <p:cNvSpPr>
            <a:spLocks noGrp="1"/>
          </p:cNvSpPr>
          <p:nvPr>
            <p:ph idx="1"/>
          </p:nvPr>
        </p:nvSpPr>
        <p:spPr>
          <a:xfrm>
            <a:off x="793660" y="2599509"/>
            <a:ext cx="4160725" cy="3598989"/>
          </a:xfrm>
        </p:spPr>
        <p:txBody>
          <a:bodyPr anchor="ctr">
            <a:normAutofit/>
          </a:bodyPr>
          <a:lstStyle/>
          <a:p>
            <a:pPr marL="0" indent="0">
              <a:buNone/>
            </a:pPr>
            <a:r>
              <a:rPr lang="en-GB" sz="2000" b="1" i="0">
                <a:effectLst/>
                <a:latin typeface="Reith Sans"/>
              </a:rPr>
              <a:t>Convicted of:</a:t>
            </a:r>
            <a:endParaRPr lang="en-GB" sz="2000" b="0" i="0">
              <a:effectLst/>
              <a:latin typeface="Reith Sans"/>
            </a:endParaRPr>
          </a:p>
          <a:p>
            <a:pPr marL="0" indent="0">
              <a:buNone/>
            </a:pPr>
            <a:r>
              <a:rPr lang="en-GB" sz="2000" b="0" i="0">
                <a:effectLst/>
                <a:latin typeface="Reith Sans"/>
              </a:rPr>
              <a:t>• Violent disorder</a:t>
            </a:r>
          </a:p>
          <a:p>
            <a:pPr marL="0" indent="0">
              <a:buNone/>
            </a:pPr>
            <a:r>
              <a:rPr lang="en-GB" sz="2000" b="0" i="0">
                <a:effectLst/>
                <a:latin typeface="Reith Sans"/>
              </a:rPr>
              <a:t>• Racially aggravated criminal damage</a:t>
            </a:r>
          </a:p>
          <a:p>
            <a:pPr marL="0" indent="0">
              <a:buNone/>
            </a:pPr>
            <a:r>
              <a:rPr lang="en-GB" sz="2000" b="0" i="0">
                <a:effectLst/>
                <a:latin typeface="Reith Sans"/>
              </a:rPr>
              <a:t>• Burglary</a:t>
            </a:r>
          </a:p>
          <a:p>
            <a:pPr marL="0" indent="0">
              <a:buNone/>
            </a:pPr>
            <a:r>
              <a:rPr lang="en-GB" sz="2000" b="1" i="0">
                <a:effectLst/>
                <a:latin typeface="Reith Sans"/>
              </a:rPr>
              <a:t>Sentenced to:</a:t>
            </a:r>
            <a:endParaRPr lang="en-GB" sz="2000" b="0" i="0">
              <a:effectLst/>
              <a:latin typeface="Reith Sans"/>
            </a:endParaRPr>
          </a:p>
          <a:p>
            <a:pPr marL="0" indent="0">
              <a:buNone/>
            </a:pPr>
            <a:r>
              <a:rPr lang="en-GB" sz="2000"/>
              <a:t>4 months and eight months. </a:t>
            </a:r>
          </a:p>
        </p:txBody>
      </p:sp>
      <p:pic>
        <p:nvPicPr>
          <p:cNvPr id="11" name="Picture 10">
            <a:extLst>
              <a:ext uri="{FF2B5EF4-FFF2-40B4-BE49-F238E27FC236}">
                <a16:creationId xmlns:a16="http://schemas.microsoft.com/office/drawing/2014/main" id="{634F0160-541C-BFB6-EB5C-1B8E14A497B5}"/>
              </a:ext>
            </a:extLst>
          </p:cNvPr>
          <p:cNvPicPr>
            <a:picLocks noChangeAspect="1"/>
          </p:cNvPicPr>
          <p:nvPr/>
        </p:nvPicPr>
        <p:blipFill>
          <a:blip r:embed="rId3"/>
          <a:srcRect l="7195" r="-3" b="-3"/>
          <a:stretch/>
        </p:blipFill>
        <p:spPr>
          <a:xfrm>
            <a:off x="5418759" y="2559047"/>
            <a:ext cx="2741805" cy="3639451"/>
          </a:xfrm>
          <a:prstGeom prst="rect">
            <a:avLst/>
          </a:prstGeom>
        </p:spPr>
      </p:pic>
      <p:pic>
        <p:nvPicPr>
          <p:cNvPr id="9" name="Picture 8">
            <a:extLst>
              <a:ext uri="{FF2B5EF4-FFF2-40B4-BE49-F238E27FC236}">
                <a16:creationId xmlns:a16="http://schemas.microsoft.com/office/drawing/2014/main" id="{0F628E9F-C576-0E12-66BE-1C0B60986467}"/>
              </a:ext>
            </a:extLst>
          </p:cNvPr>
          <p:cNvPicPr>
            <a:picLocks noChangeAspect="1"/>
          </p:cNvPicPr>
          <p:nvPr/>
        </p:nvPicPr>
        <p:blipFill>
          <a:blip r:embed="rId4"/>
          <a:srcRect l="10012" r="10346" b="2"/>
          <a:stretch/>
        </p:blipFill>
        <p:spPr>
          <a:xfrm>
            <a:off x="8412616" y="2559047"/>
            <a:ext cx="2743620" cy="3639451"/>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31224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98274569-F1B5-C7A9-3791-4320716A4F23}"/>
              </a:ext>
            </a:extLst>
          </p:cNvPr>
          <p:cNvPicPr>
            <a:picLocks noGrp="1" noChangeAspect="1"/>
          </p:cNvPicPr>
          <p:nvPr>
            <p:ph idx="1"/>
          </p:nvPr>
        </p:nvPicPr>
        <p:blipFill>
          <a:blip r:embed="rId2"/>
          <a:srcRect t="19"/>
          <a:stretch/>
        </p:blipFill>
        <p:spPr>
          <a:xfrm>
            <a:off x="20" y="1282"/>
            <a:ext cx="12191980" cy="6856718"/>
          </a:xfrm>
          <a:prstGeom prst="rect">
            <a:avLst/>
          </a:prstGeom>
        </p:spPr>
      </p:pic>
    </p:spTree>
    <p:extLst>
      <p:ext uri="{BB962C8B-B14F-4D97-AF65-F5344CB8AC3E}">
        <p14:creationId xmlns:p14="http://schemas.microsoft.com/office/powerpoint/2010/main" val="37189955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10460F48-9315-BC98-766B-D44E1B9E5D1B}"/>
              </a:ext>
            </a:extLst>
          </p:cNvPr>
          <p:cNvPicPr>
            <a:picLocks noGrp="1" noChangeAspect="1"/>
          </p:cNvPicPr>
          <p:nvPr>
            <p:ph idx="1"/>
          </p:nvPr>
        </p:nvPicPr>
        <p:blipFill>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12979086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close-up of a diagram&#10;&#10;Description automatically generated">
            <a:extLst>
              <a:ext uri="{FF2B5EF4-FFF2-40B4-BE49-F238E27FC236}">
                <a16:creationId xmlns:a16="http://schemas.microsoft.com/office/drawing/2014/main" id="{22A1FF51-575E-9472-A37F-21C5F96D55E0}"/>
              </a:ext>
            </a:extLst>
          </p:cNvPr>
          <p:cNvPicPr>
            <a:picLocks noGrp="1" noChangeAspect="1"/>
          </p:cNvPicPr>
          <p:nvPr>
            <p:ph idx="1"/>
          </p:nvPr>
        </p:nvPicPr>
        <p:blipFill>
          <a:blip r:embed="rId2"/>
          <a:srcRect l="871" r="1" b="1"/>
          <a:stretch/>
        </p:blipFill>
        <p:spPr>
          <a:xfrm>
            <a:off x="20" y="1282"/>
            <a:ext cx="12191980" cy="6856718"/>
          </a:xfrm>
          <a:prstGeom prst="rect">
            <a:avLst/>
          </a:prstGeom>
        </p:spPr>
      </p:pic>
    </p:spTree>
    <p:extLst>
      <p:ext uri="{BB962C8B-B14F-4D97-AF65-F5344CB8AC3E}">
        <p14:creationId xmlns:p14="http://schemas.microsoft.com/office/powerpoint/2010/main" val="1718354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olice officer with a camera&#10;&#10;Description automatically generated">
            <a:extLst>
              <a:ext uri="{FF2B5EF4-FFF2-40B4-BE49-F238E27FC236}">
                <a16:creationId xmlns:a16="http://schemas.microsoft.com/office/drawing/2014/main" id="{95A21873-DF23-1549-36A0-D4A458FC9AC8}"/>
              </a:ext>
            </a:extLst>
          </p:cNvPr>
          <p:cNvPicPr>
            <a:picLocks noGrp="1" noChangeAspect="1"/>
          </p:cNvPicPr>
          <p:nvPr>
            <p:ph idx="1"/>
          </p:nvPr>
        </p:nvPicPr>
        <p:blipFill>
          <a:blip r:embed="rId3"/>
          <a:srcRect t="19"/>
          <a:stretch/>
        </p:blipFill>
        <p:spPr>
          <a:xfrm>
            <a:off x="20" y="1282"/>
            <a:ext cx="12191980" cy="6856718"/>
          </a:xfrm>
          <a:prstGeom prst="rect">
            <a:avLst/>
          </a:prstGeom>
        </p:spPr>
      </p:pic>
    </p:spTree>
    <p:extLst>
      <p:ext uri="{BB962C8B-B14F-4D97-AF65-F5344CB8AC3E}">
        <p14:creationId xmlns:p14="http://schemas.microsoft.com/office/powerpoint/2010/main" val="606264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group of cars driving on a road&#10;&#10;Description automatically generated">
            <a:extLst>
              <a:ext uri="{FF2B5EF4-FFF2-40B4-BE49-F238E27FC236}">
                <a16:creationId xmlns:a16="http://schemas.microsoft.com/office/drawing/2014/main" id="{FF0D64AE-2C3A-EFC7-79DC-67D83B10CC06}"/>
              </a:ext>
            </a:extLst>
          </p:cNvPr>
          <p:cNvPicPr>
            <a:picLocks noGrp="1" noChangeAspect="1"/>
          </p:cNvPicPr>
          <p:nvPr>
            <p:ph idx="1"/>
          </p:nvPr>
        </p:nvPicPr>
        <p:blipFill>
          <a:blip r:embed="rId2"/>
          <a:srcRect b="461"/>
          <a:stretch/>
        </p:blipFill>
        <p:spPr>
          <a:xfrm>
            <a:off x="20" y="1282"/>
            <a:ext cx="12191980" cy="6856718"/>
          </a:xfrm>
          <a:prstGeom prst="rect">
            <a:avLst/>
          </a:prstGeom>
        </p:spPr>
      </p:pic>
    </p:spTree>
    <p:extLst>
      <p:ext uri="{BB962C8B-B14F-4D97-AF65-F5344CB8AC3E}">
        <p14:creationId xmlns:p14="http://schemas.microsoft.com/office/powerpoint/2010/main" val="11569752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9C4E8DD4-CD0A-0665-86FC-DB8FD04F28B2}"/>
              </a:ext>
            </a:extLst>
          </p:cNvPr>
          <p:cNvPicPr>
            <a:picLocks noGrp="1" noChangeAspect="1"/>
          </p:cNvPicPr>
          <p:nvPr>
            <p:ph idx="1"/>
          </p:nvPr>
        </p:nvPicPr>
        <p:blipFill>
          <a:blip r:embed="rId2"/>
          <a:srcRect l="426" r="-1" b="-1"/>
          <a:stretch/>
        </p:blipFill>
        <p:spPr>
          <a:xfrm>
            <a:off x="20" y="1282"/>
            <a:ext cx="12191980" cy="6856718"/>
          </a:xfrm>
          <a:prstGeom prst="rect">
            <a:avLst/>
          </a:prstGeom>
        </p:spPr>
      </p:pic>
    </p:spTree>
    <p:extLst>
      <p:ext uri="{BB962C8B-B14F-4D97-AF65-F5344CB8AC3E}">
        <p14:creationId xmlns:p14="http://schemas.microsoft.com/office/powerpoint/2010/main" val="36903318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2ED53926-32C7-D089-F41F-DE3EB9C6456C}"/>
              </a:ext>
            </a:extLst>
          </p:cNvPr>
          <p:cNvPicPr>
            <a:picLocks noGrp="1" noChangeAspect="1"/>
          </p:cNvPicPr>
          <p:nvPr>
            <p:ph idx="1"/>
          </p:nvPr>
        </p:nvPicPr>
        <p:blipFill>
          <a:blip r:embed="rId2"/>
          <a:srcRect r="1315"/>
          <a:stretch/>
        </p:blipFill>
        <p:spPr>
          <a:xfrm>
            <a:off x="20" y="1282"/>
            <a:ext cx="12191980" cy="6856718"/>
          </a:xfrm>
          <a:prstGeom prst="rect">
            <a:avLst/>
          </a:prstGeom>
        </p:spPr>
      </p:pic>
    </p:spTree>
    <p:extLst>
      <p:ext uri="{BB962C8B-B14F-4D97-AF65-F5344CB8AC3E}">
        <p14:creationId xmlns:p14="http://schemas.microsoft.com/office/powerpoint/2010/main" val="172889785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4B314E5-2E06-BE75-4119-BF3BAA20A245}"/>
              </a:ext>
            </a:extLst>
          </p:cNvPr>
          <p:cNvSpPr>
            <a:spLocks noGrp="1"/>
          </p:cNvSpPr>
          <p:nvPr>
            <p:ph type="title"/>
          </p:nvPr>
        </p:nvSpPr>
        <p:spPr>
          <a:xfrm>
            <a:off x="1137034" y="609597"/>
            <a:ext cx="9392421" cy="1330841"/>
          </a:xfrm>
        </p:spPr>
        <p:txBody>
          <a:bodyPr>
            <a:normAutofit/>
          </a:bodyPr>
          <a:lstStyle/>
          <a:p>
            <a:br>
              <a:rPr lang="en-GB" sz="2800" b="0" i="0">
                <a:effectLst/>
                <a:latin typeface="LatoWebBold"/>
              </a:rPr>
            </a:br>
            <a:r>
              <a:rPr lang="en-GB" sz="2800" b="0" i="0">
                <a:effectLst/>
                <a:latin typeface="LatoWebBold"/>
              </a:rPr>
              <a:t>Live Facial Recognition (LFR)</a:t>
            </a:r>
            <a:br>
              <a:rPr lang="en-GB" sz="2800" b="0" i="0">
                <a:effectLst/>
                <a:latin typeface="LatoWebBold"/>
              </a:rPr>
            </a:br>
            <a:endParaRPr lang="en-GB" sz="2800"/>
          </a:p>
        </p:txBody>
      </p:sp>
      <p:sp>
        <p:nvSpPr>
          <p:cNvPr id="3" name="Content Placeholder 2">
            <a:extLst>
              <a:ext uri="{FF2B5EF4-FFF2-40B4-BE49-F238E27FC236}">
                <a16:creationId xmlns:a16="http://schemas.microsoft.com/office/drawing/2014/main" id="{171B00F9-2546-16CA-5272-5A0EDA7615FB}"/>
              </a:ext>
            </a:extLst>
          </p:cNvPr>
          <p:cNvSpPr>
            <a:spLocks noGrp="1"/>
          </p:cNvSpPr>
          <p:nvPr>
            <p:ph idx="1"/>
          </p:nvPr>
        </p:nvSpPr>
        <p:spPr>
          <a:xfrm>
            <a:off x="1137034" y="2198362"/>
            <a:ext cx="4958966" cy="3917773"/>
          </a:xfrm>
        </p:spPr>
        <p:txBody>
          <a:bodyPr>
            <a:normAutofit/>
          </a:bodyPr>
          <a:lstStyle/>
          <a:p>
            <a:r>
              <a:rPr lang="en-GB" sz="1900" b="0" i="0">
                <a:effectLst/>
                <a:latin typeface="Lato-Regular"/>
              </a:rPr>
              <a:t>Live Facial Recognition (LFR) compares a live camera feed of faces against a predetermined watchlist in real-time. It is used to locate persons of interest by generating an alert when a possible match is found.</a:t>
            </a:r>
          </a:p>
          <a:p>
            <a:r>
              <a:rPr lang="en-GB" sz="1900" b="0" i="0">
                <a:effectLst/>
                <a:latin typeface="Lato-Regular"/>
              </a:rPr>
              <a:t>Before using LFR, a watchlist of offenders is created, that are wanted by the police and courts. The watchlist also includes people who may pose a risk of harm to themselves or others.</a:t>
            </a:r>
          </a:p>
          <a:p>
            <a:endParaRPr lang="en-GB" sz="1900">
              <a:latin typeface="Lato-Regular"/>
            </a:endParaRPr>
          </a:p>
          <a:p>
            <a:r>
              <a:rPr lang="en-GB" sz="1900">
                <a:latin typeface="Lato-Regular"/>
              </a:rPr>
              <a:t>(South Wales Police, 2025)</a:t>
            </a:r>
            <a:endParaRPr lang="en-GB" sz="1900"/>
          </a:p>
        </p:txBody>
      </p:sp>
      <p:pic>
        <p:nvPicPr>
          <p:cNvPr id="5" name="Picture 4">
            <a:extLst>
              <a:ext uri="{FF2B5EF4-FFF2-40B4-BE49-F238E27FC236}">
                <a16:creationId xmlns:a16="http://schemas.microsoft.com/office/drawing/2014/main" id="{F81CF81F-78EB-1D24-1E93-33314BF25163}"/>
              </a:ext>
            </a:extLst>
          </p:cNvPr>
          <p:cNvPicPr>
            <a:picLocks noChangeAspect="1"/>
          </p:cNvPicPr>
          <p:nvPr/>
        </p:nvPicPr>
        <p:blipFill>
          <a:blip r:embed="rId3"/>
          <a:stretch>
            <a:fillRect/>
          </a:stretch>
        </p:blipFill>
        <p:spPr>
          <a:xfrm>
            <a:off x="6719367" y="2889688"/>
            <a:ext cx="4788505" cy="2346367"/>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070899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B4931-1F4B-1485-D575-A26E30AB2763}"/>
              </a:ext>
            </a:extLst>
          </p:cNvPr>
          <p:cNvSpPr>
            <a:spLocks noGrp="1"/>
          </p:cNvSpPr>
          <p:nvPr>
            <p:ph type="title"/>
          </p:nvPr>
        </p:nvSpPr>
        <p:spPr/>
        <p:txBody>
          <a:bodyPr>
            <a:normAutofit fontScale="90000"/>
          </a:bodyPr>
          <a:lstStyle/>
          <a:p>
            <a:br>
              <a:rPr lang="en-GB" b="0" i="0" dirty="0">
                <a:solidFill>
                  <a:srgbClr val="1F2025"/>
                </a:solidFill>
                <a:effectLst/>
                <a:latin typeface="LatoWebBold"/>
              </a:rPr>
            </a:br>
            <a:r>
              <a:rPr lang="en-GB" b="0" i="0" dirty="0">
                <a:solidFill>
                  <a:srgbClr val="1F2025"/>
                </a:solidFill>
                <a:effectLst/>
                <a:latin typeface="LatoWebBold"/>
              </a:rPr>
              <a:t>Retrospective Facial Recognition (RFR)</a:t>
            </a:r>
            <a:br>
              <a:rPr lang="en-GB" b="0" i="0" dirty="0">
                <a:solidFill>
                  <a:srgbClr val="1F2025"/>
                </a:solidFill>
                <a:effectLst/>
                <a:latin typeface="LatoWebBold"/>
              </a:rPr>
            </a:br>
            <a:endParaRPr lang="en-GB" dirty="0"/>
          </a:p>
        </p:txBody>
      </p:sp>
      <p:sp>
        <p:nvSpPr>
          <p:cNvPr id="3" name="Content Placeholder 2">
            <a:extLst>
              <a:ext uri="{FF2B5EF4-FFF2-40B4-BE49-F238E27FC236}">
                <a16:creationId xmlns:a16="http://schemas.microsoft.com/office/drawing/2014/main" id="{0FBB5790-8517-D63B-BFEE-FCE427BE8B02}"/>
              </a:ext>
            </a:extLst>
          </p:cNvPr>
          <p:cNvSpPr>
            <a:spLocks noGrp="1"/>
          </p:cNvSpPr>
          <p:nvPr>
            <p:ph idx="1"/>
          </p:nvPr>
        </p:nvSpPr>
        <p:spPr/>
        <p:txBody>
          <a:bodyPr/>
          <a:lstStyle/>
          <a:p>
            <a:r>
              <a:rPr lang="en-GB" b="0" i="0" dirty="0">
                <a:solidFill>
                  <a:srgbClr val="1F2025"/>
                </a:solidFill>
                <a:effectLst/>
                <a:latin typeface="Lato-Regular"/>
              </a:rPr>
              <a:t>Retrospective Facial Recognition (RFR) technology compares still images of faces of unknown people against a reference image database in order to identify them after an event.</a:t>
            </a:r>
          </a:p>
          <a:p>
            <a:endParaRPr lang="en-GB" dirty="0">
              <a:solidFill>
                <a:srgbClr val="1F2025"/>
              </a:solidFill>
              <a:latin typeface="Lato-Regular"/>
            </a:endParaRPr>
          </a:p>
          <a:p>
            <a:r>
              <a:rPr lang="en-GB" b="0" i="0" dirty="0">
                <a:solidFill>
                  <a:srgbClr val="1F2025"/>
                </a:solidFill>
                <a:effectLst/>
                <a:latin typeface="Lato-Regular"/>
              </a:rPr>
              <a:t>RFR is utilised post event as part of a criminal investigation. Images are typically supplied from CCTV, mobile phone footage or social media. These images are then compared against custody images.</a:t>
            </a:r>
            <a:endParaRPr lang="en-GB" dirty="0"/>
          </a:p>
        </p:txBody>
      </p:sp>
    </p:spTree>
    <p:extLst>
      <p:ext uri="{BB962C8B-B14F-4D97-AF65-F5344CB8AC3E}">
        <p14:creationId xmlns:p14="http://schemas.microsoft.com/office/powerpoint/2010/main" val="403305081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17676BC-336C-156C-294C-73341E4CA7DB}"/>
              </a:ext>
            </a:extLst>
          </p:cNvPr>
          <p:cNvSpPr>
            <a:spLocks noGrp="1"/>
          </p:cNvSpPr>
          <p:nvPr>
            <p:ph type="title"/>
          </p:nvPr>
        </p:nvSpPr>
        <p:spPr>
          <a:xfrm>
            <a:off x="1137034" y="609597"/>
            <a:ext cx="9392421" cy="1330841"/>
          </a:xfrm>
        </p:spPr>
        <p:txBody>
          <a:bodyPr>
            <a:normAutofit/>
          </a:bodyPr>
          <a:lstStyle/>
          <a:p>
            <a:r>
              <a:rPr lang="en-GB"/>
              <a:t>Craig Walters Case 2019</a:t>
            </a:r>
          </a:p>
        </p:txBody>
      </p:sp>
      <p:sp>
        <p:nvSpPr>
          <p:cNvPr id="3" name="Content Placeholder 2">
            <a:extLst>
              <a:ext uri="{FF2B5EF4-FFF2-40B4-BE49-F238E27FC236}">
                <a16:creationId xmlns:a16="http://schemas.microsoft.com/office/drawing/2014/main" id="{B4879C2B-E104-4B16-07E4-31FA371EB2F8}"/>
              </a:ext>
            </a:extLst>
          </p:cNvPr>
          <p:cNvSpPr>
            <a:spLocks noGrp="1"/>
          </p:cNvSpPr>
          <p:nvPr>
            <p:ph idx="1"/>
          </p:nvPr>
        </p:nvSpPr>
        <p:spPr>
          <a:xfrm>
            <a:off x="1137034" y="2198362"/>
            <a:ext cx="4958966" cy="3917773"/>
          </a:xfrm>
        </p:spPr>
        <p:txBody>
          <a:bodyPr>
            <a:normAutofit/>
          </a:bodyPr>
          <a:lstStyle/>
          <a:p>
            <a:r>
              <a:rPr lang="en-GB" sz="2400" dirty="0"/>
              <a:t>Walters was jailed for life following an attack on a female in Cardiff.</a:t>
            </a:r>
          </a:p>
          <a:p>
            <a:r>
              <a:rPr lang="en-GB" sz="2400" dirty="0"/>
              <a:t>Arrested within 48 hours of the attack. </a:t>
            </a:r>
          </a:p>
          <a:p>
            <a:r>
              <a:rPr lang="en-GB" sz="2400" dirty="0"/>
              <a:t>Identified using FRT by SWP.</a:t>
            </a:r>
          </a:p>
          <a:p>
            <a:r>
              <a:rPr lang="en-GB" sz="2400" dirty="0"/>
              <a:t>CCTV of the incident was gathered and FRT used on the footage. </a:t>
            </a:r>
          </a:p>
        </p:txBody>
      </p:sp>
      <p:pic>
        <p:nvPicPr>
          <p:cNvPr id="5" name="Picture 4">
            <a:extLst>
              <a:ext uri="{FF2B5EF4-FFF2-40B4-BE49-F238E27FC236}">
                <a16:creationId xmlns:a16="http://schemas.microsoft.com/office/drawing/2014/main" id="{08B96F76-D4CB-2915-C47B-A925C91207B8}"/>
              </a:ext>
            </a:extLst>
          </p:cNvPr>
          <p:cNvPicPr>
            <a:picLocks noChangeAspect="1"/>
          </p:cNvPicPr>
          <p:nvPr/>
        </p:nvPicPr>
        <p:blipFill>
          <a:blip r:embed="rId3"/>
          <a:stretch>
            <a:fillRect/>
          </a:stretch>
        </p:blipFill>
        <p:spPr>
          <a:xfrm>
            <a:off x="7277916" y="2184914"/>
            <a:ext cx="3671406" cy="3755915"/>
          </a:xfrm>
          <a:prstGeom prst="rect">
            <a:avLst/>
          </a:prstGeom>
        </p:spPr>
      </p:pic>
      <p:sp>
        <p:nvSpPr>
          <p:cNvPr id="22" name="Freeform: Shape 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7148606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BD756B9-BC9B-1714-E901-C0D5DB97C46E}"/>
              </a:ext>
            </a:extLst>
          </p:cNvPr>
          <p:cNvSpPr>
            <a:spLocks noGrp="1"/>
          </p:cNvSpPr>
          <p:nvPr>
            <p:ph type="title"/>
          </p:nvPr>
        </p:nvSpPr>
        <p:spPr>
          <a:xfrm>
            <a:off x="1137034" y="609597"/>
            <a:ext cx="9392421" cy="1330841"/>
          </a:xfrm>
        </p:spPr>
        <p:txBody>
          <a:bodyPr>
            <a:normAutofit/>
          </a:bodyPr>
          <a:lstStyle/>
          <a:p>
            <a:r>
              <a:rPr lang="en-GB"/>
              <a:t>Legal Challenge: Ed Bridges V SWP </a:t>
            </a:r>
            <a:endParaRPr lang="en-GB" dirty="0"/>
          </a:p>
        </p:txBody>
      </p:sp>
      <p:sp>
        <p:nvSpPr>
          <p:cNvPr id="3" name="Content Placeholder 2">
            <a:extLst>
              <a:ext uri="{FF2B5EF4-FFF2-40B4-BE49-F238E27FC236}">
                <a16:creationId xmlns:a16="http://schemas.microsoft.com/office/drawing/2014/main" id="{B07E5AD8-CBCD-9D78-39AE-211A868A70FD}"/>
              </a:ext>
            </a:extLst>
          </p:cNvPr>
          <p:cNvSpPr>
            <a:spLocks noGrp="1"/>
          </p:cNvSpPr>
          <p:nvPr>
            <p:ph idx="1"/>
          </p:nvPr>
        </p:nvSpPr>
        <p:spPr>
          <a:xfrm>
            <a:off x="1137034" y="2198362"/>
            <a:ext cx="4958966" cy="3917773"/>
          </a:xfrm>
        </p:spPr>
        <p:txBody>
          <a:bodyPr>
            <a:normAutofit/>
          </a:bodyPr>
          <a:lstStyle/>
          <a:p>
            <a:pPr marL="0" indent="0">
              <a:buNone/>
            </a:pPr>
            <a:r>
              <a:rPr lang="en-GB" sz="1900" b="0" i="0">
                <a:effectLst/>
                <a:latin typeface="Helvetica Neue"/>
              </a:rPr>
              <a:t> </a:t>
            </a:r>
            <a:r>
              <a:rPr lang="en-GB" sz="1900" b="0" i="0">
                <a:effectLst/>
                <a:latin typeface="Arial" panose="020B0604020202020204" pitchFamily="34" charset="0"/>
                <a:cs typeface="Arial" panose="020B0604020202020204" pitchFamily="34" charset="0"/>
              </a:rPr>
              <a:t>Court of Appeal 2020 agreed on behalf of Cardiff resident Ed Bridges and found South Wales Police’s use of facial recognition technology breaches privacy rights, data protection laws and equality laws.</a:t>
            </a:r>
          </a:p>
          <a:p>
            <a:pPr marL="0" indent="0">
              <a:buNone/>
            </a:pPr>
            <a:r>
              <a:rPr lang="en-GB" sz="1900" b="0" i="0">
                <a:effectLst/>
                <a:latin typeface="Arial" panose="020B0604020202020204" pitchFamily="34" charset="0"/>
                <a:cs typeface="Arial" panose="020B0604020202020204" pitchFamily="34" charset="0"/>
              </a:rPr>
              <a:t>The judgment means the police force leading the use of facial recognition on UK streets must halt its long-running trial.</a:t>
            </a:r>
          </a:p>
          <a:p>
            <a:pPr marL="0" indent="0">
              <a:buNone/>
            </a:pPr>
            <a:r>
              <a:rPr lang="en-GB" sz="1900" b="0" i="0">
                <a:effectLst/>
                <a:latin typeface="Arial" panose="020B0604020202020204" pitchFamily="34" charset="0"/>
                <a:cs typeface="Arial" panose="020B0604020202020204" pitchFamily="34" charset="0"/>
              </a:rPr>
              <a:t>The Court held that there were “fundamental deficiencies” in the legal framework and that Ed Bridges’ rights were breached as a result.</a:t>
            </a:r>
          </a:p>
          <a:p>
            <a:pPr marL="0" indent="0">
              <a:buNone/>
            </a:pPr>
            <a:r>
              <a:rPr lang="en-GB" sz="1900">
                <a:latin typeface="Arial" panose="020B0604020202020204" pitchFamily="34" charset="0"/>
                <a:cs typeface="Arial" panose="020B0604020202020204" pitchFamily="34" charset="0"/>
              </a:rPr>
              <a:t>(Liberty, 2020)</a:t>
            </a:r>
            <a:endParaRPr lang="en-GB" sz="1900" b="0" i="0">
              <a:effectLst/>
              <a:latin typeface="Arial" panose="020B0604020202020204" pitchFamily="34" charset="0"/>
              <a:cs typeface="Arial" panose="020B0604020202020204" pitchFamily="34" charset="0"/>
            </a:endParaRPr>
          </a:p>
          <a:p>
            <a:endParaRPr lang="en-GB" sz="1900"/>
          </a:p>
        </p:txBody>
      </p:sp>
      <p:pic>
        <p:nvPicPr>
          <p:cNvPr id="5" name="Picture 4">
            <a:extLst>
              <a:ext uri="{FF2B5EF4-FFF2-40B4-BE49-F238E27FC236}">
                <a16:creationId xmlns:a16="http://schemas.microsoft.com/office/drawing/2014/main" id="{9E960BB6-39DC-AC32-C3F7-EDBAC937F7A2}"/>
              </a:ext>
            </a:extLst>
          </p:cNvPr>
          <p:cNvPicPr>
            <a:picLocks noChangeAspect="1"/>
          </p:cNvPicPr>
          <p:nvPr/>
        </p:nvPicPr>
        <p:blipFill>
          <a:blip r:embed="rId3"/>
          <a:stretch>
            <a:fillRect/>
          </a:stretch>
        </p:blipFill>
        <p:spPr>
          <a:xfrm>
            <a:off x="6719367" y="2793918"/>
            <a:ext cx="4788505" cy="2537907"/>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0124667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398CC9F-8D20-7C2A-1F2D-A75691B8AF16}"/>
              </a:ext>
            </a:extLst>
          </p:cNvPr>
          <p:cNvPicPr>
            <a:picLocks noGrp="1" noChangeAspect="1"/>
          </p:cNvPicPr>
          <p:nvPr>
            <p:ph idx="1"/>
          </p:nvPr>
        </p:nvPicPr>
        <p:blipFill>
          <a:blip r:embed="rId2"/>
          <a:srcRect l="391"/>
          <a:stretch/>
        </p:blipFill>
        <p:spPr>
          <a:xfrm>
            <a:off x="-6588" y="10"/>
            <a:ext cx="12198588" cy="6857990"/>
          </a:xfrm>
          <a:prstGeom prst="rect">
            <a:avLst/>
          </a:prstGeom>
        </p:spPr>
      </p:pic>
    </p:spTree>
    <p:extLst>
      <p:ext uri="{BB962C8B-B14F-4D97-AF65-F5344CB8AC3E}">
        <p14:creationId xmlns:p14="http://schemas.microsoft.com/office/powerpoint/2010/main" val="3460408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yellow and black sign with a black and white text&#10;&#10;Description automatically generated">
            <a:extLst>
              <a:ext uri="{FF2B5EF4-FFF2-40B4-BE49-F238E27FC236}">
                <a16:creationId xmlns:a16="http://schemas.microsoft.com/office/drawing/2014/main" id="{275085A6-F0F4-3607-77A4-9F1B6F46D7BA}"/>
              </a:ext>
            </a:extLst>
          </p:cNvPr>
          <p:cNvPicPr>
            <a:picLocks noGrp="1" noChangeAspect="1"/>
          </p:cNvPicPr>
          <p:nvPr>
            <p:ph idx="1"/>
          </p:nvPr>
        </p:nvPicPr>
        <p:blipFill>
          <a:blip r:embed="rId2"/>
          <a:srcRect l="1280"/>
          <a:stretch/>
        </p:blipFill>
        <p:spPr>
          <a:xfrm>
            <a:off x="-6588" y="10"/>
            <a:ext cx="12198588" cy="6857990"/>
          </a:xfrm>
          <a:prstGeom prst="rect">
            <a:avLst/>
          </a:prstGeom>
        </p:spPr>
      </p:pic>
    </p:spTree>
    <p:extLst>
      <p:ext uri="{BB962C8B-B14F-4D97-AF65-F5344CB8AC3E}">
        <p14:creationId xmlns:p14="http://schemas.microsoft.com/office/powerpoint/2010/main" val="14903695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775912-714F-E58E-2B18-5340810EE943}"/>
              </a:ext>
            </a:extLst>
          </p:cNvPr>
          <p:cNvPicPr>
            <a:picLocks noGrp="1" noChangeAspect="1"/>
          </p:cNvPicPr>
          <p:nvPr>
            <p:ph idx="1"/>
          </p:nvPr>
        </p:nvPicPr>
        <p:blipFill>
          <a:blip r:embed="rId2"/>
          <a:srcRect l="391"/>
          <a:stretch/>
        </p:blipFill>
        <p:spPr>
          <a:xfrm>
            <a:off x="-6588" y="10"/>
            <a:ext cx="12198588" cy="6857990"/>
          </a:xfrm>
          <a:prstGeom prst="rect">
            <a:avLst/>
          </a:prstGeom>
        </p:spPr>
      </p:pic>
    </p:spTree>
    <p:extLst>
      <p:ext uri="{BB962C8B-B14F-4D97-AF65-F5344CB8AC3E}">
        <p14:creationId xmlns:p14="http://schemas.microsoft.com/office/powerpoint/2010/main" val="178594214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8A4C7A3-38B0-33C9-9802-8228B895E3C0}"/>
              </a:ext>
            </a:extLst>
          </p:cNvPr>
          <p:cNvPicPr>
            <a:picLocks noGrp="1" noChangeAspect="1"/>
          </p:cNvPicPr>
          <p:nvPr>
            <p:ph idx="1"/>
          </p:nvPr>
        </p:nvPicPr>
        <p:blipFill>
          <a:blip r:embed="rId2"/>
          <a:srcRect l="1280"/>
          <a:stretch/>
        </p:blipFill>
        <p:spPr>
          <a:xfrm>
            <a:off x="-6588" y="10"/>
            <a:ext cx="12198588" cy="6857990"/>
          </a:xfrm>
          <a:prstGeom prst="rect">
            <a:avLst/>
          </a:prstGeom>
        </p:spPr>
      </p:pic>
    </p:spTree>
    <p:extLst>
      <p:ext uri="{BB962C8B-B14F-4D97-AF65-F5344CB8AC3E}">
        <p14:creationId xmlns:p14="http://schemas.microsoft.com/office/powerpoint/2010/main" val="68319616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F352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6F000C-8C1B-212A-FD57-62E23C457DEC}"/>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Drones</a:t>
            </a:r>
          </a:p>
        </p:txBody>
      </p:sp>
      <p:pic>
        <p:nvPicPr>
          <p:cNvPr id="5" name="Content Placeholder 4">
            <a:extLst>
              <a:ext uri="{FF2B5EF4-FFF2-40B4-BE49-F238E27FC236}">
                <a16:creationId xmlns:a16="http://schemas.microsoft.com/office/drawing/2014/main" id="{760BCF74-0F71-66B1-B424-31F6A64851A0}"/>
              </a:ext>
            </a:extLst>
          </p:cNvPr>
          <p:cNvPicPr>
            <a:picLocks noGrp="1" noChangeAspect="1"/>
          </p:cNvPicPr>
          <p:nvPr>
            <p:ph idx="1"/>
          </p:nvPr>
        </p:nvPicPr>
        <p:blipFill>
          <a:blip r:embed="rId2"/>
          <a:stretch>
            <a:fillRect/>
          </a:stretch>
        </p:blipFill>
        <p:spPr>
          <a:xfrm>
            <a:off x="4124584" y="961812"/>
            <a:ext cx="7016230" cy="4930987"/>
          </a:xfrm>
          <a:prstGeom prst="rect">
            <a:avLst/>
          </a:prstGeom>
        </p:spPr>
      </p:pic>
    </p:spTree>
    <p:extLst>
      <p:ext uri="{BB962C8B-B14F-4D97-AF65-F5344CB8AC3E}">
        <p14:creationId xmlns:p14="http://schemas.microsoft.com/office/powerpoint/2010/main" val="1398600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32F4E-50E8-B58D-0486-D4706BC3DC75}"/>
              </a:ext>
            </a:extLst>
          </p:cNvPr>
          <p:cNvSpPr>
            <a:spLocks noGrp="1"/>
          </p:cNvSpPr>
          <p:nvPr>
            <p:ph type="title"/>
          </p:nvPr>
        </p:nvSpPr>
        <p:spPr>
          <a:xfrm>
            <a:off x="800100" y="4167167"/>
            <a:ext cx="4229100" cy="2255461"/>
          </a:xfrm>
        </p:spPr>
        <p:txBody>
          <a:bodyPr anchor="t">
            <a:normAutofit/>
          </a:bodyPr>
          <a:lstStyle/>
          <a:p>
            <a:r>
              <a:rPr lang="en-GB" sz="3200"/>
              <a:t>The use of Drones in policing</a:t>
            </a:r>
          </a:p>
        </p:txBody>
      </p:sp>
      <p:pic>
        <p:nvPicPr>
          <p:cNvPr id="5" name="Picture 4" descr="A drone flying in the sky&#10;&#10;Description automatically generated">
            <a:extLst>
              <a:ext uri="{FF2B5EF4-FFF2-40B4-BE49-F238E27FC236}">
                <a16:creationId xmlns:a16="http://schemas.microsoft.com/office/drawing/2014/main" id="{2B9A9764-C1BD-7265-229B-761CB884DFAB}"/>
              </a:ext>
            </a:extLst>
          </p:cNvPr>
          <p:cNvPicPr>
            <a:picLocks noChangeAspect="1"/>
          </p:cNvPicPr>
          <p:nvPr/>
        </p:nvPicPr>
        <p:blipFill>
          <a:blip r:embed="rId3"/>
          <a:stretch>
            <a:fillRect/>
          </a:stretch>
        </p:blipFill>
        <p:spPr>
          <a:xfrm>
            <a:off x="866422" y="708588"/>
            <a:ext cx="10459156" cy="2719380"/>
          </a:xfrm>
          <a:prstGeom prst="rect">
            <a:avLst/>
          </a:prstGeom>
        </p:spPr>
      </p:pic>
      <p:cxnSp>
        <p:nvCxnSpPr>
          <p:cNvPr id="10" name="Straight Connector 9">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2C700B0-DC24-B15B-FA84-8CD6AF033D7A}"/>
              </a:ext>
            </a:extLst>
          </p:cNvPr>
          <p:cNvSpPr>
            <a:spLocks noGrp="1"/>
          </p:cNvSpPr>
          <p:nvPr>
            <p:ph idx="1"/>
          </p:nvPr>
        </p:nvSpPr>
        <p:spPr>
          <a:xfrm>
            <a:off x="5987844" y="3854885"/>
            <a:ext cx="5365955" cy="2384552"/>
          </a:xfrm>
        </p:spPr>
        <p:txBody>
          <a:bodyPr>
            <a:normAutofit/>
          </a:bodyPr>
          <a:lstStyle/>
          <a:p>
            <a:pPr marL="0" indent="0">
              <a:buNone/>
            </a:pPr>
            <a:r>
              <a:rPr lang="en-GB" sz="1700"/>
              <a:t>National Police Chief’s Council describes the use of drones within policing as</a:t>
            </a:r>
          </a:p>
          <a:p>
            <a:endParaRPr lang="en-GB" sz="1700"/>
          </a:p>
          <a:p>
            <a:pPr marL="0" indent="0">
              <a:buNone/>
            </a:pPr>
            <a:r>
              <a:rPr lang="en-GB" sz="1700"/>
              <a:t>“</a:t>
            </a:r>
            <a:r>
              <a:rPr lang="en-GB" sz="1700" b="0" i="0">
                <a:effectLst/>
                <a:latin typeface="Lato-Regular"/>
              </a:rPr>
              <a:t>Drones are indispensable to policing. Whether locating a missing person, tracking offenders or providing a bird’s-eye view of a developing incident, there is so much potential for drones to support front-line officers”</a:t>
            </a:r>
            <a:endParaRPr lang="en-GB" sz="1700"/>
          </a:p>
        </p:txBody>
      </p:sp>
    </p:spTree>
    <p:extLst>
      <p:ext uri="{BB962C8B-B14F-4D97-AF65-F5344CB8AC3E}">
        <p14:creationId xmlns:p14="http://schemas.microsoft.com/office/powerpoint/2010/main" val="14631063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DDC0-9F63-A7FE-CB5F-634BDB6F233D}"/>
              </a:ext>
            </a:extLst>
          </p:cNvPr>
          <p:cNvSpPr>
            <a:spLocks noGrp="1"/>
          </p:cNvSpPr>
          <p:nvPr>
            <p:ph type="title"/>
          </p:nvPr>
        </p:nvSpPr>
        <p:spPr/>
        <p:txBody>
          <a:bodyPr/>
          <a:lstStyle/>
          <a:p>
            <a:r>
              <a:rPr lang="en-GB" dirty="0"/>
              <a:t>College of Policing and drones. </a:t>
            </a:r>
          </a:p>
        </p:txBody>
      </p:sp>
      <p:sp>
        <p:nvSpPr>
          <p:cNvPr id="3" name="Content Placeholder 2">
            <a:extLst>
              <a:ext uri="{FF2B5EF4-FFF2-40B4-BE49-F238E27FC236}">
                <a16:creationId xmlns:a16="http://schemas.microsoft.com/office/drawing/2014/main" id="{370954D4-ABFB-E6A2-7DD6-452DE194CC30}"/>
              </a:ext>
            </a:extLst>
          </p:cNvPr>
          <p:cNvSpPr>
            <a:spLocks noGrp="1"/>
          </p:cNvSpPr>
          <p:nvPr>
            <p:ph idx="1"/>
          </p:nvPr>
        </p:nvSpPr>
        <p:spPr/>
        <p:txBody>
          <a:bodyPr/>
          <a:lstStyle/>
          <a:p>
            <a:r>
              <a:rPr lang="en-GB" b="0" i="0" dirty="0">
                <a:solidFill>
                  <a:srgbClr val="000000"/>
                </a:solidFill>
                <a:effectLst/>
                <a:latin typeface="Gotham"/>
              </a:rPr>
              <a:t>Drone’ refers to any vehicle that is operated remotely, rather than by an onboard pilot or controller. Drones can be aerial, land or maritime. For a policing benefit, aerial drones are primarily used.</a:t>
            </a:r>
          </a:p>
          <a:p>
            <a:r>
              <a:rPr lang="en-GB" b="0" i="0" dirty="0">
                <a:solidFill>
                  <a:srgbClr val="000000"/>
                </a:solidFill>
                <a:effectLst/>
                <a:latin typeface="Gotham"/>
              </a:rPr>
              <a:t>Drones can be equipped with a range of equipment, including thermal imaging cameras, high-powered cameras (up to 30× optical and 200× digital zoom), lights and speakers.</a:t>
            </a:r>
            <a:endParaRPr lang="en-GB" dirty="0">
              <a:solidFill>
                <a:srgbClr val="000000"/>
              </a:solidFill>
              <a:latin typeface="Gotham"/>
            </a:endParaRPr>
          </a:p>
          <a:p>
            <a:r>
              <a:rPr lang="en-GB" b="0" i="0" dirty="0">
                <a:solidFill>
                  <a:srgbClr val="000000"/>
                </a:solidFill>
                <a:effectLst/>
                <a:latin typeface="Gotham"/>
              </a:rPr>
              <a:t>With technological innovation also comes criminal misuse and recreational negligence. Drones may be used within protests or disruption, surveillance of property vulnerability, counter-policing or stalking.</a:t>
            </a:r>
            <a:endParaRPr lang="en-GB" dirty="0"/>
          </a:p>
        </p:txBody>
      </p:sp>
    </p:spTree>
    <p:extLst>
      <p:ext uri="{BB962C8B-B14F-4D97-AF65-F5344CB8AC3E}">
        <p14:creationId xmlns:p14="http://schemas.microsoft.com/office/powerpoint/2010/main" val="39675360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7B1AB9FE-36F5-4FD1-9850-DB5C5AD482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137397"/>
            <a:ext cx="12192000" cy="1720601"/>
          </a:xfrm>
          <a:prstGeom prst="rect">
            <a:avLst/>
          </a:prstGeom>
          <a:ln>
            <a:noFill/>
          </a:ln>
          <a:effectLst>
            <a:outerShdw blurRad="254000" dist="127000" dir="5460000" sx="90000" sy="90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EFC7-9536-D6D8-94B7-6ACBAAE100B2}"/>
              </a:ext>
            </a:extLst>
          </p:cNvPr>
          <p:cNvSpPr>
            <a:spLocks noGrp="1"/>
          </p:cNvSpPr>
          <p:nvPr>
            <p:ph type="title"/>
          </p:nvPr>
        </p:nvSpPr>
        <p:spPr>
          <a:xfrm>
            <a:off x="589558" y="5505709"/>
            <a:ext cx="7015500" cy="1019449"/>
          </a:xfrm>
        </p:spPr>
        <p:txBody>
          <a:bodyPr vert="horz" lIns="91440" tIns="45720" rIns="91440" bIns="45720" rtlCol="0" anchor="ctr">
            <a:normAutofit/>
          </a:bodyPr>
          <a:lstStyle/>
          <a:p>
            <a:r>
              <a:rPr lang="en-US"/>
              <a:t>Any Questions?</a:t>
            </a:r>
          </a:p>
        </p:txBody>
      </p:sp>
      <p:pic>
        <p:nvPicPr>
          <p:cNvPr id="5" name="Picture 4" descr="3D black question marks with one yellow question mark">
            <a:extLst>
              <a:ext uri="{FF2B5EF4-FFF2-40B4-BE49-F238E27FC236}">
                <a16:creationId xmlns:a16="http://schemas.microsoft.com/office/drawing/2014/main" id="{093A1327-3310-453E-6371-48EC03D56894}"/>
              </a:ext>
            </a:extLst>
          </p:cNvPr>
          <p:cNvPicPr>
            <a:picLocks noChangeAspect="1"/>
          </p:cNvPicPr>
          <p:nvPr/>
        </p:nvPicPr>
        <p:blipFill rotWithShape="1">
          <a:blip r:embed="rId2"/>
          <a:srcRect l="13379" r="1" b="1"/>
          <a:stretch/>
        </p:blipFill>
        <p:spPr>
          <a:xfrm>
            <a:off x="20" y="10"/>
            <a:ext cx="12191979" cy="5137387"/>
          </a:xfrm>
          <a:prstGeom prst="rect">
            <a:avLst/>
          </a:prstGeom>
          <a:effectLst>
            <a:outerShdw blurRad="190500" dist="63500" dir="5400000" sx="98000" sy="98000" algn="t" rotWithShape="0">
              <a:prstClr val="black">
                <a:alpha val="40000"/>
              </a:prstClr>
            </a:outerShdw>
          </a:effectLst>
        </p:spPr>
      </p:pic>
    </p:spTree>
    <p:extLst>
      <p:ext uri="{BB962C8B-B14F-4D97-AF65-F5344CB8AC3E}">
        <p14:creationId xmlns:p14="http://schemas.microsoft.com/office/powerpoint/2010/main" val="17412180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374</TotalTime>
  <Words>1178</Words>
  <Application>Microsoft Office PowerPoint</Application>
  <PresentationFormat>Widescreen</PresentationFormat>
  <Paragraphs>116</Paragraphs>
  <Slides>41</Slides>
  <Notes>16</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41</vt:i4>
      </vt:variant>
    </vt:vector>
  </HeadingPairs>
  <TitlesOfParts>
    <vt:vector size="51" baseType="lpstr">
      <vt:lpstr>Aptos</vt:lpstr>
      <vt:lpstr>Aptos Display</vt:lpstr>
      <vt:lpstr>Arial</vt:lpstr>
      <vt:lpstr>Gotham</vt:lpstr>
      <vt:lpstr>Helvetica Neue</vt:lpstr>
      <vt:lpstr>Lato-Regular</vt:lpstr>
      <vt:lpstr>LatoWebBold</vt:lpstr>
      <vt:lpstr>national</vt:lpstr>
      <vt:lpstr>Reith Sans</vt:lpstr>
      <vt:lpstr>Office Theme</vt:lpstr>
      <vt:lpstr>Technology in Response Policing</vt:lpstr>
      <vt:lpstr>Why is technology important within policing?</vt:lpstr>
      <vt:lpstr>The use of technology</vt:lpstr>
      <vt:lpstr>Benefits</vt:lpstr>
      <vt:lpstr>Digital and Operational Policing</vt:lpstr>
      <vt:lpstr>PowerPoint Presentation</vt:lpstr>
      <vt:lpstr>PowerPoint Presentation</vt:lpstr>
      <vt:lpstr>PowerPoint Presentation</vt:lpstr>
      <vt:lpstr>Aims </vt:lpstr>
      <vt:lpstr>PowerPoint Presentation</vt:lpstr>
      <vt:lpstr>PowerPoint Presentation</vt:lpstr>
      <vt:lpstr>PowerPoint Presentation</vt:lpstr>
      <vt:lpstr>PowerPoint Presentation</vt:lpstr>
      <vt:lpstr>Continue to build on the success of the 2025 Vision</vt:lpstr>
      <vt:lpstr>Building on the success of the 2025 Vision</vt:lpstr>
      <vt:lpstr>Group Activity: </vt:lpstr>
      <vt:lpstr>PowerPoint Presentation</vt:lpstr>
      <vt:lpstr>Devices of a Response Officer</vt:lpstr>
      <vt:lpstr>PowerPoint Presentation</vt:lpstr>
      <vt:lpstr>PowerPoint Presentation</vt:lpstr>
      <vt:lpstr>Digital Evidence is powerful </vt:lpstr>
      <vt:lpstr>John Honey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Live Facial Recognition (LFR) </vt:lpstr>
      <vt:lpstr> Retrospective Facial Recognition (RFR) </vt:lpstr>
      <vt:lpstr>Craig Walters Case 2019</vt:lpstr>
      <vt:lpstr>Legal Challenge: Ed Bridges V SWP </vt:lpstr>
      <vt:lpstr>PowerPoint Presentation</vt:lpstr>
      <vt:lpstr>PowerPoint Presentation</vt:lpstr>
      <vt:lpstr>PowerPoint Presentation</vt:lpstr>
      <vt:lpstr>PowerPoint Presentation</vt:lpstr>
      <vt:lpstr>Drones</vt:lpstr>
      <vt:lpstr>The use of Drones in policing</vt:lpstr>
      <vt:lpstr>College of Policing and drones. </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13</cp:revision>
  <dcterms:created xsi:type="dcterms:W3CDTF">2024-06-25T08:19:50Z</dcterms:created>
  <dcterms:modified xsi:type="dcterms:W3CDTF">2025-01-08T11:37:09Z</dcterms:modified>
</cp:coreProperties>
</file>