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3" r:id="rId7"/>
    <p:sldId id="265" r:id="rId8"/>
    <p:sldId id="264" r:id="rId9"/>
    <p:sldId id="267" r:id="rId10"/>
    <p:sldId id="266"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54C3C6-8AAE-437E-93E3-B5EDB52DB2CF}" v="15" dt="2026-05-01T16:27:18.269"/>
    <p1510:client id="{4857910D-DEB4-251D-3D9D-647261098C1B}" v="1" dt="2026-05-01T12:08:23.259"/>
    <p1510:client id="{927DF87B-2C7D-0E33-0865-ABA6FD198A4B}" v="1523" dt="2026-05-01T10:37:02.1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110" d="100"/>
          <a:sy n="110" d="100"/>
        </p:scale>
        <p:origin x="348" y="1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mailto:llinos.jones@uwtsd.ac.uk" TargetMode="External"/><Relationship Id="rId2" Type="http://schemas.openxmlformats.org/officeDocument/2006/relationships/hyperlink" Target="mailto:gabriel.fisher@uwtsd.ac.uk" TargetMode="Externa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hyperlink" Target="https://www.atlassian.com/blog/productivity/how-to-write-smart-goals" TargetMode="External"/><Relationship Id="rId7" Type="http://schemas.openxmlformats.org/officeDocument/2006/relationships/hyperlink" Target="https://www.spotlight.com/news-and-advice/the-essentials/getting-started-as-a-voice-actor/" TargetMode="External"/><Relationship Id="rId2" Type="http://schemas.openxmlformats.org/officeDocument/2006/relationships/hyperlink" Target="https://1226management.co.uk/" TargetMode="External"/><Relationship Id="rId1" Type="http://schemas.openxmlformats.org/officeDocument/2006/relationships/slideLayout" Target="../slideLayouts/slideLayout2.xml"/><Relationship Id="rId6" Type="http://schemas.openxmlformats.org/officeDocument/2006/relationships/hyperlink" Target="https://www.rwcmd.ac.uk/course/ma-acting-for-stage-screen" TargetMode="External"/><Relationship Id="rId5" Type="http://schemas.openxmlformats.org/officeDocument/2006/relationships/hyperlink" Target="https://regantalentgroup.co.uk/" TargetMode="External"/><Relationship Id="rId4" Type="http://schemas.openxmlformats.org/officeDocument/2006/relationships/hyperlink" Target="https://www.ljpmanagement.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E-Portfolio for Creative </a:t>
            </a:r>
            <a:r>
              <a:rPr lang="en-US"/>
              <a:t>Industries</a:t>
            </a:r>
            <a:endParaRPr lang="en-US" dirty="0"/>
          </a:p>
        </p:txBody>
      </p:sp>
      <p:sp>
        <p:nvSpPr>
          <p:cNvPr id="3" name="Subtitle 2"/>
          <p:cNvSpPr>
            <a:spLocks noGrp="1"/>
          </p:cNvSpPr>
          <p:nvPr>
            <p:ph type="subTitle" idx="1"/>
          </p:nvPr>
        </p:nvSpPr>
        <p:spPr/>
        <p:txBody>
          <a:bodyPr vert="horz" lIns="91440" tIns="45720" rIns="91440" bIns="45720" rtlCol="0" anchor="t">
            <a:normAutofit/>
          </a:bodyPr>
          <a:lstStyle/>
          <a:p>
            <a:r>
              <a:rPr lang="en-US" dirty="0"/>
              <a:t>Lecturer: Andrew </a:t>
            </a:r>
            <a:r>
              <a:rPr lang="en-US"/>
              <a:t>Fillis</a:t>
            </a:r>
            <a:endParaRPr lang="en-US" dirty="0"/>
          </a:p>
          <a:p>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F2E6A3-628D-1AD4-E951-587312C0E5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F26AE-EA14-C5B9-F0C9-1503DBD0EBF0}"/>
              </a:ext>
            </a:extLst>
          </p:cNvPr>
          <p:cNvSpPr>
            <a:spLocks noGrp="1"/>
          </p:cNvSpPr>
          <p:nvPr>
            <p:ph type="title"/>
          </p:nvPr>
        </p:nvSpPr>
        <p:spPr/>
        <p:txBody>
          <a:bodyPr/>
          <a:lstStyle/>
          <a:p>
            <a:r>
              <a:rPr lang="en-US" dirty="0"/>
              <a:t>SWOT Analysis (Written on 12/03/2026)</a:t>
            </a:r>
          </a:p>
        </p:txBody>
      </p:sp>
      <p:sp>
        <p:nvSpPr>
          <p:cNvPr id="3" name="Content Placeholder 2">
            <a:extLst>
              <a:ext uri="{FF2B5EF4-FFF2-40B4-BE49-F238E27FC236}">
                <a16:creationId xmlns:a16="http://schemas.microsoft.com/office/drawing/2014/main" id="{101AC1C2-5A11-3593-B3A5-6A7B3D25B0A6}"/>
              </a:ext>
            </a:extLst>
          </p:cNvPr>
          <p:cNvSpPr>
            <a:spLocks noGrp="1"/>
          </p:cNvSpPr>
          <p:nvPr>
            <p:ph idx="1"/>
          </p:nvPr>
        </p:nvSpPr>
        <p:spPr/>
        <p:txBody>
          <a:bodyPr vert="horz" lIns="91440" tIns="45720" rIns="91440" bIns="45720" rtlCol="0" anchor="t">
            <a:normAutofit fontScale="55000" lnSpcReduction="20000"/>
          </a:bodyPr>
          <a:lstStyle/>
          <a:p>
            <a:pPr>
              <a:buFont typeface="Calibri" panose="020B0604020202020204" pitchFamily="34" charset="0"/>
              <a:buChar char="-"/>
            </a:pPr>
            <a:r>
              <a:rPr lang="en-US" b="1" dirty="0"/>
              <a:t>Strengths:</a:t>
            </a:r>
            <a:r>
              <a:rPr lang="en-US" dirty="0"/>
              <a:t> I have a fiery personality that makes me distinctive from other actors. When I put my mind to it, I </a:t>
            </a:r>
            <a:r>
              <a:rPr lang="en-US" dirty="0" err="1"/>
              <a:t>utilise</a:t>
            </a:r>
            <a:r>
              <a:rPr lang="en-US" dirty="0"/>
              <a:t> extreme dedication and determination to complete tasks, and can listen to constructive criticism. When given a task, I try my best to complete it, no matter the cost. I am also a critical thinker, and voice my own opinion rather than parroting what others say. With my roles, I always attempt to go an extra mile when it comes to preparing for the role I am given.</a:t>
            </a:r>
          </a:p>
          <a:p>
            <a:pPr>
              <a:buFont typeface="Calibri" panose="020B0604020202020204" pitchFamily="34" charset="0"/>
              <a:buChar char="-"/>
            </a:pPr>
            <a:r>
              <a:rPr lang="en-US" b="1" dirty="0"/>
              <a:t>Weaknesses:</a:t>
            </a:r>
            <a:r>
              <a:rPr lang="en-US" dirty="0"/>
              <a:t> I have little interest in compromising with others, and can sometimes be a little inflexible. I can also hold grudges against perceived rivals very easily, and I don't take care of my body very well. My sleep schedule is also painfully inconsistent. I deeply struggle with looking back at filmed footage of myself. My only amateur experience for years was Musical Theatre, so I am very inexperienced in other acting fields (I'm also a bit insecure about my weight)</a:t>
            </a:r>
          </a:p>
          <a:p>
            <a:pPr>
              <a:buFont typeface="Calibri" panose="020B0604020202020204" pitchFamily="34" charset="0"/>
              <a:buChar char="-"/>
            </a:pPr>
            <a:r>
              <a:rPr lang="en-US" b="1" dirty="0"/>
              <a:t>Opportunities:</a:t>
            </a:r>
            <a:r>
              <a:rPr lang="en-US" dirty="0"/>
              <a:t> I have cultivated connections with yr Egin S4C's staff, which has lead to more connections being made with visiting creatives in Carmarthen. I speak fluent Welsh (This has opened doors to Welsh Shows), and have several associates in Welsh Language creative circles that think highly of me. I have ASD, and this enables me both to approach audition and acting processes differently, but opens doors for me to participate and perform in projects that shine a light on autism as a result. </a:t>
            </a:r>
          </a:p>
          <a:p>
            <a:pPr>
              <a:buFont typeface="Calibri" panose="020B0604020202020204" pitchFamily="34" charset="0"/>
              <a:buChar char="-"/>
            </a:pPr>
            <a:r>
              <a:rPr lang="en-US" b="1" dirty="0"/>
              <a:t>Threats:</a:t>
            </a:r>
            <a:r>
              <a:rPr lang="en-US" dirty="0"/>
              <a:t> I have no Car, nor can I drive one, which limits the amount of roles I could play, and potentially the acting locations I need to reach. Because of my past online activity, I have alienated several former associates, and gained a reputation as a pariah among a few former acting friends. I also struggle with maintaining eye contact, and am generally very '</a:t>
            </a:r>
            <a:r>
              <a:rPr lang="en-US" dirty="0" err="1"/>
              <a:t>fidgetey</a:t>
            </a:r>
            <a:r>
              <a:rPr lang="en-US" dirty="0"/>
              <a:t>' especially during an in-person audition. I have a partial stutter which gives people the impression that I am not confident. </a:t>
            </a:r>
          </a:p>
        </p:txBody>
      </p:sp>
    </p:spTree>
    <p:extLst>
      <p:ext uri="{BB962C8B-B14F-4D97-AF65-F5344CB8AC3E}">
        <p14:creationId xmlns:p14="http://schemas.microsoft.com/office/powerpoint/2010/main" val="3926812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31D3B-E47B-2C71-4F96-CC4291529255}"/>
              </a:ext>
            </a:extLst>
          </p:cNvPr>
          <p:cNvSpPr>
            <a:spLocks noGrp="1"/>
          </p:cNvSpPr>
          <p:nvPr>
            <p:ph type="title"/>
          </p:nvPr>
        </p:nvSpPr>
        <p:spPr/>
        <p:txBody>
          <a:bodyPr/>
          <a:lstStyle/>
          <a:p>
            <a:r>
              <a:rPr lang="en-US"/>
              <a:t>PDP: SMART Target 1: Eat Healthier</a:t>
            </a:r>
          </a:p>
        </p:txBody>
      </p:sp>
      <p:sp>
        <p:nvSpPr>
          <p:cNvPr id="3" name="Content Placeholder 2">
            <a:extLst>
              <a:ext uri="{FF2B5EF4-FFF2-40B4-BE49-F238E27FC236}">
                <a16:creationId xmlns:a16="http://schemas.microsoft.com/office/drawing/2014/main" id="{D778158F-8370-6FC4-0250-0410E4C63A45}"/>
              </a:ext>
            </a:extLst>
          </p:cNvPr>
          <p:cNvSpPr>
            <a:spLocks noGrp="1"/>
          </p:cNvSpPr>
          <p:nvPr>
            <p:ph idx="1"/>
          </p:nvPr>
        </p:nvSpPr>
        <p:spPr/>
        <p:txBody>
          <a:bodyPr vert="horz" lIns="91440" tIns="45720" rIns="91440" bIns="45720" rtlCol="0" anchor="t">
            <a:normAutofit fontScale="62500" lnSpcReduction="20000"/>
          </a:bodyPr>
          <a:lstStyle/>
          <a:p>
            <a:pPr>
              <a:buFont typeface="Calibri" panose="020B0604020202020204" pitchFamily="34" charset="0"/>
              <a:buChar char="-"/>
            </a:pPr>
            <a:r>
              <a:rPr lang="en-US" b="1" dirty="0"/>
              <a:t>On March 12th:</a:t>
            </a:r>
            <a:r>
              <a:rPr lang="en-US" dirty="0"/>
              <a:t> Although I had lost a significant amount of weight between this time and mid-2024, my diet was still incredibly unbalanced. Most of my day-to-day diet was Bread, and nothing else. At first, I tried to dismiss my parents' and peers' advice to 'meal plan', but I started to notice that my carbohydrate-based diet was taking a toll on my stamina in class, and so when Andrew Fillis, my university lecturer, introduced SMART Targets to me (Specific measurable achievable relevant time-bound targets (Atlassian, 2023)), I decided that the first of my targets would be to fix my diet, by diversifying it. I set a goal of trying to eat at least 5 vegetables and fruit a day by my university assessment day, so that I would be more energetic on assessment day.</a:t>
            </a:r>
          </a:p>
          <a:p>
            <a:pPr>
              <a:buFont typeface="Calibri" panose="020B0604020202020204" pitchFamily="34" charset="0"/>
              <a:buChar char="-"/>
            </a:pPr>
            <a:r>
              <a:rPr lang="en-US" b="1" dirty="0"/>
              <a:t>By April 1st: </a:t>
            </a:r>
            <a:r>
              <a:rPr lang="en-US" dirty="0"/>
              <a:t>By the 1</a:t>
            </a:r>
            <a:r>
              <a:rPr lang="en-US" baseline="30000" dirty="0"/>
              <a:t>st</a:t>
            </a:r>
            <a:r>
              <a:rPr lang="en-US" dirty="0"/>
              <a:t> of April, I had diversified my diet somewhat. My most common meal was Spaghetti Bolognese, which contained pieces of both Tomatoes and Onions. Earlier in 2025, I had started to walk roughly 10km every day to lose weight, which had been exhausting, but thanks to the addition of vegetables, I now found walking 10km a little easier as I had more energy before starting. Additionally, when practicing for my Theatre In Education module, I noticed that I was able to keep the energy high for considerably longer. </a:t>
            </a:r>
          </a:p>
          <a:p>
            <a:pPr>
              <a:buFont typeface="Calibri" panose="020B0604020202020204" pitchFamily="34" charset="0"/>
              <a:buChar char="-"/>
            </a:pPr>
            <a:r>
              <a:rPr lang="en-US" b="1" dirty="0"/>
              <a:t>By April 21st: </a:t>
            </a:r>
            <a:r>
              <a:rPr lang="en-US" dirty="0"/>
              <a:t>By the 21</a:t>
            </a:r>
            <a:r>
              <a:rPr lang="en-US" baseline="30000" dirty="0"/>
              <a:t>st</a:t>
            </a:r>
            <a:r>
              <a:rPr lang="en-US" dirty="0"/>
              <a:t> of April, I was consuming several fruit, such as Apples, Oranges, Strawberries and Bananas a day alongside my meals. The more apples I ate everyday, the easier and easier my daily walks became, which in turn meant that I practiced my monologues and self-tapes with even more energy than before. I had been experiencing shortness of breath on my walks prior to the 12</a:t>
            </a:r>
            <a:r>
              <a:rPr lang="en-US" baseline="30000" dirty="0"/>
              <a:t>th</a:t>
            </a:r>
            <a:r>
              <a:rPr lang="en-US" dirty="0"/>
              <a:t> of March, but thanks to the presence of vitamins and nutrients in my diet, my breathing drastically improved and I was even able to enjoy the walks.</a:t>
            </a:r>
          </a:p>
        </p:txBody>
      </p:sp>
    </p:spTree>
    <p:extLst>
      <p:ext uri="{BB962C8B-B14F-4D97-AF65-F5344CB8AC3E}">
        <p14:creationId xmlns:p14="http://schemas.microsoft.com/office/powerpoint/2010/main" val="12207107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60E06C-08AD-12D6-0821-F23611846A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8337F0-565C-0751-93B0-BDE7642FBFCD}"/>
              </a:ext>
            </a:extLst>
          </p:cNvPr>
          <p:cNvSpPr>
            <a:spLocks noGrp="1"/>
          </p:cNvSpPr>
          <p:nvPr>
            <p:ph type="title"/>
          </p:nvPr>
        </p:nvSpPr>
        <p:spPr/>
        <p:txBody>
          <a:bodyPr/>
          <a:lstStyle/>
          <a:p>
            <a:r>
              <a:rPr lang="en-US" dirty="0"/>
              <a:t>PDP: SMART </a:t>
            </a:r>
            <a:r>
              <a:rPr lang="en-US"/>
              <a:t>Target 2: Look</a:t>
            </a:r>
            <a:r>
              <a:rPr lang="en-US" dirty="0"/>
              <a:t> at footage of myself without recoiling</a:t>
            </a:r>
          </a:p>
        </p:txBody>
      </p:sp>
      <p:sp>
        <p:nvSpPr>
          <p:cNvPr id="3" name="Content Placeholder 2">
            <a:extLst>
              <a:ext uri="{FF2B5EF4-FFF2-40B4-BE49-F238E27FC236}">
                <a16:creationId xmlns:a16="http://schemas.microsoft.com/office/drawing/2014/main" id="{070D6024-B924-F695-C066-8E9E5C34A8DA}"/>
              </a:ext>
            </a:extLst>
          </p:cNvPr>
          <p:cNvSpPr>
            <a:spLocks noGrp="1"/>
          </p:cNvSpPr>
          <p:nvPr>
            <p:ph idx="1"/>
          </p:nvPr>
        </p:nvSpPr>
        <p:spPr/>
        <p:txBody>
          <a:bodyPr vert="horz" lIns="91440" tIns="45720" rIns="91440" bIns="45720" rtlCol="0" anchor="t">
            <a:normAutofit fontScale="62500" lnSpcReduction="20000"/>
          </a:bodyPr>
          <a:lstStyle/>
          <a:p>
            <a:pPr>
              <a:buFont typeface="Calibri" panose="020B0604020202020204" pitchFamily="34" charset="0"/>
              <a:buChar char="-"/>
            </a:pPr>
            <a:r>
              <a:rPr lang="en-US" b="1" dirty="0"/>
              <a:t>On March 12th: </a:t>
            </a:r>
            <a:r>
              <a:rPr lang="en-US" dirty="0"/>
              <a:t>I have always had difficulty with looking and hearing myself on screen, mainly because I winced at my own appearance and at the sound of my own voice. My failure to address this during the short film module convinced me that, if I was to go forward into the professional acting world, that this was a problem that needed to be fixed very quickly. I knew that I would need to get over my dislike of my own appearance if I wanted to make it in the professional acting world.</a:t>
            </a:r>
          </a:p>
          <a:p>
            <a:pPr>
              <a:buFont typeface="Calibri" panose="020B0604020202020204" pitchFamily="34" charset="0"/>
              <a:buChar char="-"/>
            </a:pPr>
            <a:r>
              <a:rPr lang="en-US" b="1" dirty="0"/>
              <a:t>By April 1st:</a:t>
            </a:r>
            <a:r>
              <a:rPr lang="en-US" dirty="0"/>
              <a:t> By the 1</a:t>
            </a:r>
            <a:r>
              <a:rPr lang="en-US" baseline="30000" dirty="0"/>
              <a:t>st</a:t>
            </a:r>
            <a:r>
              <a:rPr lang="en-US" dirty="0"/>
              <a:t> of April, this had changed somewhat. I had filmed 10 self-tape takes with my father for Calon Films’ Iniquity project. In the process, I was forced to watch over each tape, to determine which one to send in. And in that process I started to slowly see past my insecurities with my appearance, and instead could see that the earlier tapes had my eyes dart around the room, thus making me select a later tape.</a:t>
            </a:r>
          </a:p>
          <a:p>
            <a:pPr>
              <a:buFont typeface="Calibri" panose="020B0604020202020204" pitchFamily="34" charset="0"/>
              <a:buChar char="-"/>
            </a:pPr>
            <a:r>
              <a:rPr lang="en-US" b="1" dirty="0"/>
              <a:t>By April 21st:</a:t>
            </a:r>
            <a:r>
              <a:rPr lang="en-US" dirty="0"/>
              <a:t> By the time of my assessment, I had, in large part, gotten over my previous inability to look and listen to myself. I looked at the first tape takes, and could then know what to do correctly (Punctuate clearly) in the next five. With my assessment self-tape, I was able to look back on all takes, select the best one, and edit two videos, an intro and a performance, together to create a self-tape that I was relatively satisfied with. I also took this time to look back on the previous self-tapes, which I had been unable to do previously, and could see how just by looking and correcting myself, the tape I sent in was much better than all the others.</a:t>
            </a:r>
          </a:p>
        </p:txBody>
      </p:sp>
    </p:spTree>
    <p:extLst>
      <p:ext uri="{BB962C8B-B14F-4D97-AF65-F5344CB8AC3E}">
        <p14:creationId xmlns:p14="http://schemas.microsoft.com/office/powerpoint/2010/main" val="3703239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85D350-DDBA-5573-E956-35AACD99C8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D257A2-71F9-6396-4FAA-F24C3F091DD9}"/>
              </a:ext>
            </a:extLst>
          </p:cNvPr>
          <p:cNvSpPr>
            <a:spLocks noGrp="1"/>
          </p:cNvSpPr>
          <p:nvPr>
            <p:ph type="title"/>
          </p:nvPr>
        </p:nvSpPr>
        <p:spPr/>
        <p:txBody>
          <a:bodyPr>
            <a:normAutofit fontScale="90000"/>
          </a:bodyPr>
          <a:lstStyle/>
          <a:p>
            <a:r>
              <a:rPr lang="en-US" dirty="0"/>
              <a:t>PDP: SMART Target 3: Make myself more approachable to strangers (including online </a:t>
            </a:r>
            <a:r>
              <a:rPr lang="en-US"/>
              <a:t>strangers)</a:t>
            </a:r>
            <a:endParaRPr lang="en-US" dirty="0"/>
          </a:p>
        </p:txBody>
      </p:sp>
      <p:sp>
        <p:nvSpPr>
          <p:cNvPr id="3" name="Content Placeholder 2">
            <a:extLst>
              <a:ext uri="{FF2B5EF4-FFF2-40B4-BE49-F238E27FC236}">
                <a16:creationId xmlns:a16="http://schemas.microsoft.com/office/drawing/2014/main" id="{943FCE88-518B-43BF-02D3-DEE5B38C264A}"/>
              </a:ext>
            </a:extLst>
          </p:cNvPr>
          <p:cNvSpPr>
            <a:spLocks noGrp="1"/>
          </p:cNvSpPr>
          <p:nvPr>
            <p:ph idx="1"/>
          </p:nvPr>
        </p:nvSpPr>
        <p:spPr/>
        <p:txBody>
          <a:bodyPr vert="horz" lIns="91440" tIns="45720" rIns="91440" bIns="45720" rtlCol="0" anchor="t">
            <a:normAutofit fontScale="55000" lnSpcReduction="20000"/>
          </a:bodyPr>
          <a:lstStyle/>
          <a:p>
            <a:pPr>
              <a:buFont typeface="Calibri" panose="020B0604020202020204" pitchFamily="34" charset="0"/>
              <a:buChar char="-"/>
            </a:pPr>
            <a:r>
              <a:rPr lang="en-US" b="1" dirty="0"/>
              <a:t>On March 12th:</a:t>
            </a:r>
            <a:r>
              <a:rPr lang="en-US" dirty="0"/>
              <a:t> At this time, I had a rather strained social image. My social media history, particularly on Instagram, included several posts where I depicted myself as the 'Supreme Leader of Carmarthenshire'. This self-given title had managed to alienate several creatives in the Welsh acting world, so much so that I had been 'un-tagged' from several posts of theirs that would have gotten me noticed. Additionally, this title was also how I referred to myself in many in-person conversations, sometimes with the directors of my shows. My perceived eccentricities had tanked my ability to seem approachable and trustable.</a:t>
            </a:r>
          </a:p>
          <a:p>
            <a:pPr>
              <a:buFont typeface="Calibri" panose="020B0604020202020204" pitchFamily="34" charset="0"/>
              <a:buChar char="-"/>
            </a:pPr>
            <a:r>
              <a:rPr lang="en-US" b="1" dirty="0"/>
              <a:t>By April 1st:</a:t>
            </a:r>
            <a:r>
              <a:rPr lang="en-US" dirty="0"/>
              <a:t> A few developments happened between March 12th and April 1st that forced me to adapt quickly. I had sent in a self-tape for Calon Films' Iniquity project on March 25th. However, I </a:t>
            </a:r>
            <a:r>
              <a:rPr lang="en-US" dirty="0" err="1"/>
              <a:t>quickl</a:t>
            </a:r>
            <a:r>
              <a:rPr lang="en-US" dirty="0"/>
              <a:t>y remembered after sending the tape that Calon Films would likely perform a social media check on all social media platforms. On Instinct, I rushed to my Instagram account, and scrambled to 'clean up' my account so to speak. I changed my profile picture from a cartoon depiction of myself (with glowing red eyes) to a simple medium close-up picture with no filters. I also altered the bio from an expressive speech to a simple sentence detailing where I was from and that I liked acting.</a:t>
            </a:r>
          </a:p>
          <a:p>
            <a:pPr>
              <a:buFont typeface="Calibri" panose="020B0604020202020204" pitchFamily="34" charset="0"/>
              <a:buChar char="-"/>
            </a:pPr>
            <a:r>
              <a:rPr lang="en-US" b="1" dirty="0"/>
              <a:t>By April 21st: </a:t>
            </a:r>
            <a:r>
              <a:rPr lang="en-US" dirty="0"/>
              <a:t>By the 21st of April, I had also began undoing some of the damage that my online persona had done to my reputation. I assured my contacts and connections in yr Egin that I was to be trusted by saying that my previous 'Supreme Leader' title was a character that I had tried to play, but had went a bit too far. Additionally, I happened to bump into two of my former associates (directors) at the bar, and </a:t>
            </a:r>
            <a:r>
              <a:rPr lang="en-US" dirty="0" err="1"/>
              <a:t>apologised</a:t>
            </a:r>
            <a:r>
              <a:rPr lang="en-US" dirty="0"/>
              <a:t> for any discomfort I may have inflicted on them in the past (They said I didn't do anything). My online posting by this time had halted, in order to create an image of a 'new' Gruff that could be approached and talked to.</a:t>
            </a:r>
          </a:p>
        </p:txBody>
      </p:sp>
    </p:spTree>
    <p:extLst>
      <p:ext uri="{BB962C8B-B14F-4D97-AF65-F5344CB8AC3E}">
        <p14:creationId xmlns:p14="http://schemas.microsoft.com/office/powerpoint/2010/main" val="1469126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83A847-DEE6-E885-B12F-D2C5DB6511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E78F0D-B461-930F-D1D1-80F4FC1709A8}"/>
              </a:ext>
            </a:extLst>
          </p:cNvPr>
          <p:cNvSpPr>
            <a:spLocks noGrp="1"/>
          </p:cNvSpPr>
          <p:nvPr>
            <p:ph type="title"/>
          </p:nvPr>
        </p:nvSpPr>
        <p:spPr/>
        <p:txBody>
          <a:bodyPr/>
          <a:lstStyle/>
          <a:p>
            <a:r>
              <a:rPr lang="en-US" dirty="0"/>
              <a:t>FUEL Plan:</a:t>
            </a:r>
          </a:p>
        </p:txBody>
      </p:sp>
      <p:sp>
        <p:nvSpPr>
          <p:cNvPr id="3" name="Content Placeholder 2">
            <a:extLst>
              <a:ext uri="{FF2B5EF4-FFF2-40B4-BE49-F238E27FC236}">
                <a16:creationId xmlns:a16="http://schemas.microsoft.com/office/drawing/2014/main" id="{70DD20AF-809A-1C79-04D6-85A36BA6E69E}"/>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US" dirty="0"/>
              <a:t>My desired aim upon completing my degree will be to get a career in the Welsh acting world, both in theatre and television. My father, also an actor, stared on S4C’s </a:t>
            </a:r>
            <a:r>
              <a:rPr lang="en-US" i="1" dirty="0"/>
              <a:t>Pobol Y Cwm </a:t>
            </a:r>
            <a:r>
              <a:rPr lang="en-US" dirty="0"/>
              <a:t>from 2000-2006, and my mother edited </a:t>
            </a:r>
            <a:r>
              <a:rPr lang="en-US" i="1" dirty="0"/>
              <a:t>Pobol Y Cwm</a:t>
            </a:r>
            <a:r>
              <a:rPr lang="en-US" dirty="0"/>
              <a:t>’s script from 2002 until 2015, so I would like to make both of my parents proud by carrying on my father’s acting legacy. Specifically, I would like to be cast on an S4C television show or film. I have already formed connections with several of the staff at S4C’s Headquarters, and a few of them have already put in a good word for me, so much that I was interviewed on one of my shows on S4C in 2023. However, should this not be an adequate career option, I would like to pursue a career as a voice actor, because my parents, and even a few of my lecturers have told me that my deep, rich voice would be perfect for a cartoon or a </a:t>
            </a:r>
            <a:r>
              <a:rPr lang="en-US" dirty="0" err="1"/>
              <a:t>radiodrama</a:t>
            </a:r>
            <a:r>
              <a:rPr lang="en-US" dirty="0"/>
              <a:t> or podcast. As far as experience goes, I have no experience whatsoever in Voice Acting, so, between now and May 2027, I will need to start practicing by recording monologues or scripts on a recording device. My mother has a pre-bought professional voice recording device, so I will use this device to start making recordings to gain experience. </a:t>
            </a:r>
          </a:p>
        </p:txBody>
      </p:sp>
    </p:spTree>
    <p:extLst>
      <p:ext uri="{BB962C8B-B14F-4D97-AF65-F5344CB8AC3E}">
        <p14:creationId xmlns:p14="http://schemas.microsoft.com/office/powerpoint/2010/main" val="1608976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D4F98C-1BE9-3FE8-BBFE-05AC8C2190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6C9AC1-AFCB-0915-E420-11154EC107D7}"/>
              </a:ext>
            </a:extLst>
          </p:cNvPr>
          <p:cNvSpPr>
            <a:spLocks noGrp="1"/>
          </p:cNvSpPr>
          <p:nvPr>
            <p:ph type="title"/>
          </p:nvPr>
        </p:nvSpPr>
        <p:spPr/>
        <p:txBody>
          <a:bodyPr/>
          <a:lstStyle/>
          <a:p>
            <a:r>
              <a:rPr lang="en-US" dirty="0"/>
              <a:t>FUEL Plan:</a:t>
            </a:r>
          </a:p>
        </p:txBody>
      </p:sp>
      <p:sp>
        <p:nvSpPr>
          <p:cNvPr id="3" name="Content Placeholder 2">
            <a:extLst>
              <a:ext uri="{FF2B5EF4-FFF2-40B4-BE49-F238E27FC236}">
                <a16:creationId xmlns:a16="http://schemas.microsoft.com/office/drawing/2014/main" id="{9FB90622-5F85-3A3C-ED2D-1FE5D299A049}"/>
              </a:ext>
            </a:extLst>
          </p:cNvPr>
          <p:cNvSpPr>
            <a:spLocks noGrp="1"/>
          </p:cNvSpPr>
          <p:nvPr>
            <p:ph idx="1"/>
          </p:nvPr>
        </p:nvSpPr>
        <p:spPr/>
        <p:txBody>
          <a:bodyPr vert="horz" lIns="91440" tIns="45720" rIns="91440" bIns="45720" rtlCol="0" anchor="t">
            <a:normAutofit lnSpcReduction="10000"/>
          </a:bodyPr>
          <a:lstStyle/>
          <a:p>
            <a:pPr marL="0" indent="0">
              <a:buNone/>
            </a:pPr>
            <a:r>
              <a:rPr lang="en-US" dirty="0"/>
              <a:t>I have considered attending the Royal Welsh College of Music and Drama’s MA Acting for Stage, Screen and Recorded Media (RWCMD, 2026), as the course, set for 2 years, will give me 5 years of acting training rather than 3, making my resume look more impressive to potential agents. Additionally, the MA Course includes a show that will be shown in both Cardiff and London (RWCMD, 2026), which will have enormous benefits for me – In Cardiff, I will be seen by even more creatives from both the English and Welsh Acting world, widening and increasing my network of contacts and potential co-workers. In London, I will be seen by even bigger ‘agents’ than the ones before, and these agents may be useful if my current agents are not getting me any work.</a:t>
            </a:r>
          </a:p>
        </p:txBody>
      </p:sp>
    </p:spTree>
    <p:extLst>
      <p:ext uri="{BB962C8B-B14F-4D97-AF65-F5344CB8AC3E}">
        <p14:creationId xmlns:p14="http://schemas.microsoft.com/office/powerpoint/2010/main" val="1138142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F2F12E-399F-9577-7299-48B34C9E6F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EAA85A-AA94-CEA7-0620-5D5E4D2C7DA3}"/>
              </a:ext>
            </a:extLst>
          </p:cNvPr>
          <p:cNvSpPr>
            <a:spLocks noGrp="1"/>
          </p:cNvSpPr>
          <p:nvPr>
            <p:ph type="title"/>
          </p:nvPr>
        </p:nvSpPr>
        <p:spPr/>
        <p:txBody>
          <a:bodyPr/>
          <a:lstStyle/>
          <a:p>
            <a:r>
              <a:rPr lang="en-US" dirty="0"/>
              <a:t>Networking</a:t>
            </a:r>
          </a:p>
        </p:txBody>
      </p:sp>
      <p:sp>
        <p:nvSpPr>
          <p:cNvPr id="3" name="Content Placeholder 2">
            <a:extLst>
              <a:ext uri="{FF2B5EF4-FFF2-40B4-BE49-F238E27FC236}">
                <a16:creationId xmlns:a16="http://schemas.microsoft.com/office/drawing/2014/main" id="{71C787CE-327E-F7C7-CA2B-6C7DF14986C2}"/>
              </a:ext>
            </a:extLst>
          </p:cNvPr>
          <p:cNvSpPr>
            <a:spLocks noGrp="1"/>
          </p:cNvSpPr>
          <p:nvPr>
            <p:ph idx="1"/>
          </p:nvPr>
        </p:nvSpPr>
        <p:spPr>
          <a:xfrm>
            <a:off x="838200" y="1811708"/>
            <a:ext cx="10515600" cy="4365255"/>
          </a:xfrm>
        </p:spPr>
        <p:txBody>
          <a:bodyPr vert="horz" lIns="91440" tIns="45720" rIns="91440" bIns="45720" rtlCol="0" anchor="t">
            <a:normAutofit fontScale="77500" lnSpcReduction="20000"/>
          </a:bodyPr>
          <a:lstStyle/>
          <a:p>
            <a:pPr marL="0" indent="0">
              <a:buNone/>
            </a:pPr>
            <a:r>
              <a:rPr lang="en-US" dirty="0"/>
              <a:t>As a Welsh Actor, after graduation, I will be looking to find an Agency that is, at the very least, based in Wales. I had hoped to partner up with Regan Talent Group, but have since discovered that they are no longer in business (Regan talent group, 2026). I then considered a few other local options. Many of Regan Talent’s former actors, I found, had been recruited by new talent agency 1226 Management (1226 Management, 2026). Much of 1226’s catalogue seemed to comprise of fluent Welsh speakers, and this made 1226 a strong contender for my first choice of a talent agency. However, this was a problem for me, as my skill of using the Welsh Language would be null and void in an Agency full of Welsh Speakers, most of whom had appeared or starred on S4C programs. However, I then stumbled upon Louisa Jayne Parker Management (LJP Management), and this agency seemed more adequate for me. This was because LJP has a ‘Welsh Speakers’ Category in their catalogue (LJP Management), which meant a lot to me. 1226 is comprised primarily of Welsh speaking actors, whereas only a third of LJP’s catalogue are in their ‘Welsh Speakers’ catalogue, meaning that my status as a Welsh speaker would be more valuable in LJP as a smaller amount of people would have the same skill, making it more valuable than in 1226 where 90%+ of actors can also speak Welsh, making it less valuable.</a:t>
            </a:r>
          </a:p>
        </p:txBody>
      </p:sp>
    </p:spTree>
    <p:extLst>
      <p:ext uri="{BB962C8B-B14F-4D97-AF65-F5344CB8AC3E}">
        <p14:creationId xmlns:p14="http://schemas.microsoft.com/office/powerpoint/2010/main" val="2425010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E56C6E-413E-0B5F-DCE7-B5D2669332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CB6C75-E0DA-4A67-8A2B-24656F23BC3B}"/>
              </a:ext>
            </a:extLst>
          </p:cNvPr>
          <p:cNvSpPr>
            <a:spLocks noGrp="1"/>
          </p:cNvSpPr>
          <p:nvPr>
            <p:ph type="title"/>
          </p:nvPr>
        </p:nvSpPr>
        <p:spPr/>
        <p:txBody>
          <a:bodyPr/>
          <a:lstStyle/>
          <a:p>
            <a:r>
              <a:rPr lang="en-US" dirty="0"/>
              <a:t>Evaluation</a:t>
            </a:r>
          </a:p>
        </p:txBody>
      </p:sp>
      <p:sp>
        <p:nvSpPr>
          <p:cNvPr id="3" name="Content Placeholder 2">
            <a:extLst>
              <a:ext uri="{FF2B5EF4-FFF2-40B4-BE49-F238E27FC236}">
                <a16:creationId xmlns:a16="http://schemas.microsoft.com/office/drawing/2014/main" id="{39EC8FF0-A200-D40D-9213-1596DE50C1D3}"/>
              </a:ext>
            </a:extLst>
          </p:cNvPr>
          <p:cNvSpPr>
            <a:spLocks noGrp="1"/>
          </p:cNvSpPr>
          <p:nvPr>
            <p:ph idx="1"/>
          </p:nvPr>
        </p:nvSpPr>
        <p:spPr>
          <a:xfrm>
            <a:off x="838200" y="1811708"/>
            <a:ext cx="10515600" cy="4365255"/>
          </a:xfrm>
        </p:spPr>
        <p:txBody>
          <a:bodyPr vert="horz" lIns="91440" tIns="45720" rIns="91440" bIns="45720" rtlCol="0" anchor="t">
            <a:normAutofit fontScale="92500" lnSpcReduction="10000"/>
          </a:bodyPr>
          <a:lstStyle/>
          <a:p>
            <a:pPr marL="0" indent="0">
              <a:buNone/>
            </a:pPr>
            <a:r>
              <a:rPr lang="en-US" dirty="0"/>
              <a:t>On the day of the Assessment, I was initially nervous. During the practice assessment, I had learnt a new monologue which I barely knew at that time, and I was far too glued to the sight reading script. However, on the assessment day, I delivered the ‘Metta-tater’ monologue with a confidence that surprised even myself. Additionally, my sight-reading with Andrew gave me great joy, because I had spent all night learning the script the previous night, and so when the time came to perform the scene, I was off-book, and it made me rather proud. The interview process, in my opinion, was my weakest point, but mostly due to the fact that I did not have anything ‘on’ at the time, so I did not have much to talk about. Additionally, I could feel myself stuttering during the second part of the interview, which I was worried was making me look nervous and incompetent, but most of the interview went extremely well.</a:t>
            </a:r>
          </a:p>
        </p:txBody>
      </p:sp>
    </p:spTree>
    <p:extLst>
      <p:ext uri="{BB962C8B-B14F-4D97-AF65-F5344CB8AC3E}">
        <p14:creationId xmlns:p14="http://schemas.microsoft.com/office/powerpoint/2010/main" val="8904547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6217C2-33D3-17A0-1C81-D538982109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29B1CE-4DCE-9DB5-8775-F1A34560C918}"/>
              </a:ext>
            </a:extLst>
          </p:cNvPr>
          <p:cNvSpPr>
            <a:spLocks noGrp="1"/>
          </p:cNvSpPr>
          <p:nvPr>
            <p:ph type="title"/>
          </p:nvPr>
        </p:nvSpPr>
        <p:spPr/>
        <p:txBody>
          <a:bodyPr/>
          <a:lstStyle/>
          <a:p>
            <a:r>
              <a:rPr lang="en-US" dirty="0"/>
              <a:t>Acting CV:</a:t>
            </a:r>
          </a:p>
        </p:txBody>
      </p:sp>
      <p:sp>
        <p:nvSpPr>
          <p:cNvPr id="3" name="Content Placeholder 2">
            <a:extLst>
              <a:ext uri="{FF2B5EF4-FFF2-40B4-BE49-F238E27FC236}">
                <a16:creationId xmlns:a16="http://schemas.microsoft.com/office/drawing/2014/main" id="{97DEC213-F85F-489B-5A9A-EB6131CCA3D6}"/>
              </a:ext>
            </a:extLst>
          </p:cNvPr>
          <p:cNvSpPr>
            <a:spLocks noGrp="1"/>
          </p:cNvSpPr>
          <p:nvPr>
            <p:ph idx="1"/>
          </p:nvPr>
        </p:nvSpPr>
        <p:spPr>
          <a:xfrm rot="16200000">
            <a:off x="-685439" y="1315681"/>
            <a:ext cx="6491519" cy="4365255"/>
          </a:xfrm>
        </p:spPr>
        <p:txBody>
          <a:bodyPr vert="horz" lIns="91440" tIns="45720" rIns="91440" bIns="45720" rtlCol="0" anchor="t">
            <a:normAutofit fontScale="25000" lnSpcReduction="20000"/>
          </a:bodyPr>
          <a:lstStyle/>
          <a:p>
            <a:pPr fontAlgn="base"/>
            <a:r>
              <a:rPr lang="cy-GB" sz="400" dirty="0"/>
              <a:t>Gruffydd Morgan Roberts </a:t>
            </a:r>
          </a:p>
          <a:p>
            <a:pPr fontAlgn="base"/>
            <a:r>
              <a:rPr lang="cy-GB" sz="400" dirty="0"/>
              <a:t> </a:t>
            </a:r>
          </a:p>
          <a:p>
            <a:pPr fontAlgn="base"/>
            <a:r>
              <a:rPr lang="cy-GB" sz="4000" b="1" u="sng" dirty="0" err="1"/>
              <a:t>Characteristics</a:t>
            </a:r>
            <a:r>
              <a:rPr lang="cy-GB" sz="4000" b="1" u="sng" dirty="0"/>
              <a:t>:</a:t>
            </a:r>
            <a:r>
              <a:rPr lang="cy-GB" sz="4000" dirty="0"/>
              <a:t> </a:t>
            </a:r>
          </a:p>
          <a:p>
            <a:pPr fontAlgn="base"/>
            <a:r>
              <a:rPr lang="cy-GB" sz="4000" b="1" dirty="0" err="1"/>
              <a:t>Gender</a:t>
            </a:r>
            <a:r>
              <a:rPr lang="cy-GB" sz="4000" b="1" dirty="0"/>
              <a:t>: </a:t>
            </a:r>
            <a:r>
              <a:rPr lang="cy-GB" sz="4000" dirty="0"/>
              <a:t>  Male </a:t>
            </a:r>
          </a:p>
          <a:p>
            <a:pPr fontAlgn="base"/>
            <a:r>
              <a:rPr lang="cy-GB" sz="4000" b="1" dirty="0" err="1"/>
              <a:t>Playing</a:t>
            </a:r>
            <a:r>
              <a:rPr lang="cy-GB" sz="4000" b="1" dirty="0"/>
              <a:t> </a:t>
            </a:r>
            <a:r>
              <a:rPr lang="cy-GB" sz="4000" b="1" dirty="0" err="1"/>
              <a:t>age</a:t>
            </a:r>
            <a:r>
              <a:rPr lang="cy-GB" sz="4000" b="1" dirty="0"/>
              <a:t>:  </a:t>
            </a:r>
            <a:r>
              <a:rPr lang="cy-GB" sz="4000" dirty="0"/>
              <a:t>17 </a:t>
            </a:r>
            <a:r>
              <a:rPr lang="cy-GB" sz="4000" dirty="0" err="1"/>
              <a:t>years</a:t>
            </a:r>
            <a:r>
              <a:rPr lang="cy-GB" sz="4000" dirty="0"/>
              <a:t> to 25 </a:t>
            </a:r>
            <a:r>
              <a:rPr lang="cy-GB" sz="4000" dirty="0" err="1"/>
              <a:t>years</a:t>
            </a:r>
            <a:r>
              <a:rPr lang="cy-GB" sz="4000" dirty="0"/>
              <a:t> </a:t>
            </a:r>
          </a:p>
          <a:p>
            <a:pPr fontAlgn="base"/>
            <a:r>
              <a:rPr lang="cy-GB" sz="4000" b="1" dirty="0" err="1"/>
              <a:t>Height</a:t>
            </a:r>
            <a:r>
              <a:rPr lang="cy-GB" sz="4000" b="1" dirty="0"/>
              <a:t>:</a:t>
            </a:r>
            <a:r>
              <a:rPr lang="cy-GB" sz="4000" dirty="0"/>
              <a:t>  6ft </a:t>
            </a:r>
          </a:p>
          <a:p>
            <a:pPr fontAlgn="base"/>
            <a:r>
              <a:rPr lang="cy-GB" sz="4000" b="1" dirty="0" err="1"/>
              <a:t>Skin</a:t>
            </a:r>
            <a:r>
              <a:rPr lang="cy-GB" sz="4000" b="1" dirty="0"/>
              <a:t> </a:t>
            </a:r>
            <a:r>
              <a:rPr lang="cy-GB" sz="4000" b="1" dirty="0" err="1"/>
              <a:t>tone</a:t>
            </a:r>
            <a:r>
              <a:rPr lang="cy-GB" sz="4000" b="1" dirty="0"/>
              <a:t>:  </a:t>
            </a:r>
            <a:r>
              <a:rPr lang="cy-GB" sz="4000" dirty="0" err="1"/>
              <a:t>Olive</a:t>
            </a:r>
            <a:r>
              <a:rPr lang="cy-GB" sz="4000" dirty="0"/>
              <a:t> </a:t>
            </a:r>
          </a:p>
          <a:p>
            <a:pPr fontAlgn="base"/>
            <a:r>
              <a:rPr lang="cy-GB" sz="4000" b="1" dirty="0" err="1"/>
              <a:t>Hair</a:t>
            </a:r>
            <a:r>
              <a:rPr lang="cy-GB" sz="4000" b="1" dirty="0"/>
              <a:t> </a:t>
            </a:r>
            <a:r>
              <a:rPr lang="cy-GB" sz="4000" b="1" dirty="0" err="1"/>
              <a:t>colour</a:t>
            </a:r>
            <a:r>
              <a:rPr lang="cy-GB" sz="4000" b="1" dirty="0"/>
              <a:t>:  </a:t>
            </a:r>
            <a:r>
              <a:rPr lang="cy-GB" sz="4000" dirty="0" err="1"/>
              <a:t>Dark</a:t>
            </a:r>
            <a:r>
              <a:rPr lang="cy-GB" sz="4000" dirty="0"/>
              <a:t> Brown </a:t>
            </a:r>
          </a:p>
          <a:p>
            <a:pPr fontAlgn="base"/>
            <a:r>
              <a:rPr lang="cy-GB" sz="4000" b="1" dirty="0" err="1"/>
              <a:t>Hair</a:t>
            </a:r>
            <a:r>
              <a:rPr lang="cy-GB" sz="4000" b="1" dirty="0"/>
              <a:t> </a:t>
            </a:r>
            <a:r>
              <a:rPr lang="cy-GB" sz="4000" b="1" dirty="0" err="1"/>
              <a:t>colour</a:t>
            </a:r>
            <a:r>
              <a:rPr lang="cy-GB" sz="4000" b="1" dirty="0"/>
              <a:t>:  </a:t>
            </a:r>
            <a:r>
              <a:rPr lang="cy-GB" sz="4000" dirty="0" err="1"/>
              <a:t>Very</a:t>
            </a:r>
            <a:r>
              <a:rPr lang="cy-GB" sz="4000" dirty="0"/>
              <a:t> </a:t>
            </a:r>
            <a:r>
              <a:rPr lang="cy-GB" sz="4000" dirty="0" err="1"/>
              <a:t>dark</a:t>
            </a:r>
            <a:r>
              <a:rPr lang="cy-GB" sz="4000" dirty="0"/>
              <a:t> brown </a:t>
            </a:r>
          </a:p>
          <a:p>
            <a:pPr fontAlgn="base"/>
            <a:r>
              <a:rPr lang="cy-GB" sz="4000" b="1" dirty="0" err="1"/>
              <a:t>Eye</a:t>
            </a:r>
            <a:r>
              <a:rPr lang="cy-GB" sz="4000" b="1" dirty="0"/>
              <a:t> </a:t>
            </a:r>
            <a:r>
              <a:rPr lang="cy-GB" sz="4000" b="1" dirty="0" err="1"/>
              <a:t>colour</a:t>
            </a:r>
            <a:r>
              <a:rPr lang="cy-GB" sz="4000" b="1" dirty="0"/>
              <a:t>:  </a:t>
            </a:r>
            <a:r>
              <a:rPr lang="cy-GB" sz="4000" dirty="0"/>
              <a:t>Brown </a:t>
            </a:r>
          </a:p>
          <a:p>
            <a:pPr fontAlgn="base"/>
            <a:r>
              <a:rPr lang="cy-GB" sz="4000" b="1" dirty="0" err="1"/>
              <a:t>Voice</a:t>
            </a:r>
            <a:r>
              <a:rPr lang="cy-GB" sz="4000" b="1" dirty="0"/>
              <a:t> </a:t>
            </a:r>
            <a:r>
              <a:rPr lang="cy-GB" sz="4000" b="1" dirty="0" err="1"/>
              <a:t>styles</a:t>
            </a:r>
            <a:r>
              <a:rPr lang="cy-GB" sz="4000" b="1" dirty="0"/>
              <a:t>:  </a:t>
            </a:r>
            <a:r>
              <a:rPr lang="cy-GB" sz="4000" dirty="0" err="1"/>
              <a:t>Deep</a:t>
            </a:r>
            <a:r>
              <a:rPr lang="cy-GB" sz="4000" dirty="0"/>
              <a:t>, </a:t>
            </a:r>
            <a:r>
              <a:rPr lang="cy-GB" sz="4000" dirty="0" err="1"/>
              <a:t>Rich</a:t>
            </a:r>
            <a:r>
              <a:rPr lang="cy-GB" sz="4000" dirty="0"/>
              <a:t>, </a:t>
            </a:r>
            <a:r>
              <a:rPr lang="cy-GB" sz="4000" dirty="0" err="1"/>
              <a:t>Penetrating</a:t>
            </a:r>
            <a:r>
              <a:rPr lang="cy-GB" sz="4000" dirty="0"/>
              <a:t> </a:t>
            </a:r>
          </a:p>
          <a:p>
            <a:pPr fontAlgn="base"/>
            <a:r>
              <a:rPr lang="cy-GB" sz="4000" b="1" dirty="0" err="1"/>
              <a:t>Vocal</a:t>
            </a:r>
            <a:r>
              <a:rPr lang="cy-GB" sz="4000" b="1" dirty="0"/>
              <a:t> </a:t>
            </a:r>
            <a:r>
              <a:rPr lang="cy-GB" sz="4000" b="1" dirty="0" err="1"/>
              <a:t>age</a:t>
            </a:r>
            <a:r>
              <a:rPr lang="cy-GB" sz="4000" b="1" dirty="0"/>
              <a:t>:  </a:t>
            </a:r>
            <a:r>
              <a:rPr lang="cy-GB" sz="4000" dirty="0"/>
              <a:t>14 to 25 </a:t>
            </a:r>
            <a:r>
              <a:rPr lang="cy-GB" sz="4000" dirty="0" err="1"/>
              <a:t>years</a:t>
            </a:r>
            <a:r>
              <a:rPr lang="cy-GB" sz="4000" dirty="0"/>
              <a:t> </a:t>
            </a:r>
          </a:p>
          <a:p>
            <a:pPr fontAlgn="base"/>
            <a:r>
              <a:rPr lang="cy-GB" sz="4000" dirty="0"/>
              <a:t> </a:t>
            </a:r>
          </a:p>
          <a:p>
            <a:pPr fontAlgn="base"/>
            <a:r>
              <a:rPr lang="cy-GB" sz="4000" b="1" dirty="0" err="1"/>
              <a:t>Languages</a:t>
            </a:r>
            <a:r>
              <a:rPr lang="cy-GB" sz="4000" dirty="0"/>
              <a:t> </a:t>
            </a:r>
          </a:p>
          <a:p>
            <a:pPr fontAlgn="base"/>
            <a:r>
              <a:rPr lang="cy-GB" sz="4000" dirty="0" err="1"/>
              <a:t>English</a:t>
            </a:r>
            <a:r>
              <a:rPr lang="cy-GB" sz="4000" dirty="0"/>
              <a:t> (</a:t>
            </a:r>
            <a:r>
              <a:rPr lang="cy-GB" sz="4000" dirty="0" err="1"/>
              <a:t>fluent</a:t>
            </a:r>
            <a:r>
              <a:rPr lang="cy-GB" sz="4000" dirty="0"/>
              <a:t>) </a:t>
            </a:r>
          </a:p>
          <a:p>
            <a:pPr fontAlgn="base"/>
            <a:r>
              <a:rPr lang="cy-GB" sz="4000" dirty="0"/>
              <a:t>Welsh (</a:t>
            </a:r>
            <a:r>
              <a:rPr lang="cy-GB" sz="4000" dirty="0" err="1"/>
              <a:t>fluent</a:t>
            </a:r>
            <a:r>
              <a:rPr lang="cy-GB" sz="4000" dirty="0"/>
              <a:t>/South/West) </a:t>
            </a:r>
          </a:p>
          <a:p>
            <a:pPr fontAlgn="base"/>
            <a:r>
              <a:rPr lang="cy-GB" sz="4000" dirty="0"/>
              <a:t> </a:t>
            </a:r>
          </a:p>
          <a:p>
            <a:pPr fontAlgn="base"/>
            <a:r>
              <a:rPr lang="cy-GB" sz="4000" b="1" dirty="0" err="1"/>
              <a:t>Acting</a:t>
            </a:r>
            <a:r>
              <a:rPr lang="cy-GB" sz="4000" b="1" dirty="0"/>
              <a:t> genres</a:t>
            </a:r>
            <a:r>
              <a:rPr lang="cy-GB" sz="4000" dirty="0"/>
              <a:t> </a:t>
            </a:r>
          </a:p>
          <a:p>
            <a:pPr fontAlgn="base"/>
            <a:r>
              <a:rPr lang="cy-GB" sz="4000" dirty="0" err="1"/>
              <a:t>Comedy</a:t>
            </a:r>
            <a:r>
              <a:rPr lang="cy-GB" sz="4000" dirty="0"/>
              <a:t>, </a:t>
            </a:r>
            <a:r>
              <a:rPr lang="cy-GB" sz="4000" dirty="0" err="1"/>
              <a:t>history</a:t>
            </a:r>
            <a:r>
              <a:rPr lang="cy-GB" sz="4000" dirty="0"/>
              <a:t>, </a:t>
            </a:r>
            <a:r>
              <a:rPr lang="cy-GB" sz="4000" dirty="0" err="1"/>
              <a:t>contemporary</a:t>
            </a:r>
            <a:r>
              <a:rPr lang="cy-GB" sz="4000" dirty="0"/>
              <a:t>, </a:t>
            </a:r>
            <a:r>
              <a:rPr lang="cy-GB" sz="4000" dirty="0" err="1"/>
              <a:t>theare</a:t>
            </a:r>
            <a:r>
              <a:rPr lang="cy-GB" sz="4000" dirty="0"/>
              <a:t> </a:t>
            </a:r>
            <a:r>
              <a:rPr lang="cy-GB" sz="4000" dirty="0" err="1"/>
              <a:t>in</a:t>
            </a:r>
            <a:r>
              <a:rPr lang="cy-GB" sz="4000" dirty="0"/>
              <a:t> </a:t>
            </a:r>
            <a:r>
              <a:rPr lang="cy-GB" sz="4000" dirty="0" err="1"/>
              <a:t>education</a:t>
            </a:r>
            <a:r>
              <a:rPr lang="cy-GB" sz="4000" dirty="0"/>
              <a:t>, </a:t>
            </a:r>
            <a:r>
              <a:rPr lang="cy-GB" sz="4000" dirty="0" err="1"/>
              <a:t>voice</a:t>
            </a:r>
            <a:r>
              <a:rPr lang="cy-GB" sz="4000" dirty="0"/>
              <a:t> </a:t>
            </a:r>
            <a:r>
              <a:rPr lang="cy-GB" sz="4000" dirty="0" err="1"/>
              <a:t>work</a:t>
            </a:r>
            <a:r>
              <a:rPr lang="cy-GB" sz="4000" dirty="0"/>
              <a:t> </a:t>
            </a:r>
          </a:p>
          <a:p>
            <a:pPr fontAlgn="base"/>
            <a:r>
              <a:rPr lang="cy-GB" sz="4000" dirty="0"/>
              <a:t>  </a:t>
            </a:r>
          </a:p>
          <a:p>
            <a:pPr fontAlgn="base"/>
            <a:r>
              <a:rPr lang="cy-GB" sz="4000" b="1" dirty="0" err="1"/>
              <a:t>Training</a:t>
            </a:r>
            <a:r>
              <a:rPr lang="cy-GB" sz="4000" dirty="0"/>
              <a:t> </a:t>
            </a:r>
          </a:p>
          <a:p>
            <a:pPr fontAlgn="base"/>
            <a:r>
              <a:rPr lang="cy-GB" sz="4000" dirty="0" err="1"/>
              <a:t>Stagecoach</a:t>
            </a:r>
            <a:r>
              <a:rPr lang="cy-GB" sz="4000" dirty="0"/>
              <a:t>, </a:t>
            </a:r>
            <a:r>
              <a:rPr lang="cy-GB" sz="4000" dirty="0" err="1"/>
              <a:t>Carmarthen</a:t>
            </a:r>
            <a:r>
              <a:rPr lang="cy-GB" sz="4000" dirty="0"/>
              <a:t>, (2009-2010, 2014-2015) </a:t>
            </a:r>
          </a:p>
          <a:p>
            <a:pPr fontAlgn="base"/>
            <a:r>
              <a:rPr lang="cy-GB" sz="4000" dirty="0"/>
              <a:t>LAMDA (</a:t>
            </a:r>
            <a:r>
              <a:rPr lang="cy-GB" sz="4000" dirty="0" err="1"/>
              <a:t>Public</a:t>
            </a:r>
            <a:r>
              <a:rPr lang="cy-GB" sz="4000" dirty="0"/>
              <a:t> </a:t>
            </a:r>
            <a:r>
              <a:rPr lang="cy-GB" sz="4000" dirty="0" err="1"/>
              <a:t>Speaking</a:t>
            </a:r>
            <a:r>
              <a:rPr lang="cy-GB" sz="4000" dirty="0"/>
              <a:t>) </a:t>
            </a:r>
            <a:r>
              <a:rPr lang="cy-GB" sz="4000" dirty="0" err="1"/>
              <a:t>Gold</a:t>
            </a:r>
            <a:r>
              <a:rPr lang="cy-GB" sz="4000" dirty="0"/>
              <a:t> (</a:t>
            </a:r>
            <a:r>
              <a:rPr lang="cy-GB" sz="4000" dirty="0" err="1"/>
              <a:t>Distinction</a:t>
            </a:r>
            <a:r>
              <a:rPr lang="cy-GB" sz="4000" dirty="0"/>
              <a:t>) (2023) </a:t>
            </a:r>
          </a:p>
          <a:p>
            <a:pPr fontAlgn="base"/>
            <a:r>
              <a:rPr lang="cy-GB" sz="4000" dirty="0"/>
              <a:t>LAMDA (</a:t>
            </a:r>
            <a:r>
              <a:rPr lang="cy-GB" sz="4000" dirty="0" err="1"/>
              <a:t>Acting</a:t>
            </a:r>
            <a:r>
              <a:rPr lang="cy-GB" sz="4000" dirty="0"/>
              <a:t>) </a:t>
            </a:r>
            <a:r>
              <a:rPr lang="cy-GB" sz="4000" dirty="0" err="1"/>
              <a:t>Gold</a:t>
            </a:r>
            <a:r>
              <a:rPr lang="cy-GB" sz="4000" dirty="0"/>
              <a:t> (</a:t>
            </a:r>
            <a:r>
              <a:rPr lang="cy-GB" sz="4000" dirty="0" err="1"/>
              <a:t>Distincton</a:t>
            </a:r>
            <a:r>
              <a:rPr lang="cy-GB" sz="4000" dirty="0"/>
              <a:t>) (2023) </a:t>
            </a:r>
          </a:p>
          <a:p>
            <a:pPr fontAlgn="base"/>
            <a:r>
              <a:rPr lang="cy-GB" sz="4000" dirty="0"/>
              <a:t>Wales </a:t>
            </a:r>
            <a:r>
              <a:rPr lang="cy-GB" sz="4000" dirty="0" err="1"/>
              <a:t>Millennium</a:t>
            </a:r>
            <a:r>
              <a:rPr lang="cy-GB" sz="4000" dirty="0"/>
              <a:t> Centre </a:t>
            </a:r>
            <a:r>
              <a:rPr lang="cy-GB" sz="4000" dirty="0" err="1"/>
              <a:t>Theatre</a:t>
            </a:r>
            <a:r>
              <a:rPr lang="cy-GB" sz="4000" dirty="0"/>
              <a:t> </a:t>
            </a:r>
            <a:r>
              <a:rPr lang="cy-GB" sz="4000" dirty="0" err="1"/>
              <a:t>Makers</a:t>
            </a:r>
            <a:r>
              <a:rPr lang="cy-GB" sz="4000" dirty="0"/>
              <a:t>: </a:t>
            </a:r>
            <a:r>
              <a:rPr lang="cy-GB" sz="4000" dirty="0" err="1"/>
              <a:t>Stage</a:t>
            </a:r>
            <a:r>
              <a:rPr lang="cy-GB" sz="4000" dirty="0"/>
              <a:t> </a:t>
            </a:r>
            <a:r>
              <a:rPr lang="cy-GB" sz="4000" dirty="0" err="1"/>
              <a:t>Combat</a:t>
            </a:r>
            <a:r>
              <a:rPr lang="cy-GB" sz="4000" dirty="0"/>
              <a:t> </a:t>
            </a:r>
            <a:r>
              <a:rPr lang="cy-GB" sz="4000" dirty="0" err="1"/>
              <a:t>Course</a:t>
            </a:r>
            <a:r>
              <a:rPr lang="cy-GB" sz="4000" dirty="0"/>
              <a:t> (</a:t>
            </a:r>
            <a:r>
              <a:rPr lang="cy-GB" sz="4000" dirty="0" err="1"/>
              <a:t>September-November</a:t>
            </a:r>
            <a:r>
              <a:rPr lang="cy-GB" sz="4000" dirty="0"/>
              <a:t> 2024) </a:t>
            </a:r>
          </a:p>
          <a:p>
            <a:pPr fontAlgn="base"/>
            <a:r>
              <a:rPr lang="cy-GB" sz="4000" dirty="0" err="1"/>
              <a:t>Second</a:t>
            </a:r>
            <a:r>
              <a:rPr lang="cy-GB" sz="4000" dirty="0"/>
              <a:t> </a:t>
            </a:r>
            <a:r>
              <a:rPr lang="cy-GB" sz="4000" dirty="0" err="1"/>
              <a:t>year</a:t>
            </a:r>
            <a:r>
              <a:rPr lang="cy-GB" sz="4000" dirty="0"/>
              <a:t> BA </a:t>
            </a:r>
            <a:r>
              <a:rPr lang="cy-GB" sz="4000" dirty="0" err="1"/>
              <a:t>Acting</a:t>
            </a:r>
            <a:r>
              <a:rPr lang="cy-GB" sz="4000" dirty="0"/>
              <a:t> (</a:t>
            </a:r>
            <a:r>
              <a:rPr lang="cy-GB" sz="4000" dirty="0" err="1"/>
              <a:t>Trinity</a:t>
            </a:r>
            <a:r>
              <a:rPr lang="cy-GB" sz="4000" dirty="0"/>
              <a:t> of Wales St David) (</a:t>
            </a:r>
            <a:r>
              <a:rPr lang="cy-GB" sz="4000" dirty="0" err="1"/>
              <a:t>Present</a:t>
            </a:r>
            <a:r>
              <a:rPr lang="cy-GB" sz="4000" dirty="0"/>
              <a:t>) </a:t>
            </a:r>
          </a:p>
          <a:p>
            <a:pPr fontAlgn="base"/>
            <a:r>
              <a:rPr lang="cy-GB" sz="4000" dirty="0"/>
              <a:t> </a:t>
            </a:r>
          </a:p>
          <a:p>
            <a:pPr fontAlgn="base"/>
            <a:r>
              <a:rPr lang="cy-GB" sz="4000" b="1" dirty="0" err="1"/>
              <a:t>Acting</a:t>
            </a:r>
            <a:r>
              <a:rPr lang="cy-GB" sz="4000" b="1" dirty="0"/>
              <a:t> </a:t>
            </a:r>
            <a:r>
              <a:rPr lang="cy-GB" sz="4000" b="1" dirty="0" err="1"/>
              <a:t>Experience</a:t>
            </a:r>
            <a:r>
              <a:rPr lang="cy-GB" sz="4000" dirty="0"/>
              <a:t> </a:t>
            </a:r>
          </a:p>
          <a:p>
            <a:pPr fontAlgn="base"/>
            <a:r>
              <a:rPr lang="cy-GB" sz="4000" u="sng" dirty="0"/>
              <a:t>Theatr Cymru/</a:t>
            </a:r>
            <a:r>
              <a:rPr lang="cy-GB" sz="4000" u="sng" dirty="0" err="1"/>
              <a:t>Ashtar</a:t>
            </a:r>
            <a:r>
              <a:rPr lang="cy-GB" sz="4000" u="sng" dirty="0"/>
              <a:t> Theatr</a:t>
            </a:r>
            <a:r>
              <a:rPr lang="cy-GB" sz="4000" dirty="0"/>
              <a:t> : </a:t>
            </a:r>
            <a:r>
              <a:rPr lang="cy-GB" sz="4000" dirty="0" err="1"/>
              <a:t>cross-cultural</a:t>
            </a:r>
            <a:r>
              <a:rPr lang="cy-GB" sz="4000" dirty="0"/>
              <a:t> </a:t>
            </a:r>
            <a:r>
              <a:rPr lang="cy-GB" sz="4000" dirty="0" err="1"/>
              <a:t>written</a:t>
            </a:r>
            <a:r>
              <a:rPr lang="cy-GB" sz="4000" dirty="0"/>
              <a:t> </a:t>
            </a:r>
            <a:r>
              <a:rPr lang="cy-GB" sz="4000" dirty="0" err="1"/>
              <a:t>and</a:t>
            </a:r>
            <a:r>
              <a:rPr lang="cy-GB" sz="4000" dirty="0"/>
              <a:t> </a:t>
            </a:r>
            <a:r>
              <a:rPr lang="cy-GB" sz="4000" dirty="0" err="1"/>
              <a:t>performance</a:t>
            </a:r>
            <a:r>
              <a:rPr lang="cy-GB" sz="4000" dirty="0"/>
              <a:t> </a:t>
            </a:r>
            <a:r>
              <a:rPr lang="cy-GB" sz="4000" dirty="0" err="1"/>
              <a:t>creative</a:t>
            </a:r>
            <a:r>
              <a:rPr lang="cy-GB" sz="4000" dirty="0"/>
              <a:t> project </a:t>
            </a:r>
          </a:p>
          <a:p>
            <a:pPr fontAlgn="base"/>
            <a:r>
              <a:rPr lang="cy-GB" sz="4000" i="1" u="sng" dirty="0"/>
              <a:t>Cwmni Theatr yr Urdd/Urdd National </a:t>
            </a:r>
            <a:r>
              <a:rPr lang="cy-GB" sz="4000" i="1" u="sng" dirty="0" err="1"/>
              <a:t>Youth</a:t>
            </a:r>
            <a:r>
              <a:rPr lang="cy-GB" sz="4000" i="1" u="sng" dirty="0"/>
              <a:t> </a:t>
            </a:r>
            <a:r>
              <a:rPr lang="cy-GB" sz="4000" i="1" u="sng" dirty="0" err="1"/>
              <a:t>Theatre</a:t>
            </a:r>
            <a:r>
              <a:rPr lang="cy-GB" sz="4000" i="1" u="sng" dirty="0"/>
              <a:t>:</a:t>
            </a:r>
            <a:r>
              <a:rPr lang="cy-GB" sz="4000" dirty="0"/>
              <a:t> </a:t>
            </a:r>
          </a:p>
          <a:p>
            <a:pPr fontAlgn="base"/>
            <a:r>
              <a:rPr lang="cy-GB" sz="4000" i="1" dirty="0"/>
              <a:t>Deffro’r Gwanwyn (Spring </a:t>
            </a:r>
            <a:r>
              <a:rPr lang="cy-GB" sz="4000" i="1" dirty="0" err="1"/>
              <a:t>Awakening</a:t>
            </a:r>
            <a:r>
              <a:rPr lang="cy-GB" sz="4000" i="1" dirty="0"/>
              <a:t>)</a:t>
            </a:r>
            <a:r>
              <a:rPr lang="cy-GB" sz="4000" dirty="0"/>
              <a:t> </a:t>
            </a:r>
            <a:r>
              <a:rPr lang="cy-GB" sz="4000" dirty="0" err="1"/>
              <a:t>Characters</a:t>
            </a:r>
            <a:r>
              <a:rPr lang="cy-GB" sz="4000" dirty="0"/>
              <a:t>: </a:t>
            </a:r>
            <a:r>
              <a:rPr lang="cy-GB" sz="4000" dirty="0" err="1"/>
              <a:t>Herr</a:t>
            </a:r>
            <a:r>
              <a:rPr lang="cy-GB" sz="4000" dirty="0"/>
              <a:t> </a:t>
            </a:r>
            <a:r>
              <a:rPr lang="cy-GB" sz="4000" dirty="0" err="1"/>
              <a:t>Sonnenstich</a:t>
            </a:r>
            <a:r>
              <a:rPr lang="cy-GB" sz="4000" dirty="0"/>
              <a:t>, </a:t>
            </a:r>
            <a:r>
              <a:rPr lang="cy-GB" sz="4000" dirty="0" err="1"/>
              <a:t>Herr</a:t>
            </a:r>
            <a:r>
              <a:rPr lang="cy-GB" sz="4000" dirty="0"/>
              <a:t> </a:t>
            </a:r>
            <a:r>
              <a:rPr lang="cy-GB" sz="4000" dirty="0" err="1"/>
              <a:t>Rilow</a:t>
            </a:r>
            <a:r>
              <a:rPr lang="cy-GB" sz="4000" dirty="0"/>
              <a:t>, Father </a:t>
            </a:r>
            <a:r>
              <a:rPr lang="cy-GB" sz="4000" dirty="0" err="1"/>
              <a:t>Caulbach</a:t>
            </a:r>
            <a:r>
              <a:rPr lang="cy-GB" sz="4000" dirty="0"/>
              <a:t>, </a:t>
            </a:r>
            <a:r>
              <a:rPr lang="cy-GB" sz="4000" dirty="0" err="1"/>
              <a:t>Herr</a:t>
            </a:r>
            <a:r>
              <a:rPr lang="cy-GB" sz="4000" dirty="0"/>
              <a:t> </a:t>
            </a:r>
            <a:r>
              <a:rPr lang="cy-GB" sz="4000" dirty="0" err="1"/>
              <a:t>Gabor</a:t>
            </a:r>
            <a:r>
              <a:rPr lang="cy-GB" sz="4000" dirty="0"/>
              <a:t>, </a:t>
            </a:r>
            <a:r>
              <a:rPr lang="cy-GB" sz="4000" dirty="0" err="1"/>
              <a:t>Schmitt</a:t>
            </a:r>
            <a:r>
              <a:rPr lang="cy-GB" sz="4000" dirty="0"/>
              <a:t> (2023) </a:t>
            </a:r>
          </a:p>
          <a:p>
            <a:pPr fontAlgn="base"/>
            <a:r>
              <a:rPr lang="cy-GB" sz="4000" i="1" dirty="0"/>
              <a:t>Ble Mae’r Trenau i Gyd yn Mynd</a:t>
            </a:r>
            <a:r>
              <a:rPr lang="cy-GB" sz="4000" dirty="0"/>
              <a:t> </a:t>
            </a:r>
            <a:r>
              <a:rPr lang="cy-GB" sz="4000" i="1" dirty="0"/>
              <a:t>a Chwestiynau Mawr Eraill Bywyd</a:t>
            </a:r>
            <a:r>
              <a:rPr lang="cy-GB" sz="4000" dirty="0"/>
              <a:t>, </a:t>
            </a:r>
            <a:r>
              <a:rPr lang="cy-GB" sz="4000" dirty="0" err="1"/>
              <a:t>Character</a:t>
            </a:r>
            <a:r>
              <a:rPr lang="cy-GB" sz="4000" dirty="0"/>
              <a:t>: Ensemble (2024) </a:t>
            </a:r>
          </a:p>
          <a:p>
            <a:pPr fontAlgn="base"/>
            <a:r>
              <a:rPr lang="cy-GB" sz="4000" i="1" dirty="0"/>
              <a:t>Ceridwen</a:t>
            </a:r>
            <a:r>
              <a:rPr lang="cy-GB" sz="4000" dirty="0"/>
              <a:t>, </a:t>
            </a:r>
            <a:r>
              <a:rPr lang="cy-GB" sz="4000" dirty="0" err="1"/>
              <a:t>Character</a:t>
            </a:r>
            <a:r>
              <a:rPr lang="cy-GB" sz="4000" dirty="0"/>
              <a:t>: </a:t>
            </a:r>
            <a:r>
              <a:rPr lang="cy-GB" sz="4000" dirty="0" err="1"/>
              <a:t>Heulwyn</a:t>
            </a:r>
            <a:r>
              <a:rPr lang="cy-GB" sz="4000" dirty="0"/>
              <a:t> (2025) </a:t>
            </a:r>
          </a:p>
          <a:p>
            <a:pPr fontAlgn="base"/>
            <a:r>
              <a:rPr lang="cy-GB" sz="4000" dirty="0"/>
              <a:t> </a:t>
            </a:r>
          </a:p>
          <a:p>
            <a:pPr fontAlgn="base"/>
            <a:r>
              <a:rPr lang="cy-GB" sz="4000" b="1" dirty="0" err="1"/>
              <a:t>Work</a:t>
            </a:r>
            <a:r>
              <a:rPr lang="cy-GB" sz="4000" b="1" dirty="0"/>
              <a:t> </a:t>
            </a:r>
            <a:r>
              <a:rPr lang="cy-GB" sz="4000" b="1" dirty="0" err="1"/>
              <a:t>Experience</a:t>
            </a:r>
            <a:r>
              <a:rPr lang="cy-GB" sz="4000" dirty="0"/>
              <a:t> </a:t>
            </a:r>
          </a:p>
          <a:p>
            <a:pPr fontAlgn="base"/>
            <a:r>
              <a:rPr lang="cy-GB" sz="4000" dirty="0" err="1"/>
              <a:t>Digital</a:t>
            </a:r>
            <a:r>
              <a:rPr lang="cy-GB" sz="4000" dirty="0"/>
              <a:t> </a:t>
            </a:r>
            <a:r>
              <a:rPr lang="cy-GB" sz="4000" dirty="0" err="1"/>
              <a:t>Workshop</a:t>
            </a:r>
            <a:r>
              <a:rPr lang="cy-GB" sz="4000" dirty="0"/>
              <a:t> </a:t>
            </a:r>
            <a:r>
              <a:rPr lang="cy-GB" sz="4000" dirty="0" err="1"/>
              <a:t>for</a:t>
            </a:r>
            <a:r>
              <a:rPr lang="cy-GB" sz="4000" dirty="0"/>
              <a:t> </a:t>
            </a:r>
            <a:r>
              <a:rPr lang="cy-GB" sz="4000" dirty="0" err="1"/>
              <a:t>Children</a:t>
            </a:r>
            <a:r>
              <a:rPr lang="cy-GB" sz="4000" dirty="0"/>
              <a:t> </a:t>
            </a:r>
            <a:r>
              <a:rPr lang="cy-GB" sz="4000" dirty="0" err="1"/>
              <a:t>aged</a:t>
            </a:r>
            <a:r>
              <a:rPr lang="cy-GB" sz="4000" dirty="0"/>
              <a:t> 8-12 - 2023 </a:t>
            </a:r>
          </a:p>
          <a:p>
            <a:pPr fontAlgn="base"/>
            <a:r>
              <a:rPr lang="cy-GB" sz="4000" dirty="0"/>
              <a:t> </a:t>
            </a:r>
          </a:p>
          <a:p>
            <a:pPr fontAlgn="base"/>
            <a:r>
              <a:rPr lang="cy-GB" sz="4000" b="1" dirty="0" err="1"/>
              <a:t>Interests</a:t>
            </a:r>
            <a:r>
              <a:rPr lang="cy-GB" sz="4000" dirty="0"/>
              <a:t> </a:t>
            </a:r>
          </a:p>
          <a:p>
            <a:pPr fontAlgn="base"/>
            <a:r>
              <a:rPr lang="cy-GB" sz="4000" dirty="0" err="1"/>
              <a:t>Politics</a:t>
            </a:r>
            <a:r>
              <a:rPr lang="cy-GB" sz="4000" dirty="0"/>
              <a:t>, </a:t>
            </a:r>
            <a:r>
              <a:rPr lang="cy-GB" sz="4000" dirty="0" err="1"/>
              <a:t>comedy</a:t>
            </a:r>
            <a:r>
              <a:rPr lang="cy-GB" sz="4000" dirty="0"/>
              <a:t>, </a:t>
            </a:r>
            <a:r>
              <a:rPr lang="cy-GB" sz="4000" dirty="0" err="1"/>
              <a:t>rowing</a:t>
            </a:r>
            <a:r>
              <a:rPr lang="cy-GB" sz="4000" dirty="0"/>
              <a:t>, </a:t>
            </a:r>
            <a:r>
              <a:rPr lang="cy-GB" sz="4000" dirty="0" err="1"/>
              <a:t>walking</a:t>
            </a:r>
            <a:r>
              <a:rPr lang="cy-GB" sz="4000" dirty="0"/>
              <a:t> </a:t>
            </a:r>
          </a:p>
          <a:p>
            <a:pPr fontAlgn="base"/>
            <a:r>
              <a:rPr lang="cy-GB" sz="4000" dirty="0"/>
              <a:t> </a:t>
            </a:r>
          </a:p>
          <a:p>
            <a:pPr fontAlgn="base"/>
            <a:r>
              <a:rPr lang="cy-GB" sz="4000" b="1" dirty="0" err="1"/>
              <a:t>Referees</a:t>
            </a:r>
            <a:r>
              <a:rPr lang="cy-GB" sz="4000" dirty="0"/>
              <a:t> </a:t>
            </a:r>
          </a:p>
          <a:p>
            <a:pPr fontAlgn="base"/>
            <a:r>
              <a:rPr lang="cy-GB" sz="4000" dirty="0"/>
              <a:t>Gabriel Fisher </a:t>
            </a:r>
          </a:p>
          <a:p>
            <a:pPr fontAlgn="base"/>
            <a:r>
              <a:rPr lang="cy-GB" sz="4000" dirty="0" err="1"/>
              <a:t>Learning</a:t>
            </a:r>
            <a:r>
              <a:rPr lang="cy-GB" sz="4000" dirty="0"/>
              <a:t> </a:t>
            </a:r>
            <a:r>
              <a:rPr lang="cy-GB" sz="4000" dirty="0" err="1"/>
              <a:t>support</a:t>
            </a:r>
            <a:r>
              <a:rPr lang="cy-GB" sz="4000" dirty="0"/>
              <a:t> </a:t>
            </a:r>
            <a:r>
              <a:rPr lang="cy-GB" sz="4000" dirty="0" err="1"/>
              <a:t>specialist</a:t>
            </a:r>
            <a:r>
              <a:rPr lang="cy-GB" sz="4000" dirty="0"/>
              <a:t> at </a:t>
            </a:r>
            <a:r>
              <a:rPr lang="cy-GB" sz="4000" dirty="0" err="1"/>
              <a:t>uwtsd</a:t>
            </a:r>
            <a:r>
              <a:rPr lang="cy-GB" sz="4000" dirty="0"/>
              <a:t> </a:t>
            </a:r>
            <a:r>
              <a:rPr lang="cy-GB" sz="4000" dirty="0" err="1"/>
              <a:t>Carmarthen</a:t>
            </a:r>
            <a:r>
              <a:rPr lang="cy-GB" sz="4000" dirty="0"/>
              <a:t> </a:t>
            </a:r>
          </a:p>
          <a:p>
            <a:pPr fontAlgn="base"/>
            <a:r>
              <a:rPr lang="cy-GB" sz="4000" dirty="0" err="1"/>
              <a:t>Email</a:t>
            </a:r>
            <a:r>
              <a:rPr lang="cy-GB" sz="4000" dirty="0"/>
              <a:t>: </a:t>
            </a:r>
            <a:r>
              <a:rPr lang="cy-GB" sz="4000" u="sng" dirty="0">
                <a:hlinkClick r:id="rId2"/>
              </a:rPr>
              <a:t>gabriel.fisher@uwtsd.ac.uk</a:t>
            </a:r>
            <a:r>
              <a:rPr lang="cy-GB" sz="4000" dirty="0"/>
              <a:t>  </a:t>
            </a:r>
          </a:p>
          <a:p>
            <a:pPr fontAlgn="base"/>
            <a:r>
              <a:rPr lang="cy-GB" sz="4000" dirty="0"/>
              <a:t> </a:t>
            </a:r>
          </a:p>
          <a:p>
            <a:pPr fontAlgn="base"/>
            <a:r>
              <a:rPr lang="cy-GB" sz="4000" dirty="0"/>
              <a:t> </a:t>
            </a:r>
          </a:p>
          <a:p>
            <a:pPr fontAlgn="base"/>
            <a:r>
              <a:rPr lang="cy-GB" sz="4000" dirty="0"/>
              <a:t>Llinos Jones </a:t>
            </a:r>
          </a:p>
          <a:p>
            <a:pPr fontAlgn="base"/>
            <a:r>
              <a:rPr lang="cy-GB" sz="4000" dirty="0"/>
              <a:t>Canolfan yr Egin </a:t>
            </a:r>
            <a:r>
              <a:rPr lang="cy-GB" sz="4000" dirty="0" err="1"/>
              <a:t>Engagement</a:t>
            </a:r>
            <a:r>
              <a:rPr lang="cy-GB" sz="4000" dirty="0"/>
              <a:t> </a:t>
            </a:r>
            <a:r>
              <a:rPr lang="cy-GB" sz="4000" dirty="0" err="1"/>
              <a:t>Manager</a:t>
            </a:r>
            <a:r>
              <a:rPr lang="cy-GB" sz="4000" dirty="0"/>
              <a:t> </a:t>
            </a:r>
          </a:p>
          <a:p>
            <a:pPr fontAlgn="base"/>
            <a:r>
              <a:rPr lang="cy-GB" sz="4000" dirty="0" err="1"/>
              <a:t>Email</a:t>
            </a:r>
            <a:r>
              <a:rPr lang="cy-GB" sz="4000" dirty="0"/>
              <a:t>: </a:t>
            </a:r>
            <a:r>
              <a:rPr lang="cy-GB" sz="4000" u="sng" dirty="0">
                <a:hlinkClick r:id="rId3"/>
              </a:rPr>
              <a:t>llinos.jones@uwtsd.ac.uk</a:t>
            </a:r>
            <a:r>
              <a:rPr lang="cy-GB" sz="4000" dirty="0"/>
              <a:t> </a:t>
            </a:r>
          </a:p>
          <a:p>
            <a:pPr marL="0" indent="0">
              <a:buNone/>
            </a:pPr>
            <a:endParaRPr lang="en-US" dirty="0"/>
          </a:p>
        </p:txBody>
      </p:sp>
      <p:pic>
        <p:nvPicPr>
          <p:cNvPr id="6" name="Picture 5">
            <a:extLst>
              <a:ext uri="{FF2B5EF4-FFF2-40B4-BE49-F238E27FC236}">
                <a16:creationId xmlns:a16="http://schemas.microsoft.com/office/drawing/2014/main" id="{6B677E33-8875-DA64-5C72-B56FC37C5B99}"/>
              </a:ext>
            </a:extLst>
          </p:cNvPr>
          <p:cNvPicPr>
            <a:picLocks noChangeAspect="1"/>
          </p:cNvPicPr>
          <p:nvPr/>
        </p:nvPicPr>
        <p:blipFill>
          <a:blip r:embed="rId4"/>
          <a:srcRect l="13501" t="13159" r="15461" b="41015"/>
          <a:stretch>
            <a:fillRect/>
          </a:stretch>
        </p:blipFill>
        <p:spPr>
          <a:xfrm>
            <a:off x="377692" y="1317462"/>
            <a:ext cx="2975108" cy="287885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773570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F6FDC-52D2-B2E4-D928-E2A730AAD6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BD9383-0AF0-2D7D-7272-45D0D6A7B9F6}"/>
              </a:ext>
            </a:extLst>
          </p:cNvPr>
          <p:cNvSpPr>
            <a:spLocks noGrp="1"/>
          </p:cNvSpPr>
          <p:nvPr>
            <p:ph type="title"/>
          </p:nvPr>
        </p:nvSpPr>
        <p:spPr/>
        <p:txBody>
          <a:bodyPr/>
          <a:lstStyle/>
          <a:p>
            <a:r>
              <a:rPr lang="en-US"/>
              <a:t>Reference List</a:t>
            </a:r>
            <a:endParaRPr lang="en-US" dirty="0"/>
          </a:p>
        </p:txBody>
      </p:sp>
      <p:sp>
        <p:nvSpPr>
          <p:cNvPr id="3" name="Content Placeholder 2">
            <a:extLst>
              <a:ext uri="{FF2B5EF4-FFF2-40B4-BE49-F238E27FC236}">
                <a16:creationId xmlns:a16="http://schemas.microsoft.com/office/drawing/2014/main" id="{E88222A0-BA27-0357-8EBD-3573FA29D9A7}"/>
              </a:ext>
            </a:extLst>
          </p:cNvPr>
          <p:cNvSpPr>
            <a:spLocks noGrp="1"/>
          </p:cNvSpPr>
          <p:nvPr>
            <p:ph idx="1"/>
          </p:nvPr>
        </p:nvSpPr>
        <p:spPr/>
        <p:txBody>
          <a:bodyPr vert="horz" lIns="91440" tIns="45720" rIns="91440" bIns="45720" rtlCol="0" anchor="t">
            <a:normAutofit fontScale="77500" lnSpcReduction="20000"/>
          </a:bodyPr>
          <a:lstStyle/>
          <a:p>
            <a:pPr marL="514350" indent="-514350">
              <a:buAutoNum type="arabicPeriod"/>
            </a:pPr>
            <a:r>
              <a:rPr lang="en-US" dirty="0"/>
              <a:t>1226 Management (2026) </a:t>
            </a:r>
            <a:r>
              <a:rPr lang="en-US" i="1" dirty="0"/>
              <a:t>Home – 1226 Management. </a:t>
            </a:r>
            <a:r>
              <a:rPr lang="en-US" dirty="0"/>
              <a:t>Available at: </a:t>
            </a:r>
            <a:r>
              <a:rPr lang="en-US" dirty="0">
                <a:hlinkClick r:id="rId2"/>
              </a:rPr>
              <a:t>https://1226management.co.uk/</a:t>
            </a:r>
            <a:r>
              <a:rPr lang="en-US" dirty="0"/>
              <a:t> (Accessed April 3</a:t>
            </a:r>
            <a:r>
              <a:rPr lang="en-US" baseline="30000" dirty="0"/>
              <a:t>rd</a:t>
            </a:r>
            <a:r>
              <a:rPr lang="en-US" dirty="0"/>
              <a:t> 2026)</a:t>
            </a:r>
          </a:p>
          <a:p>
            <a:pPr marL="514350" indent="-514350">
              <a:buAutoNum type="arabicPeriod"/>
            </a:pPr>
            <a:r>
              <a:rPr lang="en-US" dirty="0"/>
              <a:t>Atlassian (2023) </a:t>
            </a:r>
            <a:r>
              <a:rPr lang="en-US" i="1" dirty="0"/>
              <a:t>How to write SMART goals (with examples)</a:t>
            </a:r>
            <a:r>
              <a:rPr lang="en-US" dirty="0"/>
              <a:t>. Available at: </a:t>
            </a:r>
            <a:r>
              <a:rPr lang="en-US" dirty="0">
                <a:ea typeface="+mn-lt"/>
                <a:cs typeface="+mn-lt"/>
                <a:hlinkClick r:id="rId3"/>
              </a:rPr>
              <a:t>https://www.atlassian.com/blog/productivity/how-to-write-smart-goals</a:t>
            </a:r>
            <a:r>
              <a:rPr lang="en-US" dirty="0">
                <a:ea typeface="+mn-lt"/>
                <a:cs typeface="+mn-lt"/>
              </a:rPr>
              <a:t> (Accessed 15th of March, 2026)</a:t>
            </a:r>
          </a:p>
          <a:p>
            <a:pPr marL="514350" indent="-514350">
              <a:buAutoNum type="arabicPeriod"/>
            </a:pPr>
            <a:r>
              <a:rPr lang="en-US" dirty="0">
                <a:ea typeface="+mn-lt"/>
                <a:cs typeface="+mn-lt"/>
              </a:rPr>
              <a:t>LJP Management (2026) </a:t>
            </a:r>
            <a:r>
              <a:rPr lang="en-US" i="1" dirty="0">
                <a:ea typeface="+mn-lt"/>
                <a:cs typeface="+mn-lt"/>
              </a:rPr>
              <a:t>LJP Management Talent Agency</a:t>
            </a:r>
            <a:r>
              <a:rPr lang="en-US" dirty="0">
                <a:ea typeface="+mn-lt"/>
                <a:cs typeface="+mn-lt"/>
              </a:rPr>
              <a:t>. Available at: </a:t>
            </a:r>
            <a:r>
              <a:rPr lang="en-US" dirty="0">
                <a:ea typeface="+mn-lt"/>
                <a:cs typeface="+mn-lt"/>
                <a:hlinkClick r:id="rId4"/>
              </a:rPr>
              <a:t>https://www.ljpmanagement.co.uk/</a:t>
            </a:r>
            <a:r>
              <a:rPr lang="en-US" dirty="0">
                <a:ea typeface="+mn-lt"/>
                <a:cs typeface="+mn-lt"/>
              </a:rPr>
              <a:t> (Accessed April 6</a:t>
            </a:r>
            <a:r>
              <a:rPr lang="en-US" baseline="30000" dirty="0">
                <a:ea typeface="+mn-lt"/>
                <a:cs typeface="+mn-lt"/>
              </a:rPr>
              <a:t>th</a:t>
            </a:r>
            <a:r>
              <a:rPr lang="en-US" dirty="0">
                <a:ea typeface="+mn-lt"/>
                <a:cs typeface="+mn-lt"/>
              </a:rPr>
              <a:t> 2026)</a:t>
            </a:r>
          </a:p>
          <a:p>
            <a:pPr marL="514350" indent="-514350">
              <a:buAutoNum type="arabicPeriod"/>
            </a:pPr>
            <a:r>
              <a:rPr lang="en-US" dirty="0">
                <a:ea typeface="+mn-lt"/>
                <a:cs typeface="+mn-lt"/>
              </a:rPr>
              <a:t>Regan Talent Group (2026) </a:t>
            </a:r>
            <a:r>
              <a:rPr lang="en-US" i="1" dirty="0">
                <a:ea typeface="+mn-lt"/>
                <a:cs typeface="+mn-lt"/>
              </a:rPr>
              <a:t>Home-new- Regan Talent Group</a:t>
            </a:r>
            <a:r>
              <a:rPr lang="en-US" dirty="0">
                <a:ea typeface="+mn-lt"/>
                <a:cs typeface="+mn-lt"/>
              </a:rPr>
              <a:t>. Available at: </a:t>
            </a:r>
            <a:r>
              <a:rPr lang="en-US" dirty="0">
                <a:ea typeface="+mn-lt"/>
                <a:cs typeface="+mn-lt"/>
                <a:hlinkClick r:id="rId5"/>
              </a:rPr>
              <a:t>https://regantalentgroup.co.uk/</a:t>
            </a:r>
            <a:r>
              <a:rPr lang="en-US" dirty="0">
                <a:ea typeface="+mn-lt"/>
                <a:cs typeface="+mn-lt"/>
              </a:rPr>
              <a:t> (Accessed March 27</a:t>
            </a:r>
            <a:r>
              <a:rPr lang="en-US" baseline="30000" dirty="0">
                <a:ea typeface="+mn-lt"/>
                <a:cs typeface="+mn-lt"/>
              </a:rPr>
              <a:t>th</a:t>
            </a:r>
            <a:r>
              <a:rPr lang="en-US" dirty="0">
                <a:ea typeface="+mn-lt"/>
                <a:cs typeface="+mn-lt"/>
              </a:rPr>
              <a:t> 2026)</a:t>
            </a:r>
          </a:p>
          <a:p>
            <a:pPr marL="514350" indent="-514350">
              <a:buFont typeface="Arial" panose="020B0604020202020204" pitchFamily="34" charset="0"/>
              <a:buAutoNum type="arabicPeriod"/>
            </a:pPr>
            <a:r>
              <a:rPr lang="en-US" dirty="0">
                <a:ea typeface="+mn-lt"/>
                <a:cs typeface="+mn-lt"/>
              </a:rPr>
              <a:t>RWCMD (2026) </a:t>
            </a:r>
            <a:r>
              <a:rPr lang="en-US" i="1" dirty="0">
                <a:ea typeface="+mn-lt"/>
                <a:cs typeface="+mn-lt"/>
              </a:rPr>
              <a:t>MA Acting for Stage, Screen, and Recorded Media. </a:t>
            </a:r>
            <a:r>
              <a:rPr lang="en-US" dirty="0">
                <a:ea typeface="+mn-lt"/>
                <a:cs typeface="+mn-lt"/>
              </a:rPr>
              <a:t>Available at: </a:t>
            </a:r>
            <a:r>
              <a:rPr lang="en-US" dirty="0">
                <a:ea typeface="+mn-lt"/>
                <a:cs typeface="+mn-lt"/>
                <a:hlinkClick r:id="rId6"/>
              </a:rPr>
              <a:t>https://www.rwcmd.ac.uk/course/ma-acting-for-stage-screen</a:t>
            </a:r>
            <a:r>
              <a:rPr lang="en-US" dirty="0">
                <a:ea typeface="+mn-lt"/>
                <a:cs typeface="+mn-lt"/>
              </a:rPr>
              <a:t> (Accessed April 2nd of 2026)</a:t>
            </a:r>
          </a:p>
          <a:p>
            <a:pPr marL="514350" indent="-514350">
              <a:buAutoNum type="arabicPeriod"/>
            </a:pPr>
            <a:r>
              <a:rPr lang="en-US" dirty="0">
                <a:ea typeface="+mn-lt"/>
                <a:cs typeface="+mn-lt"/>
              </a:rPr>
              <a:t>Tester, C (2026) </a:t>
            </a:r>
            <a:r>
              <a:rPr lang="en-US" i="1" dirty="0">
                <a:ea typeface="+mn-lt"/>
                <a:cs typeface="+mn-lt"/>
              </a:rPr>
              <a:t>Getting Started as a Voice Actor</a:t>
            </a:r>
            <a:r>
              <a:rPr lang="en-US" dirty="0">
                <a:ea typeface="+mn-lt"/>
                <a:cs typeface="+mn-lt"/>
              </a:rPr>
              <a:t>. Available at: </a:t>
            </a:r>
            <a:r>
              <a:rPr lang="en-US" dirty="0">
                <a:ea typeface="+mn-lt"/>
                <a:cs typeface="+mn-lt"/>
                <a:hlinkClick r:id="rId7"/>
              </a:rPr>
              <a:t>https://www.spotlight.com/news-and-advice/the-essentials/getting-started-as-a-voice-actor/</a:t>
            </a:r>
            <a:r>
              <a:rPr lang="en-US" dirty="0">
                <a:ea typeface="+mn-lt"/>
                <a:cs typeface="+mn-lt"/>
              </a:rPr>
              <a:t>  (Accessed 25</a:t>
            </a:r>
            <a:r>
              <a:rPr lang="en-US" baseline="30000" dirty="0">
                <a:ea typeface="+mn-lt"/>
                <a:cs typeface="+mn-lt"/>
              </a:rPr>
              <a:t>th</a:t>
            </a:r>
            <a:r>
              <a:rPr lang="en-US" dirty="0">
                <a:ea typeface="+mn-lt"/>
                <a:cs typeface="+mn-lt"/>
              </a:rPr>
              <a:t> of March 2026)</a:t>
            </a:r>
          </a:p>
        </p:txBody>
      </p:sp>
    </p:spTree>
    <p:extLst>
      <p:ext uri="{BB962C8B-B14F-4D97-AF65-F5344CB8AC3E}">
        <p14:creationId xmlns:p14="http://schemas.microsoft.com/office/powerpoint/2010/main" val="26163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351</TotalTime>
  <Words>2890</Words>
  <Application>Microsoft Office PowerPoint</Application>
  <PresentationFormat>Widescreen</PresentationFormat>
  <Paragraphs>84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E-Portfolio for Creative Industries</vt:lpstr>
      <vt:lpstr>SWOT Analysis (Written on 12/03/2026)</vt:lpstr>
      <vt:lpstr>PDP: SMART Target 1: Eat Healthier</vt:lpstr>
      <vt:lpstr>PDP: SMART Target 2: Look at footage of myself without recoiling</vt:lpstr>
      <vt:lpstr>PDP: SMART Target 3: Make myself more approachable to strangers (including online strangers)</vt:lpstr>
      <vt:lpstr>FUEL Plan:</vt:lpstr>
      <vt:lpstr>FUEL Plan:</vt:lpstr>
      <vt:lpstr>Networking</vt:lpstr>
      <vt:lpstr>Evaluation</vt:lpstr>
      <vt:lpstr>Acting CV:</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Gruff Roberts (2306134)</cp:lastModifiedBy>
  <cp:revision>648</cp:revision>
  <dcterms:created xsi:type="dcterms:W3CDTF">2026-04-22T20:40:29Z</dcterms:created>
  <dcterms:modified xsi:type="dcterms:W3CDTF">2026-05-01T16:56:25Z</dcterms:modified>
</cp:coreProperties>
</file>