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09:55:34.62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474 1 24575,'-1'3'0,"0"0"0,-1 1 0,0-1 0,1 0 0,-1 0 0,0 0 0,0 0 0,-1 0 0,1 0 0,0-1 0,-1 1 0,0-1 0,0 0 0,-3 3 0,-1 1 0,-9 7 0,-18 17 0,1 1 0,-55 66 0,82-86 0,0-1 0,0 1 0,2 0 0,-1 0 0,1 1 0,-2 13 0,-15 37 0,12-43 0,3-2 0,-2 0 0,0-1 0,-1 0 0,0-1 0,-1 0 0,-17 19 0,23-30 0,1 1 0,-1 0 0,1 0 0,-1 0 0,1 0 0,1 1 0,-1-1 0,1 1 0,-3 9 0,1 4 0,-3 32 0,6-38 0,0 0 0,-1 0 0,-1 0 0,0 0 0,-1-1 0,-5 13 0,3-10 0,0 0 0,1 1 0,0-1 0,2 1 0,0 0 0,-2 29 0,5 101 0,3-67 0,-3-65-227,0 1-1,-1 0 1,0-1-1,-2 1 1,-4 20-1,0-15-6598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30T10:05:57.999"/>
    </inkml:context>
    <inkml:brush xml:id="br0">
      <inkml:brushProperty name="width" value="0.1" units="cm"/>
      <inkml:brushProperty name="height" value="0.1" units="cm"/>
      <inkml:brushProperty name="color" value="#E71224"/>
      <inkml:brushProperty name="ignorePressure" value="1"/>
    </inkml:brush>
  </inkml:definitions>
  <inkml:trace contextRef="#ctx0" brushRef="#br0">1 5547,'3166'-5440,"-3124"5367,-23 40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30T10:06:08.246"/>
    </inkml:context>
    <inkml:brush xml:id="br0">
      <inkml:brushProperty name="width" value="0.1" units="cm"/>
      <inkml:brushProperty name="height" value="0.1" units="cm"/>
      <inkml:brushProperty name="color" value="#E71224"/>
      <inkml:brushProperty name="ignorePressure" value="1"/>
    </inkml:brush>
  </inkml:definitions>
  <inkml:trace contextRef="#ctx0" brushRef="#br0">0 1,'6668'0,"-6634"0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30T10:06:14.358"/>
    </inkml:context>
    <inkml:brush xml:id="br0">
      <inkml:brushProperty name="width" value="0.1" units="cm"/>
      <inkml:brushProperty name="height" value="0.1" units="cm"/>
      <inkml:brushProperty name="color" value="#E71224"/>
      <inkml:brushProperty name="ignorePressure" value="1"/>
    </inkml:brush>
  </inkml:definitions>
  <inkml:trace contextRef="#ctx0" brushRef="#br0">0 1,'7'0,"9"0,2 0,5 0,4 0,-1 0,-6 0,-6 0,-6 0,3 0,0 0,-3 0,4 0,1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10:06:20.193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0 1 24575,'2'0'0,"-1"1"0,1-1 0,0 0 0,-1 1 0,1 0 0,0-1 0,-1 1 0,1 0 0,-1 0 0,1 0 0,-1 0 0,0 0 0,1 0 0,-1 1 0,0-1 0,2 2 0,20 30 0,-5-7 0,3-5 0,-15-15 0,1-1 0,-1 2 0,-1-1 0,1 1 0,-1 0 0,0 0 0,0 0 0,-1 1 0,0 0 0,3 9 0,9 31 0,2 0 0,2-2 0,1 0 0,2-1 0,32 44 0,-41-66 0,-1 1 0,-1 1 0,17 47 0,-22-50 0,1-1 0,1 0 0,1 0 0,1-1 0,1 0 0,14 19 0,9 4 0,44 74 0,-73-103 0,0-1 0,-1 1 0,0 1 0,-1-1 0,0 1 0,-1 0 0,2 26 0,-2-18 0,1-1 0,7 29 0,8-4 0,-13-33 0,0 1 0,-2 0 0,5 16 0,33 137-1365,-38-136-5461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10:06:31.68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3290 5623 24575,'0'-854'0,"0"838"0,-1 0 0,-1 0 0,0 0 0,-1 0 0,0 1 0,-1 0 0,-1-1 0,0 2 0,-1-1 0,-1 1 0,0-1 0,-1 2 0,0-1 0,-1 2 0,0-1 0,-15-15 0,18 21 0,0 0 0,1-1 0,0 1 0,0-1 0,0 0 0,1 0 0,0-1 0,1 0 0,0 1 0,0-1 0,-3-16 0,3-3 0,0-1 0,2-43 0,2 53 0,-1-1 0,-1 1 0,0-1 0,-1 1 0,-1 0 0,-1 0 0,0 0 0,-8-19 0,-94-228 0,86 215 0,12 33 0,1 1 0,1-1 0,-7-29 0,1-5 0,-29-84 0,21 76 0,9 32 0,-2 1 0,-1 0 0,-1 1 0,-1 1 0,-28-35 0,9 12 0,-62-106 0,53 81 0,35 57 0,1-1 0,1-1 0,0 0 0,1 0 0,-6-30 0,9 31 0,-2-1 0,0 1 0,0 1 0,-1-1 0,-1 1 0,-17-28 0,9 22 0,-10-12 0,2-2 0,-38-77 0,44 79 0,-30-49 0,-8-13 0,21 38 0,26 47 0,1 0 0,1 0 0,0-1 0,0 0 0,1 0 0,-5-18 0,8 20 0,0 0 0,-1 0 0,0 1 0,-1-1 0,0 0 0,0 1 0,-1 0 0,0 0 0,0 1 0,-1-1 0,-11-12 0,-3 2 0,1-2 0,0-1 0,2 0 0,1-1 0,0-1 0,-14-31 0,8 14 0,-1 1 0,-1 1 0,-34-40 0,-14-21 0,-1-37 0,56 111 0,-21-36 0,-3 2 0,-70-78 0,90 118 0,-1 2 0,0 0 0,-1 2 0,-1 1 0,-36-17 0,34 19 0,0-2 0,1 0 0,0-2 0,-39-35 0,26 19 0,28 25 0,0 1 0,1-2 0,-11-11 0,5 4 0,-1 0 0,0 2 0,0 0 0,-21-12 0,19 14 0,1-1 0,0-1 0,-29-31 0,8 4 0,-77-64 0,102 94 0,-151-119 0,153 124 0,0 0 0,0 1 0,0 0 0,0 1 0,-22-5 0,21 6 0,-1 0 0,1-2 0,0 1 0,0-2 0,-13-7 0,-54-35 0,50 32 0,1-1 0,1-1 0,1-2 0,-27-25 0,47 39-136,0 1-1,0 0 1,0 0-1,-1 1 1,1 0-1,-1 0 1,0 1-1,0-1 0,-10-1 1,-11-2-6690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CDEBC-12BB-6719-445A-8A9EE0C2B0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BD7F2B-5636-AEF8-EB71-A5DA1A830C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C35CDF-4F8A-2621-1F35-B0E8A6322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6AD75-7575-4C28-A1C1-19E9B1970FC5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11FFF1-1E07-8D9E-6208-BDD20019C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169DC0-95BE-08FB-7655-989195EF0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DE655-40F7-4AA4-9255-6151B73F3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775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E893D-3F11-5C07-8F0A-7A14FAF2C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6DC58-DE7A-09E7-98F5-6D9F783F20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A09EB1-7696-44D9-C3CD-29BBD3F5C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6AD75-7575-4C28-A1C1-19E9B1970FC5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B76BA4-11FC-0611-3FA5-0E433E3D7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A55531-614C-1E9C-5B4B-5524BE228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DE655-40F7-4AA4-9255-6151B73F3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991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6049D-4D71-0CB2-888D-3CDBFE31C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A4E257-DD64-6134-3EC2-63DB034283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DC3633-46D2-B809-DF42-F2B0D5ADA0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6AD75-7575-4C28-A1C1-19E9B1970FC5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D002E1-6BF5-A177-F73D-4612C4851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E7826E-B8A3-1C8B-1D13-5B4117119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DE655-40F7-4AA4-9255-6151B73F3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390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1FB11-AF87-192B-84BE-09E7A9F60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244FA-92B3-251A-95FB-B7F7FCC02C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9498D2-53D6-68B0-30B8-D58E422117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B40E36-F626-8756-D1EE-55AED2313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6AD75-7575-4C28-A1C1-19E9B1970FC5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7D746B-825E-B07B-CF8F-17023954EE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C019F3-3C92-A42D-8704-C7B57F56C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DE655-40F7-4AA4-9255-6151B73F3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874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1F17A-7C58-AEE0-44AE-D1E359342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D4E0E0-E71A-4365-0075-E2EA9EC51F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806CFF-AF35-58EF-F158-61FC70A8F1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54EF73-927B-BE87-8FBD-5FBDE59567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D28432-7915-4D60-B8AF-24FF0C1A2C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A83C17D-DB5E-9541-F56B-38A59A0FB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6AD75-7575-4C28-A1C1-19E9B1970FC5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41551E-7994-7E5A-9149-9B5CB9DDD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FACBCE-6E2D-6DCB-5955-1DC1A4A0D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DE655-40F7-4AA4-9255-6151B73F3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799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D8758-2F81-24CF-BE72-A4F502998A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61B0FF-CD5B-9FA6-9037-98561FC896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6AD75-7575-4C28-A1C1-19E9B1970FC5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977D9C-A864-DE43-6D73-BBEB01128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B541F8-5FEF-7514-F1F8-7D61A14D0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DE655-40F7-4AA4-9255-6151B73F3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6979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F2A824-9940-219B-6A6A-FA11FF2FD0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6AD75-7575-4C28-A1C1-19E9B1970FC5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22916A-033F-60D9-5EE4-2080548CB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8BBF19-5DB8-88F9-F0A7-0141DB588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DE655-40F7-4AA4-9255-6151B73F3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671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AE03A-084C-5C90-ADE0-927D3C70B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0C725-29D8-D2B9-C238-0B6C60E4E8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9CFDCB-DF0C-5E85-24E0-296461F298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AC659C-6818-2228-4959-1776FE1827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6AD75-7575-4C28-A1C1-19E9B1970FC5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90BEF1-CBE6-106F-ECE2-F17C5FFD3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68A572-0EA1-B215-0F16-34C48D1BE2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DE655-40F7-4AA4-9255-6151B73F3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34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118CF-507A-109A-5C29-A6982846C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F8D4E8-4264-0692-DB58-BD307DEBB8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8308B2-3F81-0CBD-6E77-EB330FB38B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4BFF47-0BF3-B5DE-AF76-E72656DE9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6AD75-7575-4C28-A1C1-19E9B1970FC5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BC5E24-2FFE-3AE8-95FF-3011CB3F3D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7DFC98-66F4-5F8F-3832-A0DB314DC1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DE655-40F7-4AA4-9255-6151B73F3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877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333B2-9D27-BFE1-5AF3-4D9ED7A4C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D196C3-3B9A-EE48-8E62-54F23BA026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37EA1D-9E83-3D6B-0361-A665D97E5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6AD75-7575-4C28-A1C1-19E9B1970FC5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501E6B-C927-F8B0-6650-D02B1781B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08EA6-9729-46A0-9392-19330D5D5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DE655-40F7-4AA4-9255-6151B73F3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177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AB0B84-25EA-350F-72E6-D019FB510A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A8A718-623E-231A-FDC7-CD4FDAF2E4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2DFFF0-21FE-F648-B9E7-49E1A5F4A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6AD75-7575-4C28-A1C1-19E9B1970FC5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E52E52-B0F2-9DB8-5CC9-60FCA4EEC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C19469-CE55-094E-9188-2F373F661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DE655-40F7-4AA4-9255-6151B73F3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669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065B97-3735-3538-1A23-A1C942647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9031BF-B8DB-DE53-FE9E-5E7D7EF4B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0E915D-7A3E-0652-2D6C-F3FFBDDC66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D6AD75-7575-4C28-A1C1-19E9B1970FC5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AFEB8E-C659-7736-2F7C-54C9D69E1E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EB7D2A-32A3-2C67-06F2-DAFACA53E0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CDE655-40F7-4AA4-9255-6151B73F3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75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12" Type="http://schemas.openxmlformats.org/officeDocument/2006/relationships/image" Target="../media/image15.png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4.xml"/><Relationship Id="rId11" Type="http://schemas.openxmlformats.org/officeDocument/2006/relationships/image" Target="../media/image14.png"/><Relationship Id="rId5" Type="http://schemas.openxmlformats.org/officeDocument/2006/relationships/image" Target="../media/image11.png"/><Relationship Id="rId10" Type="http://schemas.openxmlformats.org/officeDocument/2006/relationships/customXml" Target="../ink/ink6.xml"/><Relationship Id="rId4" Type="http://schemas.openxmlformats.org/officeDocument/2006/relationships/customXml" Target="../ink/ink3.xml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73F22-44DD-96BF-F8FA-2D0C11ADED8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1.0 Revision of trigonometry and calculus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8AB26B-1E70-3BED-F6C7-BF6854865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48200" y="3808866"/>
            <a:ext cx="9144000" cy="23876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Right angle triangles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Trigonometric identities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Radians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Differentiation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Integration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6741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9D1DF-A469-8005-D102-A406D9D78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Right angle triangles</a:t>
            </a:r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AB5BCF88-5955-FEC2-233F-F6E84B7E8D2D}"/>
              </a:ext>
            </a:extLst>
          </p:cNvPr>
          <p:cNvSpPr/>
          <p:nvPr/>
        </p:nvSpPr>
        <p:spPr>
          <a:xfrm>
            <a:off x="3461657" y="2558143"/>
            <a:ext cx="5355772" cy="2253343"/>
          </a:xfrm>
          <a:prstGeom prst="rtTriangl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880557-8B70-951F-08CC-CEFC5F393A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978" y="2024743"/>
            <a:ext cx="3568901" cy="74431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EC547BF-1CD5-2F1B-EA5F-98B34965336C}"/>
              </a:ext>
            </a:extLst>
          </p:cNvPr>
          <p:cNvSpPr txBox="1"/>
          <p:nvPr/>
        </p:nvSpPr>
        <p:spPr>
          <a:xfrm>
            <a:off x="6645728" y="1144916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Pythagoras Theorem</a:t>
            </a: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B1F410-24DD-E833-13E2-EB584788517A}"/>
              </a:ext>
            </a:extLst>
          </p:cNvPr>
          <p:cNvSpPr txBox="1"/>
          <p:nvPr/>
        </p:nvSpPr>
        <p:spPr>
          <a:xfrm>
            <a:off x="5486400" y="2396901"/>
            <a:ext cx="7837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c</a:t>
            </a:r>
            <a:endParaRPr lang="en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47B74F-56E8-AD9D-FA8F-4980BC09D52A}"/>
              </a:ext>
            </a:extLst>
          </p:cNvPr>
          <p:cNvSpPr txBox="1"/>
          <p:nvPr/>
        </p:nvSpPr>
        <p:spPr>
          <a:xfrm>
            <a:off x="2699657" y="3211286"/>
            <a:ext cx="838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a</a:t>
            </a:r>
            <a:endParaRPr lang="en-GB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171BE6-2244-A24D-16E3-E99B54E4E474}"/>
              </a:ext>
            </a:extLst>
          </p:cNvPr>
          <p:cNvSpPr txBox="1"/>
          <p:nvPr/>
        </p:nvSpPr>
        <p:spPr>
          <a:xfrm>
            <a:off x="5181600" y="4996152"/>
            <a:ext cx="914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b</a:t>
            </a:r>
            <a:endParaRPr lang="en-GB" b="1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A2888CF-3F75-1C28-B326-DD5F2BEE7251}"/>
              </a:ext>
            </a:extLst>
          </p:cNvPr>
          <p:cNvSpPr/>
          <p:nvPr/>
        </p:nvSpPr>
        <p:spPr>
          <a:xfrm>
            <a:off x="3461657" y="4474029"/>
            <a:ext cx="283029" cy="337457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063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821A4-45DF-38BD-77FD-8C365FB31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9811"/>
            <a:ext cx="10515600" cy="1325563"/>
          </a:xfrm>
        </p:spPr>
        <p:txBody>
          <a:bodyPr/>
          <a:lstStyle/>
          <a:p>
            <a:r>
              <a:rPr lang="en-GB" b="1" dirty="0"/>
              <a:t>Trigonometric identities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51B73ED-8CC3-AA86-5EF9-4CDB3EAF34C5}"/>
              </a:ext>
            </a:extLst>
          </p:cNvPr>
          <p:cNvGrpSpPr/>
          <p:nvPr/>
        </p:nvGrpSpPr>
        <p:grpSpPr>
          <a:xfrm>
            <a:off x="1012371" y="2373086"/>
            <a:ext cx="6085116" cy="3056848"/>
            <a:chOff x="2732313" y="2558143"/>
            <a:chExt cx="6085116" cy="3056848"/>
          </a:xfrm>
        </p:grpSpPr>
        <p:sp>
          <p:nvSpPr>
            <p:cNvPr id="4" name="Right Triangle 3">
              <a:extLst>
                <a:ext uri="{FF2B5EF4-FFF2-40B4-BE49-F238E27FC236}">
                  <a16:creationId xmlns:a16="http://schemas.microsoft.com/office/drawing/2014/main" id="{2A1EC56C-D9EA-EB78-1187-76D839A6907E}"/>
                </a:ext>
              </a:extLst>
            </p:cNvPr>
            <p:cNvSpPr/>
            <p:nvPr/>
          </p:nvSpPr>
          <p:spPr>
            <a:xfrm>
              <a:off x="3461657" y="2558143"/>
              <a:ext cx="5355772" cy="2253343"/>
            </a:xfrm>
            <a:prstGeom prst="rtTriangle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596B3C73-A6FA-52A5-DDB5-B859716B7E2E}"/>
                </a:ext>
              </a:extLst>
            </p:cNvPr>
            <p:cNvSpPr/>
            <p:nvPr/>
          </p:nvSpPr>
          <p:spPr>
            <a:xfrm>
              <a:off x="3461657" y="4474029"/>
              <a:ext cx="283029" cy="337457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6142731-D0D7-06D9-5E53-7EC0627467BE}"/>
                </a:ext>
              </a:extLst>
            </p:cNvPr>
            <p:cNvSpPr txBox="1"/>
            <p:nvPr/>
          </p:nvSpPr>
          <p:spPr>
            <a:xfrm>
              <a:off x="5475514" y="2558143"/>
              <a:ext cx="108857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b="1" dirty="0"/>
                <a:t>h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1515DF10-55FD-C50C-D43F-376E129EA40C}"/>
                </a:ext>
              </a:extLst>
            </p:cNvPr>
            <p:cNvSpPr txBox="1"/>
            <p:nvPr/>
          </p:nvSpPr>
          <p:spPr>
            <a:xfrm>
              <a:off x="5181600" y="4968660"/>
              <a:ext cx="108857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b="1" dirty="0"/>
                <a:t>a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3F97355-051C-B908-BAE1-87EF73147293}"/>
                </a:ext>
              </a:extLst>
            </p:cNvPr>
            <p:cNvSpPr txBox="1"/>
            <p:nvPr/>
          </p:nvSpPr>
          <p:spPr>
            <a:xfrm>
              <a:off x="2732313" y="3186108"/>
              <a:ext cx="108857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b="1" dirty="0"/>
                <a:t>o</a:t>
              </a:r>
            </a:p>
          </p:txBody>
        </p:sp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3FE6888-CDD4-CA6B-6224-5D0003C30C37}"/>
                    </a:ext>
                  </a:extLst>
                </p14:cNvPr>
                <p14:cNvContentPartPr/>
                <p14:nvPr/>
              </p14:nvContentPartPr>
              <p14:xfrm>
                <a:off x="7427897" y="4343280"/>
                <a:ext cx="170640" cy="44964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3FE6888-CDD4-CA6B-6224-5D0003C30C37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7410257" y="4325640"/>
                  <a:ext cx="206280" cy="485280"/>
                </a:xfrm>
                <a:prstGeom prst="rect">
                  <a:avLst/>
                </a:prstGeom>
              </p:spPr>
            </p:pic>
          </mc:Fallback>
        </mc:AlternateContent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C360F4B0-7FF2-F4CB-72C2-C42AFF41D13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826584" y="4249209"/>
              <a:ext cx="486097" cy="449640"/>
            </a:xfrm>
            <a:prstGeom prst="rect">
              <a:avLst/>
            </a:prstGeom>
          </p:spPr>
        </p:pic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799F5DF8-496D-339C-FB68-F4CDFED663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72258" y="962592"/>
            <a:ext cx="2979095" cy="4751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8705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4B05C-D02C-469C-1797-8D6E0A545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Other identities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C7227-9DF0-217B-E215-71F463454E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inverse trigonometric function can be used </a:t>
            </a:r>
          </a:p>
          <a:p>
            <a:pPr marL="0" indent="0">
              <a:buNone/>
            </a:pPr>
            <a:r>
              <a:rPr lang="en-GB" dirty="0"/>
              <a:t>to find the angle.</a:t>
            </a:r>
          </a:p>
          <a:p>
            <a:pPr marL="0" indent="0">
              <a:buNone/>
            </a:pPr>
            <a:r>
              <a:rPr lang="en-GB" dirty="0"/>
              <a:t>These are:              ,             and             </a:t>
            </a:r>
          </a:p>
          <a:p>
            <a:pPr marL="0" indent="0">
              <a:buNone/>
            </a:pPr>
            <a:r>
              <a:rPr lang="en-GB" dirty="0"/>
              <a:t>They are not the reciprocals even though the </a:t>
            </a:r>
          </a:p>
          <a:p>
            <a:pPr marL="0" indent="0">
              <a:buNone/>
            </a:pPr>
            <a:r>
              <a:rPr lang="en-GB" dirty="0"/>
              <a:t>power -1 suggests so. Sometimes written as </a:t>
            </a:r>
          </a:p>
          <a:p>
            <a:pPr marL="0" indent="0">
              <a:buNone/>
            </a:pPr>
            <a:r>
              <a:rPr lang="en-GB" dirty="0" err="1"/>
              <a:t>arcsin</a:t>
            </a:r>
            <a:r>
              <a:rPr lang="en-GB" dirty="0"/>
              <a:t>, </a:t>
            </a:r>
            <a:r>
              <a:rPr lang="en-GB" dirty="0" err="1"/>
              <a:t>arcos</a:t>
            </a:r>
            <a:r>
              <a:rPr lang="en-GB" dirty="0"/>
              <a:t>, arctan.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C48FA0-0EF7-F9B8-FC6C-249C1F95D2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0630" y="1215572"/>
            <a:ext cx="2828964" cy="47498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7496203-BBBB-0426-25FE-1C6E154E9B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8837" y="5061453"/>
            <a:ext cx="2536422" cy="90398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11A6262-DC36-F549-BEA8-2C19B5DD65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67152" y="2836178"/>
            <a:ext cx="918107" cy="53250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7465F8D-4BC7-B2C5-292D-5113E478E8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2336" y="2836178"/>
            <a:ext cx="918200" cy="43997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9C496F-0E82-CFFA-6B6E-54967CCFBC1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9140" y="2846613"/>
            <a:ext cx="927765" cy="439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2421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A5695-3FDB-7D77-0946-E3D7C5630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Radians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8554A-3AAA-E952-3882-01E2E105ED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1615A11-8271-5E3D-8871-EC9C59772BB9}"/>
              </a:ext>
            </a:extLst>
          </p:cNvPr>
          <p:cNvGrpSpPr/>
          <p:nvPr/>
        </p:nvGrpSpPr>
        <p:grpSpPr>
          <a:xfrm>
            <a:off x="2743200" y="1514475"/>
            <a:ext cx="4942113" cy="4662488"/>
            <a:chOff x="2035628" y="1690688"/>
            <a:chExt cx="3766457" cy="3309257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79E15AD6-6B7B-329E-06F4-4B37037531A6}"/>
                </a:ext>
              </a:extLst>
            </p:cNvPr>
            <p:cNvSpPr/>
            <p:nvPr/>
          </p:nvSpPr>
          <p:spPr>
            <a:xfrm>
              <a:off x="2035628" y="1690688"/>
              <a:ext cx="3766457" cy="3309257"/>
            </a:xfrm>
            <a:prstGeom prst="ellipse">
              <a:avLst/>
            </a:prstGeom>
            <a:ln w="76200"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80FC2E7A-91B9-3059-CD5D-2D8B529A0AB7}"/>
                    </a:ext>
                  </a:extLst>
                </p14:cNvPr>
                <p14:cNvContentPartPr/>
                <p14:nvPr/>
              </p14:nvContentPartPr>
              <p14:xfrm>
                <a:off x="3971897" y="1968720"/>
                <a:ext cx="885960" cy="1417320"/>
              </p14:xfrm>
            </p:contentPart>
          </mc:Choice>
          <mc:Fallback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80FC2E7A-91B9-3059-CD5D-2D8B529A0AB7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3958448" y="1955944"/>
                  <a:ext cx="913132" cy="1442616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24B23160-FC56-D73E-B4A8-98C0A67939D4}"/>
                    </a:ext>
                  </a:extLst>
                </p14:cNvPr>
                <p14:cNvContentPartPr/>
                <p14:nvPr/>
              </p14:nvContentPartPr>
              <p14:xfrm>
                <a:off x="3929417" y="3395040"/>
                <a:ext cx="1838880" cy="360"/>
              </p14:xfrm>
            </p:contentPart>
          </mc:Choice>
          <mc:Fallback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24B23160-FC56-D73E-B4A8-98C0A67939D4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3915700" y="3377400"/>
                  <a:ext cx="1866039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7474C68B-907D-339D-B759-9EC0DF3387DA}"/>
                    </a:ext>
                  </a:extLst>
                </p14:cNvPr>
                <p14:cNvContentPartPr/>
                <p14:nvPr/>
              </p14:nvContentPartPr>
              <p14:xfrm>
                <a:off x="4201577" y="3395040"/>
                <a:ext cx="59040" cy="360"/>
              </p14:xfrm>
            </p:contentPart>
          </mc:Choice>
          <mc:Fallback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7474C68B-907D-339D-B759-9EC0DF3387DA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4187847" y="3377400"/>
                  <a:ext cx="86226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E255AAD9-0A08-8EBB-08B1-37B7677AE6D6}"/>
                    </a:ext>
                  </a:extLst>
                </p14:cNvPr>
                <p14:cNvContentPartPr/>
                <p14:nvPr/>
              </p14:nvContentPartPr>
              <p14:xfrm>
                <a:off x="4267097" y="2960880"/>
                <a:ext cx="196200" cy="391320"/>
              </p14:xfrm>
            </p:contentPart>
          </mc:Choice>
          <mc:Fallback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E255AAD9-0A08-8EBB-08B1-37B7677AE6D6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4253358" y="2948356"/>
                  <a:ext cx="223404" cy="416624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FA594B8E-0753-3D79-E7E6-61FFF97F907E}"/>
                    </a:ext>
                  </a:extLst>
                </p14:cNvPr>
                <p14:cNvContentPartPr/>
                <p14:nvPr/>
              </p14:nvContentPartPr>
              <p14:xfrm>
                <a:off x="4888817" y="1937760"/>
                <a:ext cx="902880" cy="143712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FA594B8E-0753-3D79-E7E6-61FFF97F907E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4875100" y="1925239"/>
                  <a:ext cx="930040" cy="1462418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8815B179-1FAB-4254-D554-91B646EB1E59}"/>
              </a:ext>
            </a:extLst>
          </p:cNvPr>
          <p:cNvSpPr txBox="1"/>
          <p:nvPr/>
        </p:nvSpPr>
        <p:spPr>
          <a:xfrm>
            <a:off x="7285239" y="2174696"/>
            <a:ext cx="99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32207CD-A0B2-AF47-6247-916D664FBE2E}"/>
              </a:ext>
            </a:extLst>
          </p:cNvPr>
          <p:cNvSpPr txBox="1"/>
          <p:nvPr/>
        </p:nvSpPr>
        <p:spPr>
          <a:xfrm>
            <a:off x="6219725" y="3795634"/>
            <a:ext cx="99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9A67FB3-7203-FBDF-83B7-AC2B6B9DBDF1}"/>
              </a:ext>
            </a:extLst>
          </p:cNvPr>
          <p:cNvSpPr txBox="1"/>
          <p:nvPr/>
        </p:nvSpPr>
        <p:spPr>
          <a:xfrm>
            <a:off x="5379079" y="2558143"/>
            <a:ext cx="99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F065C9E-95AC-C82A-400E-2AA14DAF87B0}"/>
              </a:ext>
            </a:extLst>
          </p:cNvPr>
          <p:cNvSpPr txBox="1"/>
          <p:nvPr/>
        </p:nvSpPr>
        <p:spPr>
          <a:xfrm>
            <a:off x="5839015" y="3170571"/>
            <a:ext cx="1602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1 radian</a:t>
            </a:r>
            <a:endParaRPr lang="en-GB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E73981D-B154-48C9-FE86-8A6653819813}"/>
              </a:ext>
            </a:extLst>
          </p:cNvPr>
          <p:cNvSpPr txBox="1"/>
          <p:nvPr/>
        </p:nvSpPr>
        <p:spPr>
          <a:xfrm>
            <a:off x="7285239" y="942107"/>
            <a:ext cx="476524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There are       radians    in a full circle.</a:t>
            </a:r>
            <a:endParaRPr lang="en-GB" b="1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DB4FE4F-862A-3100-1513-C43DDDCEECDA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3256" t="22365" r="25558" b="5585"/>
          <a:stretch/>
        </p:blipFill>
        <p:spPr>
          <a:xfrm>
            <a:off x="9448800" y="1108690"/>
            <a:ext cx="653144" cy="43678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552B1C5E-D69D-2E54-D064-47EE3056AE67}"/>
              </a:ext>
            </a:extLst>
          </p:cNvPr>
          <p:cNvSpPr txBox="1"/>
          <p:nvPr/>
        </p:nvSpPr>
        <p:spPr>
          <a:xfrm>
            <a:off x="8509225" y="2807350"/>
            <a:ext cx="318543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When differentiating or integrating trig functions you must use radians, degrees will give incorrect answers.</a:t>
            </a:r>
          </a:p>
        </p:txBody>
      </p:sp>
    </p:spTree>
    <p:extLst>
      <p:ext uri="{BB962C8B-B14F-4D97-AF65-F5344CB8AC3E}">
        <p14:creationId xmlns:p14="http://schemas.microsoft.com/office/powerpoint/2010/main" val="3282274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BEE31-60E7-7781-56BA-B1E5E5AF8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Differentiation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BB9D8-2D16-E95E-29F9-D05A6A1147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Differentiation is a method of finding the gradient of a line at any point.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21E537E-A5C9-209F-A3D4-99D947BC7C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8887" y="2235201"/>
            <a:ext cx="4686376" cy="44260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7E01A49-A3F4-4A0E-7CFF-60BC87143E29}"/>
              </a:ext>
            </a:extLst>
          </p:cNvPr>
          <p:cNvSpPr txBox="1"/>
          <p:nvPr/>
        </p:nvSpPr>
        <p:spPr>
          <a:xfrm>
            <a:off x="4800601" y="6014076"/>
            <a:ext cx="8599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78B002-D8D8-AB02-C3E7-52E40E6114A2}"/>
              </a:ext>
            </a:extLst>
          </p:cNvPr>
          <p:cNvSpPr txBox="1"/>
          <p:nvPr/>
        </p:nvSpPr>
        <p:spPr>
          <a:xfrm>
            <a:off x="4973315" y="2332305"/>
            <a:ext cx="16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y=f(x)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053CED-5757-EF7F-3519-5BB148E7AF4B}"/>
              </a:ext>
            </a:extLst>
          </p:cNvPr>
          <p:cNvSpPr txBox="1"/>
          <p:nvPr/>
        </p:nvSpPr>
        <p:spPr>
          <a:xfrm>
            <a:off x="6418586" y="2661383"/>
            <a:ext cx="169817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</a:rPr>
              <a:t>y= </a:t>
            </a:r>
            <a:r>
              <a:rPr lang="en-GB" sz="2800" b="1" dirty="0" err="1">
                <a:solidFill>
                  <a:srgbClr val="C00000"/>
                </a:solidFill>
              </a:rPr>
              <a:t>df</a:t>
            </a:r>
            <a:r>
              <a:rPr lang="en-GB" sz="2800" b="1" dirty="0">
                <a:solidFill>
                  <a:srgbClr val="C00000"/>
                </a:solidFill>
              </a:rPr>
              <a:t>(a) x </a:t>
            </a:r>
          </a:p>
          <a:p>
            <a:r>
              <a:rPr lang="en-GB" sz="2800" b="1" dirty="0">
                <a:solidFill>
                  <a:srgbClr val="C00000"/>
                </a:solidFill>
              </a:rPr>
              <a:t>       dx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9330FE4-2B9E-1285-B74F-C0FD114A923B}"/>
              </a:ext>
            </a:extLst>
          </p:cNvPr>
          <p:cNvSpPr/>
          <p:nvPr/>
        </p:nvSpPr>
        <p:spPr>
          <a:xfrm>
            <a:off x="6888664" y="3161519"/>
            <a:ext cx="758014" cy="46167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95A680-F86B-5A26-8CE7-5259FBFF7E8C}"/>
              </a:ext>
            </a:extLst>
          </p:cNvPr>
          <p:cNvSpPr txBox="1"/>
          <p:nvPr/>
        </p:nvSpPr>
        <p:spPr>
          <a:xfrm>
            <a:off x="7745263" y="5957427"/>
            <a:ext cx="7782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x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AC4FF53-55DE-5B4E-0D8C-E6D72D785648}"/>
              </a:ext>
            </a:extLst>
          </p:cNvPr>
          <p:cNvSpPr txBox="1"/>
          <p:nvPr/>
        </p:nvSpPr>
        <p:spPr>
          <a:xfrm>
            <a:off x="3237850" y="2430550"/>
            <a:ext cx="7782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y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3199990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321F6-CFB2-9A12-6A57-1D41F5494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Integration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1960E-06BF-09E2-A3FC-32060FAEF1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Integration is a way of finding the area under a line between two points.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5DCEDC-6129-E656-00EB-D62FF5AC5C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6629" y="2796192"/>
            <a:ext cx="4440528" cy="369668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0B2FB4C-ACF3-9CC7-796E-E50CE9747F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58" y="4105259"/>
            <a:ext cx="2172608" cy="125051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D07EC6D-048A-799B-658B-8EB58C9A55EC}"/>
              </a:ext>
            </a:extLst>
          </p:cNvPr>
          <p:cNvSpPr txBox="1"/>
          <p:nvPr/>
        </p:nvSpPr>
        <p:spPr>
          <a:xfrm>
            <a:off x="5049515" y="2272972"/>
            <a:ext cx="16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y=f(x)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089874F-AA91-B7D2-DC80-30FFB2D0B8B1}"/>
              </a:ext>
            </a:extLst>
          </p:cNvPr>
          <p:cNvSpPr txBox="1"/>
          <p:nvPr/>
        </p:nvSpPr>
        <p:spPr>
          <a:xfrm>
            <a:off x="3036693" y="2399645"/>
            <a:ext cx="16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6EF066-6F3E-444A-6726-1399FF31F6F3}"/>
              </a:ext>
            </a:extLst>
          </p:cNvPr>
          <p:cNvSpPr txBox="1"/>
          <p:nvPr/>
        </p:nvSpPr>
        <p:spPr>
          <a:xfrm>
            <a:off x="6857157" y="5811699"/>
            <a:ext cx="16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x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F136A24-2BC0-C0F9-1750-9745AFE3AEA9}"/>
              </a:ext>
            </a:extLst>
          </p:cNvPr>
          <p:cNvCxnSpPr>
            <a:stCxn id="7" idx="1"/>
          </p:cNvCxnSpPr>
          <p:nvPr/>
        </p:nvCxnSpPr>
        <p:spPr>
          <a:xfrm flipH="1">
            <a:off x="4636893" y="4730515"/>
            <a:ext cx="2600265" cy="222485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56066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158</Words>
  <Application>Microsoft Office PowerPoint</Application>
  <PresentationFormat>Widescreen</PresentationFormat>
  <Paragraphs>42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1.0 Revision of trigonometry and calculus</vt:lpstr>
      <vt:lpstr>Right angle triangles</vt:lpstr>
      <vt:lpstr>Trigonometric identities</vt:lpstr>
      <vt:lpstr>Other identities</vt:lpstr>
      <vt:lpstr>Radians</vt:lpstr>
      <vt:lpstr>Differentiation</vt:lpstr>
      <vt:lpstr>Integration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1.0 Revision of trigonometry and calculus</dc:title>
  <dc:creator>Chris Sandever</dc:creator>
  <cp:lastModifiedBy>Chris Sandever</cp:lastModifiedBy>
  <cp:revision>11</cp:revision>
  <dcterms:created xsi:type="dcterms:W3CDTF">2023-01-30T09:49:17Z</dcterms:created>
  <dcterms:modified xsi:type="dcterms:W3CDTF">2023-01-30T10:24:19Z</dcterms:modified>
</cp:coreProperties>
</file>