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1" r:id="rId2"/>
  </p:sldMasterIdLst>
  <p:notesMasterIdLst>
    <p:notesMasterId r:id="rId36"/>
  </p:notesMasterIdLst>
  <p:sldIdLst>
    <p:sldId id="256" r:id="rId3"/>
    <p:sldId id="295" r:id="rId4"/>
    <p:sldId id="257" r:id="rId5"/>
    <p:sldId id="260" r:id="rId6"/>
    <p:sldId id="261" r:id="rId7"/>
    <p:sldId id="262" r:id="rId8"/>
    <p:sldId id="263" r:id="rId9"/>
    <p:sldId id="282" r:id="rId10"/>
    <p:sldId id="266" r:id="rId11"/>
    <p:sldId id="283" r:id="rId12"/>
    <p:sldId id="267" r:id="rId13"/>
    <p:sldId id="284" r:id="rId14"/>
    <p:sldId id="268" r:id="rId15"/>
    <p:sldId id="285" r:id="rId16"/>
    <p:sldId id="269" r:id="rId17"/>
    <p:sldId id="271" r:id="rId18"/>
    <p:sldId id="292" r:id="rId19"/>
    <p:sldId id="274" r:id="rId20"/>
    <p:sldId id="286" r:id="rId21"/>
    <p:sldId id="275" r:id="rId22"/>
    <p:sldId id="287" r:id="rId23"/>
    <p:sldId id="276" r:id="rId24"/>
    <p:sldId id="281" r:id="rId25"/>
    <p:sldId id="277" r:id="rId26"/>
    <p:sldId id="288" r:id="rId27"/>
    <p:sldId id="278" r:id="rId28"/>
    <p:sldId id="289" r:id="rId29"/>
    <p:sldId id="279" r:id="rId30"/>
    <p:sldId id="290" r:id="rId31"/>
    <p:sldId id="291" r:id="rId32"/>
    <p:sldId id="293" r:id="rId33"/>
    <p:sldId id="280" r:id="rId34"/>
    <p:sldId id="294" r:id="rId35"/>
  </p:sldIdLst>
  <p:sldSz cx="9144000" cy="5143500" type="screen16x9"/>
  <p:notesSz cx="6858000" cy="9144000"/>
  <p:defaultTex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13" autoAdjust="0"/>
    <p:restoredTop sz="87346" autoAdjust="0"/>
  </p:normalViewPr>
  <p:slideViewPr>
    <p:cSldViewPr>
      <p:cViewPr varScale="1">
        <p:scale>
          <a:sx n="107" d="100"/>
          <a:sy n="107" d="100"/>
        </p:scale>
        <p:origin x="102" y="408"/>
      </p:cViewPr>
      <p:guideLst>
        <p:guide orient="horz" pos="1620"/>
        <p:guide pos="2880"/>
      </p:guideLst>
    </p:cSldViewPr>
  </p:slideViewPr>
  <p:outlineViewPr>
    <p:cViewPr>
      <p:scale>
        <a:sx n="33" d="100"/>
        <a:sy n="33" d="100"/>
      </p:scale>
      <p:origin x="42" y="0"/>
    </p:cViewPr>
  </p:outlineViewPr>
  <p:notesTextViewPr>
    <p:cViewPr>
      <p:scale>
        <a:sx n="1" d="1"/>
        <a:sy n="1" d="1"/>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heme" Target="theme/theme1.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8" Type="http://schemas.openxmlformats.org/officeDocument/2006/relationships/slide" Target="slides/slide6.xml"/><Relationship Id="rId3"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A54DA83-F97B-488C-8909-530F145AE4DC}" type="doc">
      <dgm:prSet loTypeId="urn:microsoft.com/office/officeart/2005/8/layout/pyramid2" loCatId="pyramid" qsTypeId="urn:microsoft.com/office/officeart/2005/8/quickstyle/simple1" qsCatId="simple" csTypeId="urn:microsoft.com/office/officeart/2005/8/colors/accent0_3" csCatId="mainScheme" phldr="1"/>
      <dgm:spPr/>
      <dgm:t>
        <a:bodyPr/>
        <a:lstStyle/>
        <a:p>
          <a:endParaRPr lang="en-US"/>
        </a:p>
      </dgm:t>
    </dgm:pt>
    <dgm:pt modelId="{8F7B0ACE-6EA0-4130-8C4F-3B767FEEF003}">
      <dgm:prSet/>
      <dgm:spPr/>
      <dgm:t>
        <a:bodyPr/>
        <a:lstStyle/>
        <a:p>
          <a:pPr rtl="0"/>
          <a:r>
            <a:rPr lang="en-US" b="1" dirty="0" smtClean="0"/>
            <a:t>In this presentation there will be discussion of the Business Plan of Sweet and treat bakery where we will talk about various aspect of the company and the course of action that can be taken considering the business environment.</a:t>
          </a:r>
          <a:endParaRPr lang="en-US" b="1" dirty="0"/>
        </a:p>
      </dgm:t>
    </dgm:pt>
    <dgm:pt modelId="{2A55B4C3-DB38-4773-AD87-73AE67C5A910}" type="parTrans" cxnId="{04195FA2-B6FC-4704-8C6B-D1AEDC49A68E}">
      <dgm:prSet/>
      <dgm:spPr/>
      <dgm:t>
        <a:bodyPr/>
        <a:lstStyle/>
        <a:p>
          <a:endParaRPr lang="en-US" b="1"/>
        </a:p>
      </dgm:t>
    </dgm:pt>
    <dgm:pt modelId="{80CC151F-5B5F-4D70-8D85-0D96AA30F1BE}" type="sibTrans" cxnId="{04195FA2-B6FC-4704-8C6B-D1AEDC49A68E}">
      <dgm:prSet/>
      <dgm:spPr/>
      <dgm:t>
        <a:bodyPr/>
        <a:lstStyle/>
        <a:p>
          <a:endParaRPr lang="en-US" b="1"/>
        </a:p>
      </dgm:t>
    </dgm:pt>
    <dgm:pt modelId="{C63C8131-7105-4298-8C4E-0C6DF8E18B0C}" type="pres">
      <dgm:prSet presAssocID="{7A54DA83-F97B-488C-8909-530F145AE4DC}" presName="compositeShape" presStyleCnt="0">
        <dgm:presLayoutVars>
          <dgm:dir/>
          <dgm:resizeHandles/>
        </dgm:presLayoutVars>
      </dgm:prSet>
      <dgm:spPr/>
      <dgm:t>
        <a:bodyPr/>
        <a:lstStyle/>
        <a:p>
          <a:endParaRPr lang="en-US"/>
        </a:p>
      </dgm:t>
    </dgm:pt>
    <dgm:pt modelId="{2CBECACD-6AB2-4FD8-B4CC-517A464B6DDD}" type="pres">
      <dgm:prSet presAssocID="{7A54DA83-F97B-488C-8909-530F145AE4DC}" presName="pyramid" presStyleLbl="node1" presStyleIdx="0" presStyleCnt="1"/>
      <dgm:spPr/>
    </dgm:pt>
    <dgm:pt modelId="{043D8870-EA70-48EE-AF13-2CDC11A0021F}" type="pres">
      <dgm:prSet presAssocID="{7A54DA83-F97B-488C-8909-530F145AE4DC}" presName="theList" presStyleCnt="0"/>
      <dgm:spPr/>
    </dgm:pt>
    <dgm:pt modelId="{8E3054BB-ED36-43C2-81D1-50E83A38B183}" type="pres">
      <dgm:prSet presAssocID="{8F7B0ACE-6EA0-4130-8C4F-3B767FEEF003}" presName="aNode" presStyleLbl="fgAcc1" presStyleIdx="0" presStyleCnt="1" custScaleX="323786">
        <dgm:presLayoutVars>
          <dgm:bulletEnabled val="1"/>
        </dgm:presLayoutVars>
      </dgm:prSet>
      <dgm:spPr/>
      <dgm:t>
        <a:bodyPr/>
        <a:lstStyle/>
        <a:p>
          <a:endParaRPr lang="en-US"/>
        </a:p>
      </dgm:t>
    </dgm:pt>
    <dgm:pt modelId="{1774FCE3-F46F-4005-8A1A-71442A25E0C0}" type="pres">
      <dgm:prSet presAssocID="{8F7B0ACE-6EA0-4130-8C4F-3B767FEEF003}" presName="aSpace" presStyleCnt="0"/>
      <dgm:spPr/>
    </dgm:pt>
  </dgm:ptLst>
  <dgm:cxnLst>
    <dgm:cxn modelId="{04195FA2-B6FC-4704-8C6B-D1AEDC49A68E}" srcId="{7A54DA83-F97B-488C-8909-530F145AE4DC}" destId="{8F7B0ACE-6EA0-4130-8C4F-3B767FEEF003}" srcOrd="0" destOrd="0" parTransId="{2A55B4C3-DB38-4773-AD87-73AE67C5A910}" sibTransId="{80CC151F-5B5F-4D70-8D85-0D96AA30F1BE}"/>
    <dgm:cxn modelId="{B6221FDF-984F-4A6D-8833-DD707B962839}" type="presOf" srcId="{7A54DA83-F97B-488C-8909-530F145AE4DC}" destId="{C63C8131-7105-4298-8C4E-0C6DF8E18B0C}" srcOrd="0" destOrd="0" presId="urn:microsoft.com/office/officeart/2005/8/layout/pyramid2"/>
    <dgm:cxn modelId="{9408B6C4-37A3-40B4-9C02-1A11A7942A69}" type="presOf" srcId="{8F7B0ACE-6EA0-4130-8C4F-3B767FEEF003}" destId="{8E3054BB-ED36-43C2-81D1-50E83A38B183}" srcOrd="0" destOrd="0" presId="urn:microsoft.com/office/officeart/2005/8/layout/pyramid2"/>
    <dgm:cxn modelId="{AA9F934D-4705-4FA9-BA10-C05291954EDE}" type="presParOf" srcId="{C63C8131-7105-4298-8C4E-0C6DF8E18B0C}" destId="{2CBECACD-6AB2-4FD8-B4CC-517A464B6DDD}" srcOrd="0" destOrd="0" presId="urn:microsoft.com/office/officeart/2005/8/layout/pyramid2"/>
    <dgm:cxn modelId="{58C683A5-B817-4C50-9953-7C67958CC8D9}" type="presParOf" srcId="{C63C8131-7105-4298-8C4E-0C6DF8E18B0C}" destId="{043D8870-EA70-48EE-AF13-2CDC11A0021F}" srcOrd="1" destOrd="0" presId="urn:microsoft.com/office/officeart/2005/8/layout/pyramid2"/>
    <dgm:cxn modelId="{9E679CE7-D095-4D19-93AD-FD5E490F63B1}" type="presParOf" srcId="{043D8870-EA70-48EE-AF13-2CDC11A0021F}" destId="{8E3054BB-ED36-43C2-81D1-50E83A38B183}" srcOrd="0" destOrd="0" presId="urn:microsoft.com/office/officeart/2005/8/layout/pyramid2"/>
    <dgm:cxn modelId="{E0273551-0AB0-4E19-B2A7-E91017E9EA78}" type="presParOf" srcId="{043D8870-EA70-48EE-AF13-2CDC11A0021F}" destId="{1774FCE3-F46F-4005-8A1A-71442A25E0C0}" srcOrd="1"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A378A7C-0723-4FBD-BCEE-275A8057DD54}" type="doc">
      <dgm:prSet loTypeId="urn:microsoft.com/office/officeart/2005/8/layout/cycle6" loCatId="relationship" qsTypeId="urn:microsoft.com/office/officeart/2005/8/quickstyle/simple2" qsCatId="simple" csTypeId="urn:microsoft.com/office/officeart/2005/8/colors/accent0_3" csCatId="mainScheme" phldr="1"/>
      <dgm:spPr/>
      <dgm:t>
        <a:bodyPr/>
        <a:lstStyle/>
        <a:p>
          <a:endParaRPr lang="en-US"/>
        </a:p>
      </dgm:t>
    </dgm:pt>
    <dgm:pt modelId="{1EB872B0-9ACE-40EB-9FF9-36B98780E098}">
      <dgm:prSet/>
      <dgm:spPr/>
      <dgm:t>
        <a:bodyPr/>
        <a:lstStyle/>
        <a:p>
          <a:pPr rtl="0"/>
          <a:r>
            <a:rPr lang="en-US" b="1" dirty="0" smtClean="0"/>
            <a:t>To grow into the top Sweet bakery shop in UK</a:t>
          </a:r>
          <a:endParaRPr lang="en-US" b="1" dirty="0"/>
        </a:p>
      </dgm:t>
    </dgm:pt>
    <dgm:pt modelId="{311C11DA-ECD2-48B4-BD26-5651F31F0AA9}" type="parTrans" cxnId="{2E94AFF5-E823-4410-B815-0947CD05C50D}">
      <dgm:prSet/>
      <dgm:spPr/>
      <dgm:t>
        <a:bodyPr/>
        <a:lstStyle/>
        <a:p>
          <a:endParaRPr lang="en-US" b="1"/>
        </a:p>
      </dgm:t>
    </dgm:pt>
    <dgm:pt modelId="{A46CBAA3-F0DD-4798-84E5-E715AA48E069}" type="sibTrans" cxnId="{2E94AFF5-E823-4410-B815-0947CD05C50D}">
      <dgm:prSet>
        <dgm:style>
          <a:lnRef idx="3">
            <a:schemeClr val="accent4"/>
          </a:lnRef>
          <a:fillRef idx="0">
            <a:schemeClr val="accent4"/>
          </a:fillRef>
          <a:effectRef idx="2">
            <a:schemeClr val="accent4"/>
          </a:effectRef>
          <a:fontRef idx="minor">
            <a:schemeClr val="tx1"/>
          </a:fontRef>
        </dgm:style>
      </dgm:prSet>
      <dgm:spPr/>
      <dgm:t>
        <a:bodyPr/>
        <a:lstStyle/>
        <a:p>
          <a:endParaRPr lang="en-US" b="1"/>
        </a:p>
      </dgm:t>
    </dgm:pt>
    <dgm:pt modelId="{5A6FB908-ECFF-45E3-BDF2-EF7B26AC8534}">
      <dgm:prSet/>
      <dgm:spPr/>
      <dgm:t>
        <a:bodyPr/>
        <a:lstStyle/>
        <a:p>
          <a:pPr rtl="0"/>
          <a:r>
            <a:rPr lang="en-US" b="1" dirty="0" smtClean="0"/>
            <a:t>To provide the customers with the best tasting products </a:t>
          </a:r>
          <a:endParaRPr lang="en-US" b="1" dirty="0"/>
        </a:p>
      </dgm:t>
    </dgm:pt>
    <dgm:pt modelId="{A33D73D4-F977-44C7-9633-A71308A9679D}" type="parTrans" cxnId="{2655F01C-81C8-42A4-9E61-E51D927BF3BF}">
      <dgm:prSet/>
      <dgm:spPr/>
      <dgm:t>
        <a:bodyPr/>
        <a:lstStyle/>
        <a:p>
          <a:endParaRPr lang="en-US" b="1"/>
        </a:p>
      </dgm:t>
    </dgm:pt>
    <dgm:pt modelId="{0761F7F8-6D5B-435A-B343-03949394F3E8}" type="sibTrans" cxnId="{2655F01C-81C8-42A4-9E61-E51D927BF3BF}">
      <dgm:prSet>
        <dgm:style>
          <a:lnRef idx="3">
            <a:schemeClr val="accent4"/>
          </a:lnRef>
          <a:fillRef idx="0">
            <a:schemeClr val="accent4"/>
          </a:fillRef>
          <a:effectRef idx="2">
            <a:schemeClr val="accent4"/>
          </a:effectRef>
          <a:fontRef idx="minor">
            <a:schemeClr val="tx1"/>
          </a:fontRef>
        </dgm:style>
      </dgm:prSet>
      <dgm:spPr/>
      <dgm:t>
        <a:bodyPr/>
        <a:lstStyle/>
        <a:p>
          <a:endParaRPr lang="en-US" b="1"/>
        </a:p>
      </dgm:t>
    </dgm:pt>
    <dgm:pt modelId="{99FAFC51-143F-4ADC-BA28-3A8BC138BC24}">
      <dgm:prSet/>
      <dgm:spPr/>
      <dgm:t>
        <a:bodyPr/>
        <a:lstStyle/>
        <a:p>
          <a:pPr rtl="0"/>
          <a:r>
            <a:rPr lang="en-US" b="1" dirty="0" smtClean="0"/>
            <a:t>To create a reliable brand name  and achieve a </a:t>
          </a:r>
          <a:r>
            <a:rPr lang="en-US" b="1" smtClean="0"/>
            <a:t>positive positioning</a:t>
          </a:r>
          <a:endParaRPr lang="en-US" b="1" dirty="0"/>
        </a:p>
      </dgm:t>
    </dgm:pt>
    <dgm:pt modelId="{EC027D8B-2A42-4E17-B2CB-93355E0516D0}" type="parTrans" cxnId="{CD2CEB1C-C183-42A4-85C2-072734D4C46E}">
      <dgm:prSet/>
      <dgm:spPr/>
      <dgm:t>
        <a:bodyPr/>
        <a:lstStyle/>
        <a:p>
          <a:endParaRPr lang="en-US" b="1"/>
        </a:p>
      </dgm:t>
    </dgm:pt>
    <dgm:pt modelId="{F8F0F4BD-3CE1-4BE0-885E-B16872355CD6}" type="sibTrans" cxnId="{CD2CEB1C-C183-42A4-85C2-072734D4C46E}">
      <dgm:prSet>
        <dgm:style>
          <a:lnRef idx="3">
            <a:schemeClr val="accent4"/>
          </a:lnRef>
          <a:fillRef idx="0">
            <a:schemeClr val="accent4"/>
          </a:fillRef>
          <a:effectRef idx="2">
            <a:schemeClr val="accent4"/>
          </a:effectRef>
          <a:fontRef idx="minor">
            <a:schemeClr val="tx1"/>
          </a:fontRef>
        </dgm:style>
      </dgm:prSet>
      <dgm:spPr/>
      <dgm:t>
        <a:bodyPr/>
        <a:lstStyle/>
        <a:p>
          <a:endParaRPr lang="en-US" b="1"/>
        </a:p>
      </dgm:t>
    </dgm:pt>
    <dgm:pt modelId="{429E0D20-8742-4718-9459-3200DBEFDC02}">
      <dgm:prSet/>
      <dgm:spPr/>
      <dgm:t>
        <a:bodyPr/>
        <a:lstStyle/>
        <a:p>
          <a:pPr rtl="0"/>
          <a:r>
            <a:rPr lang="en-US" b="1" dirty="0" smtClean="0"/>
            <a:t>To put the satisfaction of the customers first</a:t>
          </a:r>
          <a:endParaRPr lang="en-US" b="1" dirty="0"/>
        </a:p>
      </dgm:t>
    </dgm:pt>
    <dgm:pt modelId="{D510154E-7CA1-4481-BBDF-090B13447959}" type="parTrans" cxnId="{DBD602B8-E38A-42D8-92C0-BD1066F86F0D}">
      <dgm:prSet/>
      <dgm:spPr/>
      <dgm:t>
        <a:bodyPr/>
        <a:lstStyle/>
        <a:p>
          <a:endParaRPr lang="en-US" b="1"/>
        </a:p>
      </dgm:t>
    </dgm:pt>
    <dgm:pt modelId="{8E5B5CBD-7973-42F8-A5D2-C20DED072CA6}" type="sibTrans" cxnId="{DBD602B8-E38A-42D8-92C0-BD1066F86F0D}">
      <dgm:prSet>
        <dgm:style>
          <a:lnRef idx="3">
            <a:schemeClr val="accent4"/>
          </a:lnRef>
          <a:fillRef idx="0">
            <a:schemeClr val="accent4"/>
          </a:fillRef>
          <a:effectRef idx="2">
            <a:schemeClr val="accent4"/>
          </a:effectRef>
          <a:fontRef idx="minor">
            <a:schemeClr val="tx1"/>
          </a:fontRef>
        </dgm:style>
      </dgm:prSet>
      <dgm:spPr/>
      <dgm:t>
        <a:bodyPr/>
        <a:lstStyle/>
        <a:p>
          <a:endParaRPr lang="en-US" b="1"/>
        </a:p>
      </dgm:t>
    </dgm:pt>
    <dgm:pt modelId="{244C0100-044E-4BA6-A476-AD959065B3DD}" type="pres">
      <dgm:prSet presAssocID="{0A378A7C-0723-4FBD-BCEE-275A8057DD54}" presName="cycle" presStyleCnt="0">
        <dgm:presLayoutVars>
          <dgm:dir/>
          <dgm:resizeHandles val="exact"/>
        </dgm:presLayoutVars>
      </dgm:prSet>
      <dgm:spPr/>
      <dgm:t>
        <a:bodyPr/>
        <a:lstStyle/>
        <a:p>
          <a:endParaRPr lang="en-US"/>
        </a:p>
      </dgm:t>
    </dgm:pt>
    <dgm:pt modelId="{036803DA-4D49-42D1-8F09-47316B7D7751}" type="pres">
      <dgm:prSet presAssocID="{1EB872B0-9ACE-40EB-9FF9-36B98780E098}" presName="node" presStyleLbl="node1" presStyleIdx="0" presStyleCnt="4">
        <dgm:presLayoutVars>
          <dgm:bulletEnabled val="1"/>
        </dgm:presLayoutVars>
      </dgm:prSet>
      <dgm:spPr/>
      <dgm:t>
        <a:bodyPr/>
        <a:lstStyle/>
        <a:p>
          <a:endParaRPr lang="en-US"/>
        </a:p>
      </dgm:t>
    </dgm:pt>
    <dgm:pt modelId="{52E248E8-5755-4B5A-B436-93CF7D3633DC}" type="pres">
      <dgm:prSet presAssocID="{1EB872B0-9ACE-40EB-9FF9-36B98780E098}" presName="spNode" presStyleCnt="0"/>
      <dgm:spPr/>
      <dgm:t>
        <a:bodyPr/>
        <a:lstStyle/>
        <a:p>
          <a:endParaRPr lang="en-US"/>
        </a:p>
      </dgm:t>
    </dgm:pt>
    <dgm:pt modelId="{D10F9BDE-08EF-436C-B200-A54F75961D84}" type="pres">
      <dgm:prSet presAssocID="{A46CBAA3-F0DD-4798-84E5-E715AA48E069}" presName="sibTrans" presStyleLbl="sibTrans1D1" presStyleIdx="0" presStyleCnt="4"/>
      <dgm:spPr/>
      <dgm:t>
        <a:bodyPr/>
        <a:lstStyle/>
        <a:p>
          <a:endParaRPr lang="en-US"/>
        </a:p>
      </dgm:t>
    </dgm:pt>
    <dgm:pt modelId="{2ED8FEBE-95C0-40DE-B8DD-291B0B82903B}" type="pres">
      <dgm:prSet presAssocID="{5A6FB908-ECFF-45E3-BDF2-EF7B26AC8534}" presName="node" presStyleLbl="node1" presStyleIdx="1" presStyleCnt="4" custScaleX="114000" custScaleY="120604">
        <dgm:presLayoutVars>
          <dgm:bulletEnabled val="1"/>
        </dgm:presLayoutVars>
      </dgm:prSet>
      <dgm:spPr/>
      <dgm:t>
        <a:bodyPr/>
        <a:lstStyle/>
        <a:p>
          <a:endParaRPr lang="en-US"/>
        </a:p>
      </dgm:t>
    </dgm:pt>
    <dgm:pt modelId="{446CF496-D7E2-4776-93A4-8DD5AA3BAB0F}" type="pres">
      <dgm:prSet presAssocID="{5A6FB908-ECFF-45E3-BDF2-EF7B26AC8534}" presName="spNode" presStyleCnt="0"/>
      <dgm:spPr/>
      <dgm:t>
        <a:bodyPr/>
        <a:lstStyle/>
        <a:p>
          <a:endParaRPr lang="en-US"/>
        </a:p>
      </dgm:t>
    </dgm:pt>
    <dgm:pt modelId="{C4942E34-7A6E-4797-BA04-21174381AB8D}" type="pres">
      <dgm:prSet presAssocID="{0761F7F8-6D5B-435A-B343-03949394F3E8}" presName="sibTrans" presStyleLbl="sibTrans1D1" presStyleIdx="1" presStyleCnt="4"/>
      <dgm:spPr/>
      <dgm:t>
        <a:bodyPr/>
        <a:lstStyle/>
        <a:p>
          <a:endParaRPr lang="en-US"/>
        </a:p>
      </dgm:t>
    </dgm:pt>
    <dgm:pt modelId="{8ED7C190-649C-4065-B8E6-51BFFC79B285}" type="pres">
      <dgm:prSet presAssocID="{99FAFC51-143F-4ADC-BA28-3A8BC138BC24}" presName="node" presStyleLbl="node1" presStyleIdx="2" presStyleCnt="4">
        <dgm:presLayoutVars>
          <dgm:bulletEnabled val="1"/>
        </dgm:presLayoutVars>
      </dgm:prSet>
      <dgm:spPr/>
      <dgm:t>
        <a:bodyPr/>
        <a:lstStyle/>
        <a:p>
          <a:endParaRPr lang="en-US"/>
        </a:p>
      </dgm:t>
    </dgm:pt>
    <dgm:pt modelId="{46CAA370-D3FC-4A22-8135-3D9A54D7A429}" type="pres">
      <dgm:prSet presAssocID="{99FAFC51-143F-4ADC-BA28-3A8BC138BC24}" presName="spNode" presStyleCnt="0"/>
      <dgm:spPr/>
      <dgm:t>
        <a:bodyPr/>
        <a:lstStyle/>
        <a:p>
          <a:endParaRPr lang="en-US"/>
        </a:p>
      </dgm:t>
    </dgm:pt>
    <dgm:pt modelId="{A13C5E83-ED84-4D8E-A9CB-1E8300D19456}" type="pres">
      <dgm:prSet presAssocID="{F8F0F4BD-3CE1-4BE0-885E-B16872355CD6}" presName="sibTrans" presStyleLbl="sibTrans1D1" presStyleIdx="2" presStyleCnt="4"/>
      <dgm:spPr/>
      <dgm:t>
        <a:bodyPr/>
        <a:lstStyle/>
        <a:p>
          <a:endParaRPr lang="en-US"/>
        </a:p>
      </dgm:t>
    </dgm:pt>
    <dgm:pt modelId="{DA2C04A0-6F38-4744-80E1-B310775E46FE}" type="pres">
      <dgm:prSet presAssocID="{429E0D20-8742-4718-9459-3200DBEFDC02}" presName="node" presStyleLbl="node1" presStyleIdx="3" presStyleCnt="4">
        <dgm:presLayoutVars>
          <dgm:bulletEnabled val="1"/>
        </dgm:presLayoutVars>
      </dgm:prSet>
      <dgm:spPr/>
      <dgm:t>
        <a:bodyPr/>
        <a:lstStyle/>
        <a:p>
          <a:endParaRPr lang="en-US"/>
        </a:p>
      </dgm:t>
    </dgm:pt>
    <dgm:pt modelId="{E0E55176-0FE0-4165-A4CD-930B808559AE}" type="pres">
      <dgm:prSet presAssocID="{429E0D20-8742-4718-9459-3200DBEFDC02}" presName="spNode" presStyleCnt="0"/>
      <dgm:spPr/>
      <dgm:t>
        <a:bodyPr/>
        <a:lstStyle/>
        <a:p>
          <a:endParaRPr lang="en-US"/>
        </a:p>
      </dgm:t>
    </dgm:pt>
    <dgm:pt modelId="{89913C7D-BE6B-43B7-A9C6-381DE24E4DED}" type="pres">
      <dgm:prSet presAssocID="{8E5B5CBD-7973-42F8-A5D2-C20DED072CA6}" presName="sibTrans" presStyleLbl="sibTrans1D1" presStyleIdx="3" presStyleCnt="4"/>
      <dgm:spPr/>
      <dgm:t>
        <a:bodyPr/>
        <a:lstStyle/>
        <a:p>
          <a:endParaRPr lang="en-US"/>
        </a:p>
      </dgm:t>
    </dgm:pt>
  </dgm:ptLst>
  <dgm:cxnLst>
    <dgm:cxn modelId="{2655F01C-81C8-42A4-9E61-E51D927BF3BF}" srcId="{0A378A7C-0723-4FBD-BCEE-275A8057DD54}" destId="{5A6FB908-ECFF-45E3-BDF2-EF7B26AC8534}" srcOrd="1" destOrd="0" parTransId="{A33D73D4-F977-44C7-9633-A71308A9679D}" sibTransId="{0761F7F8-6D5B-435A-B343-03949394F3E8}"/>
    <dgm:cxn modelId="{F86256E6-64CF-46DC-B74B-4F45525E4584}" type="presOf" srcId="{1EB872B0-9ACE-40EB-9FF9-36B98780E098}" destId="{036803DA-4D49-42D1-8F09-47316B7D7751}" srcOrd="0" destOrd="0" presId="urn:microsoft.com/office/officeart/2005/8/layout/cycle6"/>
    <dgm:cxn modelId="{DBD602B8-E38A-42D8-92C0-BD1066F86F0D}" srcId="{0A378A7C-0723-4FBD-BCEE-275A8057DD54}" destId="{429E0D20-8742-4718-9459-3200DBEFDC02}" srcOrd="3" destOrd="0" parTransId="{D510154E-7CA1-4481-BBDF-090B13447959}" sibTransId="{8E5B5CBD-7973-42F8-A5D2-C20DED072CA6}"/>
    <dgm:cxn modelId="{F8AFA14B-74D8-4D7F-8D55-D26F312FAC19}" type="presOf" srcId="{5A6FB908-ECFF-45E3-BDF2-EF7B26AC8534}" destId="{2ED8FEBE-95C0-40DE-B8DD-291B0B82903B}" srcOrd="0" destOrd="0" presId="urn:microsoft.com/office/officeart/2005/8/layout/cycle6"/>
    <dgm:cxn modelId="{05FC93A0-5519-4074-8F79-DF655674A3AC}" type="presOf" srcId="{99FAFC51-143F-4ADC-BA28-3A8BC138BC24}" destId="{8ED7C190-649C-4065-B8E6-51BFFC79B285}" srcOrd="0" destOrd="0" presId="urn:microsoft.com/office/officeart/2005/8/layout/cycle6"/>
    <dgm:cxn modelId="{E3CAC989-1F59-4503-B632-5B9E0700ACBB}" type="presOf" srcId="{8E5B5CBD-7973-42F8-A5D2-C20DED072CA6}" destId="{89913C7D-BE6B-43B7-A9C6-381DE24E4DED}" srcOrd="0" destOrd="0" presId="urn:microsoft.com/office/officeart/2005/8/layout/cycle6"/>
    <dgm:cxn modelId="{696F78E8-B02B-43FE-9B50-2E19EE1ED346}" type="presOf" srcId="{0761F7F8-6D5B-435A-B343-03949394F3E8}" destId="{C4942E34-7A6E-4797-BA04-21174381AB8D}" srcOrd="0" destOrd="0" presId="urn:microsoft.com/office/officeart/2005/8/layout/cycle6"/>
    <dgm:cxn modelId="{C082168F-4366-4713-BE52-F5D702D5CD40}" type="presOf" srcId="{0A378A7C-0723-4FBD-BCEE-275A8057DD54}" destId="{244C0100-044E-4BA6-A476-AD959065B3DD}" srcOrd="0" destOrd="0" presId="urn:microsoft.com/office/officeart/2005/8/layout/cycle6"/>
    <dgm:cxn modelId="{97030B00-2541-4E4A-B812-7650420EEA47}" type="presOf" srcId="{F8F0F4BD-3CE1-4BE0-885E-B16872355CD6}" destId="{A13C5E83-ED84-4D8E-A9CB-1E8300D19456}" srcOrd="0" destOrd="0" presId="urn:microsoft.com/office/officeart/2005/8/layout/cycle6"/>
    <dgm:cxn modelId="{CD2CEB1C-C183-42A4-85C2-072734D4C46E}" srcId="{0A378A7C-0723-4FBD-BCEE-275A8057DD54}" destId="{99FAFC51-143F-4ADC-BA28-3A8BC138BC24}" srcOrd="2" destOrd="0" parTransId="{EC027D8B-2A42-4E17-B2CB-93355E0516D0}" sibTransId="{F8F0F4BD-3CE1-4BE0-885E-B16872355CD6}"/>
    <dgm:cxn modelId="{2E94AFF5-E823-4410-B815-0947CD05C50D}" srcId="{0A378A7C-0723-4FBD-BCEE-275A8057DD54}" destId="{1EB872B0-9ACE-40EB-9FF9-36B98780E098}" srcOrd="0" destOrd="0" parTransId="{311C11DA-ECD2-48B4-BD26-5651F31F0AA9}" sibTransId="{A46CBAA3-F0DD-4798-84E5-E715AA48E069}"/>
    <dgm:cxn modelId="{D1EC25C7-3282-4CC6-A818-532BEAFEFE32}" type="presOf" srcId="{429E0D20-8742-4718-9459-3200DBEFDC02}" destId="{DA2C04A0-6F38-4744-80E1-B310775E46FE}" srcOrd="0" destOrd="0" presId="urn:microsoft.com/office/officeart/2005/8/layout/cycle6"/>
    <dgm:cxn modelId="{0FAD7C69-E30F-414F-A75E-24338C387C95}" type="presOf" srcId="{A46CBAA3-F0DD-4798-84E5-E715AA48E069}" destId="{D10F9BDE-08EF-436C-B200-A54F75961D84}" srcOrd="0" destOrd="0" presId="urn:microsoft.com/office/officeart/2005/8/layout/cycle6"/>
    <dgm:cxn modelId="{98A17347-A661-4224-A710-45A17F431360}" type="presParOf" srcId="{244C0100-044E-4BA6-A476-AD959065B3DD}" destId="{036803DA-4D49-42D1-8F09-47316B7D7751}" srcOrd="0" destOrd="0" presId="urn:microsoft.com/office/officeart/2005/8/layout/cycle6"/>
    <dgm:cxn modelId="{2F8E4656-E8B8-4A7A-8FCD-DDBF337B1501}" type="presParOf" srcId="{244C0100-044E-4BA6-A476-AD959065B3DD}" destId="{52E248E8-5755-4B5A-B436-93CF7D3633DC}" srcOrd="1" destOrd="0" presId="urn:microsoft.com/office/officeart/2005/8/layout/cycle6"/>
    <dgm:cxn modelId="{F4B1739B-8D9B-4C48-A152-A66CA9632982}" type="presParOf" srcId="{244C0100-044E-4BA6-A476-AD959065B3DD}" destId="{D10F9BDE-08EF-436C-B200-A54F75961D84}" srcOrd="2" destOrd="0" presId="urn:microsoft.com/office/officeart/2005/8/layout/cycle6"/>
    <dgm:cxn modelId="{81EF6600-AE75-47B0-B521-A7755608561C}" type="presParOf" srcId="{244C0100-044E-4BA6-A476-AD959065B3DD}" destId="{2ED8FEBE-95C0-40DE-B8DD-291B0B82903B}" srcOrd="3" destOrd="0" presId="urn:microsoft.com/office/officeart/2005/8/layout/cycle6"/>
    <dgm:cxn modelId="{602F09B0-3A8E-4FBD-9B66-C0A20D87052E}" type="presParOf" srcId="{244C0100-044E-4BA6-A476-AD959065B3DD}" destId="{446CF496-D7E2-4776-93A4-8DD5AA3BAB0F}" srcOrd="4" destOrd="0" presId="urn:microsoft.com/office/officeart/2005/8/layout/cycle6"/>
    <dgm:cxn modelId="{01BE32C2-64BB-42B6-BA96-F3769D137EFB}" type="presParOf" srcId="{244C0100-044E-4BA6-A476-AD959065B3DD}" destId="{C4942E34-7A6E-4797-BA04-21174381AB8D}" srcOrd="5" destOrd="0" presId="urn:microsoft.com/office/officeart/2005/8/layout/cycle6"/>
    <dgm:cxn modelId="{D8158DAD-6F76-4AB1-9CF9-121B75FC7215}" type="presParOf" srcId="{244C0100-044E-4BA6-A476-AD959065B3DD}" destId="{8ED7C190-649C-4065-B8E6-51BFFC79B285}" srcOrd="6" destOrd="0" presId="urn:microsoft.com/office/officeart/2005/8/layout/cycle6"/>
    <dgm:cxn modelId="{56515D24-5F84-42CD-9589-251046D3D86C}" type="presParOf" srcId="{244C0100-044E-4BA6-A476-AD959065B3DD}" destId="{46CAA370-D3FC-4A22-8135-3D9A54D7A429}" srcOrd="7" destOrd="0" presId="urn:microsoft.com/office/officeart/2005/8/layout/cycle6"/>
    <dgm:cxn modelId="{7BEBAE60-EB3E-4BA2-81EB-49A744E9BB42}" type="presParOf" srcId="{244C0100-044E-4BA6-A476-AD959065B3DD}" destId="{A13C5E83-ED84-4D8E-A9CB-1E8300D19456}" srcOrd="8" destOrd="0" presId="urn:microsoft.com/office/officeart/2005/8/layout/cycle6"/>
    <dgm:cxn modelId="{536747FF-D41B-4891-A9AF-AE226D0D8F43}" type="presParOf" srcId="{244C0100-044E-4BA6-A476-AD959065B3DD}" destId="{DA2C04A0-6F38-4744-80E1-B310775E46FE}" srcOrd="9" destOrd="0" presId="urn:microsoft.com/office/officeart/2005/8/layout/cycle6"/>
    <dgm:cxn modelId="{D6D63ADB-6F4F-4EEA-BE40-AEE5A37C8362}" type="presParOf" srcId="{244C0100-044E-4BA6-A476-AD959065B3DD}" destId="{E0E55176-0FE0-4165-A4CD-930B808559AE}" srcOrd="10" destOrd="0" presId="urn:microsoft.com/office/officeart/2005/8/layout/cycle6"/>
    <dgm:cxn modelId="{4D0CDDEA-61EE-4307-841F-A9B97B83CBC3}" type="presParOf" srcId="{244C0100-044E-4BA6-A476-AD959065B3DD}" destId="{89913C7D-BE6B-43B7-A9C6-381DE24E4DED}" srcOrd="11"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AF74C75-3444-48B7-AAF1-5CB1FF385585}" type="doc">
      <dgm:prSet loTypeId="urn:microsoft.com/office/officeart/2005/8/layout/arrow2" loCatId="process" qsTypeId="urn:microsoft.com/office/officeart/2005/8/quickstyle/simple1" qsCatId="simple" csTypeId="urn:microsoft.com/office/officeart/2005/8/colors/accent0_3" csCatId="mainScheme" phldr="1"/>
      <dgm:spPr/>
      <dgm:t>
        <a:bodyPr/>
        <a:lstStyle/>
        <a:p>
          <a:endParaRPr lang="en-US"/>
        </a:p>
      </dgm:t>
    </dgm:pt>
    <dgm:pt modelId="{52893751-F821-4BD3-888A-899DBF6A01F4}">
      <dgm:prSet/>
      <dgm:spPr/>
      <dgm:t>
        <a:bodyPr/>
        <a:lstStyle/>
        <a:p>
          <a:pPr rtl="0"/>
          <a:r>
            <a:rPr lang="en-US" b="1" dirty="0" smtClean="0"/>
            <a:t>Beating the competitors. </a:t>
          </a:r>
          <a:endParaRPr lang="en-US" dirty="0"/>
        </a:p>
      </dgm:t>
    </dgm:pt>
    <dgm:pt modelId="{4B6EE674-D6CA-486A-925F-FB1342265AAC}" type="parTrans" cxnId="{300B1889-049A-47CD-A9E8-C818C2BCE4D8}">
      <dgm:prSet/>
      <dgm:spPr/>
      <dgm:t>
        <a:bodyPr/>
        <a:lstStyle/>
        <a:p>
          <a:endParaRPr lang="en-US"/>
        </a:p>
      </dgm:t>
    </dgm:pt>
    <dgm:pt modelId="{139027CA-0ADF-4CF8-85E7-215F89D74AE7}" type="sibTrans" cxnId="{300B1889-049A-47CD-A9E8-C818C2BCE4D8}">
      <dgm:prSet/>
      <dgm:spPr/>
      <dgm:t>
        <a:bodyPr/>
        <a:lstStyle/>
        <a:p>
          <a:endParaRPr lang="en-US"/>
        </a:p>
      </dgm:t>
    </dgm:pt>
    <dgm:pt modelId="{2A404C9B-EAB1-47E7-9C6A-262367BF19A7}">
      <dgm:prSet/>
      <dgm:spPr/>
      <dgm:t>
        <a:bodyPr/>
        <a:lstStyle/>
        <a:p>
          <a:pPr rtl="0"/>
          <a:r>
            <a:rPr lang="en-US" b="1" dirty="0" smtClean="0"/>
            <a:t>Providing the best tasting bakery products</a:t>
          </a:r>
          <a:endParaRPr lang="en-US" dirty="0"/>
        </a:p>
      </dgm:t>
    </dgm:pt>
    <dgm:pt modelId="{FEBEEC5E-A58C-4F70-BAA2-8ECCA91D8C36}" type="parTrans" cxnId="{B88B5A90-DAA0-4AC5-BE8E-6CCECDCE006F}">
      <dgm:prSet/>
      <dgm:spPr/>
      <dgm:t>
        <a:bodyPr/>
        <a:lstStyle/>
        <a:p>
          <a:endParaRPr lang="en-US"/>
        </a:p>
      </dgm:t>
    </dgm:pt>
    <dgm:pt modelId="{0B57FCBB-E7F5-45F9-AD99-B8CC946DA3D3}" type="sibTrans" cxnId="{B88B5A90-DAA0-4AC5-BE8E-6CCECDCE006F}">
      <dgm:prSet/>
      <dgm:spPr/>
      <dgm:t>
        <a:bodyPr/>
        <a:lstStyle/>
        <a:p>
          <a:endParaRPr lang="en-US"/>
        </a:p>
      </dgm:t>
    </dgm:pt>
    <dgm:pt modelId="{4932F0FE-CE42-465E-AC64-5EB1FF4FF1F9}">
      <dgm:prSet/>
      <dgm:spPr/>
      <dgm:t>
        <a:bodyPr/>
        <a:lstStyle/>
        <a:p>
          <a:pPr rtl="0"/>
          <a:r>
            <a:rPr lang="en-US" b="1" dirty="0" smtClean="0"/>
            <a:t>Higher market share </a:t>
          </a:r>
          <a:endParaRPr lang="en-US" dirty="0"/>
        </a:p>
      </dgm:t>
    </dgm:pt>
    <dgm:pt modelId="{078E8302-42FA-4CD9-B84C-C6ED9E21C4BA}" type="parTrans" cxnId="{1F253A32-FFA0-4887-95AD-178D7A7E1E81}">
      <dgm:prSet/>
      <dgm:spPr/>
      <dgm:t>
        <a:bodyPr/>
        <a:lstStyle/>
        <a:p>
          <a:endParaRPr lang="en-US"/>
        </a:p>
      </dgm:t>
    </dgm:pt>
    <dgm:pt modelId="{D1F44730-72DF-4A6C-B52F-0CA992BE2391}" type="sibTrans" cxnId="{1F253A32-FFA0-4887-95AD-178D7A7E1E81}">
      <dgm:prSet/>
      <dgm:spPr/>
      <dgm:t>
        <a:bodyPr/>
        <a:lstStyle/>
        <a:p>
          <a:endParaRPr lang="en-US"/>
        </a:p>
      </dgm:t>
    </dgm:pt>
    <dgm:pt modelId="{B4C2A281-40A8-44FC-BEDF-5AC7D54BC478}" type="pres">
      <dgm:prSet presAssocID="{9AF74C75-3444-48B7-AAF1-5CB1FF385585}" presName="arrowDiagram" presStyleCnt="0">
        <dgm:presLayoutVars>
          <dgm:chMax val="5"/>
          <dgm:dir/>
          <dgm:resizeHandles val="exact"/>
        </dgm:presLayoutVars>
      </dgm:prSet>
      <dgm:spPr/>
      <dgm:t>
        <a:bodyPr/>
        <a:lstStyle/>
        <a:p>
          <a:endParaRPr lang="en-US"/>
        </a:p>
      </dgm:t>
    </dgm:pt>
    <dgm:pt modelId="{CD5D66CE-8E9E-4A2E-829B-4E2BA78E1501}" type="pres">
      <dgm:prSet presAssocID="{9AF74C75-3444-48B7-AAF1-5CB1FF385585}" presName="arrow" presStyleLbl="bgShp" presStyleIdx="0" presStyleCnt="1"/>
      <dgm:spPr>
        <a:solidFill>
          <a:schemeClr val="accent4"/>
        </a:solidFill>
      </dgm:spPr>
      <dgm:t>
        <a:bodyPr/>
        <a:lstStyle/>
        <a:p>
          <a:endParaRPr lang="en-US"/>
        </a:p>
      </dgm:t>
    </dgm:pt>
    <dgm:pt modelId="{6C74D2B8-F432-48E8-991C-47AACDD3D343}" type="pres">
      <dgm:prSet presAssocID="{9AF74C75-3444-48B7-AAF1-5CB1FF385585}" presName="arrowDiagram3" presStyleCnt="0"/>
      <dgm:spPr/>
      <dgm:t>
        <a:bodyPr/>
        <a:lstStyle/>
        <a:p>
          <a:endParaRPr lang="en-US"/>
        </a:p>
      </dgm:t>
    </dgm:pt>
    <dgm:pt modelId="{F9536D12-C707-4DBA-A5D2-869AECD28EF5}" type="pres">
      <dgm:prSet presAssocID="{52893751-F821-4BD3-888A-899DBF6A01F4}" presName="bullet3a" presStyleLbl="node1" presStyleIdx="0" presStyleCnt="3"/>
      <dgm:spPr/>
      <dgm:t>
        <a:bodyPr/>
        <a:lstStyle/>
        <a:p>
          <a:endParaRPr lang="en-US"/>
        </a:p>
      </dgm:t>
    </dgm:pt>
    <dgm:pt modelId="{3D903EE4-DA64-4BA4-97DF-6AE88974995E}" type="pres">
      <dgm:prSet presAssocID="{52893751-F821-4BD3-888A-899DBF6A01F4}" presName="textBox3a" presStyleLbl="revTx" presStyleIdx="0" presStyleCnt="3">
        <dgm:presLayoutVars>
          <dgm:bulletEnabled val="1"/>
        </dgm:presLayoutVars>
      </dgm:prSet>
      <dgm:spPr/>
      <dgm:t>
        <a:bodyPr/>
        <a:lstStyle/>
        <a:p>
          <a:endParaRPr lang="en-US"/>
        </a:p>
      </dgm:t>
    </dgm:pt>
    <dgm:pt modelId="{1479FF91-33D3-4CC3-A080-D6DBAE3C5CDB}" type="pres">
      <dgm:prSet presAssocID="{2A404C9B-EAB1-47E7-9C6A-262367BF19A7}" presName="bullet3b" presStyleLbl="node1" presStyleIdx="1" presStyleCnt="3"/>
      <dgm:spPr/>
      <dgm:t>
        <a:bodyPr/>
        <a:lstStyle/>
        <a:p>
          <a:endParaRPr lang="en-US"/>
        </a:p>
      </dgm:t>
    </dgm:pt>
    <dgm:pt modelId="{E98231F8-3051-45C3-A10A-F4A61E784AC8}" type="pres">
      <dgm:prSet presAssocID="{2A404C9B-EAB1-47E7-9C6A-262367BF19A7}" presName="textBox3b" presStyleLbl="revTx" presStyleIdx="1" presStyleCnt="3" custScaleX="95130" custScaleY="81534">
        <dgm:presLayoutVars>
          <dgm:bulletEnabled val="1"/>
        </dgm:presLayoutVars>
      </dgm:prSet>
      <dgm:spPr/>
      <dgm:t>
        <a:bodyPr/>
        <a:lstStyle/>
        <a:p>
          <a:endParaRPr lang="en-US"/>
        </a:p>
      </dgm:t>
    </dgm:pt>
    <dgm:pt modelId="{088FAEEF-368D-4B52-82DF-4F1A81F6A8BD}" type="pres">
      <dgm:prSet presAssocID="{4932F0FE-CE42-465E-AC64-5EB1FF4FF1F9}" presName="bullet3c" presStyleLbl="node1" presStyleIdx="2" presStyleCnt="3"/>
      <dgm:spPr/>
      <dgm:t>
        <a:bodyPr/>
        <a:lstStyle/>
        <a:p>
          <a:endParaRPr lang="en-US"/>
        </a:p>
      </dgm:t>
    </dgm:pt>
    <dgm:pt modelId="{038FF49F-48F2-45AF-B2B6-6F44EBF9072B}" type="pres">
      <dgm:prSet presAssocID="{4932F0FE-CE42-465E-AC64-5EB1FF4FF1F9}" presName="textBox3c" presStyleLbl="revTx" presStyleIdx="2" presStyleCnt="3" custScaleX="85940" custScaleY="69778" custLinFactNeighborX="-4433" custLinFactNeighborY="-3807">
        <dgm:presLayoutVars>
          <dgm:bulletEnabled val="1"/>
        </dgm:presLayoutVars>
      </dgm:prSet>
      <dgm:spPr/>
      <dgm:t>
        <a:bodyPr/>
        <a:lstStyle/>
        <a:p>
          <a:endParaRPr lang="en-US"/>
        </a:p>
      </dgm:t>
    </dgm:pt>
  </dgm:ptLst>
  <dgm:cxnLst>
    <dgm:cxn modelId="{1F253A32-FFA0-4887-95AD-178D7A7E1E81}" srcId="{9AF74C75-3444-48B7-AAF1-5CB1FF385585}" destId="{4932F0FE-CE42-465E-AC64-5EB1FF4FF1F9}" srcOrd="2" destOrd="0" parTransId="{078E8302-42FA-4CD9-B84C-C6ED9E21C4BA}" sibTransId="{D1F44730-72DF-4A6C-B52F-0CA992BE2391}"/>
    <dgm:cxn modelId="{B88B5A90-DAA0-4AC5-BE8E-6CCECDCE006F}" srcId="{9AF74C75-3444-48B7-AAF1-5CB1FF385585}" destId="{2A404C9B-EAB1-47E7-9C6A-262367BF19A7}" srcOrd="1" destOrd="0" parTransId="{FEBEEC5E-A58C-4F70-BAA2-8ECCA91D8C36}" sibTransId="{0B57FCBB-E7F5-45F9-AD99-B8CC946DA3D3}"/>
    <dgm:cxn modelId="{300B1889-049A-47CD-A9E8-C818C2BCE4D8}" srcId="{9AF74C75-3444-48B7-AAF1-5CB1FF385585}" destId="{52893751-F821-4BD3-888A-899DBF6A01F4}" srcOrd="0" destOrd="0" parTransId="{4B6EE674-D6CA-486A-925F-FB1342265AAC}" sibTransId="{139027CA-0ADF-4CF8-85E7-215F89D74AE7}"/>
    <dgm:cxn modelId="{4FBC140C-E7D7-4E15-9B48-8506BCAF50CB}" type="presOf" srcId="{4932F0FE-CE42-465E-AC64-5EB1FF4FF1F9}" destId="{038FF49F-48F2-45AF-B2B6-6F44EBF9072B}" srcOrd="0" destOrd="0" presId="urn:microsoft.com/office/officeart/2005/8/layout/arrow2"/>
    <dgm:cxn modelId="{DAE698F0-45A3-472F-B807-43211F22D5CC}" type="presOf" srcId="{52893751-F821-4BD3-888A-899DBF6A01F4}" destId="{3D903EE4-DA64-4BA4-97DF-6AE88974995E}" srcOrd="0" destOrd="0" presId="urn:microsoft.com/office/officeart/2005/8/layout/arrow2"/>
    <dgm:cxn modelId="{819185A8-CB81-419B-AF07-6EC7DC0ABE4D}" type="presOf" srcId="{2A404C9B-EAB1-47E7-9C6A-262367BF19A7}" destId="{E98231F8-3051-45C3-A10A-F4A61E784AC8}" srcOrd="0" destOrd="0" presId="urn:microsoft.com/office/officeart/2005/8/layout/arrow2"/>
    <dgm:cxn modelId="{D123DFCB-D862-41B1-B605-C4A290C5AFA4}" type="presOf" srcId="{9AF74C75-3444-48B7-AAF1-5CB1FF385585}" destId="{B4C2A281-40A8-44FC-BEDF-5AC7D54BC478}" srcOrd="0" destOrd="0" presId="urn:microsoft.com/office/officeart/2005/8/layout/arrow2"/>
    <dgm:cxn modelId="{17EBAD30-1168-47BE-9D96-15F17BCEED69}" type="presParOf" srcId="{B4C2A281-40A8-44FC-BEDF-5AC7D54BC478}" destId="{CD5D66CE-8E9E-4A2E-829B-4E2BA78E1501}" srcOrd="0" destOrd="0" presId="urn:microsoft.com/office/officeart/2005/8/layout/arrow2"/>
    <dgm:cxn modelId="{C601A9DB-F9A1-40B1-A75A-50DA96371362}" type="presParOf" srcId="{B4C2A281-40A8-44FC-BEDF-5AC7D54BC478}" destId="{6C74D2B8-F432-48E8-991C-47AACDD3D343}" srcOrd="1" destOrd="0" presId="urn:microsoft.com/office/officeart/2005/8/layout/arrow2"/>
    <dgm:cxn modelId="{5A8675AD-27A2-49ED-9F96-8720F2940B24}" type="presParOf" srcId="{6C74D2B8-F432-48E8-991C-47AACDD3D343}" destId="{F9536D12-C707-4DBA-A5D2-869AECD28EF5}" srcOrd="0" destOrd="0" presId="urn:microsoft.com/office/officeart/2005/8/layout/arrow2"/>
    <dgm:cxn modelId="{4FB085E2-155F-48EA-BF49-1F4E1326DE96}" type="presParOf" srcId="{6C74D2B8-F432-48E8-991C-47AACDD3D343}" destId="{3D903EE4-DA64-4BA4-97DF-6AE88974995E}" srcOrd="1" destOrd="0" presId="urn:microsoft.com/office/officeart/2005/8/layout/arrow2"/>
    <dgm:cxn modelId="{AA965669-09FD-472B-A3A5-47F1C925B015}" type="presParOf" srcId="{6C74D2B8-F432-48E8-991C-47AACDD3D343}" destId="{1479FF91-33D3-4CC3-A080-D6DBAE3C5CDB}" srcOrd="2" destOrd="0" presId="urn:microsoft.com/office/officeart/2005/8/layout/arrow2"/>
    <dgm:cxn modelId="{5C823283-0E25-44F8-B5C4-F3D0F497DB40}" type="presParOf" srcId="{6C74D2B8-F432-48E8-991C-47AACDD3D343}" destId="{E98231F8-3051-45C3-A10A-F4A61E784AC8}" srcOrd="3" destOrd="0" presId="urn:microsoft.com/office/officeart/2005/8/layout/arrow2"/>
    <dgm:cxn modelId="{E89FD819-F59C-42C1-8B98-2BA21648BE16}" type="presParOf" srcId="{6C74D2B8-F432-48E8-991C-47AACDD3D343}" destId="{088FAEEF-368D-4B52-82DF-4F1A81F6A8BD}" srcOrd="4" destOrd="0" presId="urn:microsoft.com/office/officeart/2005/8/layout/arrow2"/>
    <dgm:cxn modelId="{6B5FA465-46A6-45FA-93B3-9D5D008102A4}" type="presParOf" srcId="{6C74D2B8-F432-48E8-991C-47AACDD3D343}" destId="{038FF49F-48F2-45AF-B2B6-6F44EBF9072B}" srcOrd="5" destOrd="0" presId="urn:microsoft.com/office/officeart/2005/8/layout/arrow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FD52251-730E-4A7C-8929-26210B665838}" type="doc">
      <dgm:prSet loTypeId="urn:microsoft.com/office/officeart/2005/8/layout/venn1" loCatId="relationship" qsTypeId="urn:microsoft.com/office/officeart/2005/8/quickstyle/simple1" qsCatId="simple" csTypeId="urn:microsoft.com/office/officeart/2005/8/colors/colorful4" csCatId="colorful" phldr="1"/>
      <dgm:spPr/>
      <dgm:t>
        <a:bodyPr/>
        <a:lstStyle/>
        <a:p>
          <a:endParaRPr lang="en-US"/>
        </a:p>
      </dgm:t>
    </dgm:pt>
    <dgm:pt modelId="{6E7E1114-3DED-4422-9658-336D60D7C2F3}">
      <dgm:prSet custT="1">
        <dgm:style>
          <a:lnRef idx="2">
            <a:schemeClr val="accent1">
              <a:shade val="50000"/>
            </a:schemeClr>
          </a:lnRef>
          <a:fillRef idx="1">
            <a:schemeClr val="accent1"/>
          </a:fillRef>
          <a:effectRef idx="0">
            <a:schemeClr val="accent1"/>
          </a:effectRef>
          <a:fontRef idx="minor">
            <a:schemeClr val="lt1"/>
          </a:fontRef>
        </dgm:style>
      </dgm:prSet>
      <dgm:spPr/>
      <dgm:t>
        <a:bodyPr/>
        <a:lstStyle/>
        <a:p>
          <a:pPr rtl="0"/>
          <a:r>
            <a:rPr lang="en-US" sz="1800" b="1" dirty="0" smtClean="0">
              <a:solidFill>
                <a:schemeClr val="bg1"/>
              </a:solidFill>
            </a:rPr>
            <a:t>To create a brand name that people can trust</a:t>
          </a:r>
          <a:endParaRPr lang="en-US" sz="1800" b="1" dirty="0">
            <a:solidFill>
              <a:schemeClr val="bg1"/>
            </a:solidFill>
          </a:endParaRPr>
        </a:p>
      </dgm:t>
    </dgm:pt>
    <dgm:pt modelId="{A2FB9A60-7002-49C5-8F0A-4B6C992A2239}" type="parTrans" cxnId="{054A8267-E96E-4687-875A-7B917E6D0E6A}">
      <dgm:prSet/>
      <dgm:spPr/>
      <dgm:t>
        <a:bodyPr/>
        <a:lstStyle/>
        <a:p>
          <a:endParaRPr lang="en-US" sz="2000" b="1">
            <a:solidFill>
              <a:schemeClr val="bg1"/>
            </a:solidFill>
          </a:endParaRPr>
        </a:p>
      </dgm:t>
    </dgm:pt>
    <dgm:pt modelId="{EA3F36EE-D237-417B-90EF-B7C3BBF93318}" type="sibTrans" cxnId="{054A8267-E96E-4687-875A-7B917E6D0E6A}">
      <dgm:prSet/>
      <dgm:spPr/>
      <dgm:t>
        <a:bodyPr/>
        <a:lstStyle/>
        <a:p>
          <a:endParaRPr lang="en-US" sz="2000" b="1">
            <a:solidFill>
              <a:schemeClr val="bg1"/>
            </a:solidFill>
          </a:endParaRPr>
        </a:p>
      </dgm:t>
    </dgm:pt>
    <dgm:pt modelId="{9F1D1F00-F3BF-4302-8518-D63A00280259}">
      <dgm:prSet custT="1"/>
      <dgm:spPr/>
      <dgm:t>
        <a:bodyPr/>
        <a:lstStyle/>
        <a:p>
          <a:pPr rtl="0"/>
          <a:r>
            <a:rPr lang="en-US" sz="1800" b="1" dirty="0" smtClean="0">
              <a:solidFill>
                <a:schemeClr val="bg1"/>
              </a:solidFill>
            </a:rPr>
            <a:t>Take advantage of Favorable market condition of UK</a:t>
          </a:r>
          <a:endParaRPr lang="en-US" sz="1800" b="1" dirty="0">
            <a:solidFill>
              <a:schemeClr val="bg1"/>
            </a:solidFill>
          </a:endParaRPr>
        </a:p>
      </dgm:t>
    </dgm:pt>
    <dgm:pt modelId="{A8221066-ED13-4E47-819B-BCB95D811633}" type="parTrans" cxnId="{FD8DFADE-6721-4288-BC2E-D55F025DCF8D}">
      <dgm:prSet/>
      <dgm:spPr/>
      <dgm:t>
        <a:bodyPr/>
        <a:lstStyle/>
        <a:p>
          <a:endParaRPr lang="en-US" sz="2000" b="1">
            <a:solidFill>
              <a:schemeClr val="bg1"/>
            </a:solidFill>
          </a:endParaRPr>
        </a:p>
      </dgm:t>
    </dgm:pt>
    <dgm:pt modelId="{18E6CF69-D23E-4F63-A16D-5A028CFBF160}" type="sibTrans" cxnId="{FD8DFADE-6721-4288-BC2E-D55F025DCF8D}">
      <dgm:prSet/>
      <dgm:spPr/>
      <dgm:t>
        <a:bodyPr/>
        <a:lstStyle/>
        <a:p>
          <a:endParaRPr lang="en-US" sz="2000" b="1">
            <a:solidFill>
              <a:schemeClr val="bg1"/>
            </a:solidFill>
          </a:endParaRPr>
        </a:p>
      </dgm:t>
    </dgm:pt>
    <dgm:pt modelId="{EBF81D1E-0C0E-4C87-8760-A32F6B8F5B20}">
      <dgm:prSet custT="1"/>
      <dgm:spPr/>
      <dgm:t>
        <a:bodyPr/>
        <a:lstStyle/>
        <a:p>
          <a:pPr rtl="0"/>
          <a:r>
            <a:rPr lang="en-US" sz="1800" b="1" dirty="0" smtClean="0">
              <a:solidFill>
                <a:schemeClr val="bg1"/>
              </a:solidFill>
            </a:rPr>
            <a:t>To earn profit by creating customer demand</a:t>
          </a:r>
          <a:endParaRPr lang="en-US" sz="1800" b="1" dirty="0">
            <a:solidFill>
              <a:schemeClr val="bg1"/>
            </a:solidFill>
          </a:endParaRPr>
        </a:p>
      </dgm:t>
    </dgm:pt>
    <dgm:pt modelId="{D703870A-6C75-4AC9-8962-E62761F0689A}" type="parTrans" cxnId="{71466C54-84EE-4077-ADCA-8F26F6322D36}">
      <dgm:prSet/>
      <dgm:spPr/>
      <dgm:t>
        <a:bodyPr/>
        <a:lstStyle/>
        <a:p>
          <a:endParaRPr lang="en-US" sz="2000" b="1">
            <a:solidFill>
              <a:schemeClr val="bg1"/>
            </a:solidFill>
          </a:endParaRPr>
        </a:p>
      </dgm:t>
    </dgm:pt>
    <dgm:pt modelId="{076E5FE5-2B9F-446D-8703-22C92BECEA2B}" type="sibTrans" cxnId="{71466C54-84EE-4077-ADCA-8F26F6322D36}">
      <dgm:prSet/>
      <dgm:spPr/>
      <dgm:t>
        <a:bodyPr/>
        <a:lstStyle/>
        <a:p>
          <a:endParaRPr lang="en-US" sz="2000" b="1">
            <a:solidFill>
              <a:schemeClr val="bg1"/>
            </a:solidFill>
          </a:endParaRPr>
        </a:p>
      </dgm:t>
    </dgm:pt>
    <dgm:pt modelId="{D8904E10-8D95-42EF-A539-708D09112551}">
      <dgm:prSet custT="1"/>
      <dgm:spPr/>
      <dgm:t>
        <a:bodyPr/>
        <a:lstStyle/>
        <a:p>
          <a:pPr rtl="0"/>
          <a:r>
            <a:rPr lang="en-US" sz="1800" b="1" dirty="0" smtClean="0">
              <a:solidFill>
                <a:schemeClr val="bg1"/>
              </a:solidFill>
            </a:rPr>
            <a:t>To provide Varity And Innovation to the customers</a:t>
          </a:r>
          <a:endParaRPr lang="en-US" sz="1800" b="1" dirty="0">
            <a:solidFill>
              <a:schemeClr val="bg1"/>
            </a:solidFill>
          </a:endParaRPr>
        </a:p>
      </dgm:t>
    </dgm:pt>
    <dgm:pt modelId="{6AEA2492-92B7-450E-805E-543CC5C0E3F2}" type="parTrans" cxnId="{082F790F-5C23-4F07-BFA4-BB10C0274A42}">
      <dgm:prSet/>
      <dgm:spPr/>
      <dgm:t>
        <a:bodyPr/>
        <a:lstStyle/>
        <a:p>
          <a:endParaRPr lang="en-US" sz="2000" b="1">
            <a:solidFill>
              <a:schemeClr val="bg1"/>
            </a:solidFill>
          </a:endParaRPr>
        </a:p>
      </dgm:t>
    </dgm:pt>
    <dgm:pt modelId="{5AC63262-2628-427B-8206-FFC8F779CDB1}" type="sibTrans" cxnId="{082F790F-5C23-4F07-BFA4-BB10C0274A42}">
      <dgm:prSet/>
      <dgm:spPr/>
      <dgm:t>
        <a:bodyPr/>
        <a:lstStyle/>
        <a:p>
          <a:endParaRPr lang="en-US" sz="2000" b="1">
            <a:solidFill>
              <a:schemeClr val="bg1"/>
            </a:solidFill>
          </a:endParaRPr>
        </a:p>
      </dgm:t>
    </dgm:pt>
    <dgm:pt modelId="{36B675AD-2D08-40CC-9CFB-43AA9384AB82}">
      <dgm:prSet custT="1"/>
      <dgm:spPr/>
      <dgm:t>
        <a:bodyPr/>
        <a:lstStyle/>
        <a:p>
          <a:pPr rtl="0"/>
          <a:r>
            <a:rPr lang="en-US" sz="1800" b="1" dirty="0" smtClean="0">
              <a:solidFill>
                <a:schemeClr val="bg1"/>
              </a:solidFill>
            </a:rPr>
            <a:t>To gain market dominance through implementation of authentic and distinct recipes</a:t>
          </a:r>
          <a:endParaRPr lang="en-US" sz="1800" b="1" dirty="0">
            <a:solidFill>
              <a:schemeClr val="bg1"/>
            </a:solidFill>
          </a:endParaRPr>
        </a:p>
      </dgm:t>
    </dgm:pt>
    <dgm:pt modelId="{EE93CC84-5192-4767-BDA2-4694D4338810}" type="parTrans" cxnId="{421ECDF7-1012-4B93-9DB2-BA95B4A3CF14}">
      <dgm:prSet/>
      <dgm:spPr/>
      <dgm:t>
        <a:bodyPr/>
        <a:lstStyle/>
        <a:p>
          <a:endParaRPr lang="en-US" sz="2000" b="1">
            <a:solidFill>
              <a:schemeClr val="bg1"/>
            </a:solidFill>
          </a:endParaRPr>
        </a:p>
      </dgm:t>
    </dgm:pt>
    <dgm:pt modelId="{CFC8DBE7-FE7A-485E-ACAB-CDB33A19E1AE}" type="sibTrans" cxnId="{421ECDF7-1012-4B93-9DB2-BA95B4A3CF14}">
      <dgm:prSet/>
      <dgm:spPr/>
      <dgm:t>
        <a:bodyPr/>
        <a:lstStyle/>
        <a:p>
          <a:endParaRPr lang="en-US" sz="2000" b="1">
            <a:solidFill>
              <a:schemeClr val="bg1"/>
            </a:solidFill>
          </a:endParaRPr>
        </a:p>
      </dgm:t>
    </dgm:pt>
    <dgm:pt modelId="{EC4575FA-2831-4F9C-BDC9-97F743948AF2}" type="pres">
      <dgm:prSet presAssocID="{5FD52251-730E-4A7C-8929-26210B665838}" presName="compositeShape" presStyleCnt="0">
        <dgm:presLayoutVars>
          <dgm:chMax val="7"/>
          <dgm:dir/>
          <dgm:resizeHandles val="exact"/>
        </dgm:presLayoutVars>
      </dgm:prSet>
      <dgm:spPr/>
      <dgm:t>
        <a:bodyPr/>
        <a:lstStyle/>
        <a:p>
          <a:endParaRPr lang="en-US"/>
        </a:p>
      </dgm:t>
    </dgm:pt>
    <dgm:pt modelId="{9A676303-BED8-4A27-AE3F-50A6F7FF4E66}" type="pres">
      <dgm:prSet presAssocID="{6E7E1114-3DED-4422-9658-336D60D7C2F3}" presName="circ1" presStyleLbl="vennNode1" presStyleIdx="0" presStyleCnt="5"/>
      <dgm:spPr/>
    </dgm:pt>
    <dgm:pt modelId="{0458A009-861B-4DF8-B12E-F572904CBC2E}" type="pres">
      <dgm:prSet presAssocID="{6E7E1114-3DED-4422-9658-336D60D7C2F3}" presName="circ1Tx" presStyleLbl="revTx" presStyleIdx="0" presStyleCnt="0" custScaleX="143011">
        <dgm:presLayoutVars>
          <dgm:chMax val="0"/>
          <dgm:chPref val="0"/>
          <dgm:bulletEnabled val="1"/>
        </dgm:presLayoutVars>
      </dgm:prSet>
      <dgm:spPr/>
      <dgm:t>
        <a:bodyPr/>
        <a:lstStyle/>
        <a:p>
          <a:endParaRPr lang="en-US"/>
        </a:p>
      </dgm:t>
    </dgm:pt>
    <dgm:pt modelId="{C4EEF17F-6ECB-4E14-ADC2-D3D32B4F5E63}" type="pres">
      <dgm:prSet presAssocID="{9F1D1F00-F3BF-4302-8518-D63A00280259}" presName="circ2" presStyleLbl="vennNode1" presStyleIdx="1" presStyleCnt="5"/>
      <dgm:spPr/>
    </dgm:pt>
    <dgm:pt modelId="{5DF35E08-8A27-4924-A5BA-F0D71D15A7E4}" type="pres">
      <dgm:prSet presAssocID="{9F1D1F00-F3BF-4302-8518-D63A00280259}" presName="circ2Tx" presStyleLbl="revTx" presStyleIdx="0" presStyleCnt="0" custScaleX="165896" custLinFactNeighborX="35598" custLinFactNeighborY="-11290">
        <dgm:presLayoutVars>
          <dgm:chMax val="0"/>
          <dgm:chPref val="0"/>
          <dgm:bulletEnabled val="1"/>
        </dgm:presLayoutVars>
      </dgm:prSet>
      <dgm:spPr/>
      <dgm:t>
        <a:bodyPr/>
        <a:lstStyle/>
        <a:p>
          <a:endParaRPr lang="en-US"/>
        </a:p>
      </dgm:t>
    </dgm:pt>
    <dgm:pt modelId="{B044F08F-F123-493C-9A9D-85EC4EFF938F}" type="pres">
      <dgm:prSet presAssocID="{EBF81D1E-0C0E-4C87-8760-A32F6B8F5B20}" presName="circ3" presStyleLbl="vennNode1" presStyleIdx="2" presStyleCnt="5"/>
      <dgm:spPr/>
    </dgm:pt>
    <dgm:pt modelId="{D9E8C284-76A8-4EF8-BA94-0527718E8FAC}" type="pres">
      <dgm:prSet presAssocID="{EBF81D1E-0C0E-4C87-8760-A32F6B8F5B20}" presName="circ3Tx" presStyleLbl="revTx" presStyleIdx="0" presStyleCnt="0" custScaleX="160544" custScaleY="127437" custLinFactNeighborX="37160" custLinFactNeighborY="12675">
        <dgm:presLayoutVars>
          <dgm:chMax val="0"/>
          <dgm:chPref val="0"/>
          <dgm:bulletEnabled val="1"/>
        </dgm:presLayoutVars>
      </dgm:prSet>
      <dgm:spPr/>
      <dgm:t>
        <a:bodyPr/>
        <a:lstStyle/>
        <a:p>
          <a:endParaRPr lang="en-US"/>
        </a:p>
      </dgm:t>
    </dgm:pt>
    <dgm:pt modelId="{C6975D5E-A300-4DEB-9CF5-406B3242E17B}" type="pres">
      <dgm:prSet presAssocID="{D8904E10-8D95-42EF-A539-708D09112551}" presName="circ4" presStyleLbl="vennNode1" presStyleIdx="3" presStyleCnt="5"/>
      <dgm:spPr/>
    </dgm:pt>
    <dgm:pt modelId="{22BAA52D-3F49-4E5C-8AA7-188E324F58F2}" type="pres">
      <dgm:prSet presAssocID="{D8904E10-8D95-42EF-A539-708D09112551}" presName="circ4Tx" presStyleLbl="revTx" presStyleIdx="0" presStyleCnt="0" custScaleX="178656" custScaleY="122751" custLinFactNeighborX="-88539" custLinFactNeighborY="-27306">
        <dgm:presLayoutVars>
          <dgm:chMax val="0"/>
          <dgm:chPref val="0"/>
          <dgm:bulletEnabled val="1"/>
        </dgm:presLayoutVars>
      </dgm:prSet>
      <dgm:spPr/>
      <dgm:t>
        <a:bodyPr/>
        <a:lstStyle/>
        <a:p>
          <a:endParaRPr lang="en-US"/>
        </a:p>
      </dgm:t>
    </dgm:pt>
    <dgm:pt modelId="{9C3BADF5-B404-4A56-B31C-5AF94154827C}" type="pres">
      <dgm:prSet presAssocID="{36B675AD-2D08-40CC-9CFB-43AA9384AB82}" presName="circ5" presStyleLbl="vennNode1" presStyleIdx="4" presStyleCnt="5"/>
      <dgm:spPr/>
    </dgm:pt>
    <dgm:pt modelId="{C8A1028F-A93F-41FF-BF6F-3343C45B4B43}" type="pres">
      <dgm:prSet presAssocID="{36B675AD-2D08-40CC-9CFB-43AA9384AB82}" presName="circ5Tx" presStyleLbl="revTx" presStyleIdx="0" presStyleCnt="0" custScaleX="249976" custScaleY="154573" custLinFactNeighborX="-76506" custLinFactNeighborY="-31735">
        <dgm:presLayoutVars>
          <dgm:chMax val="0"/>
          <dgm:chPref val="0"/>
          <dgm:bulletEnabled val="1"/>
        </dgm:presLayoutVars>
      </dgm:prSet>
      <dgm:spPr/>
      <dgm:t>
        <a:bodyPr/>
        <a:lstStyle/>
        <a:p>
          <a:endParaRPr lang="en-US"/>
        </a:p>
      </dgm:t>
    </dgm:pt>
  </dgm:ptLst>
  <dgm:cxnLst>
    <dgm:cxn modelId="{054A8267-E96E-4687-875A-7B917E6D0E6A}" srcId="{5FD52251-730E-4A7C-8929-26210B665838}" destId="{6E7E1114-3DED-4422-9658-336D60D7C2F3}" srcOrd="0" destOrd="0" parTransId="{A2FB9A60-7002-49C5-8F0A-4B6C992A2239}" sibTransId="{EA3F36EE-D237-417B-90EF-B7C3BBF93318}"/>
    <dgm:cxn modelId="{FD8DFADE-6721-4288-BC2E-D55F025DCF8D}" srcId="{5FD52251-730E-4A7C-8929-26210B665838}" destId="{9F1D1F00-F3BF-4302-8518-D63A00280259}" srcOrd="1" destOrd="0" parTransId="{A8221066-ED13-4E47-819B-BCB95D811633}" sibTransId="{18E6CF69-D23E-4F63-A16D-5A028CFBF160}"/>
    <dgm:cxn modelId="{D2EB7207-2CA7-4357-8995-D53D87E1D7B4}" type="presOf" srcId="{6E7E1114-3DED-4422-9658-336D60D7C2F3}" destId="{0458A009-861B-4DF8-B12E-F572904CBC2E}" srcOrd="0" destOrd="0" presId="urn:microsoft.com/office/officeart/2005/8/layout/venn1"/>
    <dgm:cxn modelId="{EE08B23A-A583-4FD4-AEB3-A741FD91F14E}" type="presOf" srcId="{D8904E10-8D95-42EF-A539-708D09112551}" destId="{22BAA52D-3F49-4E5C-8AA7-188E324F58F2}" srcOrd="0" destOrd="0" presId="urn:microsoft.com/office/officeart/2005/8/layout/venn1"/>
    <dgm:cxn modelId="{51CA172D-EF81-495C-B876-DC74361B92F9}" type="presOf" srcId="{5FD52251-730E-4A7C-8929-26210B665838}" destId="{EC4575FA-2831-4F9C-BDC9-97F743948AF2}" srcOrd="0" destOrd="0" presId="urn:microsoft.com/office/officeart/2005/8/layout/venn1"/>
    <dgm:cxn modelId="{082F790F-5C23-4F07-BFA4-BB10C0274A42}" srcId="{5FD52251-730E-4A7C-8929-26210B665838}" destId="{D8904E10-8D95-42EF-A539-708D09112551}" srcOrd="3" destOrd="0" parTransId="{6AEA2492-92B7-450E-805E-543CC5C0E3F2}" sibTransId="{5AC63262-2628-427B-8206-FFC8F779CDB1}"/>
    <dgm:cxn modelId="{72724D90-6793-4FF7-93A0-37E7C72CD7D0}" type="presOf" srcId="{9F1D1F00-F3BF-4302-8518-D63A00280259}" destId="{5DF35E08-8A27-4924-A5BA-F0D71D15A7E4}" srcOrd="0" destOrd="0" presId="urn:microsoft.com/office/officeart/2005/8/layout/venn1"/>
    <dgm:cxn modelId="{FFE5D29F-99B2-4166-A09A-07D4A786A110}" type="presOf" srcId="{EBF81D1E-0C0E-4C87-8760-A32F6B8F5B20}" destId="{D9E8C284-76A8-4EF8-BA94-0527718E8FAC}" srcOrd="0" destOrd="0" presId="urn:microsoft.com/office/officeart/2005/8/layout/venn1"/>
    <dgm:cxn modelId="{421ECDF7-1012-4B93-9DB2-BA95B4A3CF14}" srcId="{5FD52251-730E-4A7C-8929-26210B665838}" destId="{36B675AD-2D08-40CC-9CFB-43AA9384AB82}" srcOrd="4" destOrd="0" parTransId="{EE93CC84-5192-4767-BDA2-4694D4338810}" sibTransId="{CFC8DBE7-FE7A-485E-ACAB-CDB33A19E1AE}"/>
    <dgm:cxn modelId="{DB1F4AE7-B5BE-446D-9476-A2819184B1D6}" type="presOf" srcId="{36B675AD-2D08-40CC-9CFB-43AA9384AB82}" destId="{C8A1028F-A93F-41FF-BF6F-3343C45B4B43}" srcOrd="0" destOrd="0" presId="urn:microsoft.com/office/officeart/2005/8/layout/venn1"/>
    <dgm:cxn modelId="{71466C54-84EE-4077-ADCA-8F26F6322D36}" srcId="{5FD52251-730E-4A7C-8929-26210B665838}" destId="{EBF81D1E-0C0E-4C87-8760-A32F6B8F5B20}" srcOrd="2" destOrd="0" parTransId="{D703870A-6C75-4AC9-8962-E62761F0689A}" sibTransId="{076E5FE5-2B9F-446D-8703-22C92BECEA2B}"/>
    <dgm:cxn modelId="{56DC776A-C214-41EA-9AC8-65AE7CF264B9}" type="presParOf" srcId="{EC4575FA-2831-4F9C-BDC9-97F743948AF2}" destId="{9A676303-BED8-4A27-AE3F-50A6F7FF4E66}" srcOrd="0" destOrd="0" presId="urn:microsoft.com/office/officeart/2005/8/layout/venn1"/>
    <dgm:cxn modelId="{1AC6A962-536E-4864-A7A7-EA44C50C2EA2}" type="presParOf" srcId="{EC4575FA-2831-4F9C-BDC9-97F743948AF2}" destId="{0458A009-861B-4DF8-B12E-F572904CBC2E}" srcOrd="1" destOrd="0" presId="urn:microsoft.com/office/officeart/2005/8/layout/venn1"/>
    <dgm:cxn modelId="{13832BE4-F864-44E9-BF2A-3770C935B847}" type="presParOf" srcId="{EC4575FA-2831-4F9C-BDC9-97F743948AF2}" destId="{C4EEF17F-6ECB-4E14-ADC2-D3D32B4F5E63}" srcOrd="2" destOrd="0" presId="urn:microsoft.com/office/officeart/2005/8/layout/venn1"/>
    <dgm:cxn modelId="{59596107-DEF6-49C1-88E7-6140E18FBCE6}" type="presParOf" srcId="{EC4575FA-2831-4F9C-BDC9-97F743948AF2}" destId="{5DF35E08-8A27-4924-A5BA-F0D71D15A7E4}" srcOrd="3" destOrd="0" presId="urn:microsoft.com/office/officeart/2005/8/layout/venn1"/>
    <dgm:cxn modelId="{B3658303-2AF3-48EF-95B4-CD0F5C63753D}" type="presParOf" srcId="{EC4575FA-2831-4F9C-BDC9-97F743948AF2}" destId="{B044F08F-F123-493C-9A9D-85EC4EFF938F}" srcOrd="4" destOrd="0" presId="urn:microsoft.com/office/officeart/2005/8/layout/venn1"/>
    <dgm:cxn modelId="{B36E2991-882D-4FBD-80FD-0BA249FF9B16}" type="presParOf" srcId="{EC4575FA-2831-4F9C-BDC9-97F743948AF2}" destId="{D9E8C284-76A8-4EF8-BA94-0527718E8FAC}" srcOrd="5" destOrd="0" presId="urn:microsoft.com/office/officeart/2005/8/layout/venn1"/>
    <dgm:cxn modelId="{6756A086-2EC5-401E-9F38-EFEBC73E2C98}" type="presParOf" srcId="{EC4575FA-2831-4F9C-BDC9-97F743948AF2}" destId="{C6975D5E-A300-4DEB-9CF5-406B3242E17B}" srcOrd="6" destOrd="0" presId="urn:microsoft.com/office/officeart/2005/8/layout/venn1"/>
    <dgm:cxn modelId="{48CD28D9-1E12-4FCB-A086-75D3C1F4E8BF}" type="presParOf" srcId="{EC4575FA-2831-4F9C-BDC9-97F743948AF2}" destId="{22BAA52D-3F49-4E5C-8AA7-188E324F58F2}" srcOrd="7" destOrd="0" presId="urn:microsoft.com/office/officeart/2005/8/layout/venn1"/>
    <dgm:cxn modelId="{98B36CCA-8175-4D32-8059-7B1CF2AA1804}" type="presParOf" srcId="{EC4575FA-2831-4F9C-BDC9-97F743948AF2}" destId="{9C3BADF5-B404-4A56-B31C-5AF94154827C}" srcOrd="8" destOrd="0" presId="urn:microsoft.com/office/officeart/2005/8/layout/venn1"/>
    <dgm:cxn modelId="{65027800-7661-4FE7-8985-1CBA3B93693E}" type="presParOf" srcId="{EC4575FA-2831-4F9C-BDC9-97F743948AF2}" destId="{C8A1028F-A93F-41FF-BF6F-3343C45B4B43}" srcOrd="9"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8F71E3D-7075-419E-BDAB-0BBC0BE9765E}" type="doc">
      <dgm:prSet loTypeId="urn:microsoft.com/office/officeart/2005/8/layout/target1" loCatId="relationship" qsTypeId="urn:microsoft.com/office/officeart/2005/8/quickstyle/simple1" qsCatId="simple" csTypeId="urn:microsoft.com/office/officeart/2005/8/colors/accent0_3" csCatId="mainScheme"/>
      <dgm:spPr/>
      <dgm:t>
        <a:bodyPr/>
        <a:lstStyle/>
        <a:p>
          <a:endParaRPr lang="en-US"/>
        </a:p>
      </dgm:t>
    </dgm:pt>
    <dgm:pt modelId="{E494A582-F05C-422F-94A3-2FE78FE75122}">
      <dgm:prSet/>
      <dgm:spPr/>
      <dgm:t>
        <a:bodyPr/>
        <a:lstStyle/>
        <a:p>
          <a:pPr rtl="0"/>
          <a:r>
            <a:rPr lang="en-US" b="1" dirty="0" smtClean="0"/>
            <a:t>Registering</a:t>
          </a:r>
          <a:endParaRPr lang="en-US" b="1" dirty="0"/>
        </a:p>
      </dgm:t>
    </dgm:pt>
    <dgm:pt modelId="{1E4C14A3-0D36-4CB8-9D45-3CFDB7E468C4}" type="parTrans" cxnId="{73544955-CEC3-45B3-AE4E-2E3F1B47F058}">
      <dgm:prSet/>
      <dgm:spPr/>
      <dgm:t>
        <a:bodyPr/>
        <a:lstStyle/>
        <a:p>
          <a:endParaRPr lang="en-US" b="1"/>
        </a:p>
      </dgm:t>
    </dgm:pt>
    <dgm:pt modelId="{56B6F381-A4CD-4817-9489-E15EABEE6452}" type="sibTrans" cxnId="{73544955-CEC3-45B3-AE4E-2E3F1B47F058}">
      <dgm:prSet/>
      <dgm:spPr/>
      <dgm:t>
        <a:bodyPr/>
        <a:lstStyle/>
        <a:p>
          <a:endParaRPr lang="en-US" b="1"/>
        </a:p>
      </dgm:t>
    </dgm:pt>
    <dgm:pt modelId="{A4225332-9414-4F31-905D-3C14600F1349}">
      <dgm:prSet/>
      <dgm:spPr/>
      <dgm:t>
        <a:bodyPr/>
        <a:lstStyle/>
        <a:p>
          <a:pPr rtl="0"/>
          <a:r>
            <a:rPr lang="en-US" b="1" dirty="0" smtClean="0"/>
            <a:t>Licensing</a:t>
          </a:r>
          <a:endParaRPr lang="en-US" b="1" dirty="0"/>
        </a:p>
      </dgm:t>
    </dgm:pt>
    <dgm:pt modelId="{40B235BB-2D37-4F7C-9C9C-C8B6AD58147A}" type="parTrans" cxnId="{A98161F9-6211-4490-BF51-61EF54D1937F}">
      <dgm:prSet/>
      <dgm:spPr/>
      <dgm:t>
        <a:bodyPr/>
        <a:lstStyle/>
        <a:p>
          <a:endParaRPr lang="en-US" b="1"/>
        </a:p>
      </dgm:t>
    </dgm:pt>
    <dgm:pt modelId="{AEDCBD0B-9118-462F-A173-24FDAD4C9485}" type="sibTrans" cxnId="{A98161F9-6211-4490-BF51-61EF54D1937F}">
      <dgm:prSet/>
      <dgm:spPr/>
      <dgm:t>
        <a:bodyPr/>
        <a:lstStyle/>
        <a:p>
          <a:endParaRPr lang="en-US" b="1"/>
        </a:p>
      </dgm:t>
    </dgm:pt>
    <dgm:pt modelId="{1DFDD334-C213-4B1E-97A9-2C2B6912D148}">
      <dgm:prSet/>
      <dgm:spPr/>
      <dgm:t>
        <a:bodyPr/>
        <a:lstStyle/>
        <a:p>
          <a:pPr rtl="0"/>
          <a:r>
            <a:rPr lang="en-US" b="1" dirty="0" smtClean="0"/>
            <a:t>Permission</a:t>
          </a:r>
          <a:endParaRPr lang="en-US" b="1" dirty="0"/>
        </a:p>
      </dgm:t>
    </dgm:pt>
    <dgm:pt modelId="{869D50FB-769D-4162-99D6-00271E765A03}" type="parTrans" cxnId="{F4090728-E640-471B-8253-8FBD0709E5C0}">
      <dgm:prSet/>
      <dgm:spPr/>
      <dgm:t>
        <a:bodyPr/>
        <a:lstStyle/>
        <a:p>
          <a:endParaRPr lang="en-US" b="1"/>
        </a:p>
      </dgm:t>
    </dgm:pt>
    <dgm:pt modelId="{19618A3B-4F72-452A-AEB9-8E00B6259089}" type="sibTrans" cxnId="{F4090728-E640-471B-8253-8FBD0709E5C0}">
      <dgm:prSet/>
      <dgm:spPr/>
      <dgm:t>
        <a:bodyPr/>
        <a:lstStyle/>
        <a:p>
          <a:endParaRPr lang="en-US" b="1"/>
        </a:p>
      </dgm:t>
    </dgm:pt>
    <dgm:pt modelId="{027E6910-739B-4145-AE5B-603D6F4D59EE}" type="pres">
      <dgm:prSet presAssocID="{B8F71E3D-7075-419E-BDAB-0BBC0BE9765E}" presName="composite" presStyleCnt="0">
        <dgm:presLayoutVars>
          <dgm:chMax val="5"/>
          <dgm:dir/>
          <dgm:resizeHandles val="exact"/>
        </dgm:presLayoutVars>
      </dgm:prSet>
      <dgm:spPr/>
      <dgm:t>
        <a:bodyPr/>
        <a:lstStyle/>
        <a:p>
          <a:endParaRPr lang="en-US"/>
        </a:p>
      </dgm:t>
    </dgm:pt>
    <dgm:pt modelId="{D9B375D4-B131-4973-AFC9-B1E296EF7C96}" type="pres">
      <dgm:prSet presAssocID="{E494A582-F05C-422F-94A3-2FE78FE75122}" presName="circle1" presStyleLbl="lnNode1" presStyleIdx="0" presStyleCnt="3">
        <dgm:style>
          <a:lnRef idx="3">
            <a:schemeClr val="lt1"/>
          </a:lnRef>
          <a:fillRef idx="1">
            <a:schemeClr val="accent4"/>
          </a:fillRef>
          <a:effectRef idx="1">
            <a:schemeClr val="accent4"/>
          </a:effectRef>
          <a:fontRef idx="minor">
            <a:schemeClr val="lt1"/>
          </a:fontRef>
        </dgm:style>
      </dgm:prSet>
      <dgm:spPr/>
    </dgm:pt>
    <dgm:pt modelId="{14116931-34AE-4CF4-B70F-A8BCB915FB54}" type="pres">
      <dgm:prSet presAssocID="{E494A582-F05C-422F-94A3-2FE78FE75122}" presName="text1" presStyleLbl="revTx" presStyleIdx="0" presStyleCnt="3">
        <dgm:presLayoutVars>
          <dgm:bulletEnabled val="1"/>
        </dgm:presLayoutVars>
      </dgm:prSet>
      <dgm:spPr/>
      <dgm:t>
        <a:bodyPr/>
        <a:lstStyle/>
        <a:p>
          <a:endParaRPr lang="en-US"/>
        </a:p>
      </dgm:t>
    </dgm:pt>
    <dgm:pt modelId="{F34A5050-810D-4CF7-85DB-B6B242D6EFCD}" type="pres">
      <dgm:prSet presAssocID="{E494A582-F05C-422F-94A3-2FE78FE75122}" presName="line1" presStyleLbl="callout" presStyleIdx="0" presStyleCnt="6"/>
      <dgm:spPr/>
    </dgm:pt>
    <dgm:pt modelId="{32493302-2CC7-41D3-B433-6C0EED1B4235}" type="pres">
      <dgm:prSet presAssocID="{E494A582-F05C-422F-94A3-2FE78FE75122}" presName="d1" presStyleLbl="callout" presStyleIdx="1" presStyleCnt="6"/>
      <dgm:spPr/>
    </dgm:pt>
    <dgm:pt modelId="{0B60C0CC-8CFB-4CF8-8A98-27C1B2F13C9C}" type="pres">
      <dgm:prSet presAssocID="{A4225332-9414-4F31-905D-3C14600F1349}" presName="circle2" presStyleLbl="lnNode1" presStyleIdx="1" presStyleCnt="3">
        <dgm:style>
          <a:lnRef idx="1">
            <a:schemeClr val="accent1"/>
          </a:lnRef>
          <a:fillRef idx="3">
            <a:schemeClr val="accent1"/>
          </a:fillRef>
          <a:effectRef idx="2">
            <a:schemeClr val="accent1"/>
          </a:effectRef>
          <a:fontRef idx="minor">
            <a:schemeClr val="lt1"/>
          </a:fontRef>
        </dgm:style>
      </dgm:prSet>
      <dgm:spPr/>
    </dgm:pt>
    <dgm:pt modelId="{DB1C8882-5045-4997-8FCA-E737ECE3E3C0}" type="pres">
      <dgm:prSet presAssocID="{A4225332-9414-4F31-905D-3C14600F1349}" presName="text2" presStyleLbl="revTx" presStyleIdx="1" presStyleCnt="3">
        <dgm:presLayoutVars>
          <dgm:bulletEnabled val="1"/>
        </dgm:presLayoutVars>
      </dgm:prSet>
      <dgm:spPr/>
      <dgm:t>
        <a:bodyPr/>
        <a:lstStyle/>
        <a:p>
          <a:endParaRPr lang="en-US"/>
        </a:p>
      </dgm:t>
    </dgm:pt>
    <dgm:pt modelId="{DE74C70A-8273-4C30-9527-FCBAEFBF2028}" type="pres">
      <dgm:prSet presAssocID="{A4225332-9414-4F31-905D-3C14600F1349}" presName="line2" presStyleLbl="callout" presStyleIdx="2" presStyleCnt="6"/>
      <dgm:spPr/>
    </dgm:pt>
    <dgm:pt modelId="{1EA3BA99-C16D-4614-8B66-9193916B195F}" type="pres">
      <dgm:prSet presAssocID="{A4225332-9414-4F31-905D-3C14600F1349}" presName="d2" presStyleLbl="callout" presStyleIdx="3" presStyleCnt="6"/>
      <dgm:spPr/>
    </dgm:pt>
    <dgm:pt modelId="{5BF55349-2CD4-46DD-85A3-11C6D1F6B722}" type="pres">
      <dgm:prSet presAssocID="{1DFDD334-C213-4B1E-97A9-2C2B6912D148}" presName="circle3" presStyleLbl="lnNode1" presStyleIdx="2" presStyleCnt="3">
        <dgm:style>
          <a:lnRef idx="1">
            <a:schemeClr val="accent4"/>
          </a:lnRef>
          <a:fillRef idx="3">
            <a:schemeClr val="accent4"/>
          </a:fillRef>
          <a:effectRef idx="2">
            <a:schemeClr val="accent4"/>
          </a:effectRef>
          <a:fontRef idx="minor">
            <a:schemeClr val="lt1"/>
          </a:fontRef>
        </dgm:style>
      </dgm:prSet>
      <dgm:spPr/>
    </dgm:pt>
    <dgm:pt modelId="{EB4CE356-8E18-4624-9EEB-0A291424E4A5}" type="pres">
      <dgm:prSet presAssocID="{1DFDD334-C213-4B1E-97A9-2C2B6912D148}" presName="text3" presStyleLbl="revTx" presStyleIdx="2" presStyleCnt="3">
        <dgm:presLayoutVars>
          <dgm:bulletEnabled val="1"/>
        </dgm:presLayoutVars>
      </dgm:prSet>
      <dgm:spPr/>
      <dgm:t>
        <a:bodyPr/>
        <a:lstStyle/>
        <a:p>
          <a:endParaRPr lang="en-US"/>
        </a:p>
      </dgm:t>
    </dgm:pt>
    <dgm:pt modelId="{82AA5860-742F-4877-8D98-4571400EB4B4}" type="pres">
      <dgm:prSet presAssocID="{1DFDD334-C213-4B1E-97A9-2C2B6912D148}" presName="line3" presStyleLbl="callout" presStyleIdx="4" presStyleCnt="6"/>
      <dgm:spPr/>
    </dgm:pt>
    <dgm:pt modelId="{BFAEE321-77F2-494F-A504-19ECF5D7A57D}" type="pres">
      <dgm:prSet presAssocID="{1DFDD334-C213-4B1E-97A9-2C2B6912D148}" presName="d3" presStyleLbl="callout" presStyleIdx="5" presStyleCnt="6"/>
      <dgm:spPr/>
    </dgm:pt>
  </dgm:ptLst>
  <dgm:cxnLst>
    <dgm:cxn modelId="{73544955-CEC3-45B3-AE4E-2E3F1B47F058}" srcId="{B8F71E3D-7075-419E-BDAB-0BBC0BE9765E}" destId="{E494A582-F05C-422F-94A3-2FE78FE75122}" srcOrd="0" destOrd="0" parTransId="{1E4C14A3-0D36-4CB8-9D45-3CFDB7E468C4}" sibTransId="{56B6F381-A4CD-4817-9489-E15EABEE6452}"/>
    <dgm:cxn modelId="{F4090728-E640-471B-8253-8FBD0709E5C0}" srcId="{B8F71E3D-7075-419E-BDAB-0BBC0BE9765E}" destId="{1DFDD334-C213-4B1E-97A9-2C2B6912D148}" srcOrd="2" destOrd="0" parTransId="{869D50FB-769D-4162-99D6-00271E765A03}" sibTransId="{19618A3B-4F72-452A-AEB9-8E00B6259089}"/>
    <dgm:cxn modelId="{BFA1DD58-8F7C-445A-AC3F-C900AA6F46AD}" type="presOf" srcId="{E494A582-F05C-422F-94A3-2FE78FE75122}" destId="{14116931-34AE-4CF4-B70F-A8BCB915FB54}" srcOrd="0" destOrd="0" presId="urn:microsoft.com/office/officeart/2005/8/layout/target1"/>
    <dgm:cxn modelId="{EDA42480-E1BF-4E70-816A-8E2195128B0C}" type="presOf" srcId="{B8F71E3D-7075-419E-BDAB-0BBC0BE9765E}" destId="{027E6910-739B-4145-AE5B-603D6F4D59EE}" srcOrd="0" destOrd="0" presId="urn:microsoft.com/office/officeart/2005/8/layout/target1"/>
    <dgm:cxn modelId="{B53FFC03-B987-4954-A138-022813FF56B6}" type="presOf" srcId="{1DFDD334-C213-4B1E-97A9-2C2B6912D148}" destId="{EB4CE356-8E18-4624-9EEB-0A291424E4A5}" srcOrd="0" destOrd="0" presId="urn:microsoft.com/office/officeart/2005/8/layout/target1"/>
    <dgm:cxn modelId="{A98161F9-6211-4490-BF51-61EF54D1937F}" srcId="{B8F71E3D-7075-419E-BDAB-0BBC0BE9765E}" destId="{A4225332-9414-4F31-905D-3C14600F1349}" srcOrd="1" destOrd="0" parTransId="{40B235BB-2D37-4F7C-9C9C-C8B6AD58147A}" sibTransId="{AEDCBD0B-9118-462F-A173-24FDAD4C9485}"/>
    <dgm:cxn modelId="{7147E52C-56FA-4528-9DDF-DF19B11D7CE1}" type="presOf" srcId="{A4225332-9414-4F31-905D-3C14600F1349}" destId="{DB1C8882-5045-4997-8FCA-E737ECE3E3C0}" srcOrd="0" destOrd="0" presId="urn:microsoft.com/office/officeart/2005/8/layout/target1"/>
    <dgm:cxn modelId="{0E229186-46C6-4EEE-A36A-A79042D41153}" type="presParOf" srcId="{027E6910-739B-4145-AE5B-603D6F4D59EE}" destId="{D9B375D4-B131-4973-AFC9-B1E296EF7C96}" srcOrd="0" destOrd="0" presId="urn:microsoft.com/office/officeart/2005/8/layout/target1"/>
    <dgm:cxn modelId="{A8130BC3-5CAD-41A4-AE8B-A1416D950768}" type="presParOf" srcId="{027E6910-739B-4145-AE5B-603D6F4D59EE}" destId="{14116931-34AE-4CF4-B70F-A8BCB915FB54}" srcOrd="1" destOrd="0" presId="urn:microsoft.com/office/officeart/2005/8/layout/target1"/>
    <dgm:cxn modelId="{1FF03501-D13A-4B8C-82E6-C87D982F4836}" type="presParOf" srcId="{027E6910-739B-4145-AE5B-603D6F4D59EE}" destId="{F34A5050-810D-4CF7-85DB-B6B242D6EFCD}" srcOrd="2" destOrd="0" presId="urn:microsoft.com/office/officeart/2005/8/layout/target1"/>
    <dgm:cxn modelId="{BEE3D63D-9269-4C48-AB40-89A2BF5AE7BD}" type="presParOf" srcId="{027E6910-739B-4145-AE5B-603D6F4D59EE}" destId="{32493302-2CC7-41D3-B433-6C0EED1B4235}" srcOrd="3" destOrd="0" presId="urn:microsoft.com/office/officeart/2005/8/layout/target1"/>
    <dgm:cxn modelId="{1079C674-3DC5-4981-933D-0095FE899C15}" type="presParOf" srcId="{027E6910-739B-4145-AE5B-603D6F4D59EE}" destId="{0B60C0CC-8CFB-4CF8-8A98-27C1B2F13C9C}" srcOrd="4" destOrd="0" presId="urn:microsoft.com/office/officeart/2005/8/layout/target1"/>
    <dgm:cxn modelId="{A7D47084-8F83-473A-BF1A-AD65277865B0}" type="presParOf" srcId="{027E6910-739B-4145-AE5B-603D6F4D59EE}" destId="{DB1C8882-5045-4997-8FCA-E737ECE3E3C0}" srcOrd="5" destOrd="0" presId="urn:microsoft.com/office/officeart/2005/8/layout/target1"/>
    <dgm:cxn modelId="{8BAC9D96-6321-4F50-BF4B-DAF99FC5E95A}" type="presParOf" srcId="{027E6910-739B-4145-AE5B-603D6F4D59EE}" destId="{DE74C70A-8273-4C30-9527-FCBAEFBF2028}" srcOrd="6" destOrd="0" presId="urn:microsoft.com/office/officeart/2005/8/layout/target1"/>
    <dgm:cxn modelId="{1891E6F4-10D3-409B-8B57-2615866FB11E}" type="presParOf" srcId="{027E6910-739B-4145-AE5B-603D6F4D59EE}" destId="{1EA3BA99-C16D-4614-8B66-9193916B195F}" srcOrd="7" destOrd="0" presId="urn:microsoft.com/office/officeart/2005/8/layout/target1"/>
    <dgm:cxn modelId="{82DA1ECF-73D8-49F7-90DB-803F66F30C18}" type="presParOf" srcId="{027E6910-739B-4145-AE5B-603D6F4D59EE}" destId="{5BF55349-2CD4-46DD-85A3-11C6D1F6B722}" srcOrd="8" destOrd="0" presId="urn:microsoft.com/office/officeart/2005/8/layout/target1"/>
    <dgm:cxn modelId="{B5E35495-B9DC-4B02-8A31-4DCB28DF9C4F}" type="presParOf" srcId="{027E6910-739B-4145-AE5B-603D6F4D59EE}" destId="{EB4CE356-8E18-4624-9EEB-0A291424E4A5}" srcOrd="9" destOrd="0" presId="urn:microsoft.com/office/officeart/2005/8/layout/target1"/>
    <dgm:cxn modelId="{83A903B9-35FE-4744-9ACA-57DF846D2982}" type="presParOf" srcId="{027E6910-739B-4145-AE5B-603D6F4D59EE}" destId="{82AA5860-742F-4877-8D98-4571400EB4B4}" srcOrd="10" destOrd="0" presId="urn:microsoft.com/office/officeart/2005/8/layout/target1"/>
    <dgm:cxn modelId="{B0D86ABC-002E-49A4-B70F-5B9375564BD5}" type="presParOf" srcId="{027E6910-739B-4145-AE5B-603D6F4D59EE}" destId="{BFAEE321-77F2-494F-A504-19ECF5D7A57D}" srcOrd="11" destOrd="0" presId="urn:microsoft.com/office/officeart/2005/8/layout/targe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0C0DE44-93DE-4560-A5AD-1869F2F22183}"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US"/>
        </a:p>
      </dgm:t>
    </dgm:pt>
    <dgm:pt modelId="{0CF3EAE7-6E28-480F-85C5-81EC2F1B7B06}">
      <dgm:prSet/>
      <dgm:spPr/>
      <dgm:t>
        <a:bodyPr/>
        <a:lstStyle/>
        <a:p>
          <a:pPr rtl="0"/>
          <a:r>
            <a:rPr lang="en-US" dirty="0" smtClean="0"/>
            <a:t>Legal documentation		</a:t>
          </a:r>
          <a:r>
            <a:rPr lang="en-US" dirty="0" smtClean="0">
              <a:latin typeface="Times New Roman"/>
              <a:cs typeface="Times New Roman"/>
            </a:rPr>
            <a:t>£</a:t>
          </a:r>
          <a:r>
            <a:rPr lang="en-US" dirty="0" smtClean="0"/>
            <a:t>400</a:t>
          </a:r>
          <a:endParaRPr lang="en-US" dirty="0"/>
        </a:p>
      </dgm:t>
    </dgm:pt>
    <dgm:pt modelId="{08FABB53-3DDA-4E4B-AACA-15F2DA412EAE}" type="parTrans" cxnId="{B32BFE91-4299-4010-A7F4-9D7A2090ECD3}">
      <dgm:prSet/>
      <dgm:spPr/>
      <dgm:t>
        <a:bodyPr/>
        <a:lstStyle/>
        <a:p>
          <a:endParaRPr lang="en-US"/>
        </a:p>
      </dgm:t>
    </dgm:pt>
    <dgm:pt modelId="{D9F67F69-1476-44A0-A1AA-65FB1C8F6B54}" type="sibTrans" cxnId="{B32BFE91-4299-4010-A7F4-9D7A2090ECD3}">
      <dgm:prSet/>
      <dgm:spPr/>
      <dgm:t>
        <a:bodyPr/>
        <a:lstStyle/>
        <a:p>
          <a:endParaRPr lang="en-US"/>
        </a:p>
      </dgm:t>
    </dgm:pt>
    <dgm:pt modelId="{61148EA0-3CFA-4BE2-876B-AB21F585A91E}">
      <dgm:prSet/>
      <dgm:spPr/>
      <dgm:t>
        <a:bodyPr/>
        <a:lstStyle/>
        <a:p>
          <a:pPr rtl="0"/>
          <a:r>
            <a:rPr lang="en-US" dirty="0" smtClean="0"/>
            <a:t>Interior Decoration		</a:t>
          </a:r>
          <a:r>
            <a:rPr lang="en-US" dirty="0" smtClean="0">
              <a:latin typeface="Times New Roman"/>
              <a:cs typeface="Times New Roman"/>
            </a:rPr>
            <a:t>£</a:t>
          </a:r>
          <a:r>
            <a:rPr lang="en-US" dirty="0" smtClean="0"/>
            <a:t>3000 </a:t>
          </a:r>
          <a:endParaRPr lang="en-US" dirty="0"/>
        </a:p>
      </dgm:t>
    </dgm:pt>
    <dgm:pt modelId="{4D5765C2-FFDF-4ADA-BD89-BFE594885F03}" type="parTrans" cxnId="{F60B34CF-4A48-4DE6-9C01-162C17131F09}">
      <dgm:prSet/>
      <dgm:spPr/>
      <dgm:t>
        <a:bodyPr/>
        <a:lstStyle/>
        <a:p>
          <a:endParaRPr lang="en-US"/>
        </a:p>
      </dgm:t>
    </dgm:pt>
    <dgm:pt modelId="{FFA2D300-8D99-4272-8316-FCC222AFFC48}" type="sibTrans" cxnId="{F60B34CF-4A48-4DE6-9C01-162C17131F09}">
      <dgm:prSet/>
      <dgm:spPr/>
      <dgm:t>
        <a:bodyPr/>
        <a:lstStyle/>
        <a:p>
          <a:endParaRPr lang="en-US"/>
        </a:p>
      </dgm:t>
    </dgm:pt>
    <dgm:pt modelId="{628F3F2A-591A-40A1-A4BF-9FB2D04C29F1}">
      <dgm:prSet/>
      <dgm:spPr/>
      <dgm:t>
        <a:bodyPr/>
        <a:lstStyle/>
        <a:p>
          <a:pPr rtl="0"/>
          <a:r>
            <a:rPr lang="en-US" dirty="0" smtClean="0"/>
            <a:t>Equipment			</a:t>
          </a:r>
          <a:r>
            <a:rPr lang="en-US" dirty="0" smtClean="0">
              <a:latin typeface="Times New Roman"/>
              <a:cs typeface="Times New Roman"/>
            </a:rPr>
            <a:t>£</a:t>
          </a:r>
          <a:r>
            <a:rPr lang="en-US" dirty="0" smtClean="0"/>
            <a:t>5000 </a:t>
          </a:r>
          <a:endParaRPr lang="en-US" dirty="0"/>
        </a:p>
      </dgm:t>
    </dgm:pt>
    <dgm:pt modelId="{E8C73ADF-E41F-4359-90A0-FD4456B2B92E}" type="parTrans" cxnId="{74326F0B-89CF-49A2-87A3-088500BCED38}">
      <dgm:prSet/>
      <dgm:spPr/>
      <dgm:t>
        <a:bodyPr/>
        <a:lstStyle/>
        <a:p>
          <a:endParaRPr lang="en-US"/>
        </a:p>
      </dgm:t>
    </dgm:pt>
    <dgm:pt modelId="{67C2CC8C-4FAD-4347-942E-A9E29DE9CED0}" type="sibTrans" cxnId="{74326F0B-89CF-49A2-87A3-088500BCED38}">
      <dgm:prSet/>
      <dgm:spPr/>
      <dgm:t>
        <a:bodyPr/>
        <a:lstStyle/>
        <a:p>
          <a:endParaRPr lang="en-US"/>
        </a:p>
      </dgm:t>
    </dgm:pt>
    <dgm:pt modelId="{81B33630-D675-40B0-892F-5EF94D66C205}">
      <dgm:prSet/>
      <dgm:spPr/>
      <dgm:t>
        <a:bodyPr/>
        <a:lstStyle/>
        <a:p>
          <a:pPr rtl="0"/>
          <a:r>
            <a:rPr lang="en-US" dirty="0" smtClean="0"/>
            <a:t>Advertisement			</a:t>
          </a:r>
          <a:r>
            <a:rPr lang="en-US" dirty="0" smtClean="0">
              <a:latin typeface="Times New Roman"/>
              <a:cs typeface="Times New Roman"/>
            </a:rPr>
            <a:t>£</a:t>
          </a:r>
          <a:r>
            <a:rPr lang="en-US" dirty="0" smtClean="0"/>
            <a:t>1000</a:t>
          </a:r>
          <a:endParaRPr lang="en-US" dirty="0"/>
        </a:p>
      </dgm:t>
    </dgm:pt>
    <dgm:pt modelId="{C27DC4DE-AF5F-4A1A-BCFF-B1C2877420F8}" type="parTrans" cxnId="{76809126-AE4B-44BB-8FF8-2E32316306FD}">
      <dgm:prSet/>
      <dgm:spPr/>
      <dgm:t>
        <a:bodyPr/>
        <a:lstStyle/>
        <a:p>
          <a:endParaRPr lang="en-US"/>
        </a:p>
      </dgm:t>
    </dgm:pt>
    <dgm:pt modelId="{8249DAF1-5B5D-4D3C-A239-FD4A7FB39537}" type="sibTrans" cxnId="{76809126-AE4B-44BB-8FF8-2E32316306FD}">
      <dgm:prSet/>
      <dgm:spPr/>
      <dgm:t>
        <a:bodyPr/>
        <a:lstStyle/>
        <a:p>
          <a:endParaRPr lang="en-US"/>
        </a:p>
      </dgm:t>
    </dgm:pt>
    <dgm:pt modelId="{7DD02FF2-3860-48E1-A6F0-DF0246AD7406}">
      <dgm:prSet/>
      <dgm:spPr/>
      <dgm:t>
        <a:bodyPr/>
        <a:lstStyle/>
        <a:p>
          <a:pPr rtl="0"/>
          <a:r>
            <a:rPr lang="en-US" dirty="0" smtClean="0"/>
            <a:t>Employee &amp; Utility bills	</a:t>
          </a:r>
          <a:r>
            <a:rPr lang="en-US" dirty="0" smtClean="0">
              <a:latin typeface="Times New Roman"/>
              <a:cs typeface="Times New Roman"/>
            </a:rPr>
            <a:t>£</a:t>
          </a:r>
          <a:r>
            <a:rPr lang="en-US" dirty="0" smtClean="0"/>
            <a:t>2000  </a:t>
          </a:r>
          <a:endParaRPr lang="en-US" dirty="0"/>
        </a:p>
      </dgm:t>
    </dgm:pt>
    <dgm:pt modelId="{A0A30801-9F04-47AA-A09E-0B7A5FA58311}" type="parTrans" cxnId="{7D1A9D64-257F-4384-9A69-D91F8B9A449B}">
      <dgm:prSet/>
      <dgm:spPr/>
      <dgm:t>
        <a:bodyPr/>
        <a:lstStyle/>
        <a:p>
          <a:endParaRPr lang="en-US"/>
        </a:p>
      </dgm:t>
    </dgm:pt>
    <dgm:pt modelId="{8DE017ED-7E59-41F7-9C63-8C3CA09C869D}" type="sibTrans" cxnId="{7D1A9D64-257F-4384-9A69-D91F8B9A449B}">
      <dgm:prSet/>
      <dgm:spPr/>
      <dgm:t>
        <a:bodyPr/>
        <a:lstStyle/>
        <a:p>
          <a:endParaRPr lang="en-US"/>
        </a:p>
      </dgm:t>
    </dgm:pt>
    <dgm:pt modelId="{C0CFA64C-BDE8-4D32-ACFA-E56B926D45E9}">
      <dgm:prSet/>
      <dgm:spPr/>
      <dgm:t>
        <a:bodyPr/>
        <a:lstStyle/>
        <a:p>
          <a:pPr rtl="0"/>
          <a:r>
            <a:rPr lang="en-US" dirty="0" smtClean="0"/>
            <a:t>TOTAL				</a:t>
          </a:r>
          <a:r>
            <a:rPr lang="en-US" dirty="0" smtClean="0">
              <a:latin typeface="Times New Roman"/>
              <a:cs typeface="Times New Roman"/>
            </a:rPr>
            <a:t>£</a:t>
          </a:r>
          <a:r>
            <a:rPr lang="en-US" dirty="0" smtClean="0"/>
            <a:t>11400 </a:t>
          </a:r>
          <a:endParaRPr lang="en-US" dirty="0"/>
        </a:p>
      </dgm:t>
    </dgm:pt>
    <dgm:pt modelId="{8370771B-08FA-4786-96AF-B70B0E9EF79D}" type="parTrans" cxnId="{BB9E5991-EFDB-48E5-B2D7-7EC17D0FB1D8}">
      <dgm:prSet/>
      <dgm:spPr/>
      <dgm:t>
        <a:bodyPr/>
        <a:lstStyle/>
        <a:p>
          <a:endParaRPr lang="en-US"/>
        </a:p>
      </dgm:t>
    </dgm:pt>
    <dgm:pt modelId="{9F5A7D86-551F-43EA-BDCA-0A6701F36BC1}" type="sibTrans" cxnId="{BB9E5991-EFDB-48E5-B2D7-7EC17D0FB1D8}">
      <dgm:prSet/>
      <dgm:spPr/>
      <dgm:t>
        <a:bodyPr/>
        <a:lstStyle/>
        <a:p>
          <a:endParaRPr lang="en-US"/>
        </a:p>
      </dgm:t>
    </dgm:pt>
    <dgm:pt modelId="{A1561ED2-34CE-438F-85ED-DF957F5AEDCC}" type="pres">
      <dgm:prSet presAssocID="{00C0DE44-93DE-4560-A5AD-1869F2F22183}" presName="linear" presStyleCnt="0">
        <dgm:presLayoutVars>
          <dgm:animLvl val="lvl"/>
          <dgm:resizeHandles val="exact"/>
        </dgm:presLayoutVars>
      </dgm:prSet>
      <dgm:spPr/>
      <dgm:t>
        <a:bodyPr/>
        <a:lstStyle/>
        <a:p>
          <a:endParaRPr lang="en-US"/>
        </a:p>
      </dgm:t>
    </dgm:pt>
    <dgm:pt modelId="{D8B10BF7-DE53-435C-A6F7-7CDF816551C3}" type="pres">
      <dgm:prSet presAssocID="{0CF3EAE7-6E28-480F-85C5-81EC2F1B7B06}" presName="parentText" presStyleLbl="node1" presStyleIdx="0" presStyleCnt="6">
        <dgm:presLayoutVars>
          <dgm:chMax val="0"/>
          <dgm:bulletEnabled val="1"/>
        </dgm:presLayoutVars>
      </dgm:prSet>
      <dgm:spPr/>
      <dgm:t>
        <a:bodyPr/>
        <a:lstStyle/>
        <a:p>
          <a:endParaRPr lang="en-US"/>
        </a:p>
      </dgm:t>
    </dgm:pt>
    <dgm:pt modelId="{DCB63432-575E-4A62-9F33-95E90A7F70B4}" type="pres">
      <dgm:prSet presAssocID="{D9F67F69-1476-44A0-A1AA-65FB1C8F6B54}" presName="spacer" presStyleCnt="0"/>
      <dgm:spPr/>
      <dgm:t>
        <a:bodyPr/>
        <a:lstStyle/>
        <a:p>
          <a:endParaRPr lang="en-US"/>
        </a:p>
      </dgm:t>
    </dgm:pt>
    <dgm:pt modelId="{001D8721-B747-411D-928E-1A117B74FC78}" type="pres">
      <dgm:prSet presAssocID="{61148EA0-3CFA-4BE2-876B-AB21F585A91E}" presName="parentText" presStyleLbl="node1" presStyleIdx="1" presStyleCnt="6">
        <dgm:presLayoutVars>
          <dgm:chMax val="0"/>
          <dgm:bulletEnabled val="1"/>
        </dgm:presLayoutVars>
      </dgm:prSet>
      <dgm:spPr/>
      <dgm:t>
        <a:bodyPr/>
        <a:lstStyle/>
        <a:p>
          <a:endParaRPr lang="en-US"/>
        </a:p>
      </dgm:t>
    </dgm:pt>
    <dgm:pt modelId="{53EED597-29CB-4E17-A4CA-F93BC69C47CD}" type="pres">
      <dgm:prSet presAssocID="{FFA2D300-8D99-4272-8316-FCC222AFFC48}" presName="spacer" presStyleCnt="0"/>
      <dgm:spPr/>
      <dgm:t>
        <a:bodyPr/>
        <a:lstStyle/>
        <a:p>
          <a:endParaRPr lang="en-US"/>
        </a:p>
      </dgm:t>
    </dgm:pt>
    <dgm:pt modelId="{247C8476-CE61-4D61-95D7-6C78698AEB19}" type="pres">
      <dgm:prSet presAssocID="{628F3F2A-591A-40A1-A4BF-9FB2D04C29F1}" presName="parentText" presStyleLbl="node1" presStyleIdx="2" presStyleCnt="6">
        <dgm:presLayoutVars>
          <dgm:chMax val="0"/>
          <dgm:bulletEnabled val="1"/>
        </dgm:presLayoutVars>
      </dgm:prSet>
      <dgm:spPr/>
      <dgm:t>
        <a:bodyPr/>
        <a:lstStyle/>
        <a:p>
          <a:endParaRPr lang="en-US"/>
        </a:p>
      </dgm:t>
    </dgm:pt>
    <dgm:pt modelId="{8DE97745-E40E-433D-AED4-D8939CCF6DAF}" type="pres">
      <dgm:prSet presAssocID="{67C2CC8C-4FAD-4347-942E-A9E29DE9CED0}" presName="spacer" presStyleCnt="0"/>
      <dgm:spPr/>
      <dgm:t>
        <a:bodyPr/>
        <a:lstStyle/>
        <a:p>
          <a:endParaRPr lang="en-US"/>
        </a:p>
      </dgm:t>
    </dgm:pt>
    <dgm:pt modelId="{98D0A9E5-8534-407A-9080-B62EF1BCCE73}" type="pres">
      <dgm:prSet presAssocID="{81B33630-D675-40B0-892F-5EF94D66C205}" presName="parentText" presStyleLbl="node1" presStyleIdx="3" presStyleCnt="6">
        <dgm:presLayoutVars>
          <dgm:chMax val="0"/>
          <dgm:bulletEnabled val="1"/>
        </dgm:presLayoutVars>
      </dgm:prSet>
      <dgm:spPr/>
      <dgm:t>
        <a:bodyPr/>
        <a:lstStyle/>
        <a:p>
          <a:endParaRPr lang="en-US"/>
        </a:p>
      </dgm:t>
    </dgm:pt>
    <dgm:pt modelId="{42B9CAD5-7692-4320-BE89-ABE410053AC6}" type="pres">
      <dgm:prSet presAssocID="{8249DAF1-5B5D-4D3C-A239-FD4A7FB39537}" presName="spacer" presStyleCnt="0"/>
      <dgm:spPr/>
      <dgm:t>
        <a:bodyPr/>
        <a:lstStyle/>
        <a:p>
          <a:endParaRPr lang="en-US"/>
        </a:p>
      </dgm:t>
    </dgm:pt>
    <dgm:pt modelId="{3CA037D7-ADFB-4265-B608-B4DA395C4341}" type="pres">
      <dgm:prSet presAssocID="{7DD02FF2-3860-48E1-A6F0-DF0246AD7406}" presName="parentText" presStyleLbl="node1" presStyleIdx="4" presStyleCnt="6">
        <dgm:presLayoutVars>
          <dgm:chMax val="0"/>
          <dgm:bulletEnabled val="1"/>
        </dgm:presLayoutVars>
      </dgm:prSet>
      <dgm:spPr/>
      <dgm:t>
        <a:bodyPr/>
        <a:lstStyle/>
        <a:p>
          <a:endParaRPr lang="en-US"/>
        </a:p>
      </dgm:t>
    </dgm:pt>
    <dgm:pt modelId="{3AD55828-76BB-4A70-B84A-9DA5DB5F1E21}" type="pres">
      <dgm:prSet presAssocID="{8DE017ED-7E59-41F7-9C63-8C3CA09C869D}" presName="spacer" presStyleCnt="0"/>
      <dgm:spPr/>
      <dgm:t>
        <a:bodyPr/>
        <a:lstStyle/>
        <a:p>
          <a:endParaRPr lang="en-US"/>
        </a:p>
      </dgm:t>
    </dgm:pt>
    <dgm:pt modelId="{280CC1B7-EF2C-44FE-9251-FEF5781B4582}" type="pres">
      <dgm:prSet presAssocID="{C0CFA64C-BDE8-4D32-ACFA-E56B926D45E9}" presName="parentText" presStyleLbl="node1" presStyleIdx="5" presStyleCnt="6">
        <dgm:presLayoutVars>
          <dgm:chMax val="0"/>
          <dgm:bulletEnabled val="1"/>
        </dgm:presLayoutVars>
      </dgm:prSet>
      <dgm:spPr/>
      <dgm:t>
        <a:bodyPr/>
        <a:lstStyle/>
        <a:p>
          <a:endParaRPr lang="en-US"/>
        </a:p>
      </dgm:t>
    </dgm:pt>
  </dgm:ptLst>
  <dgm:cxnLst>
    <dgm:cxn modelId="{34A1EA71-8109-4054-A632-FF579CB41232}" type="presOf" srcId="{81B33630-D675-40B0-892F-5EF94D66C205}" destId="{98D0A9E5-8534-407A-9080-B62EF1BCCE73}" srcOrd="0" destOrd="0" presId="urn:microsoft.com/office/officeart/2005/8/layout/vList2"/>
    <dgm:cxn modelId="{76809126-AE4B-44BB-8FF8-2E32316306FD}" srcId="{00C0DE44-93DE-4560-A5AD-1869F2F22183}" destId="{81B33630-D675-40B0-892F-5EF94D66C205}" srcOrd="3" destOrd="0" parTransId="{C27DC4DE-AF5F-4A1A-BCFF-B1C2877420F8}" sibTransId="{8249DAF1-5B5D-4D3C-A239-FD4A7FB39537}"/>
    <dgm:cxn modelId="{BB9E5991-EFDB-48E5-B2D7-7EC17D0FB1D8}" srcId="{00C0DE44-93DE-4560-A5AD-1869F2F22183}" destId="{C0CFA64C-BDE8-4D32-ACFA-E56B926D45E9}" srcOrd="5" destOrd="0" parTransId="{8370771B-08FA-4786-96AF-B70B0E9EF79D}" sibTransId="{9F5A7D86-551F-43EA-BDCA-0A6701F36BC1}"/>
    <dgm:cxn modelId="{74326F0B-89CF-49A2-87A3-088500BCED38}" srcId="{00C0DE44-93DE-4560-A5AD-1869F2F22183}" destId="{628F3F2A-591A-40A1-A4BF-9FB2D04C29F1}" srcOrd="2" destOrd="0" parTransId="{E8C73ADF-E41F-4359-90A0-FD4456B2B92E}" sibTransId="{67C2CC8C-4FAD-4347-942E-A9E29DE9CED0}"/>
    <dgm:cxn modelId="{7D1A9D64-257F-4384-9A69-D91F8B9A449B}" srcId="{00C0DE44-93DE-4560-A5AD-1869F2F22183}" destId="{7DD02FF2-3860-48E1-A6F0-DF0246AD7406}" srcOrd="4" destOrd="0" parTransId="{A0A30801-9F04-47AA-A09E-0B7A5FA58311}" sibTransId="{8DE017ED-7E59-41F7-9C63-8C3CA09C869D}"/>
    <dgm:cxn modelId="{A8481D05-0043-4C12-8EB2-17B04574DBDB}" type="presOf" srcId="{00C0DE44-93DE-4560-A5AD-1869F2F22183}" destId="{A1561ED2-34CE-438F-85ED-DF957F5AEDCC}" srcOrd="0" destOrd="0" presId="urn:microsoft.com/office/officeart/2005/8/layout/vList2"/>
    <dgm:cxn modelId="{B32BFE91-4299-4010-A7F4-9D7A2090ECD3}" srcId="{00C0DE44-93DE-4560-A5AD-1869F2F22183}" destId="{0CF3EAE7-6E28-480F-85C5-81EC2F1B7B06}" srcOrd="0" destOrd="0" parTransId="{08FABB53-3DDA-4E4B-AACA-15F2DA412EAE}" sibTransId="{D9F67F69-1476-44A0-A1AA-65FB1C8F6B54}"/>
    <dgm:cxn modelId="{3F924C31-D738-4DFB-AB12-DCC9269435CA}" type="presOf" srcId="{628F3F2A-591A-40A1-A4BF-9FB2D04C29F1}" destId="{247C8476-CE61-4D61-95D7-6C78698AEB19}" srcOrd="0" destOrd="0" presId="urn:microsoft.com/office/officeart/2005/8/layout/vList2"/>
    <dgm:cxn modelId="{BCF106E9-18D9-4914-9F1F-DBC32AB2797A}" type="presOf" srcId="{0CF3EAE7-6E28-480F-85C5-81EC2F1B7B06}" destId="{D8B10BF7-DE53-435C-A6F7-7CDF816551C3}" srcOrd="0" destOrd="0" presId="urn:microsoft.com/office/officeart/2005/8/layout/vList2"/>
    <dgm:cxn modelId="{F60B34CF-4A48-4DE6-9C01-162C17131F09}" srcId="{00C0DE44-93DE-4560-A5AD-1869F2F22183}" destId="{61148EA0-3CFA-4BE2-876B-AB21F585A91E}" srcOrd="1" destOrd="0" parTransId="{4D5765C2-FFDF-4ADA-BD89-BFE594885F03}" sibTransId="{FFA2D300-8D99-4272-8316-FCC222AFFC48}"/>
    <dgm:cxn modelId="{121489C4-2410-49A2-8CEA-CEBDD2489B2D}" type="presOf" srcId="{61148EA0-3CFA-4BE2-876B-AB21F585A91E}" destId="{001D8721-B747-411D-928E-1A117B74FC78}" srcOrd="0" destOrd="0" presId="urn:microsoft.com/office/officeart/2005/8/layout/vList2"/>
    <dgm:cxn modelId="{B25F0FCF-81A3-4CF5-926F-75C42B91F4C8}" type="presOf" srcId="{7DD02FF2-3860-48E1-A6F0-DF0246AD7406}" destId="{3CA037D7-ADFB-4265-B608-B4DA395C4341}" srcOrd="0" destOrd="0" presId="urn:microsoft.com/office/officeart/2005/8/layout/vList2"/>
    <dgm:cxn modelId="{D8DE7801-05A4-479A-8AB7-A05C3C53A829}" type="presOf" srcId="{C0CFA64C-BDE8-4D32-ACFA-E56B926D45E9}" destId="{280CC1B7-EF2C-44FE-9251-FEF5781B4582}" srcOrd="0" destOrd="0" presId="urn:microsoft.com/office/officeart/2005/8/layout/vList2"/>
    <dgm:cxn modelId="{E0CF3454-58AC-47B8-994B-230C7571E9C5}" type="presParOf" srcId="{A1561ED2-34CE-438F-85ED-DF957F5AEDCC}" destId="{D8B10BF7-DE53-435C-A6F7-7CDF816551C3}" srcOrd="0" destOrd="0" presId="urn:microsoft.com/office/officeart/2005/8/layout/vList2"/>
    <dgm:cxn modelId="{656F1475-ABAE-4DF2-9761-F054E1260D0C}" type="presParOf" srcId="{A1561ED2-34CE-438F-85ED-DF957F5AEDCC}" destId="{DCB63432-575E-4A62-9F33-95E90A7F70B4}" srcOrd="1" destOrd="0" presId="urn:microsoft.com/office/officeart/2005/8/layout/vList2"/>
    <dgm:cxn modelId="{AEF78FA4-861B-4BB3-939C-32F4152E36B0}" type="presParOf" srcId="{A1561ED2-34CE-438F-85ED-DF957F5AEDCC}" destId="{001D8721-B747-411D-928E-1A117B74FC78}" srcOrd="2" destOrd="0" presId="urn:microsoft.com/office/officeart/2005/8/layout/vList2"/>
    <dgm:cxn modelId="{1BA074BD-FEFC-4DD1-ADC1-64D767B87AE5}" type="presParOf" srcId="{A1561ED2-34CE-438F-85ED-DF957F5AEDCC}" destId="{53EED597-29CB-4E17-A4CA-F93BC69C47CD}" srcOrd="3" destOrd="0" presId="urn:microsoft.com/office/officeart/2005/8/layout/vList2"/>
    <dgm:cxn modelId="{147F475D-96B9-4C23-9CC8-0EEE215D612B}" type="presParOf" srcId="{A1561ED2-34CE-438F-85ED-DF957F5AEDCC}" destId="{247C8476-CE61-4D61-95D7-6C78698AEB19}" srcOrd="4" destOrd="0" presId="urn:microsoft.com/office/officeart/2005/8/layout/vList2"/>
    <dgm:cxn modelId="{B594AC90-2564-4FB8-A3D0-2A2CC50E2D5A}" type="presParOf" srcId="{A1561ED2-34CE-438F-85ED-DF957F5AEDCC}" destId="{8DE97745-E40E-433D-AED4-D8939CCF6DAF}" srcOrd="5" destOrd="0" presId="urn:microsoft.com/office/officeart/2005/8/layout/vList2"/>
    <dgm:cxn modelId="{757AEC3A-BC61-49A5-935E-4D23B3D796D2}" type="presParOf" srcId="{A1561ED2-34CE-438F-85ED-DF957F5AEDCC}" destId="{98D0A9E5-8534-407A-9080-B62EF1BCCE73}" srcOrd="6" destOrd="0" presId="urn:microsoft.com/office/officeart/2005/8/layout/vList2"/>
    <dgm:cxn modelId="{A6244A4A-2DD6-4AB7-85E7-E3C4A00EDD79}" type="presParOf" srcId="{A1561ED2-34CE-438F-85ED-DF957F5AEDCC}" destId="{42B9CAD5-7692-4320-BE89-ABE410053AC6}" srcOrd="7" destOrd="0" presId="urn:microsoft.com/office/officeart/2005/8/layout/vList2"/>
    <dgm:cxn modelId="{90AB8878-CAC3-433D-800C-E869252B19FB}" type="presParOf" srcId="{A1561ED2-34CE-438F-85ED-DF957F5AEDCC}" destId="{3CA037D7-ADFB-4265-B608-B4DA395C4341}" srcOrd="8" destOrd="0" presId="urn:microsoft.com/office/officeart/2005/8/layout/vList2"/>
    <dgm:cxn modelId="{DF5308E4-B57E-415E-B37B-9F812A4663B5}" type="presParOf" srcId="{A1561ED2-34CE-438F-85ED-DF957F5AEDCC}" destId="{3AD55828-76BB-4A70-B84A-9DA5DB5F1E21}" srcOrd="9" destOrd="0" presId="urn:microsoft.com/office/officeart/2005/8/layout/vList2"/>
    <dgm:cxn modelId="{4FEF52AD-BF2A-4DA3-9296-66074C88B548}" type="presParOf" srcId="{A1561ED2-34CE-438F-85ED-DF957F5AEDCC}" destId="{280CC1B7-EF2C-44FE-9251-FEF5781B4582}"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BEB1AAC-A8B4-404E-BF23-39C5F4E67F9F}" type="doc">
      <dgm:prSet loTypeId="urn:microsoft.com/office/officeart/2005/8/layout/default#1" loCatId="list" qsTypeId="urn:microsoft.com/office/officeart/2005/8/quickstyle/3d1" qsCatId="3D" csTypeId="urn:microsoft.com/office/officeart/2005/8/colors/colorful2" csCatId="colorful" phldr="1"/>
      <dgm:spPr/>
      <dgm:t>
        <a:bodyPr/>
        <a:lstStyle/>
        <a:p>
          <a:endParaRPr lang="en-US"/>
        </a:p>
      </dgm:t>
    </dgm:pt>
    <dgm:pt modelId="{91F56C78-433C-49E3-A764-11C597836750}">
      <dgm:prSet/>
      <dgm:spPr/>
      <dgm:t>
        <a:bodyPr/>
        <a:lstStyle/>
        <a:p>
          <a:pPr rtl="0"/>
          <a:r>
            <a:rPr lang="en-US" b="1" dirty="0" smtClean="0"/>
            <a:t>Job Advertisement  </a:t>
          </a:r>
          <a:endParaRPr lang="en-US" b="1" dirty="0"/>
        </a:p>
      </dgm:t>
    </dgm:pt>
    <dgm:pt modelId="{99E67D79-3158-4A60-857A-BC5877C834AD}" type="parTrans" cxnId="{B22FD22F-7FA0-4697-AEE6-C6B3BADF7145}">
      <dgm:prSet/>
      <dgm:spPr/>
      <dgm:t>
        <a:bodyPr/>
        <a:lstStyle/>
        <a:p>
          <a:endParaRPr lang="en-US" b="1">
            <a:solidFill>
              <a:schemeClr val="tx1"/>
            </a:solidFill>
          </a:endParaRPr>
        </a:p>
      </dgm:t>
    </dgm:pt>
    <dgm:pt modelId="{2AA168AF-8CBA-4BA3-A35C-C2A26CB2764C}" type="sibTrans" cxnId="{B22FD22F-7FA0-4697-AEE6-C6B3BADF7145}">
      <dgm:prSet/>
      <dgm:spPr/>
      <dgm:t>
        <a:bodyPr/>
        <a:lstStyle/>
        <a:p>
          <a:endParaRPr lang="en-US" b="1">
            <a:solidFill>
              <a:schemeClr val="tx1"/>
            </a:solidFill>
          </a:endParaRPr>
        </a:p>
      </dgm:t>
    </dgm:pt>
    <dgm:pt modelId="{6A361B28-86F8-4BE8-BF47-A3E58A649658}">
      <dgm:prSet/>
      <dgm:spPr/>
      <dgm:t>
        <a:bodyPr/>
        <a:lstStyle/>
        <a:p>
          <a:pPr rtl="0"/>
          <a:r>
            <a:rPr lang="en-US" b="1" dirty="0" smtClean="0"/>
            <a:t>Screening </a:t>
          </a:r>
          <a:endParaRPr lang="en-US" b="1" dirty="0"/>
        </a:p>
      </dgm:t>
    </dgm:pt>
    <dgm:pt modelId="{472D18C6-1C3F-4AAB-A746-7FB558108A04}" type="parTrans" cxnId="{DA304DF6-BD20-406F-8DB2-7329FF43E10E}">
      <dgm:prSet/>
      <dgm:spPr/>
      <dgm:t>
        <a:bodyPr/>
        <a:lstStyle/>
        <a:p>
          <a:endParaRPr lang="en-US" b="1">
            <a:solidFill>
              <a:schemeClr val="tx1"/>
            </a:solidFill>
          </a:endParaRPr>
        </a:p>
      </dgm:t>
    </dgm:pt>
    <dgm:pt modelId="{06D494F1-2E53-4220-A02A-40A4778EF622}" type="sibTrans" cxnId="{DA304DF6-BD20-406F-8DB2-7329FF43E10E}">
      <dgm:prSet/>
      <dgm:spPr/>
      <dgm:t>
        <a:bodyPr/>
        <a:lstStyle/>
        <a:p>
          <a:endParaRPr lang="en-US" b="1">
            <a:solidFill>
              <a:schemeClr val="tx1"/>
            </a:solidFill>
          </a:endParaRPr>
        </a:p>
      </dgm:t>
    </dgm:pt>
    <dgm:pt modelId="{1D18AAB5-164D-4369-BAAE-42D9A81E2320}">
      <dgm:prSet/>
      <dgm:spPr/>
      <dgm:t>
        <a:bodyPr/>
        <a:lstStyle/>
        <a:p>
          <a:pPr rtl="0"/>
          <a:r>
            <a:rPr lang="en-US" b="1" dirty="0" smtClean="0"/>
            <a:t>Call to Action</a:t>
          </a:r>
          <a:endParaRPr lang="en-US" b="1" dirty="0"/>
        </a:p>
      </dgm:t>
    </dgm:pt>
    <dgm:pt modelId="{E4645884-1E6B-4C9A-97DF-FE0C606054A0}" type="parTrans" cxnId="{DD790A7F-72CF-45EB-9D7E-76806736D10B}">
      <dgm:prSet/>
      <dgm:spPr/>
      <dgm:t>
        <a:bodyPr/>
        <a:lstStyle/>
        <a:p>
          <a:endParaRPr lang="en-US" b="1">
            <a:solidFill>
              <a:schemeClr val="tx1"/>
            </a:solidFill>
          </a:endParaRPr>
        </a:p>
      </dgm:t>
    </dgm:pt>
    <dgm:pt modelId="{51A8099F-1FF9-419F-880E-BF7DA6DF4E3C}" type="sibTrans" cxnId="{DD790A7F-72CF-45EB-9D7E-76806736D10B}">
      <dgm:prSet/>
      <dgm:spPr/>
      <dgm:t>
        <a:bodyPr/>
        <a:lstStyle/>
        <a:p>
          <a:endParaRPr lang="en-US" b="1">
            <a:solidFill>
              <a:schemeClr val="tx1"/>
            </a:solidFill>
          </a:endParaRPr>
        </a:p>
      </dgm:t>
    </dgm:pt>
    <dgm:pt modelId="{FFA1ACB8-610E-4283-BB1A-786827B2B06B}">
      <dgm:prSet/>
      <dgm:spPr/>
      <dgm:t>
        <a:bodyPr/>
        <a:lstStyle/>
        <a:p>
          <a:pPr rtl="0"/>
          <a:r>
            <a:rPr lang="en-US" b="1" dirty="0" smtClean="0"/>
            <a:t>Interviewing </a:t>
          </a:r>
          <a:endParaRPr lang="en-US" b="1" dirty="0"/>
        </a:p>
      </dgm:t>
    </dgm:pt>
    <dgm:pt modelId="{64D27693-78FB-4B7C-A17C-9D639A52B57C}" type="parTrans" cxnId="{9F588FBA-CBCE-4A60-B793-7A13DCBF8DEA}">
      <dgm:prSet/>
      <dgm:spPr/>
      <dgm:t>
        <a:bodyPr/>
        <a:lstStyle/>
        <a:p>
          <a:endParaRPr lang="en-US" b="1">
            <a:solidFill>
              <a:schemeClr val="tx1"/>
            </a:solidFill>
          </a:endParaRPr>
        </a:p>
      </dgm:t>
    </dgm:pt>
    <dgm:pt modelId="{A4BA0AF0-FBA9-4DD4-A674-92EB4F8A9501}" type="sibTrans" cxnId="{9F588FBA-CBCE-4A60-B793-7A13DCBF8DEA}">
      <dgm:prSet/>
      <dgm:spPr/>
      <dgm:t>
        <a:bodyPr/>
        <a:lstStyle/>
        <a:p>
          <a:endParaRPr lang="en-US" b="1">
            <a:solidFill>
              <a:schemeClr val="tx1"/>
            </a:solidFill>
          </a:endParaRPr>
        </a:p>
      </dgm:t>
    </dgm:pt>
    <dgm:pt modelId="{9EA04AA0-CE85-4A81-81C8-844E262A86A8}">
      <dgm:prSet custT="1"/>
      <dgm:spPr/>
      <dgm:t>
        <a:bodyPr/>
        <a:lstStyle/>
        <a:p>
          <a:pPr rtl="0"/>
          <a:r>
            <a:rPr lang="en-US" sz="2000" b="1" dirty="0" smtClean="0"/>
            <a:t>Selecting </a:t>
          </a:r>
          <a:endParaRPr lang="en-US" sz="1600" b="1" dirty="0"/>
        </a:p>
      </dgm:t>
    </dgm:pt>
    <dgm:pt modelId="{38A65168-B203-4AE1-9441-423F5C8708E5}" type="parTrans" cxnId="{B3D4CDF2-CCF3-4F2C-ADF0-C9491680A6DE}">
      <dgm:prSet/>
      <dgm:spPr/>
      <dgm:t>
        <a:bodyPr/>
        <a:lstStyle/>
        <a:p>
          <a:endParaRPr lang="en-US" b="1">
            <a:solidFill>
              <a:schemeClr val="tx1"/>
            </a:solidFill>
          </a:endParaRPr>
        </a:p>
      </dgm:t>
    </dgm:pt>
    <dgm:pt modelId="{EF7B0500-DA08-4907-AB8C-C2F2DA4487DA}" type="sibTrans" cxnId="{B3D4CDF2-CCF3-4F2C-ADF0-C9491680A6DE}">
      <dgm:prSet/>
      <dgm:spPr/>
      <dgm:t>
        <a:bodyPr/>
        <a:lstStyle/>
        <a:p>
          <a:endParaRPr lang="en-US" b="1">
            <a:solidFill>
              <a:schemeClr val="tx1"/>
            </a:solidFill>
          </a:endParaRPr>
        </a:p>
      </dgm:t>
    </dgm:pt>
    <dgm:pt modelId="{6FB0DA32-58F0-41E4-8822-2D2E110BDC6F}" type="pres">
      <dgm:prSet presAssocID="{2BEB1AAC-A8B4-404E-BF23-39C5F4E67F9F}" presName="diagram" presStyleCnt="0">
        <dgm:presLayoutVars>
          <dgm:dir/>
          <dgm:resizeHandles val="exact"/>
        </dgm:presLayoutVars>
      </dgm:prSet>
      <dgm:spPr/>
      <dgm:t>
        <a:bodyPr/>
        <a:lstStyle/>
        <a:p>
          <a:endParaRPr lang="en-US"/>
        </a:p>
      </dgm:t>
    </dgm:pt>
    <dgm:pt modelId="{B2006F1C-7811-40CA-B3EF-676F6467D0EC}" type="pres">
      <dgm:prSet presAssocID="{91F56C78-433C-49E3-A764-11C597836750}" presName="node" presStyleLbl="node1" presStyleIdx="0" presStyleCnt="5">
        <dgm:presLayoutVars>
          <dgm:bulletEnabled val="1"/>
        </dgm:presLayoutVars>
      </dgm:prSet>
      <dgm:spPr/>
      <dgm:t>
        <a:bodyPr/>
        <a:lstStyle/>
        <a:p>
          <a:endParaRPr lang="en-US"/>
        </a:p>
      </dgm:t>
    </dgm:pt>
    <dgm:pt modelId="{D9C150F4-CE9A-4F8F-A4F7-33EEC0AEC52B}" type="pres">
      <dgm:prSet presAssocID="{2AA168AF-8CBA-4BA3-A35C-C2A26CB2764C}" presName="sibTrans" presStyleCnt="0"/>
      <dgm:spPr/>
      <dgm:t>
        <a:bodyPr/>
        <a:lstStyle/>
        <a:p>
          <a:endParaRPr lang="en-US"/>
        </a:p>
      </dgm:t>
    </dgm:pt>
    <dgm:pt modelId="{7CA551A5-B6DC-4C47-8AE7-F059B2338458}" type="pres">
      <dgm:prSet presAssocID="{6A361B28-86F8-4BE8-BF47-A3E58A649658}" presName="node" presStyleLbl="node1" presStyleIdx="1" presStyleCnt="5">
        <dgm:presLayoutVars>
          <dgm:bulletEnabled val="1"/>
        </dgm:presLayoutVars>
      </dgm:prSet>
      <dgm:spPr/>
      <dgm:t>
        <a:bodyPr/>
        <a:lstStyle/>
        <a:p>
          <a:endParaRPr lang="en-US"/>
        </a:p>
      </dgm:t>
    </dgm:pt>
    <dgm:pt modelId="{BD2D3561-322D-4760-8D64-B59D9F600BAC}" type="pres">
      <dgm:prSet presAssocID="{06D494F1-2E53-4220-A02A-40A4778EF622}" presName="sibTrans" presStyleCnt="0"/>
      <dgm:spPr/>
      <dgm:t>
        <a:bodyPr/>
        <a:lstStyle/>
        <a:p>
          <a:endParaRPr lang="en-US"/>
        </a:p>
      </dgm:t>
    </dgm:pt>
    <dgm:pt modelId="{ABFB2312-1B30-4E2E-A99C-1FCD6D72EE9C}" type="pres">
      <dgm:prSet presAssocID="{1D18AAB5-164D-4369-BAAE-42D9A81E2320}" presName="node" presStyleLbl="node1" presStyleIdx="2" presStyleCnt="5">
        <dgm:presLayoutVars>
          <dgm:bulletEnabled val="1"/>
        </dgm:presLayoutVars>
      </dgm:prSet>
      <dgm:spPr/>
      <dgm:t>
        <a:bodyPr/>
        <a:lstStyle/>
        <a:p>
          <a:endParaRPr lang="en-US"/>
        </a:p>
      </dgm:t>
    </dgm:pt>
    <dgm:pt modelId="{93790A78-184A-43A3-A0C4-5CA8A78884CD}" type="pres">
      <dgm:prSet presAssocID="{51A8099F-1FF9-419F-880E-BF7DA6DF4E3C}" presName="sibTrans" presStyleCnt="0"/>
      <dgm:spPr/>
      <dgm:t>
        <a:bodyPr/>
        <a:lstStyle/>
        <a:p>
          <a:endParaRPr lang="en-US"/>
        </a:p>
      </dgm:t>
    </dgm:pt>
    <dgm:pt modelId="{8403D54F-7EC2-4DB5-B1F4-74B24B35C092}" type="pres">
      <dgm:prSet presAssocID="{FFA1ACB8-610E-4283-BB1A-786827B2B06B}" presName="node" presStyleLbl="node1" presStyleIdx="3" presStyleCnt="5">
        <dgm:presLayoutVars>
          <dgm:bulletEnabled val="1"/>
        </dgm:presLayoutVars>
      </dgm:prSet>
      <dgm:spPr/>
      <dgm:t>
        <a:bodyPr/>
        <a:lstStyle/>
        <a:p>
          <a:endParaRPr lang="en-US"/>
        </a:p>
      </dgm:t>
    </dgm:pt>
    <dgm:pt modelId="{DFB28B34-5B4B-469A-83B3-4FC91FA13232}" type="pres">
      <dgm:prSet presAssocID="{A4BA0AF0-FBA9-4DD4-A674-92EB4F8A9501}" presName="sibTrans" presStyleCnt="0"/>
      <dgm:spPr/>
      <dgm:t>
        <a:bodyPr/>
        <a:lstStyle/>
        <a:p>
          <a:endParaRPr lang="en-US"/>
        </a:p>
      </dgm:t>
    </dgm:pt>
    <dgm:pt modelId="{EFB90DB6-4C79-4068-A400-95EBBCC31F9A}" type="pres">
      <dgm:prSet presAssocID="{9EA04AA0-CE85-4A81-81C8-844E262A86A8}" presName="node" presStyleLbl="node1" presStyleIdx="4" presStyleCnt="5" custLinFactNeighborX="6429" custLinFactNeighborY="-1984">
        <dgm:presLayoutVars>
          <dgm:bulletEnabled val="1"/>
        </dgm:presLayoutVars>
      </dgm:prSet>
      <dgm:spPr/>
      <dgm:t>
        <a:bodyPr/>
        <a:lstStyle/>
        <a:p>
          <a:endParaRPr lang="en-US"/>
        </a:p>
      </dgm:t>
    </dgm:pt>
  </dgm:ptLst>
  <dgm:cxnLst>
    <dgm:cxn modelId="{F9651861-2048-4F0E-99CA-D39FFBBEC744}" type="presOf" srcId="{91F56C78-433C-49E3-A764-11C597836750}" destId="{B2006F1C-7811-40CA-B3EF-676F6467D0EC}" srcOrd="0" destOrd="0" presId="urn:microsoft.com/office/officeart/2005/8/layout/default#1"/>
    <dgm:cxn modelId="{B3D4CDF2-CCF3-4F2C-ADF0-C9491680A6DE}" srcId="{2BEB1AAC-A8B4-404E-BF23-39C5F4E67F9F}" destId="{9EA04AA0-CE85-4A81-81C8-844E262A86A8}" srcOrd="4" destOrd="0" parTransId="{38A65168-B203-4AE1-9441-423F5C8708E5}" sibTransId="{EF7B0500-DA08-4907-AB8C-C2F2DA4487DA}"/>
    <dgm:cxn modelId="{9F588FBA-CBCE-4A60-B793-7A13DCBF8DEA}" srcId="{2BEB1AAC-A8B4-404E-BF23-39C5F4E67F9F}" destId="{FFA1ACB8-610E-4283-BB1A-786827B2B06B}" srcOrd="3" destOrd="0" parTransId="{64D27693-78FB-4B7C-A17C-9D639A52B57C}" sibTransId="{A4BA0AF0-FBA9-4DD4-A674-92EB4F8A9501}"/>
    <dgm:cxn modelId="{91481600-F377-43B0-BEB8-8C3B92A19716}" type="presOf" srcId="{9EA04AA0-CE85-4A81-81C8-844E262A86A8}" destId="{EFB90DB6-4C79-4068-A400-95EBBCC31F9A}" srcOrd="0" destOrd="0" presId="urn:microsoft.com/office/officeart/2005/8/layout/default#1"/>
    <dgm:cxn modelId="{DD790A7F-72CF-45EB-9D7E-76806736D10B}" srcId="{2BEB1AAC-A8B4-404E-BF23-39C5F4E67F9F}" destId="{1D18AAB5-164D-4369-BAAE-42D9A81E2320}" srcOrd="2" destOrd="0" parTransId="{E4645884-1E6B-4C9A-97DF-FE0C606054A0}" sibTransId="{51A8099F-1FF9-419F-880E-BF7DA6DF4E3C}"/>
    <dgm:cxn modelId="{B22FD22F-7FA0-4697-AEE6-C6B3BADF7145}" srcId="{2BEB1AAC-A8B4-404E-BF23-39C5F4E67F9F}" destId="{91F56C78-433C-49E3-A764-11C597836750}" srcOrd="0" destOrd="0" parTransId="{99E67D79-3158-4A60-857A-BC5877C834AD}" sibTransId="{2AA168AF-8CBA-4BA3-A35C-C2A26CB2764C}"/>
    <dgm:cxn modelId="{FD0446AA-E4B2-4F8B-87E3-B62D87CF6FD5}" type="presOf" srcId="{6A361B28-86F8-4BE8-BF47-A3E58A649658}" destId="{7CA551A5-B6DC-4C47-8AE7-F059B2338458}" srcOrd="0" destOrd="0" presId="urn:microsoft.com/office/officeart/2005/8/layout/default#1"/>
    <dgm:cxn modelId="{54D35015-9004-4101-9327-5B964B3CF3A6}" type="presOf" srcId="{FFA1ACB8-610E-4283-BB1A-786827B2B06B}" destId="{8403D54F-7EC2-4DB5-B1F4-74B24B35C092}" srcOrd="0" destOrd="0" presId="urn:microsoft.com/office/officeart/2005/8/layout/default#1"/>
    <dgm:cxn modelId="{CBF1AD54-754B-4C88-8FF6-13E2F50B926B}" type="presOf" srcId="{1D18AAB5-164D-4369-BAAE-42D9A81E2320}" destId="{ABFB2312-1B30-4E2E-A99C-1FCD6D72EE9C}" srcOrd="0" destOrd="0" presId="urn:microsoft.com/office/officeart/2005/8/layout/default#1"/>
    <dgm:cxn modelId="{2388172B-0984-403A-8C9F-97690C7C98DF}" type="presOf" srcId="{2BEB1AAC-A8B4-404E-BF23-39C5F4E67F9F}" destId="{6FB0DA32-58F0-41E4-8822-2D2E110BDC6F}" srcOrd="0" destOrd="0" presId="urn:microsoft.com/office/officeart/2005/8/layout/default#1"/>
    <dgm:cxn modelId="{DA304DF6-BD20-406F-8DB2-7329FF43E10E}" srcId="{2BEB1AAC-A8B4-404E-BF23-39C5F4E67F9F}" destId="{6A361B28-86F8-4BE8-BF47-A3E58A649658}" srcOrd="1" destOrd="0" parTransId="{472D18C6-1C3F-4AAB-A746-7FB558108A04}" sibTransId="{06D494F1-2E53-4220-A02A-40A4778EF622}"/>
    <dgm:cxn modelId="{7C40C1D3-10B5-419E-A976-A3DFCF574DEE}" type="presParOf" srcId="{6FB0DA32-58F0-41E4-8822-2D2E110BDC6F}" destId="{B2006F1C-7811-40CA-B3EF-676F6467D0EC}" srcOrd="0" destOrd="0" presId="urn:microsoft.com/office/officeart/2005/8/layout/default#1"/>
    <dgm:cxn modelId="{AB28D0DA-E571-4A37-B364-1F1763079758}" type="presParOf" srcId="{6FB0DA32-58F0-41E4-8822-2D2E110BDC6F}" destId="{D9C150F4-CE9A-4F8F-A4F7-33EEC0AEC52B}" srcOrd="1" destOrd="0" presId="urn:microsoft.com/office/officeart/2005/8/layout/default#1"/>
    <dgm:cxn modelId="{3AF74FE6-13D7-46BE-900B-644D78F2F897}" type="presParOf" srcId="{6FB0DA32-58F0-41E4-8822-2D2E110BDC6F}" destId="{7CA551A5-B6DC-4C47-8AE7-F059B2338458}" srcOrd="2" destOrd="0" presId="urn:microsoft.com/office/officeart/2005/8/layout/default#1"/>
    <dgm:cxn modelId="{D5838BD0-62E7-4906-803D-707FD54E1EA1}" type="presParOf" srcId="{6FB0DA32-58F0-41E4-8822-2D2E110BDC6F}" destId="{BD2D3561-322D-4760-8D64-B59D9F600BAC}" srcOrd="3" destOrd="0" presId="urn:microsoft.com/office/officeart/2005/8/layout/default#1"/>
    <dgm:cxn modelId="{4C5E71FC-B8FA-48BE-9408-A2C81960DF7C}" type="presParOf" srcId="{6FB0DA32-58F0-41E4-8822-2D2E110BDC6F}" destId="{ABFB2312-1B30-4E2E-A99C-1FCD6D72EE9C}" srcOrd="4" destOrd="0" presId="urn:microsoft.com/office/officeart/2005/8/layout/default#1"/>
    <dgm:cxn modelId="{FB44228A-2EE4-4EBE-B708-98A8C0F228C7}" type="presParOf" srcId="{6FB0DA32-58F0-41E4-8822-2D2E110BDC6F}" destId="{93790A78-184A-43A3-A0C4-5CA8A78884CD}" srcOrd="5" destOrd="0" presId="urn:microsoft.com/office/officeart/2005/8/layout/default#1"/>
    <dgm:cxn modelId="{BD1AEA26-74C3-4AD4-B2A7-D04A4AE733BA}" type="presParOf" srcId="{6FB0DA32-58F0-41E4-8822-2D2E110BDC6F}" destId="{8403D54F-7EC2-4DB5-B1F4-74B24B35C092}" srcOrd="6" destOrd="0" presId="urn:microsoft.com/office/officeart/2005/8/layout/default#1"/>
    <dgm:cxn modelId="{7ED58415-C6E3-4404-9942-A56B4F0686EC}" type="presParOf" srcId="{6FB0DA32-58F0-41E4-8822-2D2E110BDC6F}" destId="{DFB28B34-5B4B-469A-83B3-4FC91FA13232}" srcOrd="7" destOrd="0" presId="urn:microsoft.com/office/officeart/2005/8/layout/default#1"/>
    <dgm:cxn modelId="{F4113406-E968-4A86-B1C3-80EAEABAEA5D}" type="presParOf" srcId="{6FB0DA32-58F0-41E4-8822-2D2E110BDC6F}" destId="{EFB90DB6-4C79-4068-A400-95EBBCC31F9A}" srcOrd="8" destOrd="0" presId="urn:microsoft.com/office/officeart/2005/8/layout/defaul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6F687BF-1623-4792-B5D8-A8B5C59297D5}" type="doc">
      <dgm:prSet loTypeId="urn:microsoft.com/office/officeart/2005/8/layout/cycle2" loCatId="cycle" qsTypeId="urn:microsoft.com/office/officeart/2005/8/quickstyle/simple4" qsCatId="simple" csTypeId="urn:microsoft.com/office/officeart/2005/8/colors/accent1_4" csCatId="accent1"/>
      <dgm:spPr/>
      <dgm:t>
        <a:bodyPr/>
        <a:lstStyle/>
        <a:p>
          <a:endParaRPr lang="en-US"/>
        </a:p>
      </dgm:t>
    </dgm:pt>
    <dgm:pt modelId="{A5C51648-917B-49F7-A907-DDB21F366529}">
      <dgm:prSet/>
      <dgm:spPr/>
      <dgm:t>
        <a:bodyPr/>
        <a:lstStyle/>
        <a:p>
          <a:pPr rtl="0"/>
          <a:r>
            <a:rPr lang="en-US" dirty="0" smtClean="0"/>
            <a:t>Welcome with smile</a:t>
          </a:r>
          <a:endParaRPr lang="en-US" dirty="0"/>
        </a:p>
      </dgm:t>
    </dgm:pt>
    <dgm:pt modelId="{EF5AA920-3456-49C9-B3C4-B0F9905544A8}" type="parTrans" cxnId="{BB3F04E1-0BAB-4D6F-AD63-BF443D01D549}">
      <dgm:prSet/>
      <dgm:spPr/>
      <dgm:t>
        <a:bodyPr/>
        <a:lstStyle/>
        <a:p>
          <a:endParaRPr lang="en-US"/>
        </a:p>
      </dgm:t>
    </dgm:pt>
    <dgm:pt modelId="{618ABEC5-2E60-4D4D-B43A-278617EB2B2A}" type="sibTrans" cxnId="{BB3F04E1-0BAB-4D6F-AD63-BF443D01D549}">
      <dgm:prSet/>
      <dgm:spPr/>
      <dgm:t>
        <a:bodyPr/>
        <a:lstStyle/>
        <a:p>
          <a:endParaRPr lang="en-US"/>
        </a:p>
      </dgm:t>
    </dgm:pt>
    <dgm:pt modelId="{61B659B1-4AF8-446B-A512-3BCEEB9569E8}">
      <dgm:prSet/>
      <dgm:spPr/>
      <dgm:t>
        <a:bodyPr/>
        <a:lstStyle/>
        <a:p>
          <a:pPr rtl="0"/>
          <a:r>
            <a:rPr lang="en-US" dirty="0" smtClean="0"/>
            <a:t>Menu presenting </a:t>
          </a:r>
          <a:endParaRPr lang="en-US" dirty="0"/>
        </a:p>
      </dgm:t>
    </dgm:pt>
    <dgm:pt modelId="{A6FB0D62-1FC8-450B-91D8-AAA33DE31623}" type="parTrans" cxnId="{04FC9A1C-50C0-43C8-BF93-442C3296E9D6}">
      <dgm:prSet/>
      <dgm:spPr/>
      <dgm:t>
        <a:bodyPr/>
        <a:lstStyle/>
        <a:p>
          <a:endParaRPr lang="en-US"/>
        </a:p>
      </dgm:t>
    </dgm:pt>
    <dgm:pt modelId="{165EA4E4-C147-4469-9EB4-405AEAF1B7FD}" type="sibTrans" cxnId="{04FC9A1C-50C0-43C8-BF93-442C3296E9D6}">
      <dgm:prSet/>
      <dgm:spPr/>
      <dgm:t>
        <a:bodyPr/>
        <a:lstStyle/>
        <a:p>
          <a:endParaRPr lang="en-US"/>
        </a:p>
      </dgm:t>
    </dgm:pt>
    <dgm:pt modelId="{8B88789E-46A3-4E30-884E-B6C8013A795F}">
      <dgm:prSet/>
      <dgm:spPr/>
      <dgm:t>
        <a:bodyPr/>
        <a:lstStyle/>
        <a:p>
          <a:pPr rtl="0"/>
          <a:r>
            <a:rPr lang="en-US" dirty="0" smtClean="0"/>
            <a:t>Answering to queries </a:t>
          </a:r>
          <a:endParaRPr lang="en-US" dirty="0"/>
        </a:p>
      </dgm:t>
    </dgm:pt>
    <dgm:pt modelId="{38C164CA-312D-4740-9617-22DD336569C9}" type="parTrans" cxnId="{4B6727DB-373E-441D-AF74-38E4DE4C4AA4}">
      <dgm:prSet/>
      <dgm:spPr/>
      <dgm:t>
        <a:bodyPr/>
        <a:lstStyle/>
        <a:p>
          <a:endParaRPr lang="en-US"/>
        </a:p>
      </dgm:t>
    </dgm:pt>
    <dgm:pt modelId="{AF5978CB-DDD2-421E-8291-4F88E4F4EE1E}" type="sibTrans" cxnId="{4B6727DB-373E-441D-AF74-38E4DE4C4AA4}">
      <dgm:prSet/>
      <dgm:spPr/>
      <dgm:t>
        <a:bodyPr/>
        <a:lstStyle/>
        <a:p>
          <a:endParaRPr lang="en-US"/>
        </a:p>
      </dgm:t>
    </dgm:pt>
    <dgm:pt modelId="{931E4266-DFD0-40D8-97B8-8DF87A15BBA6}">
      <dgm:prSet/>
      <dgm:spPr/>
      <dgm:t>
        <a:bodyPr/>
        <a:lstStyle/>
        <a:p>
          <a:pPr rtl="0"/>
          <a:r>
            <a:rPr lang="en-US" dirty="0" smtClean="0"/>
            <a:t>Responding to billing system</a:t>
          </a:r>
          <a:endParaRPr lang="en-US" dirty="0"/>
        </a:p>
      </dgm:t>
    </dgm:pt>
    <dgm:pt modelId="{8FABDC06-EE1C-43B9-B457-0562B183D1D4}" type="parTrans" cxnId="{9ABF949B-E3EF-4E75-A921-394E4F7B2DD7}">
      <dgm:prSet/>
      <dgm:spPr/>
      <dgm:t>
        <a:bodyPr/>
        <a:lstStyle/>
        <a:p>
          <a:endParaRPr lang="en-US"/>
        </a:p>
      </dgm:t>
    </dgm:pt>
    <dgm:pt modelId="{9EFC7E54-CFBB-4ADC-96D8-858F50BFF9E8}" type="sibTrans" cxnId="{9ABF949B-E3EF-4E75-A921-394E4F7B2DD7}">
      <dgm:prSet/>
      <dgm:spPr/>
      <dgm:t>
        <a:bodyPr/>
        <a:lstStyle/>
        <a:p>
          <a:endParaRPr lang="en-US"/>
        </a:p>
      </dgm:t>
    </dgm:pt>
    <dgm:pt modelId="{3ED7D581-05B2-4102-BFA3-D4428B956BF3}">
      <dgm:prSet/>
      <dgm:spPr/>
      <dgm:t>
        <a:bodyPr/>
        <a:lstStyle/>
        <a:p>
          <a:pPr rtl="0"/>
          <a:r>
            <a:rPr lang="en-US" dirty="0" smtClean="0"/>
            <a:t>Greet customers with warm  goodbye. </a:t>
          </a:r>
          <a:endParaRPr lang="en-US" dirty="0"/>
        </a:p>
      </dgm:t>
    </dgm:pt>
    <dgm:pt modelId="{B2D3CC3B-CBC6-4E7B-99BB-042A488B1344}" type="parTrans" cxnId="{7EEDE40B-065D-4E12-965C-9201B0E8D608}">
      <dgm:prSet/>
      <dgm:spPr/>
      <dgm:t>
        <a:bodyPr/>
        <a:lstStyle/>
        <a:p>
          <a:endParaRPr lang="en-US"/>
        </a:p>
      </dgm:t>
    </dgm:pt>
    <dgm:pt modelId="{031562D4-F07B-4C8D-9896-9E28F4F4A502}" type="sibTrans" cxnId="{7EEDE40B-065D-4E12-965C-9201B0E8D608}">
      <dgm:prSet/>
      <dgm:spPr/>
      <dgm:t>
        <a:bodyPr/>
        <a:lstStyle/>
        <a:p>
          <a:endParaRPr lang="en-US"/>
        </a:p>
      </dgm:t>
    </dgm:pt>
    <dgm:pt modelId="{88D02E81-9211-443A-A887-5B167F6D7F89}" type="pres">
      <dgm:prSet presAssocID="{16F687BF-1623-4792-B5D8-A8B5C59297D5}" presName="cycle" presStyleCnt="0">
        <dgm:presLayoutVars>
          <dgm:dir/>
          <dgm:resizeHandles val="exact"/>
        </dgm:presLayoutVars>
      </dgm:prSet>
      <dgm:spPr/>
      <dgm:t>
        <a:bodyPr/>
        <a:lstStyle/>
        <a:p>
          <a:endParaRPr lang="en-US"/>
        </a:p>
      </dgm:t>
    </dgm:pt>
    <dgm:pt modelId="{5C00CA25-6560-4AC3-A6E6-E3D298ED18CD}" type="pres">
      <dgm:prSet presAssocID="{A5C51648-917B-49F7-A907-DDB21F366529}" presName="node" presStyleLbl="node1" presStyleIdx="0" presStyleCnt="5">
        <dgm:presLayoutVars>
          <dgm:bulletEnabled val="1"/>
        </dgm:presLayoutVars>
      </dgm:prSet>
      <dgm:spPr/>
      <dgm:t>
        <a:bodyPr/>
        <a:lstStyle/>
        <a:p>
          <a:endParaRPr lang="en-US"/>
        </a:p>
      </dgm:t>
    </dgm:pt>
    <dgm:pt modelId="{CB53DAF7-1B10-4620-865F-DA7D5FE1BE52}" type="pres">
      <dgm:prSet presAssocID="{618ABEC5-2E60-4D4D-B43A-278617EB2B2A}" presName="sibTrans" presStyleLbl="sibTrans2D1" presStyleIdx="0" presStyleCnt="5"/>
      <dgm:spPr/>
      <dgm:t>
        <a:bodyPr/>
        <a:lstStyle/>
        <a:p>
          <a:endParaRPr lang="en-US"/>
        </a:p>
      </dgm:t>
    </dgm:pt>
    <dgm:pt modelId="{3866FFB5-D3C6-4BFB-868A-FEE8FAF83883}" type="pres">
      <dgm:prSet presAssocID="{618ABEC5-2E60-4D4D-B43A-278617EB2B2A}" presName="connectorText" presStyleLbl="sibTrans2D1" presStyleIdx="0" presStyleCnt="5"/>
      <dgm:spPr/>
      <dgm:t>
        <a:bodyPr/>
        <a:lstStyle/>
        <a:p>
          <a:endParaRPr lang="en-US"/>
        </a:p>
      </dgm:t>
    </dgm:pt>
    <dgm:pt modelId="{BAB56614-3653-4E21-8D20-B0FD319710E6}" type="pres">
      <dgm:prSet presAssocID="{61B659B1-4AF8-446B-A512-3BCEEB9569E8}" presName="node" presStyleLbl="node1" presStyleIdx="1" presStyleCnt="5">
        <dgm:presLayoutVars>
          <dgm:bulletEnabled val="1"/>
        </dgm:presLayoutVars>
      </dgm:prSet>
      <dgm:spPr/>
      <dgm:t>
        <a:bodyPr/>
        <a:lstStyle/>
        <a:p>
          <a:endParaRPr lang="en-US"/>
        </a:p>
      </dgm:t>
    </dgm:pt>
    <dgm:pt modelId="{F4D4234F-AB10-4E1C-88E6-7CF289C669CE}" type="pres">
      <dgm:prSet presAssocID="{165EA4E4-C147-4469-9EB4-405AEAF1B7FD}" presName="sibTrans" presStyleLbl="sibTrans2D1" presStyleIdx="1" presStyleCnt="5"/>
      <dgm:spPr/>
      <dgm:t>
        <a:bodyPr/>
        <a:lstStyle/>
        <a:p>
          <a:endParaRPr lang="en-US"/>
        </a:p>
      </dgm:t>
    </dgm:pt>
    <dgm:pt modelId="{010CA302-4410-41A4-9CA5-DB36CE171374}" type="pres">
      <dgm:prSet presAssocID="{165EA4E4-C147-4469-9EB4-405AEAF1B7FD}" presName="connectorText" presStyleLbl="sibTrans2D1" presStyleIdx="1" presStyleCnt="5"/>
      <dgm:spPr/>
      <dgm:t>
        <a:bodyPr/>
        <a:lstStyle/>
        <a:p>
          <a:endParaRPr lang="en-US"/>
        </a:p>
      </dgm:t>
    </dgm:pt>
    <dgm:pt modelId="{FA46D16F-669F-4F5A-AF6B-3ADA29E6D7B1}" type="pres">
      <dgm:prSet presAssocID="{8B88789E-46A3-4E30-884E-B6C8013A795F}" presName="node" presStyleLbl="node1" presStyleIdx="2" presStyleCnt="5">
        <dgm:presLayoutVars>
          <dgm:bulletEnabled val="1"/>
        </dgm:presLayoutVars>
      </dgm:prSet>
      <dgm:spPr/>
      <dgm:t>
        <a:bodyPr/>
        <a:lstStyle/>
        <a:p>
          <a:endParaRPr lang="en-US"/>
        </a:p>
      </dgm:t>
    </dgm:pt>
    <dgm:pt modelId="{B0D3C8EB-1733-4B41-89BF-3A9A5F9112FC}" type="pres">
      <dgm:prSet presAssocID="{AF5978CB-DDD2-421E-8291-4F88E4F4EE1E}" presName="sibTrans" presStyleLbl="sibTrans2D1" presStyleIdx="2" presStyleCnt="5"/>
      <dgm:spPr/>
      <dgm:t>
        <a:bodyPr/>
        <a:lstStyle/>
        <a:p>
          <a:endParaRPr lang="en-US"/>
        </a:p>
      </dgm:t>
    </dgm:pt>
    <dgm:pt modelId="{76D16BD6-851D-4BB7-8F4C-EB4EA75C78E2}" type="pres">
      <dgm:prSet presAssocID="{AF5978CB-DDD2-421E-8291-4F88E4F4EE1E}" presName="connectorText" presStyleLbl="sibTrans2D1" presStyleIdx="2" presStyleCnt="5"/>
      <dgm:spPr/>
      <dgm:t>
        <a:bodyPr/>
        <a:lstStyle/>
        <a:p>
          <a:endParaRPr lang="en-US"/>
        </a:p>
      </dgm:t>
    </dgm:pt>
    <dgm:pt modelId="{CEFD4482-B5C5-4DF3-BE01-7297BD236FFC}" type="pres">
      <dgm:prSet presAssocID="{931E4266-DFD0-40D8-97B8-8DF87A15BBA6}" presName="node" presStyleLbl="node1" presStyleIdx="3" presStyleCnt="5">
        <dgm:presLayoutVars>
          <dgm:bulletEnabled val="1"/>
        </dgm:presLayoutVars>
      </dgm:prSet>
      <dgm:spPr/>
      <dgm:t>
        <a:bodyPr/>
        <a:lstStyle/>
        <a:p>
          <a:endParaRPr lang="en-US"/>
        </a:p>
      </dgm:t>
    </dgm:pt>
    <dgm:pt modelId="{89745444-2A83-40A2-84C8-D77FB7E50F22}" type="pres">
      <dgm:prSet presAssocID="{9EFC7E54-CFBB-4ADC-96D8-858F50BFF9E8}" presName="sibTrans" presStyleLbl="sibTrans2D1" presStyleIdx="3" presStyleCnt="5"/>
      <dgm:spPr/>
      <dgm:t>
        <a:bodyPr/>
        <a:lstStyle/>
        <a:p>
          <a:endParaRPr lang="en-US"/>
        </a:p>
      </dgm:t>
    </dgm:pt>
    <dgm:pt modelId="{8EFC1273-B5D0-4476-88CF-EB0CE237F02B}" type="pres">
      <dgm:prSet presAssocID="{9EFC7E54-CFBB-4ADC-96D8-858F50BFF9E8}" presName="connectorText" presStyleLbl="sibTrans2D1" presStyleIdx="3" presStyleCnt="5"/>
      <dgm:spPr/>
      <dgm:t>
        <a:bodyPr/>
        <a:lstStyle/>
        <a:p>
          <a:endParaRPr lang="en-US"/>
        </a:p>
      </dgm:t>
    </dgm:pt>
    <dgm:pt modelId="{BA2314F2-3301-437B-8FB5-A0CCE397D70C}" type="pres">
      <dgm:prSet presAssocID="{3ED7D581-05B2-4102-BFA3-D4428B956BF3}" presName="node" presStyleLbl="node1" presStyleIdx="4" presStyleCnt="5">
        <dgm:presLayoutVars>
          <dgm:bulletEnabled val="1"/>
        </dgm:presLayoutVars>
      </dgm:prSet>
      <dgm:spPr/>
      <dgm:t>
        <a:bodyPr/>
        <a:lstStyle/>
        <a:p>
          <a:endParaRPr lang="en-US"/>
        </a:p>
      </dgm:t>
    </dgm:pt>
    <dgm:pt modelId="{E2A5790C-FFC0-4505-8B81-2ED24A58C571}" type="pres">
      <dgm:prSet presAssocID="{031562D4-F07B-4C8D-9896-9E28F4F4A502}" presName="sibTrans" presStyleLbl="sibTrans2D1" presStyleIdx="4" presStyleCnt="5"/>
      <dgm:spPr/>
      <dgm:t>
        <a:bodyPr/>
        <a:lstStyle/>
        <a:p>
          <a:endParaRPr lang="en-US"/>
        </a:p>
      </dgm:t>
    </dgm:pt>
    <dgm:pt modelId="{03E577C2-60D9-4360-B8B9-58F6D5AE0471}" type="pres">
      <dgm:prSet presAssocID="{031562D4-F07B-4C8D-9896-9E28F4F4A502}" presName="connectorText" presStyleLbl="sibTrans2D1" presStyleIdx="4" presStyleCnt="5"/>
      <dgm:spPr/>
      <dgm:t>
        <a:bodyPr/>
        <a:lstStyle/>
        <a:p>
          <a:endParaRPr lang="en-US"/>
        </a:p>
      </dgm:t>
    </dgm:pt>
  </dgm:ptLst>
  <dgm:cxnLst>
    <dgm:cxn modelId="{60DC44EF-0BD7-4DD9-8E55-B9BD4FC0A12A}" type="presOf" srcId="{9EFC7E54-CFBB-4ADC-96D8-858F50BFF9E8}" destId="{89745444-2A83-40A2-84C8-D77FB7E50F22}" srcOrd="0" destOrd="0" presId="urn:microsoft.com/office/officeart/2005/8/layout/cycle2"/>
    <dgm:cxn modelId="{BB3F04E1-0BAB-4D6F-AD63-BF443D01D549}" srcId="{16F687BF-1623-4792-B5D8-A8B5C59297D5}" destId="{A5C51648-917B-49F7-A907-DDB21F366529}" srcOrd="0" destOrd="0" parTransId="{EF5AA920-3456-49C9-B3C4-B0F9905544A8}" sibTransId="{618ABEC5-2E60-4D4D-B43A-278617EB2B2A}"/>
    <dgm:cxn modelId="{04FC9A1C-50C0-43C8-BF93-442C3296E9D6}" srcId="{16F687BF-1623-4792-B5D8-A8B5C59297D5}" destId="{61B659B1-4AF8-446B-A512-3BCEEB9569E8}" srcOrd="1" destOrd="0" parTransId="{A6FB0D62-1FC8-450B-91D8-AAA33DE31623}" sibTransId="{165EA4E4-C147-4469-9EB4-405AEAF1B7FD}"/>
    <dgm:cxn modelId="{26736C47-103D-4056-8A0A-39F2CC55F759}" type="presOf" srcId="{031562D4-F07B-4C8D-9896-9E28F4F4A502}" destId="{03E577C2-60D9-4360-B8B9-58F6D5AE0471}" srcOrd="1" destOrd="0" presId="urn:microsoft.com/office/officeart/2005/8/layout/cycle2"/>
    <dgm:cxn modelId="{7EEDE40B-065D-4E12-965C-9201B0E8D608}" srcId="{16F687BF-1623-4792-B5D8-A8B5C59297D5}" destId="{3ED7D581-05B2-4102-BFA3-D4428B956BF3}" srcOrd="4" destOrd="0" parTransId="{B2D3CC3B-CBC6-4E7B-99BB-042A488B1344}" sibTransId="{031562D4-F07B-4C8D-9896-9E28F4F4A502}"/>
    <dgm:cxn modelId="{68797627-827B-4412-A501-44964D0AB7AD}" type="presOf" srcId="{3ED7D581-05B2-4102-BFA3-D4428B956BF3}" destId="{BA2314F2-3301-437B-8FB5-A0CCE397D70C}" srcOrd="0" destOrd="0" presId="urn:microsoft.com/office/officeart/2005/8/layout/cycle2"/>
    <dgm:cxn modelId="{852AE425-8412-4C49-B436-062A5F4E685A}" type="presOf" srcId="{165EA4E4-C147-4469-9EB4-405AEAF1B7FD}" destId="{F4D4234F-AB10-4E1C-88E6-7CF289C669CE}" srcOrd="0" destOrd="0" presId="urn:microsoft.com/office/officeart/2005/8/layout/cycle2"/>
    <dgm:cxn modelId="{517F09B1-7E05-42F3-B25B-CE0D02A15949}" type="presOf" srcId="{931E4266-DFD0-40D8-97B8-8DF87A15BBA6}" destId="{CEFD4482-B5C5-4DF3-BE01-7297BD236FFC}" srcOrd="0" destOrd="0" presId="urn:microsoft.com/office/officeart/2005/8/layout/cycle2"/>
    <dgm:cxn modelId="{C23FC424-DE18-4706-B263-93AF21974B36}" type="presOf" srcId="{9EFC7E54-CFBB-4ADC-96D8-858F50BFF9E8}" destId="{8EFC1273-B5D0-4476-88CF-EB0CE237F02B}" srcOrd="1" destOrd="0" presId="urn:microsoft.com/office/officeart/2005/8/layout/cycle2"/>
    <dgm:cxn modelId="{95793D22-9509-4807-BF17-F89D4DD8AA24}" type="presOf" srcId="{16F687BF-1623-4792-B5D8-A8B5C59297D5}" destId="{88D02E81-9211-443A-A887-5B167F6D7F89}" srcOrd="0" destOrd="0" presId="urn:microsoft.com/office/officeart/2005/8/layout/cycle2"/>
    <dgm:cxn modelId="{B25E985D-E7A4-4762-B9B6-FBD943400ED0}" type="presOf" srcId="{165EA4E4-C147-4469-9EB4-405AEAF1B7FD}" destId="{010CA302-4410-41A4-9CA5-DB36CE171374}" srcOrd="1" destOrd="0" presId="urn:microsoft.com/office/officeart/2005/8/layout/cycle2"/>
    <dgm:cxn modelId="{EE98EBCF-2CDC-4778-A66B-394D4411AC2A}" type="presOf" srcId="{8B88789E-46A3-4E30-884E-B6C8013A795F}" destId="{FA46D16F-669F-4F5A-AF6B-3ADA29E6D7B1}" srcOrd="0" destOrd="0" presId="urn:microsoft.com/office/officeart/2005/8/layout/cycle2"/>
    <dgm:cxn modelId="{F404BB6E-09DB-4D11-A288-8BE4E624FB96}" type="presOf" srcId="{AF5978CB-DDD2-421E-8291-4F88E4F4EE1E}" destId="{76D16BD6-851D-4BB7-8F4C-EB4EA75C78E2}" srcOrd="1" destOrd="0" presId="urn:microsoft.com/office/officeart/2005/8/layout/cycle2"/>
    <dgm:cxn modelId="{9ABF949B-E3EF-4E75-A921-394E4F7B2DD7}" srcId="{16F687BF-1623-4792-B5D8-A8B5C59297D5}" destId="{931E4266-DFD0-40D8-97B8-8DF87A15BBA6}" srcOrd="3" destOrd="0" parTransId="{8FABDC06-EE1C-43B9-B457-0562B183D1D4}" sibTransId="{9EFC7E54-CFBB-4ADC-96D8-858F50BFF9E8}"/>
    <dgm:cxn modelId="{4A08E94B-6533-4C26-B225-9B1913911FB0}" type="presOf" srcId="{A5C51648-917B-49F7-A907-DDB21F366529}" destId="{5C00CA25-6560-4AC3-A6E6-E3D298ED18CD}" srcOrd="0" destOrd="0" presId="urn:microsoft.com/office/officeart/2005/8/layout/cycle2"/>
    <dgm:cxn modelId="{00B4E39F-188D-4F5D-92E9-3AD3BFF48F2F}" type="presOf" srcId="{AF5978CB-DDD2-421E-8291-4F88E4F4EE1E}" destId="{B0D3C8EB-1733-4B41-89BF-3A9A5F9112FC}" srcOrd="0" destOrd="0" presId="urn:microsoft.com/office/officeart/2005/8/layout/cycle2"/>
    <dgm:cxn modelId="{4B6727DB-373E-441D-AF74-38E4DE4C4AA4}" srcId="{16F687BF-1623-4792-B5D8-A8B5C59297D5}" destId="{8B88789E-46A3-4E30-884E-B6C8013A795F}" srcOrd="2" destOrd="0" parTransId="{38C164CA-312D-4740-9617-22DD336569C9}" sibTransId="{AF5978CB-DDD2-421E-8291-4F88E4F4EE1E}"/>
    <dgm:cxn modelId="{36FD678B-2E70-43BF-B239-91C1DECC448F}" type="presOf" srcId="{618ABEC5-2E60-4D4D-B43A-278617EB2B2A}" destId="{3866FFB5-D3C6-4BFB-868A-FEE8FAF83883}" srcOrd="1" destOrd="0" presId="urn:microsoft.com/office/officeart/2005/8/layout/cycle2"/>
    <dgm:cxn modelId="{50D639C4-0638-4014-9BD2-8B1585AE6CDC}" type="presOf" srcId="{618ABEC5-2E60-4D4D-B43A-278617EB2B2A}" destId="{CB53DAF7-1B10-4620-865F-DA7D5FE1BE52}" srcOrd="0" destOrd="0" presId="urn:microsoft.com/office/officeart/2005/8/layout/cycle2"/>
    <dgm:cxn modelId="{E1D795CB-E001-407D-89B0-000636B06ADB}" type="presOf" srcId="{61B659B1-4AF8-446B-A512-3BCEEB9569E8}" destId="{BAB56614-3653-4E21-8D20-B0FD319710E6}" srcOrd="0" destOrd="0" presId="urn:microsoft.com/office/officeart/2005/8/layout/cycle2"/>
    <dgm:cxn modelId="{ACA96C37-D1D0-4D15-82A7-75955730D718}" type="presOf" srcId="{031562D4-F07B-4C8D-9896-9E28F4F4A502}" destId="{E2A5790C-FFC0-4505-8B81-2ED24A58C571}" srcOrd="0" destOrd="0" presId="urn:microsoft.com/office/officeart/2005/8/layout/cycle2"/>
    <dgm:cxn modelId="{396FDF8F-9EEA-48AD-9EB4-2AEC9547AF73}" type="presParOf" srcId="{88D02E81-9211-443A-A887-5B167F6D7F89}" destId="{5C00CA25-6560-4AC3-A6E6-E3D298ED18CD}" srcOrd="0" destOrd="0" presId="urn:microsoft.com/office/officeart/2005/8/layout/cycle2"/>
    <dgm:cxn modelId="{B61AC539-0B3F-4630-B2AB-77BD51906057}" type="presParOf" srcId="{88D02E81-9211-443A-A887-5B167F6D7F89}" destId="{CB53DAF7-1B10-4620-865F-DA7D5FE1BE52}" srcOrd="1" destOrd="0" presId="urn:microsoft.com/office/officeart/2005/8/layout/cycle2"/>
    <dgm:cxn modelId="{9D0B9D01-6F12-4CA8-A62E-2CE27ABFF6E0}" type="presParOf" srcId="{CB53DAF7-1B10-4620-865F-DA7D5FE1BE52}" destId="{3866FFB5-D3C6-4BFB-868A-FEE8FAF83883}" srcOrd="0" destOrd="0" presId="urn:microsoft.com/office/officeart/2005/8/layout/cycle2"/>
    <dgm:cxn modelId="{9A004213-9A80-4D94-8D19-3002986CE24B}" type="presParOf" srcId="{88D02E81-9211-443A-A887-5B167F6D7F89}" destId="{BAB56614-3653-4E21-8D20-B0FD319710E6}" srcOrd="2" destOrd="0" presId="urn:microsoft.com/office/officeart/2005/8/layout/cycle2"/>
    <dgm:cxn modelId="{A8ED4610-FC51-4DE3-95F0-F313F3155D9D}" type="presParOf" srcId="{88D02E81-9211-443A-A887-5B167F6D7F89}" destId="{F4D4234F-AB10-4E1C-88E6-7CF289C669CE}" srcOrd="3" destOrd="0" presId="urn:microsoft.com/office/officeart/2005/8/layout/cycle2"/>
    <dgm:cxn modelId="{3DAB43E2-7E22-45B5-B288-1EF95D6768D3}" type="presParOf" srcId="{F4D4234F-AB10-4E1C-88E6-7CF289C669CE}" destId="{010CA302-4410-41A4-9CA5-DB36CE171374}" srcOrd="0" destOrd="0" presId="urn:microsoft.com/office/officeart/2005/8/layout/cycle2"/>
    <dgm:cxn modelId="{7DB45253-69C1-495C-A112-CD70E2556AAA}" type="presParOf" srcId="{88D02E81-9211-443A-A887-5B167F6D7F89}" destId="{FA46D16F-669F-4F5A-AF6B-3ADA29E6D7B1}" srcOrd="4" destOrd="0" presId="urn:microsoft.com/office/officeart/2005/8/layout/cycle2"/>
    <dgm:cxn modelId="{EA8B8823-A924-4838-815E-DDF66E68A620}" type="presParOf" srcId="{88D02E81-9211-443A-A887-5B167F6D7F89}" destId="{B0D3C8EB-1733-4B41-89BF-3A9A5F9112FC}" srcOrd="5" destOrd="0" presId="urn:microsoft.com/office/officeart/2005/8/layout/cycle2"/>
    <dgm:cxn modelId="{7F8298D2-305F-441F-82A8-3440B977B045}" type="presParOf" srcId="{B0D3C8EB-1733-4B41-89BF-3A9A5F9112FC}" destId="{76D16BD6-851D-4BB7-8F4C-EB4EA75C78E2}" srcOrd="0" destOrd="0" presId="urn:microsoft.com/office/officeart/2005/8/layout/cycle2"/>
    <dgm:cxn modelId="{A0D5CC2B-A1A4-46E3-B84E-D1228C465315}" type="presParOf" srcId="{88D02E81-9211-443A-A887-5B167F6D7F89}" destId="{CEFD4482-B5C5-4DF3-BE01-7297BD236FFC}" srcOrd="6" destOrd="0" presId="urn:microsoft.com/office/officeart/2005/8/layout/cycle2"/>
    <dgm:cxn modelId="{B54A736B-EDE1-4336-BA25-C4AF0857BF7B}" type="presParOf" srcId="{88D02E81-9211-443A-A887-5B167F6D7F89}" destId="{89745444-2A83-40A2-84C8-D77FB7E50F22}" srcOrd="7" destOrd="0" presId="urn:microsoft.com/office/officeart/2005/8/layout/cycle2"/>
    <dgm:cxn modelId="{6241676B-3957-4541-A25D-BE7A5A8A71CF}" type="presParOf" srcId="{89745444-2A83-40A2-84C8-D77FB7E50F22}" destId="{8EFC1273-B5D0-4476-88CF-EB0CE237F02B}" srcOrd="0" destOrd="0" presId="urn:microsoft.com/office/officeart/2005/8/layout/cycle2"/>
    <dgm:cxn modelId="{1EA22CB8-0DDC-477E-BBA8-501698D8D72C}" type="presParOf" srcId="{88D02E81-9211-443A-A887-5B167F6D7F89}" destId="{BA2314F2-3301-437B-8FB5-A0CCE397D70C}" srcOrd="8" destOrd="0" presId="urn:microsoft.com/office/officeart/2005/8/layout/cycle2"/>
    <dgm:cxn modelId="{8F71F287-5B88-4833-BFB6-817224254919}" type="presParOf" srcId="{88D02E81-9211-443A-A887-5B167F6D7F89}" destId="{E2A5790C-FFC0-4505-8B81-2ED24A58C571}" srcOrd="9" destOrd="0" presId="urn:microsoft.com/office/officeart/2005/8/layout/cycle2"/>
    <dgm:cxn modelId="{1B304767-0332-49EF-81C4-8B3DF91F9B14}" type="presParOf" srcId="{E2A5790C-FFC0-4505-8B81-2ED24A58C571}" destId="{03E577C2-60D9-4360-B8B9-58F6D5AE0471}"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D721BC6-919A-4A46-964E-ECC0810228E1}" type="doc">
      <dgm:prSet loTypeId="urn:microsoft.com/office/officeart/2005/8/layout/venn1" loCatId="relationship" qsTypeId="urn:microsoft.com/office/officeart/2005/8/quickstyle/simple1" qsCatId="simple" csTypeId="urn:microsoft.com/office/officeart/2005/8/colors/accent0_3" csCatId="mainScheme" phldr="1"/>
      <dgm:spPr/>
      <dgm:t>
        <a:bodyPr/>
        <a:lstStyle/>
        <a:p>
          <a:endParaRPr lang="en-US"/>
        </a:p>
      </dgm:t>
    </dgm:pt>
    <dgm:pt modelId="{D0B3438C-2B1B-4153-8091-2A8922D965BA}">
      <dgm:prSet/>
      <dgm:spPr/>
      <dgm:t>
        <a:bodyPr/>
        <a:lstStyle/>
        <a:p>
          <a:pPr rtl="0"/>
          <a:r>
            <a:rPr lang="en-US" b="1" dirty="0" smtClean="0"/>
            <a:t>Products</a:t>
          </a:r>
          <a:endParaRPr lang="en-US" b="1" dirty="0"/>
        </a:p>
      </dgm:t>
    </dgm:pt>
    <dgm:pt modelId="{A8CF20D6-31EF-484F-84E3-37A899CF0E99}" type="parTrans" cxnId="{1558E7C0-7DA8-4285-9608-90A31F3875F9}">
      <dgm:prSet/>
      <dgm:spPr/>
      <dgm:t>
        <a:bodyPr/>
        <a:lstStyle/>
        <a:p>
          <a:endParaRPr lang="en-US" b="1"/>
        </a:p>
      </dgm:t>
    </dgm:pt>
    <dgm:pt modelId="{53D2E959-C4A0-4E3A-BD0D-824F81B09B10}" type="sibTrans" cxnId="{1558E7C0-7DA8-4285-9608-90A31F3875F9}">
      <dgm:prSet/>
      <dgm:spPr/>
      <dgm:t>
        <a:bodyPr/>
        <a:lstStyle/>
        <a:p>
          <a:endParaRPr lang="en-US" b="1"/>
        </a:p>
      </dgm:t>
    </dgm:pt>
    <dgm:pt modelId="{972FC457-1A85-4C36-B244-C4B698EB6325}">
      <dgm:prSet/>
      <dgm:spPr/>
      <dgm:t>
        <a:bodyPr/>
        <a:lstStyle/>
        <a:p>
          <a:pPr rtl="0"/>
          <a:r>
            <a:rPr lang="en-US" b="1" dirty="0" smtClean="0"/>
            <a:t>Duties and responsibilities </a:t>
          </a:r>
          <a:endParaRPr lang="en-US" b="1" dirty="0"/>
        </a:p>
      </dgm:t>
    </dgm:pt>
    <dgm:pt modelId="{30C82A15-CB02-4E32-8359-4F9E593CEB1A}" type="parTrans" cxnId="{E88C4B1E-355A-408F-A488-8242C2592191}">
      <dgm:prSet/>
      <dgm:spPr/>
      <dgm:t>
        <a:bodyPr/>
        <a:lstStyle/>
        <a:p>
          <a:endParaRPr lang="en-US" b="1"/>
        </a:p>
      </dgm:t>
    </dgm:pt>
    <dgm:pt modelId="{377EC05F-948C-4465-82E4-DFE7E97F0429}" type="sibTrans" cxnId="{E88C4B1E-355A-408F-A488-8242C2592191}">
      <dgm:prSet/>
      <dgm:spPr/>
      <dgm:t>
        <a:bodyPr/>
        <a:lstStyle/>
        <a:p>
          <a:endParaRPr lang="en-US" b="1"/>
        </a:p>
      </dgm:t>
    </dgm:pt>
    <dgm:pt modelId="{864F52E3-B041-4A13-8368-24DDF2AEFD93}">
      <dgm:prSet/>
      <dgm:spPr/>
      <dgm:t>
        <a:bodyPr/>
        <a:lstStyle/>
        <a:p>
          <a:pPr rtl="0"/>
          <a:r>
            <a:rPr lang="en-US" b="1" dirty="0" smtClean="0"/>
            <a:t>Dress code</a:t>
          </a:r>
          <a:endParaRPr lang="en-US" b="1" dirty="0"/>
        </a:p>
      </dgm:t>
    </dgm:pt>
    <dgm:pt modelId="{A7F91DA1-D84B-4A1C-A630-4E56E555AF88}" type="parTrans" cxnId="{E5E8766C-B6BE-4DED-9A43-AA88522F86D6}">
      <dgm:prSet/>
      <dgm:spPr/>
      <dgm:t>
        <a:bodyPr/>
        <a:lstStyle/>
        <a:p>
          <a:endParaRPr lang="en-US" b="1"/>
        </a:p>
      </dgm:t>
    </dgm:pt>
    <dgm:pt modelId="{B81C2A95-FCE7-4874-AA99-6E35031F05DA}" type="sibTrans" cxnId="{E5E8766C-B6BE-4DED-9A43-AA88522F86D6}">
      <dgm:prSet/>
      <dgm:spPr/>
      <dgm:t>
        <a:bodyPr/>
        <a:lstStyle/>
        <a:p>
          <a:endParaRPr lang="en-US" b="1"/>
        </a:p>
      </dgm:t>
    </dgm:pt>
    <dgm:pt modelId="{5C1A1C31-36A2-4AAB-B57B-3BDDB91C5C44}">
      <dgm:prSet/>
      <dgm:spPr/>
      <dgm:t>
        <a:bodyPr/>
        <a:lstStyle/>
        <a:p>
          <a:pPr rtl="0"/>
          <a:r>
            <a:rPr lang="en-US" b="1" dirty="0" smtClean="0"/>
            <a:t>suppliers</a:t>
          </a:r>
          <a:endParaRPr lang="en-US" b="1" dirty="0"/>
        </a:p>
      </dgm:t>
    </dgm:pt>
    <dgm:pt modelId="{900D8FB1-C8C0-4266-B4BA-1BC13BFF8AFE}" type="parTrans" cxnId="{4B9667E7-7699-46D8-8AFD-96F1EF483D98}">
      <dgm:prSet/>
      <dgm:spPr/>
      <dgm:t>
        <a:bodyPr/>
        <a:lstStyle/>
        <a:p>
          <a:endParaRPr lang="en-US" b="1"/>
        </a:p>
      </dgm:t>
    </dgm:pt>
    <dgm:pt modelId="{8C0C4C10-E97E-4E05-B269-A67FA5479A82}" type="sibTrans" cxnId="{4B9667E7-7699-46D8-8AFD-96F1EF483D98}">
      <dgm:prSet/>
      <dgm:spPr/>
      <dgm:t>
        <a:bodyPr/>
        <a:lstStyle/>
        <a:p>
          <a:endParaRPr lang="en-US" b="1"/>
        </a:p>
      </dgm:t>
    </dgm:pt>
    <dgm:pt modelId="{D64209AE-E7BD-4874-A7A1-45ACAE27B947}">
      <dgm:prSet/>
      <dgm:spPr/>
      <dgm:t>
        <a:bodyPr/>
        <a:lstStyle/>
        <a:p>
          <a:pPr rtl="0"/>
          <a:r>
            <a:rPr lang="en-US" b="1" dirty="0" smtClean="0"/>
            <a:t>Payroll </a:t>
          </a:r>
          <a:endParaRPr lang="en-US" b="1" dirty="0"/>
        </a:p>
      </dgm:t>
    </dgm:pt>
    <dgm:pt modelId="{0C9823BD-57E4-4740-983D-7D8654F41FE1}" type="parTrans" cxnId="{B2B9F559-EF36-4DBB-9D12-04E8F0E82F21}">
      <dgm:prSet/>
      <dgm:spPr/>
      <dgm:t>
        <a:bodyPr/>
        <a:lstStyle/>
        <a:p>
          <a:endParaRPr lang="en-US" b="1"/>
        </a:p>
      </dgm:t>
    </dgm:pt>
    <dgm:pt modelId="{5B756756-CA38-45B6-9AC8-454DF918687C}" type="sibTrans" cxnId="{B2B9F559-EF36-4DBB-9D12-04E8F0E82F21}">
      <dgm:prSet/>
      <dgm:spPr/>
      <dgm:t>
        <a:bodyPr/>
        <a:lstStyle/>
        <a:p>
          <a:endParaRPr lang="en-US" b="1"/>
        </a:p>
      </dgm:t>
    </dgm:pt>
    <dgm:pt modelId="{BB06B275-7D56-4783-9FB1-0D75C7A4ECF6}" type="pres">
      <dgm:prSet presAssocID="{8D721BC6-919A-4A46-964E-ECC0810228E1}" presName="compositeShape" presStyleCnt="0">
        <dgm:presLayoutVars>
          <dgm:chMax val="7"/>
          <dgm:dir/>
          <dgm:resizeHandles val="exact"/>
        </dgm:presLayoutVars>
      </dgm:prSet>
      <dgm:spPr/>
      <dgm:t>
        <a:bodyPr/>
        <a:lstStyle/>
        <a:p>
          <a:endParaRPr lang="en-US"/>
        </a:p>
      </dgm:t>
    </dgm:pt>
    <dgm:pt modelId="{97D82BEC-6B83-4FF1-8713-09C7FD285847}" type="pres">
      <dgm:prSet presAssocID="{D0B3438C-2B1B-4153-8091-2A8922D965BA}" presName="circ1" presStyleLbl="vennNode1" presStyleIdx="0" presStyleCnt="5"/>
      <dgm:spPr/>
    </dgm:pt>
    <dgm:pt modelId="{139B9FF6-91E9-4A17-8C5D-E98C28617E62}" type="pres">
      <dgm:prSet presAssocID="{D0B3438C-2B1B-4153-8091-2A8922D965BA}" presName="circ1Tx" presStyleLbl="revTx" presStyleIdx="0" presStyleCnt="0">
        <dgm:presLayoutVars>
          <dgm:chMax val="0"/>
          <dgm:chPref val="0"/>
          <dgm:bulletEnabled val="1"/>
        </dgm:presLayoutVars>
      </dgm:prSet>
      <dgm:spPr/>
      <dgm:t>
        <a:bodyPr/>
        <a:lstStyle/>
        <a:p>
          <a:endParaRPr lang="en-US"/>
        </a:p>
      </dgm:t>
    </dgm:pt>
    <dgm:pt modelId="{F0111882-535D-4855-BABF-D15DDD6949B8}" type="pres">
      <dgm:prSet presAssocID="{972FC457-1A85-4C36-B244-C4B698EB6325}" presName="circ2" presStyleLbl="vennNode1" presStyleIdx="1" presStyleCnt="5"/>
      <dgm:spPr/>
    </dgm:pt>
    <dgm:pt modelId="{82757108-D8CF-49C6-93C7-53952DAC8043}" type="pres">
      <dgm:prSet presAssocID="{972FC457-1A85-4C36-B244-C4B698EB6325}" presName="circ2Tx" presStyleLbl="revTx" presStyleIdx="0" presStyleCnt="0">
        <dgm:presLayoutVars>
          <dgm:chMax val="0"/>
          <dgm:chPref val="0"/>
          <dgm:bulletEnabled val="1"/>
        </dgm:presLayoutVars>
      </dgm:prSet>
      <dgm:spPr/>
      <dgm:t>
        <a:bodyPr/>
        <a:lstStyle/>
        <a:p>
          <a:endParaRPr lang="en-US"/>
        </a:p>
      </dgm:t>
    </dgm:pt>
    <dgm:pt modelId="{8A37F447-8AFC-4880-ACB0-07BA410AC1DE}" type="pres">
      <dgm:prSet presAssocID="{864F52E3-B041-4A13-8368-24DDF2AEFD93}" presName="circ3" presStyleLbl="vennNode1" presStyleIdx="2" presStyleCnt="5"/>
      <dgm:spPr/>
    </dgm:pt>
    <dgm:pt modelId="{D7E732B4-3905-4AB1-A9A8-671E1A1BD8DA}" type="pres">
      <dgm:prSet presAssocID="{864F52E3-B041-4A13-8368-24DDF2AEFD93}" presName="circ3Tx" presStyleLbl="revTx" presStyleIdx="0" presStyleCnt="0">
        <dgm:presLayoutVars>
          <dgm:chMax val="0"/>
          <dgm:chPref val="0"/>
          <dgm:bulletEnabled val="1"/>
        </dgm:presLayoutVars>
      </dgm:prSet>
      <dgm:spPr/>
      <dgm:t>
        <a:bodyPr/>
        <a:lstStyle/>
        <a:p>
          <a:endParaRPr lang="en-US"/>
        </a:p>
      </dgm:t>
    </dgm:pt>
    <dgm:pt modelId="{A04C06C9-0F03-4649-AFCB-BCCE58EC8A99}" type="pres">
      <dgm:prSet presAssocID="{5C1A1C31-36A2-4AAB-B57B-3BDDB91C5C44}" presName="circ4" presStyleLbl="vennNode1" presStyleIdx="3" presStyleCnt="5"/>
      <dgm:spPr/>
    </dgm:pt>
    <dgm:pt modelId="{AFAC6A55-366F-4BA0-8E29-29F7BE7DBFB5}" type="pres">
      <dgm:prSet presAssocID="{5C1A1C31-36A2-4AAB-B57B-3BDDB91C5C44}" presName="circ4Tx" presStyleLbl="revTx" presStyleIdx="0" presStyleCnt="0">
        <dgm:presLayoutVars>
          <dgm:chMax val="0"/>
          <dgm:chPref val="0"/>
          <dgm:bulletEnabled val="1"/>
        </dgm:presLayoutVars>
      </dgm:prSet>
      <dgm:spPr/>
      <dgm:t>
        <a:bodyPr/>
        <a:lstStyle/>
        <a:p>
          <a:endParaRPr lang="en-US"/>
        </a:p>
      </dgm:t>
    </dgm:pt>
    <dgm:pt modelId="{6A29A96E-504E-42F1-B479-F50A97701002}" type="pres">
      <dgm:prSet presAssocID="{D64209AE-E7BD-4874-A7A1-45ACAE27B947}" presName="circ5" presStyleLbl="vennNode1" presStyleIdx="4" presStyleCnt="5"/>
      <dgm:spPr/>
    </dgm:pt>
    <dgm:pt modelId="{436985B0-0D88-44B6-87DD-AE81BDE15DC4}" type="pres">
      <dgm:prSet presAssocID="{D64209AE-E7BD-4874-A7A1-45ACAE27B947}" presName="circ5Tx" presStyleLbl="revTx" presStyleIdx="0" presStyleCnt="0">
        <dgm:presLayoutVars>
          <dgm:chMax val="0"/>
          <dgm:chPref val="0"/>
          <dgm:bulletEnabled val="1"/>
        </dgm:presLayoutVars>
      </dgm:prSet>
      <dgm:spPr/>
      <dgm:t>
        <a:bodyPr/>
        <a:lstStyle/>
        <a:p>
          <a:endParaRPr lang="en-US"/>
        </a:p>
      </dgm:t>
    </dgm:pt>
  </dgm:ptLst>
  <dgm:cxnLst>
    <dgm:cxn modelId="{1558E7C0-7DA8-4285-9608-90A31F3875F9}" srcId="{8D721BC6-919A-4A46-964E-ECC0810228E1}" destId="{D0B3438C-2B1B-4153-8091-2A8922D965BA}" srcOrd="0" destOrd="0" parTransId="{A8CF20D6-31EF-484F-84E3-37A899CF0E99}" sibTransId="{53D2E959-C4A0-4E3A-BD0D-824F81B09B10}"/>
    <dgm:cxn modelId="{E5E8766C-B6BE-4DED-9A43-AA88522F86D6}" srcId="{8D721BC6-919A-4A46-964E-ECC0810228E1}" destId="{864F52E3-B041-4A13-8368-24DDF2AEFD93}" srcOrd="2" destOrd="0" parTransId="{A7F91DA1-D84B-4A1C-A630-4E56E555AF88}" sibTransId="{B81C2A95-FCE7-4874-AA99-6E35031F05DA}"/>
    <dgm:cxn modelId="{E88C4B1E-355A-408F-A488-8242C2592191}" srcId="{8D721BC6-919A-4A46-964E-ECC0810228E1}" destId="{972FC457-1A85-4C36-B244-C4B698EB6325}" srcOrd="1" destOrd="0" parTransId="{30C82A15-CB02-4E32-8359-4F9E593CEB1A}" sibTransId="{377EC05F-948C-4465-82E4-DFE7E97F0429}"/>
    <dgm:cxn modelId="{316311CE-CC4F-4450-9150-286E70AEC488}" type="presOf" srcId="{972FC457-1A85-4C36-B244-C4B698EB6325}" destId="{82757108-D8CF-49C6-93C7-53952DAC8043}" srcOrd="0" destOrd="0" presId="urn:microsoft.com/office/officeart/2005/8/layout/venn1"/>
    <dgm:cxn modelId="{B22F2B7B-A84D-44A9-B2D5-015916BC53A6}" type="presOf" srcId="{D64209AE-E7BD-4874-A7A1-45ACAE27B947}" destId="{436985B0-0D88-44B6-87DD-AE81BDE15DC4}" srcOrd="0" destOrd="0" presId="urn:microsoft.com/office/officeart/2005/8/layout/venn1"/>
    <dgm:cxn modelId="{39D445BD-CCD8-4602-B89E-9C48A4E68DDA}" type="presOf" srcId="{D0B3438C-2B1B-4153-8091-2A8922D965BA}" destId="{139B9FF6-91E9-4A17-8C5D-E98C28617E62}" srcOrd="0" destOrd="0" presId="urn:microsoft.com/office/officeart/2005/8/layout/venn1"/>
    <dgm:cxn modelId="{66DDEB4D-CD68-4366-A28F-BB93D65451C6}" type="presOf" srcId="{8D721BC6-919A-4A46-964E-ECC0810228E1}" destId="{BB06B275-7D56-4783-9FB1-0D75C7A4ECF6}" srcOrd="0" destOrd="0" presId="urn:microsoft.com/office/officeart/2005/8/layout/venn1"/>
    <dgm:cxn modelId="{3568B42C-1D6A-466F-BDCF-7948E0518AF4}" type="presOf" srcId="{864F52E3-B041-4A13-8368-24DDF2AEFD93}" destId="{D7E732B4-3905-4AB1-A9A8-671E1A1BD8DA}" srcOrd="0" destOrd="0" presId="urn:microsoft.com/office/officeart/2005/8/layout/venn1"/>
    <dgm:cxn modelId="{4B9667E7-7699-46D8-8AFD-96F1EF483D98}" srcId="{8D721BC6-919A-4A46-964E-ECC0810228E1}" destId="{5C1A1C31-36A2-4AAB-B57B-3BDDB91C5C44}" srcOrd="3" destOrd="0" parTransId="{900D8FB1-C8C0-4266-B4BA-1BC13BFF8AFE}" sibTransId="{8C0C4C10-E97E-4E05-B269-A67FA5479A82}"/>
    <dgm:cxn modelId="{26D15431-3C3A-481B-9F3C-1E116641A86F}" type="presOf" srcId="{5C1A1C31-36A2-4AAB-B57B-3BDDB91C5C44}" destId="{AFAC6A55-366F-4BA0-8E29-29F7BE7DBFB5}" srcOrd="0" destOrd="0" presId="urn:microsoft.com/office/officeart/2005/8/layout/venn1"/>
    <dgm:cxn modelId="{B2B9F559-EF36-4DBB-9D12-04E8F0E82F21}" srcId="{8D721BC6-919A-4A46-964E-ECC0810228E1}" destId="{D64209AE-E7BD-4874-A7A1-45ACAE27B947}" srcOrd="4" destOrd="0" parTransId="{0C9823BD-57E4-4740-983D-7D8654F41FE1}" sibTransId="{5B756756-CA38-45B6-9AC8-454DF918687C}"/>
    <dgm:cxn modelId="{42AB8949-0A4A-4E75-9DA2-32DA7F285AAB}" type="presParOf" srcId="{BB06B275-7D56-4783-9FB1-0D75C7A4ECF6}" destId="{97D82BEC-6B83-4FF1-8713-09C7FD285847}" srcOrd="0" destOrd="0" presId="urn:microsoft.com/office/officeart/2005/8/layout/venn1"/>
    <dgm:cxn modelId="{1869FB37-028C-4BD4-A611-2B673C30D20F}" type="presParOf" srcId="{BB06B275-7D56-4783-9FB1-0D75C7A4ECF6}" destId="{139B9FF6-91E9-4A17-8C5D-E98C28617E62}" srcOrd="1" destOrd="0" presId="urn:microsoft.com/office/officeart/2005/8/layout/venn1"/>
    <dgm:cxn modelId="{E35415D6-51FF-4DD7-9371-C9AF1179B591}" type="presParOf" srcId="{BB06B275-7D56-4783-9FB1-0D75C7A4ECF6}" destId="{F0111882-535D-4855-BABF-D15DDD6949B8}" srcOrd="2" destOrd="0" presId="urn:microsoft.com/office/officeart/2005/8/layout/venn1"/>
    <dgm:cxn modelId="{87A3BA41-EC5E-46A5-9F6C-868ED0CBA786}" type="presParOf" srcId="{BB06B275-7D56-4783-9FB1-0D75C7A4ECF6}" destId="{82757108-D8CF-49C6-93C7-53952DAC8043}" srcOrd="3" destOrd="0" presId="urn:microsoft.com/office/officeart/2005/8/layout/venn1"/>
    <dgm:cxn modelId="{14942FDB-6FB0-41EA-916E-DB7CE6D2639B}" type="presParOf" srcId="{BB06B275-7D56-4783-9FB1-0D75C7A4ECF6}" destId="{8A37F447-8AFC-4880-ACB0-07BA410AC1DE}" srcOrd="4" destOrd="0" presId="urn:microsoft.com/office/officeart/2005/8/layout/venn1"/>
    <dgm:cxn modelId="{FB773F48-80E7-4295-B8B5-470CD6D3D148}" type="presParOf" srcId="{BB06B275-7D56-4783-9FB1-0D75C7A4ECF6}" destId="{D7E732B4-3905-4AB1-A9A8-671E1A1BD8DA}" srcOrd="5" destOrd="0" presId="urn:microsoft.com/office/officeart/2005/8/layout/venn1"/>
    <dgm:cxn modelId="{A83020DE-9710-4B28-89E4-8D687FD6C5AA}" type="presParOf" srcId="{BB06B275-7D56-4783-9FB1-0D75C7A4ECF6}" destId="{A04C06C9-0F03-4649-AFCB-BCCE58EC8A99}" srcOrd="6" destOrd="0" presId="urn:microsoft.com/office/officeart/2005/8/layout/venn1"/>
    <dgm:cxn modelId="{5A54F0D7-1DF1-4ACB-8D79-398E138EAC58}" type="presParOf" srcId="{BB06B275-7D56-4783-9FB1-0D75C7A4ECF6}" destId="{AFAC6A55-366F-4BA0-8E29-29F7BE7DBFB5}" srcOrd="7" destOrd="0" presId="urn:microsoft.com/office/officeart/2005/8/layout/venn1"/>
    <dgm:cxn modelId="{8B197DC3-C6CB-4431-B258-14E4DC25FAFF}" type="presParOf" srcId="{BB06B275-7D56-4783-9FB1-0D75C7A4ECF6}" destId="{6A29A96E-504E-42F1-B479-F50A97701002}" srcOrd="8" destOrd="0" presId="urn:microsoft.com/office/officeart/2005/8/layout/venn1"/>
    <dgm:cxn modelId="{01290BCA-3933-48F7-946D-456FAE9C0F3C}" type="presParOf" srcId="{BB06B275-7D56-4783-9FB1-0D75C7A4ECF6}" destId="{436985B0-0D88-44B6-87DD-AE81BDE15DC4}" srcOrd="9"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BECACD-6AB2-4FD8-B4CC-517A464B6DDD}">
      <dsp:nvSpPr>
        <dsp:cNvPr id="0" name=""/>
        <dsp:cNvSpPr/>
      </dsp:nvSpPr>
      <dsp:spPr>
        <a:xfrm>
          <a:off x="1130997" y="0"/>
          <a:ext cx="3886199" cy="3886199"/>
        </a:xfrm>
        <a:prstGeom prst="triangle">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3054BB-ED36-43C2-81D1-50E83A38B183}">
      <dsp:nvSpPr>
        <dsp:cNvPr id="0" name=""/>
        <dsp:cNvSpPr/>
      </dsp:nvSpPr>
      <dsp:spPr>
        <a:xfrm>
          <a:off x="247647" y="388999"/>
          <a:ext cx="8178929" cy="2762844"/>
        </a:xfrm>
        <a:prstGeom prst="roundRect">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lvl="0" algn="ctr" defTabSz="1022350" rtl="0">
            <a:lnSpc>
              <a:spcPct val="90000"/>
            </a:lnSpc>
            <a:spcBef>
              <a:spcPct val="0"/>
            </a:spcBef>
            <a:spcAft>
              <a:spcPct val="35000"/>
            </a:spcAft>
          </a:pPr>
          <a:r>
            <a:rPr lang="en-US" sz="2300" b="1" kern="1200" dirty="0" smtClean="0"/>
            <a:t>In this presentation there will be discussion of the Business Plan of Sweet and treat bakery where we will talk about various aspect of the company and the course of action that can be taken considering the business environment.</a:t>
          </a:r>
          <a:endParaRPr lang="en-US" sz="2300" b="1" kern="1200" dirty="0"/>
        </a:p>
      </dsp:txBody>
      <dsp:txXfrm>
        <a:off x="382518" y="523870"/>
        <a:ext cx="7909187" cy="24931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6803DA-4D49-42D1-8F09-47316B7D7751}">
      <dsp:nvSpPr>
        <dsp:cNvPr id="0" name=""/>
        <dsp:cNvSpPr/>
      </dsp:nvSpPr>
      <dsp:spPr>
        <a:xfrm>
          <a:off x="3462946" y="1237"/>
          <a:ext cx="1360847" cy="884550"/>
        </a:xfrm>
        <a:prstGeom prst="roundRect">
          <a:avLst/>
        </a:prstGeom>
        <a:solidFill>
          <a:schemeClr val="dk2">
            <a:hueOff val="0"/>
            <a:satOff val="0"/>
            <a:lumOff val="0"/>
            <a:alphaOff val="0"/>
          </a:schemeClr>
        </a:solidFill>
        <a:ln w="38100" cap="flat" cmpd="sng" algn="ctr">
          <a:solidFill>
            <a:schemeClr val="lt2">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lvl="0" algn="ctr" defTabSz="400050" rtl="0">
            <a:lnSpc>
              <a:spcPct val="90000"/>
            </a:lnSpc>
            <a:spcBef>
              <a:spcPct val="0"/>
            </a:spcBef>
            <a:spcAft>
              <a:spcPct val="35000"/>
            </a:spcAft>
          </a:pPr>
          <a:r>
            <a:rPr lang="en-US" sz="900" b="1" kern="1200" dirty="0" smtClean="0"/>
            <a:t>To grow into the top Sweet bakery shop in UK</a:t>
          </a:r>
          <a:endParaRPr lang="en-US" sz="900" b="1" kern="1200" dirty="0"/>
        </a:p>
      </dsp:txBody>
      <dsp:txXfrm>
        <a:off x="3506126" y="44417"/>
        <a:ext cx="1274487" cy="798190"/>
      </dsp:txXfrm>
    </dsp:sp>
    <dsp:sp modelId="{D10F9BDE-08EF-436C-B200-A54F75961D84}">
      <dsp:nvSpPr>
        <dsp:cNvPr id="0" name=""/>
        <dsp:cNvSpPr/>
      </dsp:nvSpPr>
      <dsp:spPr>
        <a:xfrm>
          <a:off x="2681883" y="443512"/>
          <a:ext cx="2922974" cy="2922974"/>
        </a:xfrm>
        <a:custGeom>
          <a:avLst/>
          <a:gdLst/>
          <a:ahLst/>
          <a:cxnLst/>
          <a:rect l="0" t="0" r="0" b="0"/>
          <a:pathLst>
            <a:path>
              <a:moveTo>
                <a:pt x="2150921" y="172834"/>
              </a:moveTo>
              <a:arcTo wR="1461487" hR="1461487" stAng="17888817" swAng="2402839"/>
            </a:path>
          </a:pathLst>
        </a:custGeom>
        <a:noFill/>
        <a:ln w="38100" cap="flat" cmpd="sng" algn="ctr">
          <a:solidFill>
            <a:schemeClr val="accent4"/>
          </a:solidFill>
          <a:prstDash val="solid"/>
        </a:ln>
        <a:effectLst>
          <a:outerShdw blurRad="40000" dist="23000" dir="5400000" rotWithShape="0">
            <a:srgbClr val="000000">
              <a:alpha val="35000"/>
            </a:srgbClr>
          </a:outerShdw>
        </a:effectLst>
      </dsp:spPr>
      <dsp:style>
        <a:lnRef idx="3">
          <a:schemeClr val="accent4"/>
        </a:lnRef>
        <a:fillRef idx="0">
          <a:schemeClr val="accent4"/>
        </a:fillRef>
        <a:effectRef idx="2">
          <a:schemeClr val="accent4"/>
        </a:effectRef>
        <a:fontRef idx="minor">
          <a:schemeClr val="tx1"/>
        </a:fontRef>
      </dsp:style>
    </dsp:sp>
    <dsp:sp modelId="{2ED8FEBE-95C0-40DE-B8DD-291B0B82903B}">
      <dsp:nvSpPr>
        <dsp:cNvPr id="0" name=""/>
        <dsp:cNvSpPr/>
      </dsp:nvSpPr>
      <dsp:spPr>
        <a:xfrm>
          <a:off x="4829174" y="1371598"/>
          <a:ext cx="1551365" cy="1066803"/>
        </a:xfrm>
        <a:prstGeom prst="roundRect">
          <a:avLst/>
        </a:prstGeom>
        <a:solidFill>
          <a:schemeClr val="dk2">
            <a:hueOff val="0"/>
            <a:satOff val="0"/>
            <a:lumOff val="0"/>
            <a:alphaOff val="0"/>
          </a:schemeClr>
        </a:solidFill>
        <a:ln w="38100" cap="flat" cmpd="sng" algn="ctr">
          <a:solidFill>
            <a:schemeClr val="lt2">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lvl="0" algn="ctr" defTabSz="400050" rtl="0">
            <a:lnSpc>
              <a:spcPct val="90000"/>
            </a:lnSpc>
            <a:spcBef>
              <a:spcPct val="0"/>
            </a:spcBef>
            <a:spcAft>
              <a:spcPct val="35000"/>
            </a:spcAft>
          </a:pPr>
          <a:r>
            <a:rPr lang="en-US" sz="900" b="1" kern="1200" dirty="0" smtClean="0"/>
            <a:t>To provide the customers with the best tasting products </a:t>
          </a:r>
          <a:endParaRPr lang="en-US" sz="900" b="1" kern="1200" dirty="0"/>
        </a:p>
      </dsp:txBody>
      <dsp:txXfrm>
        <a:off x="4881251" y="1423675"/>
        <a:ext cx="1447211" cy="962649"/>
      </dsp:txXfrm>
    </dsp:sp>
    <dsp:sp modelId="{C4942E34-7A6E-4797-BA04-21174381AB8D}">
      <dsp:nvSpPr>
        <dsp:cNvPr id="0" name=""/>
        <dsp:cNvSpPr/>
      </dsp:nvSpPr>
      <dsp:spPr>
        <a:xfrm>
          <a:off x="2681883" y="443512"/>
          <a:ext cx="2922974" cy="2922974"/>
        </a:xfrm>
        <a:custGeom>
          <a:avLst/>
          <a:gdLst/>
          <a:ahLst/>
          <a:cxnLst/>
          <a:rect l="0" t="0" r="0" b="0"/>
          <a:pathLst>
            <a:path>
              <a:moveTo>
                <a:pt x="2818403" y="2004372"/>
              </a:moveTo>
              <a:arcTo wR="1461487" hR="1461487" stAng="1308344" swAng="2402839"/>
            </a:path>
          </a:pathLst>
        </a:custGeom>
        <a:noFill/>
        <a:ln w="38100" cap="flat" cmpd="sng" algn="ctr">
          <a:solidFill>
            <a:schemeClr val="accent4"/>
          </a:solidFill>
          <a:prstDash val="solid"/>
        </a:ln>
        <a:effectLst>
          <a:outerShdw blurRad="40000" dist="23000" dir="5400000" rotWithShape="0">
            <a:srgbClr val="000000">
              <a:alpha val="35000"/>
            </a:srgbClr>
          </a:outerShdw>
        </a:effectLst>
      </dsp:spPr>
      <dsp:style>
        <a:lnRef idx="3">
          <a:schemeClr val="accent4"/>
        </a:lnRef>
        <a:fillRef idx="0">
          <a:schemeClr val="accent4"/>
        </a:fillRef>
        <a:effectRef idx="2">
          <a:schemeClr val="accent4"/>
        </a:effectRef>
        <a:fontRef idx="minor">
          <a:schemeClr val="tx1"/>
        </a:fontRef>
      </dsp:style>
    </dsp:sp>
    <dsp:sp modelId="{8ED7C190-649C-4065-B8E6-51BFFC79B285}">
      <dsp:nvSpPr>
        <dsp:cNvPr id="0" name=""/>
        <dsp:cNvSpPr/>
      </dsp:nvSpPr>
      <dsp:spPr>
        <a:xfrm>
          <a:off x="3462946" y="2924211"/>
          <a:ext cx="1360847" cy="884550"/>
        </a:xfrm>
        <a:prstGeom prst="roundRect">
          <a:avLst/>
        </a:prstGeom>
        <a:solidFill>
          <a:schemeClr val="dk2">
            <a:hueOff val="0"/>
            <a:satOff val="0"/>
            <a:lumOff val="0"/>
            <a:alphaOff val="0"/>
          </a:schemeClr>
        </a:solidFill>
        <a:ln w="38100" cap="flat" cmpd="sng" algn="ctr">
          <a:solidFill>
            <a:schemeClr val="lt2">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lvl="0" algn="ctr" defTabSz="400050" rtl="0">
            <a:lnSpc>
              <a:spcPct val="90000"/>
            </a:lnSpc>
            <a:spcBef>
              <a:spcPct val="0"/>
            </a:spcBef>
            <a:spcAft>
              <a:spcPct val="35000"/>
            </a:spcAft>
          </a:pPr>
          <a:r>
            <a:rPr lang="en-US" sz="900" b="1" kern="1200" dirty="0" smtClean="0"/>
            <a:t>To create a reliable brand name  and achieve a </a:t>
          </a:r>
          <a:r>
            <a:rPr lang="en-US" sz="900" b="1" kern="1200" smtClean="0"/>
            <a:t>positive positioning</a:t>
          </a:r>
          <a:endParaRPr lang="en-US" sz="900" b="1" kern="1200" dirty="0"/>
        </a:p>
      </dsp:txBody>
      <dsp:txXfrm>
        <a:off x="3506126" y="2967391"/>
        <a:ext cx="1274487" cy="798190"/>
      </dsp:txXfrm>
    </dsp:sp>
    <dsp:sp modelId="{A13C5E83-ED84-4D8E-A9CB-1E8300D19456}">
      <dsp:nvSpPr>
        <dsp:cNvPr id="0" name=""/>
        <dsp:cNvSpPr/>
      </dsp:nvSpPr>
      <dsp:spPr>
        <a:xfrm>
          <a:off x="2681883" y="443512"/>
          <a:ext cx="2922974" cy="2922974"/>
        </a:xfrm>
        <a:custGeom>
          <a:avLst/>
          <a:gdLst/>
          <a:ahLst/>
          <a:cxnLst/>
          <a:rect l="0" t="0" r="0" b="0"/>
          <a:pathLst>
            <a:path>
              <a:moveTo>
                <a:pt x="771259" y="2749714"/>
              </a:moveTo>
              <a:arcTo wR="1461487" hR="1461487" stAng="7090935" swAng="2626052"/>
            </a:path>
          </a:pathLst>
        </a:custGeom>
        <a:noFill/>
        <a:ln w="38100" cap="flat" cmpd="sng" algn="ctr">
          <a:solidFill>
            <a:schemeClr val="accent4"/>
          </a:solidFill>
          <a:prstDash val="solid"/>
        </a:ln>
        <a:effectLst>
          <a:outerShdw blurRad="40000" dist="23000" dir="5400000" rotWithShape="0">
            <a:srgbClr val="000000">
              <a:alpha val="35000"/>
            </a:srgbClr>
          </a:outerShdw>
        </a:effectLst>
      </dsp:spPr>
      <dsp:style>
        <a:lnRef idx="3">
          <a:schemeClr val="accent4"/>
        </a:lnRef>
        <a:fillRef idx="0">
          <a:schemeClr val="accent4"/>
        </a:fillRef>
        <a:effectRef idx="2">
          <a:schemeClr val="accent4"/>
        </a:effectRef>
        <a:fontRef idx="minor">
          <a:schemeClr val="tx1"/>
        </a:fontRef>
      </dsp:style>
    </dsp:sp>
    <dsp:sp modelId="{DA2C04A0-6F38-4744-80E1-B310775E46FE}">
      <dsp:nvSpPr>
        <dsp:cNvPr id="0" name=""/>
        <dsp:cNvSpPr/>
      </dsp:nvSpPr>
      <dsp:spPr>
        <a:xfrm>
          <a:off x="2001459" y="1462724"/>
          <a:ext cx="1360847" cy="884550"/>
        </a:xfrm>
        <a:prstGeom prst="roundRect">
          <a:avLst/>
        </a:prstGeom>
        <a:solidFill>
          <a:schemeClr val="dk2">
            <a:hueOff val="0"/>
            <a:satOff val="0"/>
            <a:lumOff val="0"/>
            <a:alphaOff val="0"/>
          </a:schemeClr>
        </a:solidFill>
        <a:ln w="38100" cap="flat" cmpd="sng" algn="ctr">
          <a:solidFill>
            <a:schemeClr val="lt2">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lvl="0" algn="ctr" defTabSz="400050" rtl="0">
            <a:lnSpc>
              <a:spcPct val="90000"/>
            </a:lnSpc>
            <a:spcBef>
              <a:spcPct val="0"/>
            </a:spcBef>
            <a:spcAft>
              <a:spcPct val="35000"/>
            </a:spcAft>
          </a:pPr>
          <a:r>
            <a:rPr lang="en-US" sz="900" b="1" kern="1200" dirty="0" smtClean="0"/>
            <a:t>To put the satisfaction of the customers first</a:t>
          </a:r>
          <a:endParaRPr lang="en-US" sz="900" b="1" kern="1200" dirty="0"/>
        </a:p>
      </dsp:txBody>
      <dsp:txXfrm>
        <a:off x="2044639" y="1505904"/>
        <a:ext cx="1274487" cy="798190"/>
      </dsp:txXfrm>
    </dsp:sp>
    <dsp:sp modelId="{89913C7D-BE6B-43B7-A9C6-381DE24E4DED}">
      <dsp:nvSpPr>
        <dsp:cNvPr id="0" name=""/>
        <dsp:cNvSpPr/>
      </dsp:nvSpPr>
      <dsp:spPr>
        <a:xfrm>
          <a:off x="2681883" y="443512"/>
          <a:ext cx="2922974" cy="2922974"/>
        </a:xfrm>
        <a:custGeom>
          <a:avLst/>
          <a:gdLst/>
          <a:ahLst/>
          <a:cxnLst/>
          <a:rect l="0" t="0" r="0" b="0"/>
          <a:pathLst>
            <a:path>
              <a:moveTo>
                <a:pt x="71926" y="1008644"/>
              </a:moveTo>
              <a:arcTo wR="1461487" hR="1461487" stAng="11883013" swAng="2626052"/>
            </a:path>
          </a:pathLst>
        </a:custGeom>
        <a:noFill/>
        <a:ln w="38100" cap="flat" cmpd="sng" algn="ctr">
          <a:solidFill>
            <a:schemeClr val="accent4"/>
          </a:solidFill>
          <a:prstDash val="solid"/>
        </a:ln>
        <a:effectLst>
          <a:outerShdw blurRad="40000" dist="23000" dir="5400000" rotWithShape="0">
            <a:srgbClr val="000000">
              <a:alpha val="35000"/>
            </a:srgbClr>
          </a:outerShdw>
        </a:effectLst>
      </dsp:spPr>
      <dsp:style>
        <a:lnRef idx="3">
          <a:schemeClr val="accent4"/>
        </a:lnRef>
        <a:fillRef idx="0">
          <a:schemeClr val="accent4"/>
        </a:fillRef>
        <a:effectRef idx="2">
          <a:schemeClr val="accent4"/>
        </a:effectRef>
        <a:fontRef idx="minor">
          <a:schemeClr val="tx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5D66CE-8E9E-4A2E-829B-4E2BA78E1501}">
      <dsp:nvSpPr>
        <dsp:cNvPr id="0" name=""/>
        <dsp:cNvSpPr/>
      </dsp:nvSpPr>
      <dsp:spPr>
        <a:xfrm>
          <a:off x="320039" y="0"/>
          <a:ext cx="6675120" cy="4171950"/>
        </a:xfrm>
        <a:prstGeom prst="swooshArrow">
          <a:avLst>
            <a:gd name="adj1" fmla="val 25000"/>
            <a:gd name="adj2" fmla="val 25000"/>
          </a:avLst>
        </a:prstGeom>
        <a:solidFill>
          <a:schemeClr val="accent4"/>
        </a:solidFill>
        <a:ln>
          <a:noFill/>
        </a:ln>
        <a:effectLst/>
      </dsp:spPr>
      <dsp:style>
        <a:lnRef idx="0">
          <a:scrgbClr r="0" g="0" b="0"/>
        </a:lnRef>
        <a:fillRef idx="1">
          <a:scrgbClr r="0" g="0" b="0"/>
        </a:fillRef>
        <a:effectRef idx="0">
          <a:scrgbClr r="0" g="0" b="0"/>
        </a:effectRef>
        <a:fontRef idx="minor"/>
      </dsp:style>
    </dsp:sp>
    <dsp:sp modelId="{F9536D12-C707-4DBA-A5D2-869AECD28EF5}">
      <dsp:nvSpPr>
        <dsp:cNvPr id="0" name=""/>
        <dsp:cNvSpPr/>
      </dsp:nvSpPr>
      <dsp:spPr>
        <a:xfrm>
          <a:off x="1167780" y="2879479"/>
          <a:ext cx="173553" cy="173553"/>
        </a:xfrm>
        <a:prstGeom prst="ellipse">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903EE4-DA64-4BA4-97DF-6AE88974995E}">
      <dsp:nvSpPr>
        <dsp:cNvPr id="0" name=""/>
        <dsp:cNvSpPr/>
      </dsp:nvSpPr>
      <dsp:spPr>
        <a:xfrm>
          <a:off x="1254556" y="2966256"/>
          <a:ext cx="1555302" cy="12056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962" tIns="0" rIns="0" bIns="0" numCol="1" spcCol="1270" anchor="t" anchorCtr="0">
          <a:noAutofit/>
        </a:bodyPr>
        <a:lstStyle/>
        <a:p>
          <a:pPr lvl="0" algn="l" defTabSz="800100" rtl="0">
            <a:lnSpc>
              <a:spcPct val="90000"/>
            </a:lnSpc>
            <a:spcBef>
              <a:spcPct val="0"/>
            </a:spcBef>
            <a:spcAft>
              <a:spcPct val="35000"/>
            </a:spcAft>
          </a:pPr>
          <a:r>
            <a:rPr lang="en-US" sz="1800" b="1" kern="1200" dirty="0" smtClean="0"/>
            <a:t>Beating the competitors. </a:t>
          </a:r>
          <a:endParaRPr lang="en-US" sz="1800" kern="1200" dirty="0"/>
        </a:p>
      </dsp:txBody>
      <dsp:txXfrm>
        <a:off x="1254556" y="2966256"/>
        <a:ext cx="1555302" cy="1205693"/>
      </dsp:txXfrm>
    </dsp:sp>
    <dsp:sp modelId="{1479FF91-33D3-4CC3-A080-D6DBAE3C5CDB}">
      <dsp:nvSpPr>
        <dsp:cNvPr id="0" name=""/>
        <dsp:cNvSpPr/>
      </dsp:nvSpPr>
      <dsp:spPr>
        <a:xfrm>
          <a:off x="2699720" y="1745543"/>
          <a:ext cx="313730" cy="313730"/>
        </a:xfrm>
        <a:prstGeom prst="ellipse">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8231F8-3051-45C3-A10A-F4A61E784AC8}">
      <dsp:nvSpPr>
        <dsp:cNvPr id="0" name=""/>
        <dsp:cNvSpPr/>
      </dsp:nvSpPr>
      <dsp:spPr>
        <a:xfrm>
          <a:off x="2895595" y="2111955"/>
          <a:ext cx="1524009" cy="18504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239" tIns="0" rIns="0" bIns="0" numCol="1" spcCol="1270" anchor="t" anchorCtr="0">
          <a:noAutofit/>
        </a:bodyPr>
        <a:lstStyle/>
        <a:p>
          <a:pPr lvl="0" algn="l" defTabSz="800100" rtl="0">
            <a:lnSpc>
              <a:spcPct val="90000"/>
            </a:lnSpc>
            <a:spcBef>
              <a:spcPct val="0"/>
            </a:spcBef>
            <a:spcAft>
              <a:spcPct val="35000"/>
            </a:spcAft>
          </a:pPr>
          <a:r>
            <a:rPr lang="en-US" sz="1800" b="1" kern="1200" dirty="0" smtClean="0"/>
            <a:t>Providing the best tasting bakery products</a:t>
          </a:r>
          <a:endParaRPr lang="en-US" sz="1800" kern="1200" dirty="0"/>
        </a:p>
      </dsp:txBody>
      <dsp:txXfrm>
        <a:off x="2895595" y="2111955"/>
        <a:ext cx="1524009" cy="1850447"/>
      </dsp:txXfrm>
    </dsp:sp>
    <dsp:sp modelId="{088FAEEF-368D-4B52-82DF-4F1A81F6A8BD}">
      <dsp:nvSpPr>
        <dsp:cNvPr id="0" name=""/>
        <dsp:cNvSpPr/>
      </dsp:nvSpPr>
      <dsp:spPr>
        <a:xfrm>
          <a:off x="4542053" y="1055503"/>
          <a:ext cx="433882" cy="433882"/>
        </a:xfrm>
        <a:prstGeom prst="ellipse">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8FF49F-48F2-45AF-B2B6-6F44EBF9072B}">
      <dsp:nvSpPr>
        <dsp:cNvPr id="0" name=""/>
        <dsp:cNvSpPr/>
      </dsp:nvSpPr>
      <dsp:spPr>
        <a:xfrm>
          <a:off x="4800599" y="1600204"/>
          <a:ext cx="1376783" cy="20232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9906" tIns="0" rIns="0" bIns="0" numCol="1" spcCol="1270" anchor="t" anchorCtr="0">
          <a:noAutofit/>
        </a:bodyPr>
        <a:lstStyle/>
        <a:p>
          <a:pPr lvl="0" algn="l" defTabSz="800100" rtl="0">
            <a:lnSpc>
              <a:spcPct val="90000"/>
            </a:lnSpc>
            <a:spcBef>
              <a:spcPct val="0"/>
            </a:spcBef>
            <a:spcAft>
              <a:spcPct val="35000"/>
            </a:spcAft>
          </a:pPr>
          <a:r>
            <a:rPr lang="en-US" sz="1800" b="1" kern="1200" dirty="0" smtClean="0"/>
            <a:t>Higher market share </a:t>
          </a:r>
          <a:endParaRPr lang="en-US" sz="1800" kern="1200" dirty="0"/>
        </a:p>
      </dsp:txBody>
      <dsp:txXfrm>
        <a:off x="4800599" y="1600204"/>
        <a:ext cx="1376783" cy="20232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4.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target1">
  <dgm:title val=""/>
  <dgm:desc val=""/>
  <dgm:catLst>
    <dgm:cat type="relationship" pri="25000"/>
    <dgm:cat type="convert" pri="2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resizeHandles val="exact"/>
    </dgm:varLst>
    <dgm:alg type="composite">
      <dgm:param type="ar" val="1.25"/>
    </dgm:alg>
    <dgm:shape xmlns:r="http://schemas.openxmlformats.org/officeDocument/2006/relationships" r:blip="">
      <dgm:adjLst/>
    </dgm:shape>
    <dgm:presOf/>
    <dgm:choose name="Name0">
      <dgm:if name="Name1" func="var" arg="dir" op="equ" val="norm">
        <dgm:choose name="Name2">
          <dgm:if name="Name3" axis="ch" ptType="node" func="cnt" op="equ" val="0">
            <dgm:constrLst/>
          </dgm:if>
          <dgm:if name="Name4"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r" for="ch" forName="line1" refType="l" refFor="ch" refForName="text1"/>
              <dgm:constr type="h" for="ch" forName="line1"/>
              <dgm:constr type="l" for="ch" forName="d1" refType="w" fact="0.3"/>
              <dgm:constr type="b" for="ch" forName="d1" refType="h" fact="0.625"/>
              <dgm:constr type="w" for="ch" forName="d1" refType="w" fact="0.32475"/>
              <dgm:constr type="h" for="ch" forName="d1" refType="h" fact="0.469"/>
            </dgm:constrLst>
          </dgm:if>
          <dgm:if name="Name5"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312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44325"/>
              <dgm:constr type="b" for="ch" forName="d2" refType="h" fact="0.7975"/>
              <dgm:constr type="w" for="ch" forName="d2" refType="w" fact="0.1815"/>
              <dgm:constr type="h" for="ch" forName="d2" refType="h" fact="0.3283"/>
            </dgm:constrLst>
          </dgm:if>
          <dgm:if name="Name6"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2187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2187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86"/>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7175"/>
              <dgm:constr type="b" for="ch" forName="d3" refType="h" fact="0.83375"/>
              <dgm:constr type="w" for="ch" forName="d3" refType="w" fact="0.1527"/>
              <dgm:constr type="h" for="ch" forName="d3" refType="h" fact="0.287"/>
            </dgm:constrLst>
          </dgm:if>
          <dgm:if name="Name7"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7938"/>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29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7938"/>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662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25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r" for="ch" forName="text4" refType="w"/>
              <dgm:constr type="t" for="ch" forName="text4" refType="b" refFor="ch" refForName="text3"/>
              <dgm:constr type="l" for="ch" forName="line4" refType="w" fact="0.625"/>
              <dgm:constr type="ctrY" for="ch" forName="line4" refType="ctrY" refFor="ch" refForName="text4"/>
              <dgm:constr type="w" for="ch" forName="line4" refType="w" fact="0.075"/>
              <dgm:constr type="h" for="ch" forName="line4"/>
              <dgm:constr type="l" for="ch" forName="d4" refType="w" fact="0.48525"/>
              <dgm:constr type="b" for="ch" forName="d4" refType="h" fact="0.85594"/>
              <dgm:constr type="w" for="ch" forName="d4" refType="w" fact="0.1394"/>
              <dgm:constr type="h" for="ch" forName="d4" refType="h" fact="0.2282"/>
            </dgm:constrLst>
          </dgm:if>
          <dgm:if name="Name8"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324"/>
              <dgm:constr type="r" for="ch" forName="text1" refType="w"/>
              <dgm:constr type="ctrY" for="ch" forName="text1" refType="h" fact="0.13"/>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324"/>
              <dgm:constr type="r" for="ch" forName="text2" refType="w"/>
              <dgm:constr type="ctrY" for="ch" forName="text2" refType="h" fact="0.27"/>
              <dgm:constr type="l" for="ch" forName="line2" refType="w" fact="0.625"/>
              <dgm:constr type="ctrY" for="ch" forName="line2" refType="ctrY" refFor="ch" refForName="text2"/>
              <dgm:constr type="w" for="ch" forName="line2" refType="w" fact="0.075"/>
              <dgm:constr type="h" for="ch" forName="line2"/>
              <dgm:constr type="l" for="ch" forName="d2" refType="w" fact="0.3498"/>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r" for="ch" forName="text3" refType="w"/>
              <dgm:constr type="ctrY" for="ch" forName="text3" refType="h" fact="0.41"/>
              <dgm:constr type="l" for="ch" forName="line3" refType="w" fact="0.625"/>
              <dgm:constr type="ctrY" for="ch" forName="line3" refType="ctrY" refFor="ch" refForName="text3"/>
              <dgm:constr type="w" for="ch" forName="line3" refType="w" fact="0.075"/>
              <dgm:constr type="h" for="ch" forName="line3"/>
              <dgm:constr type="l" for="ch" forName="d3" refType="w" fact="0.394"/>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r" for="ch" forName="text4" refType="w"/>
              <dgm:constr type="ctrY" for="ch" forName="text4" refType="h" fact="0.547"/>
              <dgm:constr type="l" for="ch" forName="line4" refType="w" fact="0.625"/>
              <dgm:constr type="ctrY" for="ch" forName="line4" refType="ctrY" refFor="ch" refForName="text4"/>
              <dgm:constr type="w" for="ch" forName="line4" refType="w" fact="0.075"/>
              <dgm:constr type="h" for="ch" forName="line4"/>
              <dgm:constr type="l" for="ch" forName="d4" refType="w" fact="0.446"/>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r" for="ch" forName="text5" refType="w"/>
              <dgm:constr type="ctrY" for="ch" forName="text5" refType="h" fact="0.68"/>
              <dgm:constr type="l" for="ch" forName="line5" refType="w" fact="0.625"/>
              <dgm:constr type="ctrY" for="ch" forName="line5" refType="ctrY" refFor="ch" refForName="text5"/>
              <dgm:constr type="w" for="ch" forName="line5" refType="w" fact="0.075"/>
              <dgm:constr type="h" for="ch" forName="line5"/>
              <dgm:constr type="l" for="ch" forName="d5" refType="w" fact="0.495"/>
              <dgm:constr type="b" for="ch" forName="d5" refType="h" fact="0.855"/>
              <dgm:constr type="w" for="ch" forName="d5" refType="w" fact="0.13"/>
              <dgm:constr type="h" for="ch" forName="d5" refType="h" fact="0.175"/>
            </dgm:constrLst>
          </dgm:if>
          <dgm:else name="Name9"/>
        </dgm:choose>
      </dgm:if>
      <dgm:else name="Name10">
        <dgm:choose name="Name11">
          <dgm:if name="Name12" axis="ch" ptType="node" func="cnt" op="equ" val="0">
            <dgm:constrLst/>
          </dgm:if>
          <dgm:if name="Name13"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Lst>
          </dgm:if>
          <dgm:if name="Name14"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312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55675"/>
              <dgm:constr type="b" for="ch" forName="d2" refType="h" fact="0.7975"/>
              <dgm:constr type="w" for="ch" forName="d2" refType="w" fact="0.1815"/>
              <dgm:constr type="h" for="ch" forName="d2" refType="h" fact="0.3283"/>
            </dgm:constrLst>
          </dgm:if>
          <dgm:if name="Name15"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2187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2187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14"/>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2825"/>
              <dgm:constr type="b" for="ch" forName="d3" refType="h" fact="0.83375"/>
              <dgm:constr type="w" for="ch" forName="d3" refType="w" fact="0.1527"/>
              <dgm:constr type="h" for="ch" forName="d3" refType="h" fact="0.287"/>
            </dgm:constrLst>
          </dgm:if>
          <dgm:if name="Name16"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7938"/>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0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7938"/>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337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74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l" for="ch" forName="text4"/>
              <dgm:constr type="t" for="ch" forName="text4" refType="b" refFor="ch" refForName="text3"/>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1475"/>
              <dgm:constr type="b" for="ch" forName="d4" refType="h" fact="0.85594"/>
              <dgm:constr type="w" for="ch" forName="d4" refType="w" fact="0.1394"/>
              <dgm:constr type="h" for="ch" forName="d4" refType="h" fact="0.2282"/>
            </dgm:constrLst>
          </dgm:if>
          <dgm:if name="Name17"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324"/>
              <dgm:constr type="l" for="ch" forName="text1"/>
              <dgm:constr type="ctrY" for="ch" forName="text1" refType="h" fact="0.13"/>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324"/>
              <dgm:constr type="l" for="ch" forName="text2"/>
              <dgm:constr type="ctrY" for="ch" forName="text2" refType="h" fact="0.27"/>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502"/>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l" for="ch" forName="text3"/>
              <dgm:constr type="ctrY" for="ch" forName="text3" refType="h" fact="0.41"/>
              <dgm:constr type="l" for="ch" forName="line3" refType="r" refFor="ch" refForName="text3"/>
              <dgm:constr type="ctrY" for="ch" forName="line3" refType="ctrY" refFor="ch" refForName="text3"/>
              <dgm:constr type="r" for="ch" forName="line3" refType="w" fact="0.375"/>
              <dgm:constr type="h" for="ch" forName="line3"/>
              <dgm:constr type="r" for="ch" forName="d3" refType="w" fact="0.606"/>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l" for="ch" forName="text4"/>
              <dgm:constr type="ctrY" for="ch" forName="text4" refType="h" fact="0.547"/>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54"/>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l" for="ch" forName="text5"/>
              <dgm:constr type="ctrY" for="ch" forName="text5" refType="h" fact="0.68"/>
              <dgm:constr type="l" for="ch" forName="line5" refType="r" refFor="ch" refForName="text5"/>
              <dgm:constr type="ctrY" for="ch" forName="line5" refType="ctrY" refFor="ch" refForName="text5"/>
              <dgm:constr type="r" for="ch" forName="line5" refType="w" fact="0.375"/>
              <dgm:constr type="h" for="ch" forName="line5"/>
              <dgm:constr type="r" for="ch" forName="d5" refType="w" fact="0.505"/>
              <dgm:constr type="b" for="ch" forName="d5" refType="h" fact="0.855"/>
              <dgm:constr type="w" for="ch" forName="d5" refType="w" fact="0.13"/>
              <dgm:constr type="h" for="ch" forName="d5" refType="h" fact="0.175"/>
            </dgm:constrLst>
          </dgm:if>
          <dgm:else name="Name18"/>
        </dgm:choose>
      </dgm:else>
    </dgm:choose>
    <dgm:ruleLst/>
    <dgm:forEach name="Name19" axis="ch" ptType="node" cnt="1">
      <dgm:layoutNode name="circle1" styleLbl="lnNode1">
        <dgm:alg type="sp"/>
        <dgm:shape xmlns:r="http://schemas.openxmlformats.org/officeDocument/2006/relationships" type="ellipse" r:blip="">
          <dgm:adjLst/>
        </dgm:shape>
        <dgm:presOf/>
        <dgm:constrLst/>
        <dgm:ruleLst/>
      </dgm:layoutNode>
      <dgm:layoutNode name="text1" styleLbl="revTx">
        <dgm:varLst>
          <dgm:bulletEnabled val="1"/>
        </dgm:varLst>
        <dgm:choose name="Name20">
          <dgm:if name="Name21" func="var" arg="dir" op="equ" val="norm">
            <dgm:choose name="Name22">
              <dgm:if name="Name23" axis="root des" ptType="all node" func="maxDepth" op="gt" val="1">
                <dgm:alg type="tx">
                  <dgm:param type="parTxLTRAlign" val="l"/>
                  <dgm:param type="parTxRTLAlign" val="r"/>
                </dgm:alg>
              </dgm:if>
              <dgm:else name="Name24">
                <dgm:alg type="tx">
                  <dgm:param type="parTxLTRAlign" val="l"/>
                  <dgm:param type="parTxRTLAlign" val="l"/>
                </dgm:alg>
              </dgm:else>
            </dgm:choose>
          </dgm:if>
          <dgm:else name="Name25">
            <dgm:choose name="Name26">
              <dgm:if name="Name27" axis="root des" ptType="all node" func="maxDepth" op="gt" val="1">
                <dgm:alg type="tx">
                  <dgm:param type="parTxLTRAlign" val="l"/>
                  <dgm:param type="parTxRTLAlign" val="r"/>
                </dgm:alg>
              </dgm:if>
              <dgm:else name="Name28">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29">
          <dgm:if name="Name30" func="var" arg="dir" op="equ" val="norm">
            <dgm:constrLst>
              <dgm:constr type="tMarg" refType="primFontSz" fact="0.1"/>
              <dgm:constr type="bMarg" refType="primFontSz" fact="0.1"/>
              <dgm:constr type="rMarg" refType="primFontSz" fact="0.1"/>
            </dgm:constrLst>
          </dgm:if>
          <dgm:else name="Name31">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1" styleLbl="callout">
        <dgm:alg type="sp"/>
        <dgm:shape xmlns:r="http://schemas.openxmlformats.org/officeDocument/2006/relationships" type="line" r:blip="">
          <dgm:adjLst/>
        </dgm:shape>
        <dgm:presOf/>
        <dgm:constrLst/>
        <dgm:ruleLst/>
      </dgm:layoutNode>
      <dgm:layoutNode name="d1" styleLbl="callout">
        <dgm:alg type="sp"/>
        <dgm:choose name="Name32">
          <dgm:if name="Name33" func="var" arg="dir" op="equ" val="norm">
            <dgm:shape xmlns:r="http://schemas.openxmlformats.org/officeDocument/2006/relationships" rot="90" type="line" r:blip="">
              <dgm:adjLst/>
            </dgm:shape>
          </dgm:if>
          <dgm:else name="Name34">
            <dgm:shape xmlns:r="http://schemas.openxmlformats.org/officeDocument/2006/relationships" rot="180" type="line" r:blip="">
              <dgm:adjLst/>
            </dgm:shape>
          </dgm:else>
        </dgm:choose>
        <dgm:presOf/>
        <dgm:constrLst/>
        <dgm:ruleLst/>
      </dgm:layoutNode>
    </dgm:forEach>
    <dgm:forEach name="Name35" axis="ch" ptType="node" st="2" cnt="1">
      <dgm:layoutNode name="circle2" styleLbl="lnNode1">
        <dgm:alg type="sp"/>
        <dgm:shape xmlns:r="http://schemas.openxmlformats.org/officeDocument/2006/relationships" type="ellipse" r:blip="" zOrderOff="-5">
          <dgm:adjLst/>
        </dgm:shape>
        <dgm:presOf/>
        <dgm:constrLst/>
        <dgm:ruleLst/>
      </dgm:layoutNode>
      <dgm:layoutNode name="text2" styleLbl="revTx">
        <dgm:varLst>
          <dgm:bulletEnabled val="1"/>
        </dgm:varLst>
        <dgm:choose name="Name36">
          <dgm:if name="Name37" func="var" arg="dir" op="equ" val="norm">
            <dgm:choose name="Name38">
              <dgm:if name="Name39" axis="root des" ptType="all node" func="maxDepth" op="gt" val="1">
                <dgm:alg type="tx">
                  <dgm:param type="parTxLTRAlign" val="l"/>
                  <dgm:param type="parTxRTLAlign" val="r"/>
                </dgm:alg>
              </dgm:if>
              <dgm:else name="Name40">
                <dgm:alg type="tx">
                  <dgm:param type="parTxLTRAlign" val="l"/>
                  <dgm:param type="parTxRTLAlign" val="l"/>
                </dgm:alg>
              </dgm:else>
            </dgm:choose>
          </dgm:if>
          <dgm:else name="Name41">
            <dgm:choose name="Name42">
              <dgm:if name="Name43" axis="root des" ptType="all node" func="maxDepth" op="gt" val="1">
                <dgm:alg type="tx">
                  <dgm:param type="parTxLTRAlign" val="l"/>
                  <dgm:param type="parTxRTLAlign" val="r"/>
                </dgm:alg>
              </dgm:if>
              <dgm:else name="Name44">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45">
          <dgm:if name="Name46" func="var" arg="dir" op="equ" val="norm">
            <dgm:constrLst>
              <dgm:constr type="tMarg" refType="primFontSz" fact="0.1"/>
              <dgm:constr type="bMarg" refType="primFontSz" fact="0.1"/>
              <dgm:constr type="rMarg" refType="primFontSz" fact="0.1"/>
            </dgm:constrLst>
          </dgm:if>
          <dgm:else name="Name47">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2" styleLbl="callout">
        <dgm:alg type="sp"/>
        <dgm:shape xmlns:r="http://schemas.openxmlformats.org/officeDocument/2006/relationships" type="line" r:blip="">
          <dgm:adjLst/>
        </dgm:shape>
        <dgm:presOf/>
        <dgm:constrLst/>
        <dgm:ruleLst/>
      </dgm:layoutNode>
      <dgm:layoutNode name="d2" styleLbl="callout">
        <dgm:alg type="sp"/>
        <dgm:choose name="Name48">
          <dgm:if name="Name49" func="var" arg="dir" op="equ" val="norm">
            <dgm:shape xmlns:r="http://schemas.openxmlformats.org/officeDocument/2006/relationships" rot="90" type="line" r:blip="">
              <dgm:adjLst/>
            </dgm:shape>
          </dgm:if>
          <dgm:else name="Name50">
            <dgm:shape xmlns:r="http://schemas.openxmlformats.org/officeDocument/2006/relationships" rot="180" type="line" r:blip="">
              <dgm:adjLst/>
            </dgm:shape>
          </dgm:else>
        </dgm:choose>
        <dgm:presOf/>
        <dgm:constrLst/>
        <dgm:ruleLst/>
      </dgm:layoutNode>
    </dgm:forEach>
    <dgm:forEach name="Name51" axis="ch" ptType="node" st="3" cnt="1">
      <dgm:layoutNode name="circle3" styleLbl="lnNode1">
        <dgm:alg type="sp"/>
        <dgm:shape xmlns:r="http://schemas.openxmlformats.org/officeDocument/2006/relationships" type="ellipse" r:blip="" zOrderOff="-10">
          <dgm:adjLst/>
        </dgm:shape>
        <dgm:presOf/>
        <dgm:constrLst/>
        <dgm:ruleLst/>
      </dgm:layoutNode>
      <dgm:layoutNode name="text3" styleLbl="revTx">
        <dgm:varLst>
          <dgm:bulletEnabled val="1"/>
        </dgm:varLst>
        <dgm:choose name="Name52">
          <dgm:if name="Name53" func="var" arg="dir" op="equ" val="norm">
            <dgm:choose name="Name54">
              <dgm:if name="Name55" axis="root des" ptType="all node" func="maxDepth" op="gt" val="1">
                <dgm:alg type="tx">
                  <dgm:param type="parTxLTRAlign" val="l"/>
                  <dgm:param type="parTxRTLAlign" val="r"/>
                </dgm:alg>
              </dgm:if>
              <dgm:else name="Name56">
                <dgm:alg type="tx">
                  <dgm:param type="parTxLTRAlign" val="l"/>
                  <dgm:param type="parTxRTLAlign" val="l"/>
                </dgm:alg>
              </dgm:else>
            </dgm:choose>
          </dgm:if>
          <dgm:else name="Name57">
            <dgm:choose name="Name58">
              <dgm:if name="Name59" axis="root des" ptType="all node" func="maxDepth" op="gt" val="1">
                <dgm:alg type="tx">
                  <dgm:param type="parTxLTRAlign" val="l"/>
                  <dgm:param type="parTxRTLAlign" val="r"/>
                </dgm:alg>
              </dgm:if>
              <dgm:else name="Name60">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61">
          <dgm:if name="Name62" func="var" arg="dir" op="equ" val="norm">
            <dgm:constrLst>
              <dgm:constr type="tMarg" refType="primFontSz" fact="0.1"/>
              <dgm:constr type="bMarg" refType="primFontSz" fact="0.1"/>
              <dgm:constr type="rMarg" refType="primFontSz" fact="0.1"/>
            </dgm:constrLst>
          </dgm:if>
          <dgm:else name="Name63">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3" styleLbl="callout">
        <dgm:alg type="sp"/>
        <dgm:shape xmlns:r="http://schemas.openxmlformats.org/officeDocument/2006/relationships" type="line" r:blip="">
          <dgm:adjLst/>
        </dgm:shape>
        <dgm:presOf/>
        <dgm:constrLst/>
        <dgm:ruleLst/>
      </dgm:layoutNode>
      <dgm:layoutNode name="d3" styleLbl="callout">
        <dgm:alg type="sp"/>
        <dgm:choose name="Name64">
          <dgm:if name="Name65" func="var" arg="dir" op="equ" val="norm">
            <dgm:shape xmlns:r="http://schemas.openxmlformats.org/officeDocument/2006/relationships" rot="90" type="line" r:blip="">
              <dgm:adjLst/>
            </dgm:shape>
          </dgm:if>
          <dgm:else name="Name66">
            <dgm:shape xmlns:r="http://schemas.openxmlformats.org/officeDocument/2006/relationships" rot="180" type="line" r:blip="">
              <dgm:adjLst/>
            </dgm:shape>
          </dgm:else>
        </dgm:choose>
        <dgm:presOf/>
        <dgm:constrLst/>
        <dgm:ruleLst/>
      </dgm:layoutNode>
    </dgm:forEach>
    <dgm:forEach name="Name67" axis="ch" ptType="node" st="4" cnt="1">
      <dgm:layoutNode name="circle4" styleLbl="lnNode1">
        <dgm:alg type="sp"/>
        <dgm:shape xmlns:r="http://schemas.openxmlformats.org/officeDocument/2006/relationships" type="ellipse" r:blip="" zOrderOff="-15">
          <dgm:adjLst/>
        </dgm:shape>
        <dgm:presOf/>
        <dgm:constrLst/>
        <dgm:ruleLst/>
      </dgm:layoutNode>
      <dgm:layoutNode name="text4" styleLbl="revTx">
        <dgm:varLst>
          <dgm:bulletEnabled val="1"/>
        </dgm:varLst>
        <dgm:choose name="Name68">
          <dgm:if name="Name69" func="var" arg="dir" op="equ" val="norm">
            <dgm:choose name="Name70">
              <dgm:if name="Name71" axis="root des" ptType="all node" func="maxDepth" op="gt" val="1">
                <dgm:alg type="tx">
                  <dgm:param type="parTxLTRAlign" val="l"/>
                  <dgm:param type="parTxRTLAlign" val="r"/>
                </dgm:alg>
              </dgm:if>
              <dgm:else name="Name72">
                <dgm:alg type="tx">
                  <dgm:param type="parTxLTRAlign" val="l"/>
                  <dgm:param type="parTxRTLAlign" val="l"/>
                </dgm:alg>
              </dgm:else>
            </dgm:choose>
          </dgm:if>
          <dgm:else name="Name73">
            <dgm:choose name="Name74">
              <dgm:if name="Name75" axis="root des" ptType="all node" func="maxDepth" op="gt" val="1">
                <dgm:alg type="tx">
                  <dgm:param type="parTxLTRAlign" val="l"/>
                  <dgm:param type="parTxRTLAlign" val="r"/>
                </dgm:alg>
              </dgm:if>
              <dgm:else name="Name76">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77">
          <dgm:if name="Name78" func="var" arg="dir" op="equ" val="norm">
            <dgm:constrLst>
              <dgm:constr type="tMarg" refType="primFontSz" fact="0.1"/>
              <dgm:constr type="bMarg" refType="primFontSz" fact="0.1"/>
              <dgm:constr type="rMarg" refType="primFontSz" fact="0.1"/>
            </dgm:constrLst>
          </dgm:if>
          <dgm:else name="Name79">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4" styleLbl="callout">
        <dgm:alg type="sp"/>
        <dgm:shape xmlns:r="http://schemas.openxmlformats.org/officeDocument/2006/relationships" type="line" r:blip="">
          <dgm:adjLst/>
        </dgm:shape>
        <dgm:presOf/>
        <dgm:constrLst/>
        <dgm:ruleLst/>
      </dgm:layoutNode>
      <dgm:layoutNode name="d4" styleLbl="callout">
        <dgm:alg type="sp"/>
        <dgm:choose name="Name80">
          <dgm:if name="Name81" func="var" arg="dir" op="equ" val="norm">
            <dgm:shape xmlns:r="http://schemas.openxmlformats.org/officeDocument/2006/relationships" rot="90" type="line" r:blip="">
              <dgm:adjLst/>
            </dgm:shape>
          </dgm:if>
          <dgm:else name="Name82">
            <dgm:shape xmlns:r="http://schemas.openxmlformats.org/officeDocument/2006/relationships" rot="180" type="line" r:blip="">
              <dgm:adjLst/>
            </dgm:shape>
          </dgm:else>
        </dgm:choose>
        <dgm:presOf/>
        <dgm:constrLst/>
        <dgm:ruleLst/>
      </dgm:layoutNode>
    </dgm:forEach>
    <dgm:forEach name="Name83" axis="ch" ptType="node" st="5" cnt="1">
      <dgm:layoutNode name="circle5" styleLbl="lnNode1">
        <dgm:alg type="sp"/>
        <dgm:shape xmlns:r="http://schemas.openxmlformats.org/officeDocument/2006/relationships" type="ellipse" r:blip="" zOrderOff="-20">
          <dgm:adjLst/>
        </dgm:shape>
        <dgm:presOf/>
        <dgm:constrLst/>
        <dgm:ruleLst/>
      </dgm:layoutNode>
      <dgm:layoutNode name="text5" styleLbl="revTx">
        <dgm:varLst>
          <dgm:bulletEnabled val="1"/>
        </dgm:varLst>
        <dgm:choose name="Name84">
          <dgm:if name="Name85" func="var" arg="dir" op="equ" val="norm">
            <dgm:choose name="Name86">
              <dgm:if name="Name87" axis="root des" ptType="all node" func="maxDepth" op="gt" val="1">
                <dgm:alg type="tx">
                  <dgm:param type="parTxLTRAlign" val="l"/>
                  <dgm:param type="parTxRTLAlign" val="r"/>
                </dgm:alg>
              </dgm:if>
              <dgm:else name="Name88">
                <dgm:alg type="tx">
                  <dgm:param type="parTxLTRAlign" val="l"/>
                  <dgm:param type="parTxRTLAlign" val="l"/>
                </dgm:alg>
              </dgm:else>
            </dgm:choose>
          </dgm:if>
          <dgm:else name="Name89">
            <dgm:choose name="Name90">
              <dgm:if name="Name91" axis="root des" ptType="all node" func="maxDepth" op="gt" val="1">
                <dgm:alg type="tx">
                  <dgm:param type="parTxLTRAlign" val="l"/>
                  <dgm:param type="parTxRTLAlign" val="r"/>
                </dgm:alg>
              </dgm:if>
              <dgm:else name="Name92">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tMarg" refType="primFontSz" fact="0.1"/>
              <dgm:constr type="bMarg" refType="primFontSz" fact="0.1"/>
              <dgm:constr type="rMarg" refType="primFontSz" fact="0.1"/>
            </dgm:constrLst>
          </dgm:if>
          <dgm:else name="Name95">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5" styleLbl="callout">
        <dgm:alg type="sp"/>
        <dgm:shape xmlns:r="http://schemas.openxmlformats.org/officeDocument/2006/relationships" type="line" r:blip="">
          <dgm:adjLst/>
        </dgm:shape>
        <dgm:presOf/>
        <dgm:constrLst/>
        <dgm:ruleLst/>
      </dgm:layoutNode>
      <dgm:layoutNode name="d5" styleLbl="callout">
        <dgm:alg type="sp"/>
        <dgm:choose name="Name96">
          <dgm:if name="Name97" func="var" arg="dir" op="equ" val="norm">
            <dgm:shape xmlns:r="http://schemas.openxmlformats.org/officeDocument/2006/relationships" rot="90" type="line" r:blip="">
              <dgm:adjLst/>
            </dgm:shape>
          </dgm:if>
          <dgm:else name="Name98">
            <dgm:shape xmlns:r="http://schemas.openxmlformats.org/officeDocument/2006/relationships" rot="180" type="line" r:blip="">
              <dgm:adjLst/>
            </dgm:shape>
          </dgm:else>
        </dgm:choose>
        <dgm:presOf/>
        <dgm:constrLst/>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1">
  <dgm:title val=""/>
  <dgm:desc val=""/>
  <dgm:catLst>
    <dgm:cat type="list" pri="1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F81F209-6D10-49A0-A013-820FFA35344A}" type="datetimeFigureOut">
              <a:rPr lang="en-US" smtClean="0"/>
              <a:pPr/>
              <a:t>4/25/2018</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2562CD-CEEC-40FC-A60B-A1C6E989B10F}" type="slidenum">
              <a:rPr lang="en-US" smtClean="0"/>
              <a:pPr/>
              <a:t>‹#›</a:t>
            </a:fld>
            <a:endParaRPr lang="en-US"/>
          </a:p>
        </p:txBody>
      </p:sp>
    </p:spTree>
    <p:extLst>
      <p:ext uri="{BB962C8B-B14F-4D97-AF65-F5344CB8AC3E}">
        <p14:creationId xmlns:p14="http://schemas.microsoft.com/office/powerpoint/2010/main" val="23543014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262562CD-CEEC-40FC-A60B-A1C6E989B10F}" type="slidenum">
              <a:rPr lang="en-US" smtClean="0"/>
              <a:pPr/>
              <a:t>1</a:t>
            </a:fld>
            <a:endParaRPr lang="en-US"/>
          </a:p>
        </p:txBody>
      </p:sp>
    </p:spTree>
    <p:extLst>
      <p:ext uri="{BB962C8B-B14F-4D97-AF65-F5344CB8AC3E}">
        <p14:creationId xmlns:p14="http://schemas.microsoft.com/office/powerpoint/2010/main" val="2141251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ko-KR" sz="1200" dirty="0" smtClean="0"/>
              <a:t>This presentation is based on the business plan of a new sweet bakery shop of UK. Which is planning to open within the next six months of this year. Here the business plan will be explained and discussed with various analysis, models and plans. </a:t>
            </a:r>
            <a:endParaRPr lang="en-US" dirty="0" smtClean="0"/>
          </a:p>
        </p:txBody>
      </p:sp>
      <p:sp>
        <p:nvSpPr>
          <p:cNvPr id="4" name="Slide Number Placeholder 3"/>
          <p:cNvSpPr>
            <a:spLocks noGrp="1"/>
          </p:cNvSpPr>
          <p:nvPr>
            <p:ph type="sldNum" sz="quarter" idx="10"/>
          </p:nvPr>
        </p:nvSpPr>
        <p:spPr/>
        <p:txBody>
          <a:bodyPr/>
          <a:lstStyle/>
          <a:p>
            <a:fld id="{262562CD-CEEC-40FC-A60B-A1C6E989B10F}" type="slidenum">
              <a:rPr lang="en-US" smtClean="0"/>
              <a:pPr/>
              <a:t>3</a:t>
            </a:fld>
            <a:endParaRPr lang="en-US"/>
          </a:p>
        </p:txBody>
      </p:sp>
    </p:spTree>
    <p:extLst>
      <p:ext uri="{BB962C8B-B14F-4D97-AF65-F5344CB8AC3E}">
        <p14:creationId xmlns:p14="http://schemas.microsoft.com/office/powerpoint/2010/main" val="20970018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The aim and objective of “Sweet</a:t>
            </a:r>
            <a:r>
              <a:rPr lang="en-US" baseline="0" dirty="0" smtClean="0"/>
              <a:t> &amp;Treat” is to become the top bakery shop of UK with the best authentic taste of Sweets, specially the cakes and donuts. Apart from that they wants to give a full satisfaction to their customers via providing them with a cool and peaceful atmosphere, where customers can taste variety of sweets. </a:t>
            </a:r>
            <a:endParaRPr lang="en-US" dirty="0"/>
          </a:p>
        </p:txBody>
      </p:sp>
      <p:sp>
        <p:nvSpPr>
          <p:cNvPr id="4" name="Slide Number Placeholder 3"/>
          <p:cNvSpPr>
            <a:spLocks noGrp="1"/>
          </p:cNvSpPr>
          <p:nvPr>
            <p:ph type="sldNum" sz="quarter" idx="10"/>
          </p:nvPr>
        </p:nvSpPr>
        <p:spPr/>
        <p:txBody>
          <a:bodyPr/>
          <a:lstStyle/>
          <a:p>
            <a:fld id="{262562CD-CEEC-40FC-A60B-A1C6E989B10F}" type="slidenum">
              <a:rPr lang="en-US" smtClean="0"/>
              <a:pPr/>
              <a:t>4</a:t>
            </a:fld>
            <a:endParaRPr lang="en-US"/>
          </a:p>
        </p:txBody>
      </p:sp>
    </p:spTree>
    <p:extLst>
      <p:ext uri="{BB962C8B-B14F-4D97-AF65-F5344CB8AC3E}">
        <p14:creationId xmlns:p14="http://schemas.microsoft.com/office/powerpoint/2010/main" val="22447385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“Sweet</a:t>
            </a:r>
            <a:r>
              <a:rPr lang="en-US" baseline="0" dirty="0" smtClean="0"/>
              <a:t> &amp;Treat” has the vision to “Become the market leader of bakery industry”. Thus to accomplish that they have missions which best tasting bakery items to its customers that will give high competition to all the sweet and bakery companies in UK. Finally they want to beat the market competitors with best services and variety of confectionaries. </a:t>
            </a:r>
            <a:endParaRPr lang="en-US" dirty="0"/>
          </a:p>
        </p:txBody>
      </p:sp>
      <p:sp>
        <p:nvSpPr>
          <p:cNvPr id="4" name="Slide Number Placeholder 3"/>
          <p:cNvSpPr>
            <a:spLocks noGrp="1"/>
          </p:cNvSpPr>
          <p:nvPr>
            <p:ph type="sldNum" sz="quarter" idx="10"/>
          </p:nvPr>
        </p:nvSpPr>
        <p:spPr/>
        <p:txBody>
          <a:bodyPr/>
          <a:lstStyle/>
          <a:p>
            <a:fld id="{262562CD-CEEC-40FC-A60B-A1C6E989B10F}" type="slidenum">
              <a:rPr lang="en-US" smtClean="0"/>
              <a:pPr/>
              <a:t>5</a:t>
            </a:fld>
            <a:endParaRPr lang="en-US"/>
          </a:p>
        </p:txBody>
      </p:sp>
    </p:spTree>
    <p:extLst>
      <p:ext uri="{BB962C8B-B14F-4D97-AF65-F5344CB8AC3E}">
        <p14:creationId xmlns:p14="http://schemas.microsoft.com/office/powerpoint/2010/main" val="28492610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UK people loves to have sweets and this in the inception</a:t>
            </a:r>
            <a:r>
              <a:rPr lang="en-US" baseline="0" dirty="0" smtClean="0"/>
              <a:t> of the business plan of </a:t>
            </a:r>
            <a:r>
              <a:rPr lang="en-US" dirty="0" smtClean="0"/>
              <a:t>“Sweet</a:t>
            </a:r>
            <a:r>
              <a:rPr lang="en-US" baseline="0" dirty="0" smtClean="0"/>
              <a:t> &amp;Treat” , where it wants to give its customers an authentic taste of a wide variety of sweet items such as pasty, sweets, donuts, cream, roll etc. since people loves this kind of items the business has a good scope to add variation in the offers and become the leader in this sector. </a:t>
            </a:r>
            <a:endParaRPr lang="en-US" dirty="0" smtClean="0"/>
          </a:p>
          <a:p>
            <a:endParaRPr lang="en-US" dirty="0"/>
          </a:p>
        </p:txBody>
      </p:sp>
      <p:sp>
        <p:nvSpPr>
          <p:cNvPr id="4" name="Slide Number Placeholder 3"/>
          <p:cNvSpPr>
            <a:spLocks noGrp="1"/>
          </p:cNvSpPr>
          <p:nvPr>
            <p:ph type="sldNum" sz="quarter" idx="10"/>
          </p:nvPr>
        </p:nvSpPr>
        <p:spPr/>
        <p:txBody>
          <a:bodyPr/>
          <a:lstStyle/>
          <a:p>
            <a:fld id="{262562CD-CEEC-40FC-A60B-A1C6E989B10F}" type="slidenum">
              <a:rPr lang="en-US" smtClean="0"/>
              <a:pPr/>
              <a:t>6</a:t>
            </a:fld>
            <a:endParaRPr lang="en-US"/>
          </a:p>
        </p:txBody>
      </p:sp>
    </p:spTree>
    <p:extLst>
      <p:ext uri="{BB962C8B-B14F-4D97-AF65-F5344CB8AC3E}">
        <p14:creationId xmlns:p14="http://schemas.microsoft.com/office/powerpoint/2010/main" val="42782138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262562CD-CEEC-40FC-A60B-A1C6E989B10F}" type="slidenum">
              <a:rPr lang="en-US" smtClean="0"/>
              <a:pPr/>
              <a:t>7</a:t>
            </a:fld>
            <a:endParaRPr lang="en-US"/>
          </a:p>
        </p:txBody>
      </p:sp>
    </p:spTree>
    <p:extLst>
      <p:ext uri="{BB962C8B-B14F-4D97-AF65-F5344CB8AC3E}">
        <p14:creationId xmlns:p14="http://schemas.microsoft.com/office/powerpoint/2010/main" val="26539798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While opening a business</a:t>
            </a:r>
            <a:r>
              <a:rPr lang="en-US" baseline="0" dirty="0" smtClean="0"/>
              <a:t> in UK there are some formalities need to be done. First of all </a:t>
            </a:r>
            <a:r>
              <a:rPr lang="en-US" dirty="0" smtClean="0"/>
              <a:t>“Sweet</a:t>
            </a:r>
            <a:r>
              <a:rPr lang="en-US" baseline="0" dirty="0" smtClean="0"/>
              <a:t> &amp;Treat” needs to register under the business act of UK. After that they need to obtain license for conducting business in this industry. Apart from that they need to get the approval like health and safety codes and go through inspections to start their business. </a:t>
            </a:r>
            <a:endParaRPr lang="en-US" dirty="0"/>
          </a:p>
        </p:txBody>
      </p:sp>
      <p:sp>
        <p:nvSpPr>
          <p:cNvPr id="4" name="Slide Number Placeholder 3"/>
          <p:cNvSpPr>
            <a:spLocks noGrp="1"/>
          </p:cNvSpPr>
          <p:nvPr>
            <p:ph type="sldNum" sz="quarter" idx="10"/>
          </p:nvPr>
        </p:nvSpPr>
        <p:spPr/>
        <p:txBody>
          <a:bodyPr/>
          <a:lstStyle/>
          <a:p>
            <a:fld id="{262562CD-CEEC-40FC-A60B-A1C6E989B10F}" type="slidenum">
              <a:rPr lang="en-US" smtClean="0"/>
              <a:pPr/>
              <a:t>8</a:t>
            </a:fld>
            <a:endParaRPr lang="en-US"/>
          </a:p>
        </p:txBody>
      </p:sp>
    </p:spTree>
    <p:extLst>
      <p:ext uri="{BB962C8B-B14F-4D97-AF65-F5344CB8AC3E}">
        <p14:creationId xmlns:p14="http://schemas.microsoft.com/office/powerpoint/2010/main" val="22157963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262562CD-CEEC-40FC-A60B-A1C6E989B10F}" type="slidenum">
              <a:rPr lang="en-US" smtClean="0"/>
              <a:pPr/>
              <a:t>9</a:t>
            </a:fld>
            <a:endParaRPr lang="en-US"/>
          </a:p>
        </p:txBody>
      </p:sp>
    </p:spTree>
    <p:extLst>
      <p:ext uri="{BB962C8B-B14F-4D97-AF65-F5344CB8AC3E}">
        <p14:creationId xmlns:p14="http://schemas.microsoft.com/office/powerpoint/2010/main" val="40423517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Currently the market of UK is very attractive as people</a:t>
            </a:r>
            <a:r>
              <a:rPr lang="en-US" baseline="0" dirty="0" smtClean="0"/>
              <a:t> loves to have bakery goods like cakes, donuts and other similar sweets. This will give </a:t>
            </a:r>
            <a:r>
              <a:rPr lang="en-US" dirty="0" smtClean="0"/>
              <a:t>“Sweet</a:t>
            </a:r>
            <a:r>
              <a:rPr lang="en-US" baseline="0" dirty="0" smtClean="0"/>
              <a:t> &amp;Treat” a good opportunity to serve the market with variety of sweets and push their concept of having sweets to share happiness. </a:t>
            </a:r>
            <a:endParaRPr lang="en-US" dirty="0"/>
          </a:p>
        </p:txBody>
      </p:sp>
      <p:sp>
        <p:nvSpPr>
          <p:cNvPr id="4" name="Slide Number Placeholder 3"/>
          <p:cNvSpPr>
            <a:spLocks noGrp="1"/>
          </p:cNvSpPr>
          <p:nvPr>
            <p:ph type="sldNum" sz="quarter" idx="10"/>
          </p:nvPr>
        </p:nvSpPr>
        <p:spPr/>
        <p:txBody>
          <a:bodyPr/>
          <a:lstStyle/>
          <a:p>
            <a:fld id="{262562CD-CEEC-40FC-A60B-A1C6E989B10F}" type="slidenum">
              <a:rPr lang="en-US" smtClean="0"/>
              <a:pPr/>
              <a:t>10</a:t>
            </a:fld>
            <a:endParaRPr lang="en-US"/>
          </a:p>
        </p:txBody>
      </p:sp>
    </p:spTree>
    <p:extLst>
      <p:ext uri="{BB962C8B-B14F-4D97-AF65-F5344CB8AC3E}">
        <p14:creationId xmlns:p14="http://schemas.microsoft.com/office/powerpoint/2010/main" val="41175049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262562CD-CEEC-40FC-A60B-A1C6E989B10F}" type="slidenum">
              <a:rPr lang="en-US" smtClean="0"/>
              <a:pPr/>
              <a:t>11</a:t>
            </a:fld>
            <a:endParaRPr lang="en-US"/>
          </a:p>
        </p:txBody>
      </p:sp>
    </p:spTree>
    <p:extLst>
      <p:ext uri="{BB962C8B-B14F-4D97-AF65-F5344CB8AC3E}">
        <p14:creationId xmlns:p14="http://schemas.microsoft.com/office/powerpoint/2010/main" val="26330021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smtClean="0"/>
              <a:t>There are lots of bakery brands in UK which are established and have been serving the market over the years. Few of the major competitors in  this industry are Subway, Costa, Greggs, Café Nero etc. This competition is intense and “Sweet &amp;Treat”  have to enter in this industry with high risk and compete with market giants to get a foot hold.</a:t>
            </a:r>
          </a:p>
          <a:p>
            <a:endParaRPr lang="en-US" dirty="0"/>
          </a:p>
        </p:txBody>
      </p:sp>
      <p:sp>
        <p:nvSpPr>
          <p:cNvPr id="4" name="Slide Number Placeholder 3"/>
          <p:cNvSpPr>
            <a:spLocks noGrp="1"/>
          </p:cNvSpPr>
          <p:nvPr>
            <p:ph type="sldNum" sz="quarter" idx="10"/>
          </p:nvPr>
        </p:nvSpPr>
        <p:spPr/>
        <p:txBody>
          <a:bodyPr/>
          <a:lstStyle/>
          <a:p>
            <a:fld id="{262562CD-CEEC-40FC-A60B-A1C6E989B10F}" type="slidenum">
              <a:rPr lang="en-US" smtClean="0"/>
              <a:pPr/>
              <a:t>12</a:t>
            </a:fld>
            <a:endParaRPr lang="en-US"/>
          </a:p>
        </p:txBody>
      </p:sp>
    </p:spTree>
    <p:extLst>
      <p:ext uri="{BB962C8B-B14F-4D97-AF65-F5344CB8AC3E}">
        <p14:creationId xmlns:p14="http://schemas.microsoft.com/office/powerpoint/2010/main" val="2755068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262562CD-CEEC-40FC-A60B-A1C6E989B10F}" type="slidenum">
              <a:rPr lang="en-US" smtClean="0"/>
              <a:pPr/>
              <a:t>13</a:t>
            </a:fld>
            <a:endParaRPr lang="en-US"/>
          </a:p>
        </p:txBody>
      </p:sp>
    </p:spTree>
    <p:extLst>
      <p:ext uri="{BB962C8B-B14F-4D97-AF65-F5344CB8AC3E}">
        <p14:creationId xmlns:p14="http://schemas.microsoft.com/office/powerpoint/2010/main" val="40759046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Initial market plan of “Sweet</a:t>
            </a:r>
            <a:r>
              <a:rPr lang="en-US" baseline="0" dirty="0" smtClean="0"/>
              <a:t> &amp;Treat”  is to provide the gift coupon and discount coupon and linking the occasions and festive to increase the consumption of sweets. The company will also make packages like delivery of assorted bakery items on birthdays, anniversaries and other similar occasions. </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For the opening</a:t>
            </a:r>
            <a:r>
              <a:rPr lang="en-US" baseline="0" dirty="0" smtClean="0"/>
              <a:t> of </a:t>
            </a:r>
            <a:r>
              <a:rPr lang="en-US" dirty="0" smtClean="0"/>
              <a:t>“Sweet</a:t>
            </a:r>
            <a:r>
              <a:rPr lang="en-US" baseline="0" dirty="0" smtClean="0"/>
              <a:t> &amp;Treat”  the sales strategy would be giving free samples to the customers. Apart from that they will give away membership cards as rewarded to the loyal customers with special discounts whenever they visit the shop.</a:t>
            </a:r>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The company will conduct constant surveys by talking to the customers about their likes and dislikes.</a:t>
            </a:r>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The company will also conduct aggressive promotion strategy on social media to reach the target population</a:t>
            </a:r>
            <a:endParaRPr lang="en-US" dirty="0" smtClean="0"/>
          </a:p>
          <a:p>
            <a:endParaRPr lang="en-US" dirty="0"/>
          </a:p>
        </p:txBody>
      </p:sp>
      <p:sp>
        <p:nvSpPr>
          <p:cNvPr id="4" name="Slide Number Placeholder 3"/>
          <p:cNvSpPr>
            <a:spLocks noGrp="1"/>
          </p:cNvSpPr>
          <p:nvPr>
            <p:ph type="sldNum" sz="quarter" idx="10"/>
          </p:nvPr>
        </p:nvSpPr>
        <p:spPr/>
        <p:txBody>
          <a:bodyPr/>
          <a:lstStyle/>
          <a:p>
            <a:fld id="{262562CD-CEEC-40FC-A60B-A1C6E989B10F}" type="slidenum">
              <a:rPr lang="en-US" smtClean="0"/>
              <a:pPr/>
              <a:t>14</a:t>
            </a:fld>
            <a:endParaRPr lang="en-US"/>
          </a:p>
        </p:txBody>
      </p:sp>
    </p:spTree>
    <p:extLst>
      <p:ext uri="{BB962C8B-B14F-4D97-AF65-F5344CB8AC3E}">
        <p14:creationId xmlns:p14="http://schemas.microsoft.com/office/powerpoint/2010/main" val="22750827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US" dirty="0" smtClean="0"/>
              <a:t>The following are the marketing plans for Sweet &amp; Treat –</a:t>
            </a:r>
          </a:p>
          <a:p>
            <a:pPr algn="just"/>
            <a:endParaRPr lang="en-US" dirty="0" smtClean="0"/>
          </a:p>
          <a:p>
            <a:pPr algn="just">
              <a:buFont typeface="Arial" pitchFamily="34" charset="0"/>
              <a:buChar char="•"/>
            </a:pPr>
            <a:r>
              <a:rPr lang="en-US" dirty="0" smtClean="0"/>
              <a:t>Use of social media</a:t>
            </a:r>
          </a:p>
          <a:p>
            <a:pPr algn="just">
              <a:buFont typeface="Arial" pitchFamily="34" charset="0"/>
              <a:buChar char="•"/>
            </a:pPr>
            <a:r>
              <a:rPr lang="en-US" dirty="0" smtClean="0"/>
              <a:t>Giving out samples in nearby offices</a:t>
            </a:r>
          </a:p>
          <a:p>
            <a:pPr algn="just">
              <a:buFont typeface="Arial" pitchFamily="34" charset="0"/>
              <a:buChar char="•"/>
            </a:pPr>
            <a:r>
              <a:rPr lang="en-US" dirty="0" smtClean="0"/>
              <a:t>Providing memberships and discounts</a:t>
            </a:r>
          </a:p>
          <a:p>
            <a:pPr algn="just">
              <a:buFont typeface="Arial" pitchFamily="34" charset="0"/>
              <a:buChar char="•"/>
            </a:pPr>
            <a:r>
              <a:rPr lang="en-US" dirty="0" smtClean="0"/>
              <a:t>Gift delivery services</a:t>
            </a:r>
          </a:p>
          <a:p>
            <a:pPr algn="just">
              <a:buFont typeface="Arial" pitchFamily="34" charset="0"/>
              <a:buChar char="•"/>
            </a:pPr>
            <a:r>
              <a:rPr lang="en-US" dirty="0" smtClean="0"/>
              <a:t>Conducting regular market survey</a:t>
            </a:r>
          </a:p>
          <a:p>
            <a:pPr algn="just">
              <a:buFont typeface="Arial" pitchFamily="34" charset="0"/>
              <a:buChar char="•"/>
            </a:pPr>
            <a:r>
              <a:rPr lang="en-US" dirty="0" smtClean="0"/>
              <a:t>Continuous product development and introduction of new products</a:t>
            </a:r>
          </a:p>
          <a:p>
            <a:endParaRPr lang="en-US" dirty="0"/>
          </a:p>
        </p:txBody>
      </p:sp>
      <p:sp>
        <p:nvSpPr>
          <p:cNvPr id="4" name="Slide Number Placeholder 3"/>
          <p:cNvSpPr>
            <a:spLocks noGrp="1"/>
          </p:cNvSpPr>
          <p:nvPr>
            <p:ph type="sldNum" sz="quarter" idx="10"/>
          </p:nvPr>
        </p:nvSpPr>
        <p:spPr/>
        <p:txBody>
          <a:bodyPr/>
          <a:lstStyle/>
          <a:p>
            <a:fld id="{262562CD-CEEC-40FC-A60B-A1C6E989B10F}" type="slidenum">
              <a:rPr lang="en-US" smtClean="0"/>
              <a:pPr/>
              <a:t>15</a:t>
            </a:fld>
            <a:endParaRPr lang="en-US"/>
          </a:p>
        </p:txBody>
      </p:sp>
    </p:spTree>
    <p:extLst>
      <p:ext uri="{BB962C8B-B14F-4D97-AF65-F5344CB8AC3E}">
        <p14:creationId xmlns:p14="http://schemas.microsoft.com/office/powerpoint/2010/main" val="5264193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To start the business</a:t>
            </a:r>
            <a:r>
              <a:rPr lang="en-US" baseline="0" dirty="0" smtClean="0"/>
              <a:t> the company will initially have to invest 11400 pounds as per the above list.</a:t>
            </a:r>
            <a:endParaRPr lang="en-US" dirty="0"/>
          </a:p>
        </p:txBody>
      </p:sp>
      <p:sp>
        <p:nvSpPr>
          <p:cNvPr id="4" name="Slide Number Placeholder 3"/>
          <p:cNvSpPr>
            <a:spLocks noGrp="1"/>
          </p:cNvSpPr>
          <p:nvPr>
            <p:ph type="sldNum" sz="quarter" idx="10"/>
          </p:nvPr>
        </p:nvSpPr>
        <p:spPr/>
        <p:txBody>
          <a:bodyPr/>
          <a:lstStyle/>
          <a:p>
            <a:fld id="{262562CD-CEEC-40FC-A60B-A1C6E989B10F}" type="slidenum">
              <a:rPr lang="en-US" smtClean="0"/>
              <a:pPr/>
              <a:t>16</a:t>
            </a:fld>
            <a:endParaRPr lang="en-US"/>
          </a:p>
        </p:txBody>
      </p:sp>
    </p:spTree>
    <p:extLst>
      <p:ext uri="{BB962C8B-B14F-4D97-AF65-F5344CB8AC3E}">
        <p14:creationId xmlns:p14="http://schemas.microsoft.com/office/powerpoint/2010/main" val="37843634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smtClean="0">
                <a:ln>
                  <a:noFill/>
                </a:ln>
                <a:solidFill>
                  <a:sysClr val="windowText" lastClr="000000"/>
                </a:solidFill>
                <a:effectLst/>
                <a:uLnTx/>
                <a:uFillTx/>
              </a:rPr>
              <a:t>The financial planning Sweet &amp; Treat Bakery shows that the company will need to spend </a:t>
            </a:r>
            <a:r>
              <a:rPr kumimoji="0" lang="en-US" sz="1200" b="0" i="0" u="none" strike="noStrike" kern="0" cap="none" spc="0" normalizeH="0" baseline="0" noProof="0" dirty="0" smtClean="0">
                <a:ln>
                  <a:noFill/>
                </a:ln>
                <a:solidFill>
                  <a:sysClr val="windowText" lastClr="000000"/>
                </a:solidFill>
                <a:effectLst/>
                <a:uLnTx/>
                <a:uFillTx/>
                <a:latin typeface="Times New Roman"/>
                <a:cs typeface="Times New Roman"/>
              </a:rPr>
              <a:t>£</a:t>
            </a:r>
            <a:r>
              <a:rPr kumimoji="0" lang="en-US" sz="1200" b="0" i="0" u="none" strike="noStrike" kern="0" cap="none" spc="0" normalizeH="0" baseline="0" noProof="0" dirty="0" smtClean="0">
                <a:ln>
                  <a:noFill/>
                </a:ln>
                <a:solidFill>
                  <a:sysClr val="windowText" lastClr="000000"/>
                </a:solidFill>
                <a:effectLst/>
                <a:uLnTx/>
                <a:uFillTx/>
              </a:rPr>
              <a:t>400 to get all the legal documents they need to start their business up. The company is completely new, so the shop will need to be decorated with a theme of bakery products. For this, the cost of interior decoration would be </a:t>
            </a:r>
            <a:r>
              <a:rPr kumimoji="0" lang="en-US" sz="1200" b="0" i="0" u="none" strike="noStrike" kern="0" cap="none" spc="0" normalizeH="0" baseline="0" noProof="0" dirty="0" smtClean="0">
                <a:ln>
                  <a:noFill/>
                </a:ln>
                <a:solidFill>
                  <a:sysClr val="windowText" lastClr="000000"/>
                </a:solidFill>
                <a:effectLst/>
                <a:uLnTx/>
                <a:uFillTx/>
                <a:latin typeface="Times New Roman"/>
                <a:cs typeface="Times New Roman"/>
              </a:rPr>
              <a:t>£</a:t>
            </a:r>
            <a:r>
              <a:rPr kumimoji="0" lang="en-US" sz="1200" b="0" i="0" u="none" strike="noStrike" kern="0" cap="none" spc="0" normalizeH="0" baseline="0" noProof="0" dirty="0" smtClean="0">
                <a:ln>
                  <a:noFill/>
                </a:ln>
                <a:solidFill>
                  <a:sysClr val="windowText" lastClr="000000"/>
                </a:solidFill>
                <a:effectLst/>
                <a:uLnTx/>
                <a:uFillTx/>
              </a:rPr>
              <a:t>3000 to design the retail outlet. To prepare bakery products, the shop will need proper equipments, so they would need to spend </a:t>
            </a:r>
            <a:r>
              <a:rPr kumimoji="0" lang="en-US" sz="1200" b="0" i="0" u="none" strike="noStrike" kern="0" cap="none" spc="0" normalizeH="0" baseline="0" noProof="0" dirty="0" smtClean="0">
                <a:ln>
                  <a:noFill/>
                </a:ln>
                <a:solidFill>
                  <a:sysClr val="windowText" lastClr="000000"/>
                </a:solidFill>
                <a:effectLst/>
                <a:uLnTx/>
                <a:uFillTx/>
                <a:latin typeface="Times New Roman"/>
                <a:cs typeface="Times New Roman"/>
              </a:rPr>
              <a:t>£</a:t>
            </a:r>
            <a:r>
              <a:rPr kumimoji="0" lang="en-US" sz="1200" b="0" i="0" u="none" strike="noStrike" kern="0" cap="none" spc="0" normalizeH="0" baseline="0" noProof="0" dirty="0" smtClean="0">
                <a:ln>
                  <a:noFill/>
                </a:ln>
                <a:solidFill>
                  <a:sysClr val="windowText" lastClr="000000"/>
                </a:solidFill>
                <a:effectLst/>
                <a:uLnTx/>
                <a:uFillTx/>
              </a:rPr>
              <a:t>5000 for this. The business of Sweet &amp; Treat Bakery is completely new, so they will need to do some advertising to let people know about their company. This will cost </a:t>
            </a:r>
            <a:r>
              <a:rPr kumimoji="0" lang="en-US" sz="1200" b="0" i="0" u="none" strike="noStrike" kern="0" cap="none" spc="0" normalizeH="0" baseline="0" noProof="0" dirty="0" smtClean="0">
                <a:ln>
                  <a:noFill/>
                </a:ln>
                <a:solidFill>
                  <a:sysClr val="windowText" lastClr="000000"/>
                </a:solidFill>
                <a:effectLst/>
                <a:uLnTx/>
                <a:uFillTx/>
                <a:latin typeface="Times New Roman"/>
                <a:cs typeface="Times New Roman"/>
              </a:rPr>
              <a:t>£</a:t>
            </a:r>
            <a:r>
              <a:rPr kumimoji="0" lang="en-US" sz="1200" b="0" i="0" u="none" strike="noStrike" kern="0" cap="none" spc="0" normalizeH="0" baseline="0" noProof="0" dirty="0" smtClean="0">
                <a:ln>
                  <a:noFill/>
                </a:ln>
                <a:solidFill>
                  <a:sysClr val="windowText" lastClr="000000"/>
                </a:solidFill>
                <a:effectLst/>
                <a:uLnTx/>
                <a:uFillTx/>
              </a:rPr>
              <a:t>1000 for the company. Furthermore, the cost of employees and utilities would be </a:t>
            </a:r>
            <a:r>
              <a:rPr kumimoji="0" lang="en-US" sz="1200" b="0" i="0" u="none" strike="noStrike" kern="0" cap="none" spc="0" normalizeH="0" baseline="0" noProof="0" dirty="0" smtClean="0">
                <a:ln>
                  <a:noFill/>
                </a:ln>
                <a:solidFill>
                  <a:sysClr val="windowText" lastClr="000000"/>
                </a:solidFill>
                <a:effectLst/>
                <a:uLnTx/>
                <a:uFillTx/>
                <a:latin typeface="Times New Roman"/>
                <a:cs typeface="Times New Roman"/>
              </a:rPr>
              <a:t>£</a:t>
            </a:r>
            <a:r>
              <a:rPr kumimoji="0" lang="en-US" sz="1200" b="0" i="0" u="none" strike="noStrike" kern="0" cap="none" spc="0" normalizeH="0" baseline="0" noProof="0" dirty="0" smtClean="0">
                <a:ln>
                  <a:noFill/>
                </a:ln>
                <a:solidFill>
                  <a:sysClr val="windowText" lastClr="000000"/>
                </a:solidFill>
                <a:effectLst/>
                <a:uLnTx/>
                <a:uFillTx/>
              </a:rPr>
              <a:t>2000 for the company. So the total cost would be </a:t>
            </a:r>
            <a:r>
              <a:rPr kumimoji="0" lang="en-US" sz="1200" b="0" i="0" u="none" strike="noStrike" kern="0" cap="none" spc="0" normalizeH="0" baseline="0" noProof="0" dirty="0" smtClean="0">
                <a:ln>
                  <a:noFill/>
                </a:ln>
                <a:solidFill>
                  <a:sysClr val="windowText" lastClr="000000"/>
                </a:solidFill>
                <a:effectLst/>
                <a:uLnTx/>
                <a:uFillTx/>
                <a:latin typeface="Times New Roman"/>
                <a:cs typeface="Times New Roman"/>
              </a:rPr>
              <a:t>£</a:t>
            </a:r>
            <a:r>
              <a:rPr kumimoji="0" lang="en-US" sz="1200" b="0" i="0" u="none" strike="noStrike" kern="0" cap="none" spc="0" normalizeH="0" baseline="0" noProof="0" dirty="0" smtClean="0">
                <a:ln>
                  <a:noFill/>
                </a:ln>
                <a:solidFill>
                  <a:sysClr val="windowText" lastClr="000000"/>
                </a:solidFill>
                <a:effectLst/>
                <a:uLnTx/>
                <a:uFillTx/>
              </a:rPr>
              <a:t>11400 for the company to overall establish among the market.</a:t>
            </a:r>
          </a:p>
          <a:p>
            <a:endParaRPr lang="en-US" dirty="0"/>
          </a:p>
        </p:txBody>
      </p:sp>
      <p:sp>
        <p:nvSpPr>
          <p:cNvPr id="4" name="Slide Number Placeholder 3"/>
          <p:cNvSpPr>
            <a:spLocks noGrp="1"/>
          </p:cNvSpPr>
          <p:nvPr>
            <p:ph type="sldNum" sz="quarter" idx="10"/>
          </p:nvPr>
        </p:nvSpPr>
        <p:spPr/>
        <p:txBody>
          <a:bodyPr/>
          <a:lstStyle/>
          <a:p>
            <a:fld id="{262562CD-CEEC-40FC-A60B-A1C6E989B10F}" type="slidenum">
              <a:rPr lang="en-US" smtClean="0"/>
              <a:pPr/>
              <a:t>17</a:t>
            </a:fld>
            <a:endParaRPr lang="en-US"/>
          </a:p>
        </p:txBody>
      </p:sp>
    </p:spTree>
    <p:extLst>
      <p:ext uri="{BB962C8B-B14F-4D97-AF65-F5344CB8AC3E}">
        <p14:creationId xmlns:p14="http://schemas.microsoft.com/office/powerpoint/2010/main" val="23225143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262562CD-CEEC-40FC-A60B-A1C6E989B10F}" type="slidenum">
              <a:rPr lang="en-US" smtClean="0"/>
              <a:pPr/>
              <a:t>18</a:t>
            </a:fld>
            <a:endParaRPr lang="en-US"/>
          </a:p>
        </p:txBody>
      </p:sp>
    </p:spTree>
    <p:extLst>
      <p:ext uri="{BB962C8B-B14F-4D97-AF65-F5344CB8AC3E}">
        <p14:creationId xmlns:p14="http://schemas.microsoft.com/office/powerpoint/2010/main" val="8668812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The recruitment</a:t>
            </a:r>
            <a:r>
              <a:rPr lang="en-US" baseline="0" dirty="0" smtClean="0"/>
              <a:t> plan for </a:t>
            </a:r>
            <a:r>
              <a:rPr lang="en-US" dirty="0" smtClean="0"/>
              <a:t>“Sweet</a:t>
            </a:r>
            <a:r>
              <a:rPr lang="en-US" baseline="0" dirty="0" smtClean="0"/>
              <a:t> &amp;Treat” is simply consist of few stages such as they need to give the job advertisement for the vacancy. After getting  the responses from the candidates the HR’s needs to screen the CV’s and separate the potential ones.  After that the next task is to call the chosen candidates for the interview. Next they need to conduct the individual one to one interview to find out the potentiality. And finally from the interview </a:t>
            </a:r>
            <a:r>
              <a:rPr lang="en-US" dirty="0" smtClean="0"/>
              <a:t>“Sweet</a:t>
            </a:r>
            <a:r>
              <a:rPr lang="en-US" baseline="0" dirty="0" smtClean="0"/>
              <a:t> &amp;Treat”  will be able to select the best candidates for their shop. </a:t>
            </a:r>
            <a:endParaRPr lang="en-US" dirty="0" smtClean="0"/>
          </a:p>
          <a:p>
            <a:endParaRPr lang="en-US" dirty="0"/>
          </a:p>
        </p:txBody>
      </p:sp>
      <p:sp>
        <p:nvSpPr>
          <p:cNvPr id="4" name="Slide Number Placeholder 3"/>
          <p:cNvSpPr>
            <a:spLocks noGrp="1"/>
          </p:cNvSpPr>
          <p:nvPr>
            <p:ph type="sldNum" sz="quarter" idx="10"/>
          </p:nvPr>
        </p:nvSpPr>
        <p:spPr/>
        <p:txBody>
          <a:bodyPr/>
          <a:lstStyle/>
          <a:p>
            <a:fld id="{262562CD-CEEC-40FC-A60B-A1C6E989B10F}" type="slidenum">
              <a:rPr lang="en-US" smtClean="0"/>
              <a:pPr/>
              <a:t>19</a:t>
            </a:fld>
            <a:endParaRPr lang="en-US"/>
          </a:p>
        </p:txBody>
      </p:sp>
    </p:spTree>
    <p:extLst>
      <p:ext uri="{BB962C8B-B14F-4D97-AF65-F5344CB8AC3E}">
        <p14:creationId xmlns:p14="http://schemas.microsoft.com/office/powerpoint/2010/main" val="750385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262562CD-CEEC-40FC-A60B-A1C6E989B10F}" type="slidenum">
              <a:rPr lang="en-US" smtClean="0"/>
              <a:pPr/>
              <a:t>20</a:t>
            </a:fld>
            <a:endParaRPr lang="en-US"/>
          </a:p>
        </p:txBody>
      </p:sp>
    </p:spTree>
    <p:extLst>
      <p:ext uri="{BB962C8B-B14F-4D97-AF65-F5344CB8AC3E}">
        <p14:creationId xmlns:p14="http://schemas.microsoft.com/office/powerpoint/2010/main" val="325559560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smtClean="0"/>
              <a:t>As this is a bakery employees needs to trained and groomed. Employees needs to greet and treat the customer well. At the beginning they should welcome</a:t>
            </a:r>
            <a:r>
              <a:rPr lang="en-US" sz="1200" baseline="0" dirty="0" smtClean="0"/>
              <a:t> </a:t>
            </a:r>
            <a:r>
              <a:rPr lang="en-US" sz="1200" dirty="0" smtClean="0"/>
              <a:t>the customers with a warm smile. Then they should present the menu and take the order. They should also able to answer the query of their customers. Finally the employees should give a warm goodbye to the customers.</a:t>
            </a:r>
          </a:p>
        </p:txBody>
      </p:sp>
      <p:sp>
        <p:nvSpPr>
          <p:cNvPr id="4" name="Slide Number Placeholder 3"/>
          <p:cNvSpPr>
            <a:spLocks noGrp="1"/>
          </p:cNvSpPr>
          <p:nvPr>
            <p:ph type="sldNum" sz="quarter" idx="10"/>
          </p:nvPr>
        </p:nvSpPr>
        <p:spPr/>
        <p:txBody>
          <a:bodyPr/>
          <a:lstStyle/>
          <a:p>
            <a:fld id="{262562CD-CEEC-40FC-A60B-A1C6E989B10F}" type="slidenum">
              <a:rPr lang="en-US" smtClean="0"/>
              <a:pPr/>
              <a:t>21</a:t>
            </a:fld>
            <a:endParaRPr lang="en-US"/>
          </a:p>
        </p:txBody>
      </p:sp>
    </p:spTree>
    <p:extLst>
      <p:ext uri="{BB962C8B-B14F-4D97-AF65-F5344CB8AC3E}">
        <p14:creationId xmlns:p14="http://schemas.microsoft.com/office/powerpoint/2010/main" val="379524574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General Management</a:t>
            </a:r>
          </a:p>
          <a:p>
            <a:endParaRPr lang="en-US" dirty="0" smtClean="0"/>
          </a:p>
          <a:p>
            <a:r>
              <a:rPr lang="en-US" dirty="0" smtClean="0"/>
              <a:t>The general management ensures the overall business in the company and how the services would be provided to the customers.</a:t>
            </a:r>
            <a:r>
              <a:rPr lang="en-US" baseline="0" dirty="0" smtClean="0"/>
              <a:t> </a:t>
            </a:r>
            <a:r>
              <a:rPr lang="en-US" dirty="0" smtClean="0"/>
              <a:t>They also make sure how much product variations would be available to the customers.</a:t>
            </a:r>
            <a:r>
              <a:rPr lang="en-US" baseline="0" dirty="0" smtClean="0"/>
              <a:t> </a:t>
            </a:r>
            <a:r>
              <a:rPr lang="en-US" dirty="0" smtClean="0"/>
              <a:t>The general management at Sweet &amp; Treat has planned to provide the</a:t>
            </a:r>
            <a:r>
              <a:rPr lang="en-US" baseline="0" dirty="0" smtClean="0"/>
              <a:t> </a:t>
            </a:r>
            <a:r>
              <a:rPr lang="en-US" dirty="0" smtClean="0"/>
              <a:t>customers with more than 30 bakery products and for this reason the</a:t>
            </a:r>
            <a:r>
              <a:rPr lang="en-US" baseline="0" dirty="0" smtClean="0"/>
              <a:t> </a:t>
            </a:r>
            <a:r>
              <a:rPr lang="en-US" dirty="0" smtClean="0"/>
              <a:t>management has been trying to make sure that all the necessary               ingredients for each type of bakery products is available during the</a:t>
            </a:r>
            <a:r>
              <a:rPr lang="en-US" baseline="0" dirty="0" smtClean="0"/>
              <a:t> </a:t>
            </a:r>
            <a:r>
              <a:rPr lang="en-US" dirty="0" smtClean="0"/>
              <a:t>production.</a:t>
            </a:r>
          </a:p>
          <a:p>
            <a:endParaRPr lang="en-US" dirty="0" smtClean="0"/>
          </a:p>
          <a:p>
            <a:r>
              <a:rPr lang="en-US" dirty="0" smtClean="0"/>
              <a:t>Operational Requirements</a:t>
            </a:r>
          </a:p>
          <a:p>
            <a:endParaRPr lang="en-US" dirty="0" smtClean="0"/>
          </a:p>
          <a:p>
            <a:r>
              <a:rPr lang="en-US" dirty="0" smtClean="0"/>
              <a:t>Operational requirements are the tasks that are needed to be done in order to complete the operations within the company, which could be      both internal and external operations.</a:t>
            </a:r>
          </a:p>
          <a:p>
            <a:endParaRPr lang="en-US" dirty="0"/>
          </a:p>
        </p:txBody>
      </p:sp>
      <p:sp>
        <p:nvSpPr>
          <p:cNvPr id="4" name="Slide Number Placeholder 3"/>
          <p:cNvSpPr>
            <a:spLocks noGrp="1"/>
          </p:cNvSpPr>
          <p:nvPr>
            <p:ph type="sldNum" sz="quarter" idx="10"/>
          </p:nvPr>
        </p:nvSpPr>
        <p:spPr/>
        <p:txBody>
          <a:bodyPr/>
          <a:lstStyle/>
          <a:p>
            <a:fld id="{262562CD-CEEC-40FC-A60B-A1C6E989B10F}" type="slidenum">
              <a:rPr lang="en-US" smtClean="0"/>
              <a:pPr/>
              <a:t>22</a:t>
            </a:fld>
            <a:endParaRPr lang="en-US"/>
          </a:p>
        </p:txBody>
      </p:sp>
    </p:spTree>
    <p:extLst>
      <p:ext uri="{BB962C8B-B14F-4D97-AF65-F5344CB8AC3E}">
        <p14:creationId xmlns:p14="http://schemas.microsoft.com/office/powerpoint/2010/main" val="389426673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The manager has to make sure</a:t>
            </a:r>
            <a:r>
              <a:rPr lang="en-US" baseline="0" dirty="0" smtClean="0"/>
              <a:t> in this case that the people under the roof of the store are protected and all the health and safety codes have been complied with.</a:t>
            </a:r>
          </a:p>
          <a:p>
            <a:r>
              <a:rPr lang="en-US" baseline="0" dirty="0" smtClean="0"/>
              <a:t>The manager also has to conduct performance assessment on a regular basis so that the employees and the management know where they stand</a:t>
            </a:r>
          </a:p>
          <a:p>
            <a:r>
              <a:rPr lang="en-US" baseline="0" dirty="0" smtClean="0"/>
              <a:t>The manager has to also make sure that the workers have the tools and utensils that they need to do their work</a:t>
            </a:r>
          </a:p>
          <a:p>
            <a:r>
              <a:rPr lang="en-US" baseline="0" dirty="0" smtClean="0"/>
              <a:t>Finally the store maintenance is if the utmost importance so the manager has to make sure that everything in the store are in their own place and the location is in perfect working order</a:t>
            </a:r>
            <a:endParaRPr lang="en-US" dirty="0"/>
          </a:p>
        </p:txBody>
      </p:sp>
      <p:sp>
        <p:nvSpPr>
          <p:cNvPr id="4" name="Slide Number Placeholder 3"/>
          <p:cNvSpPr>
            <a:spLocks noGrp="1"/>
          </p:cNvSpPr>
          <p:nvPr>
            <p:ph type="sldNum" sz="quarter" idx="10"/>
          </p:nvPr>
        </p:nvSpPr>
        <p:spPr/>
        <p:txBody>
          <a:bodyPr/>
          <a:lstStyle/>
          <a:p>
            <a:fld id="{262562CD-CEEC-40FC-A60B-A1C6E989B10F}" type="slidenum">
              <a:rPr lang="en-US" smtClean="0"/>
              <a:pPr/>
              <a:t>23</a:t>
            </a:fld>
            <a:endParaRPr lang="en-US"/>
          </a:p>
        </p:txBody>
      </p:sp>
    </p:spTree>
    <p:extLst>
      <p:ext uri="{BB962C8B-B14F-4D97-AF65-F5344CB8AC3E}">
        <p14:creationId xmlns:p14="http://schemas.microsoft.com/office/powerpoint/2010/main" val="88640635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262562CD-CEEC-40FC-A60B-A1C6E989B10F}" type="slidenum">
              <a:rPr lang="en-US" smtClean="0"/>
              <a:pPr/>
              <a:t>24</a:t>
            </a:fld>
            <a:endParaRPr lang="en-US"/>
          </a:p>
        </p:txBody>
      </p:sp>
    </p:spTree>
    <p:extLst>
      <p:ext uri="{BB962C8B-B14F-4D97-AF65-F5344CB8AC3E}">
        <p14:creationId xmlns:p14="http://schemas.microsoft.com/office/powerpoint/2010/main" val="151371366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The manager has to make sure</a:t>
            </a:r>
            <a:r>
              <a:rPr lang="en-US" baseline="0" dirty="0" smtClean="0"/>
              <a:t> in this case that the people under the roof of the store are protected and all the health and safety codes have been complied with.</a:t>
            </a:r>
          </a:p>
          <a:p>
            <a:r>
              <a:rPr lang="en-US" baseline="0" dirty="0" smtClean="0"/>
              <a:t>The manager also has to conduct performance assessment on a regular basis so that the employees and the management know where they stand</a:t>
            </a:r>
          </a:p>
          <a:p>
            <a:r>
              <a:rPr lang="en-US" baseline="0" dirty="0" smtClean="0"/>
              <a:t>The manager has to also make sure that the workers have the tools and utensils that they need to do their work</a:t>
            </a:r>
          </a:p>
          <a:p>
            <a:r>
              <a:rPr lang="en-US" baseline="0" dirty="0" smtClean="0"/>
              <a:t>Finally the store maintenance is if the utmost importance so the manager has to make sure that everything in the store are in their own place and the location is in perfect working order</a:t>
            </a:r>
            <a:endParaRPr lang="en-US" dirty="0"/>
          </a:p>
        </p:txBody>
      </p:sp>
      <p:sp>
        <p:nvSpPr>
          <p:cNvPr id="4" name="Slide Number Placeholder 3"/>
          <p:cNvSpPr>
            <a:spLocks noGrp="1"/>
          </p:cNvSpPr>
          <p:nvPr>
            <p:ph type="sldNum" sz="quarter" idx="10"/>
          </p:nvPr>
        </p:nvSpPr>
        <p:spPr/>
        <p:txBody>
          <a:bodyPr/>
          <a:lstStyle/>
          <a:p>
            <a:fld id="{262562CD-CEEC-40FC-A60B-A1C6E989B10F}" type="slidenum">
              <a:rPr lang="en-US" smtClean="0"/>
              <a:pPr/>
              <a:t>25</a:t>
            </a:fld>
            <a:endParaRPr lang="en-US"/>
          </a:p>
        </p:txBody>
      </p:sp>
    </p:spTree>
    <p:extLst>
      <p:ext uri="{BB962C8B-B14F-4D97-AF65-F5344CB8AC3E}">
        <p14:creationId xmlns:p14="http://schemas.microsoft.com/office/powerpoint/2010/main" val="312165932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262562CD-CEEC-40FC-A60B-A1C6E989B10F}" type="slidenum">
              <a:rPr lang="en-US" smtClean="0"/>
              <a:pPr/>
              <a:t>26</a:t>
            </a:fld>
            <a:endParaRPr lang="en-US"/>
          </a:p>
        </p:txBody>
      </p:sp>
    </p:spTree>
    <p:extLst>
      <p:ext uri="{BB962C8B-B14F-4D97-AF65-F5344CB8AC3E}">
        <p14:creationId xmlns:p14="http://schemas.microsoft.com/office/powerpoint/2010/main" val="364034989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Strength for “Sweet &amp;Treat” is their 30+ items, interior decoration and comparative pricing strategy. </a:t>
            </a:r>
          </a:p>
          <a:p>
            <a:endParaRPr lang="en-US" dirty="0" smtClean="0"/>
          </a:p>
          <a:p>
            <a:r>
              <a:rPr lang="en-US" dirty="0" smtClean="0"/>
              <a:t>Weakness for “Sweet &amp;Treat” is  the risk is high in the market as new entrant and the initial investment is also high. </a:t>
            </a:r>
          </a:p>
          <a:p>
            <a:endParaRPr lang="en-US" dirty="0" smtClean="0"/>
          </a:p>
          <a:p>
            <a:r>
              <a:rPr lang="en-US" dirty="0" smtClean="0"/>
              <a:t>Opportunity for “Sweet &amp;Treat” is grabbing the major market share and become the top in this industry via gaining the customer satisfaction. </a:t>
            </a:r>
          </a:p>
          <a:p>
            <a:endParaRPr lang="en-US" dirty="0" smtClean="0"/>
          </a:p>
          <a:p>
            <a:r>
              <a:rPr lang="en-US" dirty="0" smtClean="0"/>
              <a:t>Threats for “Sweet &amp;Treat” is the big fishes in the market already grabbing the market share and the cost of </a:t>
            </a:r>
            <a:r>
              <a:rPr lang="en-US" smtClean="0"/>
              <a:t>operation.</a:t>
            </a:r>
          </a:p>
        </p:txBody>
      </p:sp>
      <p:sp>
        <p:nvSpPr>
          <p:cNvPr id="4" name="Slide Number Placeholder 3"/>
          <p:cNvSpPr>
            <a:spLocks noGrp="1"/>
          </p:cNvSpPr>
          <p:nvPr>
            <p:ph type="sldNum" sz="quarter" idx="10"/>
          </p:nvPr>
        </p:nvSpPr>
        <p:spPr/>
        <p:txBody>
          <a:bodyPr/>
          <a:lstStyle/>
          <a:p>
            <a:fld id="{262562CD-CEEC-40FC-A60B-A1C6E989B10F}" type="slidenum">
              <a:rPr lang="en-US" smtClean="0"/>
              <a:pPr/>
              <a:t>27</a:t>
            </a:fld>
            <a:endParaRPr lang="en-US"/>
          </a:p>
        </p:txBody>
      </p:sp>
    </p:spTree>
    <p:extLst>
      <p:ext uri="{BB962C8B-B14F-4D97-AF65-F5344CB8AC3E}">
        <p14:creationId xmlns:p14="http://schemas.microsoft.com/office/powerpoint/2010/main" val="136414608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262562CD-CEEC-40FC-A60B-A1C6E989B10F}" type="slidenum">
              <a:rPr lang="en-US" smtClean="0"/>
              <a:pPr/>
              <a:t>28</a:t>
            </a:fld>
            <a:endParaRPr lang="en-US"/>
          </a:p>
        </p:txBody>
      </p:sp>
    </p:spTree>
    <p:extLst>
      <p:ext uri="{BB962C8B-B14F-4D97-AF65-F5344CB8AC3E}">
        <p14:creationId xmlns:p14="http://schemas.microsoft.com/office/powerpoint/2010/main" val="88153190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smtClean="0"/>
              <a:t>Sweet &amp; Treat Bakery has conducted their PESTEL analysis and they have found some information –</a:t>
            </a:r>
          </a:p>
          <a:p>
            <a:pPr algn="just" latinLnBrk="0">
              <a:spcBef>
                <a:spcPts val="0"/>
              </a:spcBef>
            </a:pPr>
            <a:endParaRPr lang="en-US" sz="1200" dirty="0" smtClean="0"/>
          </a:p>
          <a:p>
            <a:pPr algn="just" latinLnBrk="0">
              <a:spcBef>
                <a:spcPts val="0"/>
              </a:spcBef>
            </a:pPr>
            <a:r>
              <a:rPr lang="en-US" sz="1200" b="1" dirty="0" smtClean="0"/>
              <a:t>Political: </a:t>
            </a:r>
            <a:r>
              <a:rPr lang="en-US" sz="1200" dirty="0" smtClean="0"/>
              <a:t>The political situation in the UK is stable so far, so the Sweet &amp; Treat Bakery wouldn’t face any difficulties because of political unrest in the country because there are hardly such incidents that is going on in the UK. This is why the shop can run its production and operations easily.</a:t>
            </a:r>
          </a:p>
          <a:p>
            <a:pPr algn="just" latinLnBrk="0">
              <a:spcBef>
                <a:spcPts val="0"/>
              </a:spcBef>
            </a:pPr>
            <a:endParaRPr lang="en-US" sz="1200" dirty="0" smtClean="0"/>
          </a:p>
          <a:p>
            <a:pPr algn="just" latinLnBrk="0">
              <a:spcBef>
                <a:spcPts val="0"/>
              </a:spcBef>
            </a:pPr>
            <a:r>
              <a:rPr lang="en-US" sz="1200" b="1" dirty="0" smtClean="0"/>
              <a:t>Economical: </a:t>
            </a:r>
            <a:r>
              <a:rPr lang="en-US" sz="1200" dirty="0" smtClean="0"/>
              <a:t>After the BREXIT incident, the UK economy is having a difficult time to stay stable, which caused the buying power of the people to become lower than usual. This is why the company may have to offer products at cheaper price until the economy becomes normal. Furthermore, the supplier power became higher, so it has become harder to collect materials.</a:t>
            </a:r>
          </a:p>
          <a:p>
            <a:pPr algn="just" latinLnBrk="0">
              <a:spcBef>
                <a:spcPts val="0"/>
              </a:spcBef>
            </a:pPr>
            <a:endParaRPr lang="en-US" sz="1200" dirty="0" smtClean="0"/>
          </a:p>
          <a:p>
            <a:pPr algn="just" latinLnBrk="0">
              <a:spcBef>
                <a:spcPts val="0"/>
              </a:spcBef>
            </a:pPr>
            <a:r>
              <a:rPr lang="en-US" sz="1200" b="1" dirty="0" smtClean="0"/>
              <a:t>Social: </a:t>
            </a:r>
            <a:r>
              <a:rPr lang="en-US" sz="1200" dirty="0" smtClean="0"/>
              <a:t>Since the people of UK lead luxurious lifestyles, the bakery products have higher demands in the society.</a:t>
            </a:r>
          </a:p>
          <a:p>
            <a:pPr algn="just" latinLnBrk="0">
              <a:spcBef>
                <a:spcPts val="0"/>
              </a:spcBef>
            </a:pPr>
            <a:endParaRPr lang="en-US" sz="1200" dirty="0" smtClean="0"/>
          </a:p>
          <a:p>
            <a:pPr algn="just" latinLnBrk="0">
              <a:spcBef>
                <a:spcPts val="0"/>
              </a:spcBef>
            </a:pPr>
            <a:r>
              <a:rPr lang="en-US" sz="1200" b="1" dirty="0" smtClean="0"/>
              <a:t>Technology: </a:t>
            </a:r>
            <a:r>
              <a:rPr lang="en-US" sz="1200" dirty="0" smtClean="0"/>
              <a:t>With the rise of online social media websites and new technologies, it would be possible for the company to conduct  promotional activities by using online social media and improve their production operations with the new machineries.</a:t>
            </a:r>
          </a:p>
          <a:p>
            <a:pPr algn="just" latinLnBrk="0">
              <a:spcBef>
                <a:spcPts val="0"/>
              </a:spcBef>
            </a:pPr>
            <a:endParaRPr lang="en-US" sz="1200" dirty="0" smtClean="0"/>
          </a:p>
          <a:p>
            <a:pPr algn="just" latinLnBrk="0">
              <a:spcBef>
                <a:spcPts val="0"/>
              </a:spcBef>
            </a:pPr>
            <a:r>
              <a:rPr lang="en-US" sz="1200" b="1" dirty="0" smtClean="0"/>
              <a:t>Environmental: </a:t>
            </a:r>
            <a:r>
              <a:rPr lang="en-US" sz="1200" dirty="0" smtClean="0"/>
              <a:t>The people of the UK has become very aware of keeping the environment clean, so the company could conduct  corporate social activities in the society to raise awareness among the people even more and they must ensure that the production operations do not harm the environment.</a:t>
            </a:r>
          </a:p>
          <a:p>
            <a:pPr algn="just" latinLnBrk="0">
              <a:spcBef>
                <a:spcPts val="0"/>
              </a:spcBef>
            </a:pPr>
            <a:endParaRPr lang="en-US" sz="1200" dirty="0" smtClean="0"/>
          </a:p>
          <a:p>
            <a:pPr algn="just" latinLnBrk="0">
              <a:spcBef>
                <a:spcPts val="0"/>
              </a:spcBef>
            </a:pPr>
            <a:r>
              <a:rPr lang="en-US" sz="1200" b="1" dirty="0" smtClean="0"/>
              <a:t>Legal: </a:t>
            </a:r>
            <a:r>
              <a:rPr lang="en-US" sz="1200" dirty="0" smtClean="0"/>
              <a:t>The UK government has become very strict in terms of business policies. So it is a great opportunity for Sweet &amp; Treat Bakery to do business without any pressure, as there are less chances of new businesses to enter into the market.</a:t>
            </a:r>
          </a:p>
          <a:p>
            <a:endParaRPr lang="en-US" dirty="0"/>
          </a:p>
        </p:txBody>
      </p:sp>
      <p:sp>
        <p:nvSpPr>
          <p:cNvPr id="4" name="Slide Number Placeholder 3"/>
          <p:cNvSpPr>
            <a:spLocks noGrp="1"/>
          </p:cNvSpPr>
          <p:nvPr>
            <p:ph type="sldNum" sz="quarter" idx="10"/>
          </p:nvPr>
        </p:nvSpPr>
        <p:spPr/>
        <p:txBody>
          <a:bodyPr/>
          <a:lstStyle/>
          <a:p>
            <a:fld id="{262562CD-CEEC-40FC-A60B-A1C6E989B10F}" type="slidenum">
              <a:rPr lang="en-US" smtClean="0"/>
              <a:pPr/>
              <a:t>29</a:t>
            </a:fld>
            <a:endParaRPr lang="en-US"/>
          </a:p>
        </p:txBody>
      </p:sp>
    </p:spTree>
    <p:extLst>
      <p:ext uri="{BB962C8B-B14F-4D97-AF65-F5344CB8AC3E}">
        <p14:creationId xmlns:p14="http://schemas.microsoft.com/office/powerpoint/2010/main" val="360000504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262562CD-CEEC-40FC-A60B-A1C6E989B10F}" type="slidenum">
              <a:rPr lang="en-US" smtClean="0"/>
              <a:pPr/>
              <a:t>30</a:t>
            </a:fld>
            <a:endParaRPr lang="en-US"/>
          </a:p>
        </p:txBody>
      </p:sp>
    </p:spTree>
    <p:extLst>
      <p:ext uri="{BB962C8B-B14F-4D97-AF65-F5344CB8AC3E}">
        <p14:creationId xmlns:p14="http://schemas.microsoft.com/office/powerpoint/2010/main" val="206104083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smtClean="0"/>
              <a:t>The group learning log shows that the owners of the company started their meeting in 19</a:t>
            </a:r>
            <a:r>
              <a:rPr lang="en-US" sz="1200" baseline="30000" dirty="0" smtClean="0"/>
              <a:t>th</a:t>
            </a:r>
            <a:r>
              <a:rPr lang="en-US" sz="1200" dirty="0" smtClean="0"/>
              <a:t> February, between 13:15 to 13:15. The members who will attend the meeting would be Ms. </a:t>
            </a:r>
            <a:r>
              <a:rPr lang="en-US" sz="1200" dirty="0" err="1" smtClean="0"/>
              <a:t>Nadira</a:t>
            </a:r>
            <a:r>
              <a:rPr lang="en-US" sz="1200" dirty="0" smtClean="0"/>
              <a:t>, Ms. Eva, Mr. </a:t>
            </a:r>
            <a:r>
              <a:rPr lang="en-US" sz="1200" dirty="0" err="1" smtClean="0"/>
              <a:t>Firon</a:t>
            </a:r>
            <a:r>
              <a:rPr lang="en-US" sz="1200" dirty="0" smtClean="0"/>
              <a:t>, and Mr. </a:t>
            </a:r>
            <a:r>
              <a:rPr lang="en-US" sz="1200" dirty="0" err="1" smtClean="0"/>
              <a:t>Saifur</a:t>
            </a:r>
            <a:r>
              <a:rPr lang="en-US" sz="1200" dirty="0" smtClean="0"/>
              <a:t>. The log shows that the topic of discussion in the meeting was about getting new ideas about the business and allocating the tasks, and these were discussed until 25</a:t>
            </a:r>
            <a:r>
              <a:rPr lang="en-US" sz="1200" baseline="30000" dirty="0" smtClean="0"/>
              <a:t>th</a:t>
            </a:r>
            <a:r>
              <a:rPr lang="en-US" sz="1200" dirty="0" smtClean="0"/>
              <a:t> of February. In 26</a:t>
            </a:r>
            <a:r>
              <a:rPr lang="en-US" sz="1200" baseline="30000" dirty="0" smtClean="0"/>
              <a:t>th</a:t>
            </a:r>
            <a:r>
              <a:rPr lang="en-US" sz="1200" dirty="0" smtClean="0"/>
              <a:t> of February till 11</a:t>
            </a:r>
            <a:r>
              <a:rPr lang="en-US" sz="1200" baseline="30000" dirty="0" smtClean="0"/>
              <a:t>th</a:t>
            </a:r>
            <a:r>
              <a:rPr lang="en-US" sz="1200" dirty="0" smtClean="0"/>
              <a:t> of March, they have done the follow up of their allocation of tasks and business operations related to bakery products. From 12</a:t>
            </a:r>
            <a:r>
              <a:rPr lang="en-US" sz="1200" baseline="30000" dirty="0" smtClean="0"/>
              <a:t>th</a:t>
            </a:r>
            <a:r>
              <a:rPr lang="en-US" sz="1200" dirty="0" smtClean="0"/>
              <a:t> of March till 8</a:t>
            </a:r>
            <a:r>
              <a:rPr lang="en-US" sz="1200" baseline="30000" dirty="0" smtClean="0"/>
              <a:t>th</a:t>
            </a:r>
            <a:r>
              <a:rPr lang="en-US" sz="1200" dirty="0" smtClean="0"/>
              <a:t> of April, the management of Sweet &amp; Treats </a:t>
            </a:r>
            <a:r>
              <a:rPr lang="en-US" sz="1200" dirty="0" err="1" smtClean="0"/>
              <a:t>prvides</a:t>
            </a:r>
            <a:r>
              <a:rPr lang="en-US" sz="1200" dirty="0" smtClean="0"/>
              <a:t> reviews and feedbacks of their current operations and conducts discussions with their employees about further improvements for making preparations of the full service and initially develop the final plans for the business operation.</a:t>
            </a:r>
          </a:p>
          <a:p>
            <a:endParaRPr lang="en-US" dirty="0"/>
          </a:p>
        </p:txBody>
      </p:sp>
      <p:sp>
        <p:nvSpPr>
          <p:cNvPr id="4" name="Slide Number Placeholder 3"/>
          <p:cNvSpPr>
            <a:spLocks noGrp="1"/>
          </p:cNvSpPr>
          <p:nvPr>
            <p:ph type="sldNum" sz="quarter" idx="10"/>
          </p:nvPr>
        </p:nvSpPr>
        <p:spPr/>
        <p:txBody>
          <a:bodyPr/>
          <a:lstStyle/>
          <a:p>
            <a:fld id="{262562CD-CEEC-40FC-A60B-A1C6E989B10F}" type="slidenum">
              <a:rPr lang="en-US" smtClean="0"/>
              <a:pPr/>
              <a:t>31</a:t>
            </a:fld>
            <a:endParaRPr lang="en-US"/>
          </a:p>
        </p:txBody>
      </p:sp>
    </p:spTree>
    <p:extLst>
      <p:ext uri="{BB962C8B-B14F-4D97-AF65-F5344CB8AC3E}">
        <p14:creationId xmlns:p14="http://schemas.microsoft.com/office/powerpoint/2010/main" val="402829738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197685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0" y="0"/>
            <a:ext cx="9144000" cy="884466"/>
          </a:xfrm>
          <a:prstGeom prst="rect">
            <a:avLst/>
          </a:prstGeom>
        </p:spPr>
        <p:txBody>
          <a:bodyPr anchor="ctr"/>
          <a:lstStyle>
            <a:lvl1pPr algn="l">
              <a:defRPr>
                <a:solidFill>
                  <a:schemeClr val="bg1"/>
                </a:solidFill>
                <a:latin typeface="Arial" pitchFamily="34" charset="0"/>
                <a:cs typeface="Arial" pitchFamily="34" charset="0"/>
              </a:defRPr>
            </a:lvl1pPr>
          </a:lstStyle>
          <a:p>
            <a:r>
              <a:rPr lang="en-US" altLang="ko-KR" dirty="0" smtClean="0"/>
              <a:t> Free PPT _ Click to add title</a:t>
            </a:r>
            <a:endParaRPr lang="ko-KR" altLang="en-US" dirty="0"/>
          </a:p>
        </p:txBody>
      </p:sp>
      <p:sp>
        <p:nvSpPr>
          <p:cNvPr id="4" name="Content Placeholder 2"/>
          <p:cNvSpPr>
            <a:spLocks noGrp="1"/>
          </p:cNvSpPr>
          <p:nvPr>
            <p:ph idx="1"/>
          </p:nvPr>
        </p:nvSpPr>
        <p:spPr>
          <a:xfrm>
            <a:off x="395536" y="1131590"/>
            <a:ext cx="8496944" cy="460648"/>
          </a:xfrm>
          <a:prstGeom prst="rect">
            <a:avLst/>
          </a:prstGeom>
        </p:spPr>
        <p:txBody>
          <a:bodyPr anchor="ctr"/>
          <a:lstStyle>
            <a:lvl1pPr marL="0" indent="0">
              <a:buNone/>
              <a:defRPr sz="2000">
                <a:solidFill>
                  <a:schemeClr val="bg1"/>
                </a:solidFill>
                <a:latin typeface="Arial" pitchFamily="34" charset="0"/>
                <a:cs typeface="Arial" pitchFamily="34" charset="0"/>
              </a:defRPr>
            </a:lvl1pPr>
          </a:lstStyle>
          <a:p>
            <a:pPr lvl="0"/>
            <a:r>
              <a:rPr lang="en-US" altLang="ko-KR" dirty="0" smtClean="0"/>
              <a:t>Click to edit Master text styles</a:t>
            </a:r>
          </a:p>
        </p:txBody>
      </p:sp>
      <p:sp>
        <p:nvSpPr>
          <p:cNvPr id="5" name="Content Placeholder 2"/>
          <p:cNvSpPr>
            <a:spLocks noGrp="1"/>
          </p:cNvSpPr>
          <p:nvPr>
            <p:ph idx="10"/>
          </p:nvPr>
        </p:nvSpPr>
        <p:spPr>
          <a:xfrm>
            <a:off x="405880" y="1808261"/>
            <a:ext cx="8496944" cy="2995737"/>
          </a:xfrm>
          <a:prstGeom prst="rect">
            <a:avLst/>
          </a:prstGeom>
        </p:spPr>
        <p:txBody>
          <a:bodyPr lIns="396000" anchor="t"/>
          <a:lstStyle>
            <a:lvl1pPr marL="0" indent="0">
              <a:buNone/>
              <a:defRPr sz="1400">
                <a:solidFill>
                  <a:schemeClr val="bg1"/>
                </a:solidFill>
                <a:latin typeface="Arial" pitchFamily="34" charset="0"/>
                <a:cs typeface="Arial" pitchFamily="34" charset="0"/>
              </a:defRPr>
            </a:lvl1pPr>
          </a:lstStyle>
          <a:p>
            <a:pPr lvl="0"/>
            <a:r>
              <a:rPr lang="en-US" altLang="ko-KR" dirty="0" smtClean="0"/>
              <a:t>Click to edit Master text styles</a:t>
            </a:r>
          </a:p>
        </p:txBody>
      </p:sp>
    </p:spTree>
    <p:extLst>
      <p:ext uri="{BB962C8B-B14F-4D97-AF65-F5344CB8AC3E}">
        <p14:creationId xmlns:p14="http://schemas.microsoft.com/office/powerpoint/2010/main" val="1146943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619672" y="0"/>
            <a:ext cx="7524328" cy="884466"/>
          </a:xfrm>
          <a:prstGeom prst="rect">
            <a:avLst/>
          </a:prstGeom>
        </p:spPr>
        <p:txBody>
          <a:bodyPr anchor="ctr"/>
          <a:lstStyle>
            <a:lvl1pPr algn="l">
              <a:defRPr>
                <a:solidFill>
                  <a:schemeClr val="tx1">
                    <a:lumMod val="75000"/>
                    <a:lumOff val="25000"/>
                  </a:schemeClr>
                </a:solidFill>
                <a:latin typeface="Arial" pitchFamily="34" charset="0"/>
                <a:cs typeface="Arial" pitchFamily="34" charset="0"/>
              </a:defRPr>
            </a:lvl1pPr>
          </a:lstStyle>
          <a:p>
            <a:r>
              <a:rPr lang="en-US" altLang="ko-KR" dirty="0" smtClean="0"/>
              <a:t>Free PPT _ Click to add title</a:t>
            </a:r>
            <a:endParaRPr lang="ko-KR" altLang="en-US" dirty="0"/>
          </a:p>
        </p:txBody>
      </p:sp>
      <p:sp>
        <p:nvSpPr>
          <p:cNvPr id="4" name="Content Placeholder 2"/>
          <p:cNvSpPr>
            <a:spLocks noGrp="1"/>
          </p:cNvSpPr>
          <p:nvPr>
            <p:ph idx="1"/>
          </p:nvPr>
        </p:nvSpPr>
        <p:spPr>
          <a:xfrm>
            <a:off x="1979712" y="987574"/>
            <a:ext cx="6912768" cy="460648"/>
          </a:xfrm>
          <a:prstGeom prst="rect">
            <a:avLst/>
          </a:prstGeom>
        </p:spPr>
        <p:txBody>
          <a:bodyPr anchor="ctr"/>
          <a:lstStyle>
            <a:lvl1pPr marL="0" indent="0">
              <a:buNone/>
              <a:defRPr sz="2000">
                <a:solidFill>
                  <a:schemeClr val="tx1">
                    <a:lumMod val="75000"/>
                    <a:lumOff val="25000"/>
                  </a:schemeClr>
                </a:solidFill>
                <a:latin typeface="Arial" pitchFamily="34" charset="0"/>
                <a:cs typeface="Arial" pitchFamily="34" charset="0"/>
              </a:defRPr>
            </a:lvl1pPr>
          </a:lstStyle>
          <a:p>
            <a:pPr lvl="0"/>
            <a:r>
              <a:rPr lang="en-US" altLang="ko-KR" dirty="0" smtClean="0"/>
              <a:t>Click to edit Master text styles</a:t>
            </a:r>
          </a:p>
        </p:txBody>
      </p:sp>
      <p:sp>
        <p:nvSpPr>
          <p:cNvPr id="5" name="Content Placeholder 2"/>
          <p:cNvSpPr>
            <a:spLocks noGrp="1"/>
          </p:cNvSpPr>
          <p:nvPr>
            <p:ph idx="10"/>
          </p:nvPr>
        </p:nvSpPr>
        <p:spPr>
          <a:xfrm>
            <a:off x="1990056" y="1664245"/>
            <a:ext cx="6912768" cy="2995737"/>
          </a:xfrm>
          <a:prstGeom prst="rect">
            <a:avLst/>
          </a:prstGeom>
        </p:spPr>
        <p:txBody>
          <a:bodyPr lIns="396000" anchor="t"/>
          <a:lstStyle>
            <a:lvl1pPr marL="0" indent="0">
              <a:buNone/>
              <a:defRPr sz="1400">
                <a:solidFill>
                  <a:schemeClr val="tx1">
                    <a:lumMod val="75000"/>
                    <a:lumOff val="25000"/>
                  </a:schemeClr>
                </a:solidFill>
                <a:latin typeface="Arial" pitchFamily="34" charset="0"/>
                <a:cs typeface="Arial" pitchFamily="34" charset="0"/>
              </a:defRPr>
            </a:lvl1pPr>
          </a:lstStyle>
          <a:p>
            <a:pPr lvl="0"/>
            <a:r>
              <a:rPr lang="en-US" altLang="ko-KR" dirty="0" smtClean="0"/>
              <a:t>Click to edit Master text styles</a:t>
            </a:r>
          </a:p>
        </p:txBody>
      </p:sp>
    </p:spTree>
    <p:extLst>
      <p:ext uri="{BB962C8B-B14F-4D97-AF65-F5344CB8AC3E}">
        <p14:creationId xmlns:p14="http://schemas.microsoft.com/office/powerpoint/2010/main" val="9228082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598613"/>
            <a:ext cx="7772400" cy="11017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2914650"/>
            <a:ext cx="6400800" cy="131445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63937D59-5EDB-4C39-B697-625748F703B6}" type="datetimeFigureOut">
              <a:rPr lang="en-US" smtClean="0"/>
              <a:pPr/>
              <a:t>4/25/2018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31DC1F-5561-484E-AB46-68C682854F61}" type="slidenum">
              <a:rPr lang="en-US" smtClean="0"/>
              <a:pPr/>
              <a:t>‹#›</a:t>
            </a:fld>
            <a:endParaRPr lang="en-US"/>
          </a:p>
        </p:txBody>
      </p:sp>
    </p:spTree>
    <p:extLst>
      <p:ext uri="{BB962C8B-B14F-4D97-AF65-F5344CB8AC3E}">
        <p14:creationId xmlns:p14="http://schemas.microsoft.com/office/powerpoint/2010/main" val="18959595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3937D59-5EDB-4C39-B697-625748F703B6}" type="datetimeFigureOut">
              <a:rPr lang="en-US" smtClean="0"/>
              <a:pPr/>
              <a:t>4/25/2018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31DC1F-5561-484E-AB46-68C682854F61}" type="slidenum">
              <a:rPr lang="en-US" smtClean="0"/>
              <a:pPr/>
              <a:t>‹#›</a:t>
            </a:fld>
            <a:endParaRPr lang="en-US"/>
          </a:p>
        </p:txBody>
      </p:sp>
    </p:spTree>
    <p:extLst>
      <p:ext uri="{BB962C8B-B14F-4D97-AF65-F5344CB8AC3E}">
        <p14:creationId xmlns:p14="http://schemas.microsoft.com/office/powerpoint/2010/main" val="8151330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5"/>
            <a:ext cx="7772400" cy="1022350"/>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179638"/>
            <a:ext cx="7772400" cy="112553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3937D59-5EDB-4C39-B697-625748F703B6}" type="datetimeFigureOut">
              <a:rPr lang="en-US" smtClean="0"/>
              <a:pPr/>
              <a:t>4/25/2018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31DC1F-5561-484E-AB46-68C682854F61}" type="slidenum">
              <a:rPr lang="en-US" smtClean="0"/>
              <a:pPr/>
              <a:t>‹#›</a:t>
            </a:fld>
            <a:endParaRPr lang="en-US"/>
          </a:p>
        </p:txBody>
      </p:sp>
    </p:spTree>
    <p:extLst>
      <p:ext uri="{BB962C8B-B14F-4D97-AF65-F5344CB8AC3E}">
        <p14:creationId xmlns:p14="http://schemas.microsoft.com/office/powerpoint/2010/main" val="18604311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200150"/>
            <a:ext cx="4038600" cy="33940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200150"/>
            <a:ext cx="4038600" cy="33940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63937D59-5EDB-4C39-B697-625748F703B6}" type="datetimeFigureOut">
              <a:rPr lang="en-US" smtClean="0"/>
              <a:pPr/>
              <a:t>4/25/2018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31DC1F-5561-484E-AB46-68C682854F61}" type="slidenum">
              <a:rPr lang="en-US" smtClean="0"/>
              <a:pPr/>
              <a:t>‹#›</a:t>
            </a:fld>
            <a:endParaRPr lang="en-US"/>
          </a:p>
        </p:txBody>
      </p:sp>
    </p:spTree>
    <p:extLst>
      <p:ext uri="{BB962C8B-B14F-4D97-AF65-F5344CB8AC3E}">
        <p14:creationId xmlns:p14="http://schemas.microsoft.com/office/powerpoint/2010/main" val="3505802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150938"/>
            <a:ext cx="4040188" cy="4810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1631950"/>
            <a:ext cx="4040188" cy="2962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150938"/>
            <a:ext cx="4041775" cy="4810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1631950"/>
            <a:ext cx="4041775" cy="2962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63937D59-5EDB-4C39-B697-625748F703B6}" type="datetimeFigureOut">
              <a:rPr lang="en-US" smtClean="0"/>
              <a:pPr/>
              <a:t>4/25/2018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F31DC1F-5561-484E-AB46-68C682854F61}" type="slidenum">
              <a:rPr lang="en-US" smtClean="0"/>
              <a:pPr/>
              <a:t>‹#›</a:t>
            </a:fld>
            <a:endParaRPr lang="en-US"/>
          </a:p>
        </p:txBody>
      </p:sp>
    </p:spTree>
    <p:extLst>
      <p:ext uri="{BB962C8B-B14F-4D97-AF65-F5344CB8AC3E}">
        <p14:creationId xmlns:p14="http://schemas.microsoft.com/office/powerpoint/2010/main" val="35387940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3937D59-5EDB-4C39-B697-625748F703B6}" type="datetimeFigureOut">
              <a:rPr lang="en-US" smtClean="0"/>
              <a:pPr/>
              <a:t>4/25/2018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F31DC1F-5561-484E-AB46-68C682854F61}" type="slidenum">
              <a:rPr lang="en-US" smtClean="0"/>
              <a:pPr/>
              <a:t>‹#›</a:t>
            </a:fld>
            <a:endParaRPr lang="en-US"/>
          </a:p>
        </p:txBody>
      </p:sp>
    </p:spTree>
    <p:extLst>
      <p:ext uri="{BB962C8B-B14F-4D97-AF65-F5344CB8AC3E}">
        <p14:creationId xmlns:p14="http://schemas.microsoft.com/office/powerpoint/2010/main" val="11505109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937D59-5EDB-4C39-B697-625748F703B6}" type="datetimeFigureOut">
              <a:rPr lang="en-US" smtClean="0"/>
              <a:pPr/>
              <a:t>4/25/2018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F31DC1F-5561-484E-AB46-68C682854F61}" type="slidenum">
              <a:rPr lang="en-US" smtClean="0"/>
              <a:pPr/>
              <a:t>‹#›</a:t>
            </a:fld>
            <a:endParaRPr lang="en-US"/>
          </a:p>
        </p:txBody>
      </p:sp>
    </p:spTree>
    <p:extLst>
      <p:ext uri="{BB962C8B-B14F-4D97-AF65-F5344CB8AC3E}">
        <p14:creationId xmlns:p14="http://schemas.microsoft.com/office/powerpoint/2010/main" val="24035354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04788"/>
            <a:ext cx="3008313" cy="871537"/>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04788"/>
            <a:ext cx="5111750" cy="438943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076325"/>
            <a:ext cx="3008313" cy="35179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3937D59-5EDB-4C39-B697-625748F703B6}" type="datetimeFigureOut">
              <a:rPr lang="en-US" smtClean="0"/>
              <a:pPr/>
              <a:t>4/25/2018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31DC1F-5561-484E-AB46-68C682854F61}" type="slidenum">
              <a:rPr lang="en-US" smtClean="0"/>
              <a:pPr/>
              <a:t>‹#›</a:t>
            </a:fld>
            <a:endParaRPr lang="en-US"/>
          </a:p>
        </p:txBody>
      </p:sp>
    </p:spTree>
    <p:extLst>
      <p:ext uri="{BB962C8B-B14F-4D97-AF65-F5344CB8AC3E}">
        <p14:creationId xmlns:p14="http://schemas.microsoft.com/office/powerpoint/2010/main" val="5018249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450"/>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460375"/>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900"/>
            <a:ext cx="5486400" cy="60325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3937D59-5EDB-4C39-B697-625748F703B6}" type="datetimeFigureOut">
              <a:rPr lang="en-US" smtClean="0"/>
              <a:pPr/>
              <a:t>4/25/2018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31DC1F-5561-484E-AB46-68C682854F61}" type="slidenum">
              <a:rPr lang="en-US" smtClean="0"/>
              <a:pPr/>
              <a:t>‹#›</a:t>
            </a:fld>
            <a:endParaRPr lang="en-US"/>
          </a:p>
        </p:txBody>
      </p:sp>
    </p:spTree>
    <p:extLst>
      <p:ext uri="{BB962C8B-B14F-4D97-AF65-F5344CB8AC3E}">
        <p14:creationId xmlns:p14="http://schemas.microsoft.com/office/powerpoint/2010/main" val="7224409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3937D59-5EDB-4C39-B697-625748F703B6}" type="datetimeFigureOut">
              <a:rPr lang="en-US" smtClean="0"/>
              <a:pPr/>
              <a:t>4/25/2018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31DC1F-5561-484E-AB46-68C682854F61}" type="slidenum">
              <a:rPr lang="en-US" smtClean="0"/>
              <a:pPr/>
              <a:t>‹#›</a:t>
            </a:fld>
            <a:endParaRPr lang="en-US"/>
          </a:p>
        </p:txBody>
      </p:sp>
    </p:spTree>
    <p:extLst>
      <p:ext uri="{BB962C8B-B14F-4D97-AF65-F5344CB8AC3E}">
        <p14:creationId xmlns:p14="http://schemas.microsoft.com/office/powerpoint/2010/main" val="28108716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6375"/>
            <a:ext cx="2057400" cy="438785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06375"/>
            <a:ext cx="6019800" cy="43878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3937D59-5EDB-4C39-B697-625748F703B6}" type="datetimeFigureOut">
              <a:rPr lang="en-US" smtClean="0"/>
              <a:pPr/>
              <a:t>4/25/2018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31DC1F-5561-484E-AB46-68C682854F61}" type="slidenum">
              <a:rPr lang="en-US" smtClean="0"/>
              <a:pPr/>
              <a:t>‹#›</a:t>
            </a:fld>
            <a:endParaRPr lang="en-US"/>
          </a:p>
        </p:txBody>
      </p:sp>
    </p:spTree>
    <p:extLst>
      <p:ext uri="{BB962C8B-B14F-4D97-AF65-F5344CB8AC3E}">
        <p14:creationId xmlns:p14="http://schemas.microsoft.com/office/powerpoint/2010/main" val="424009125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slideLayout" Target="../slideLayouts/slideLayout14.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523917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Lst>
  <p:txStyles>
    <p:titleStyle>
      <a:lvl1pPr algn="ctr" defTabSz="914400" rtl="0" eaLnBrk="1" latinLnBrk="1" hangingPunct="1">
        <a:spcBef>
          <a:spcPct val="0"/>
        </a:spcBef>
        <a:buNone/>
        <a:defRPr sz="3600" b="1" kern="1200">
          <a:solidFill>
            <a:schemeClr val="tx1"/>
          </a:solidFill>
          <a:latin typeface="Arial" pitchFamily="34" charset="0"/>
          <a:ea typeface="+mj-ea"/>
          <a:cs typeface="Arial" pitchFamily="34" charset="0"/>
        </a:defRPr>
      </a:lvl1pPr>
    </p:titleStyle>
    <p:body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6375"/>
            <a:ext cx="8229600" cy="85725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200150"/>
            <a:ext cx="8229600" cy="3394075"/>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4767263"/>
            <a:ext cx="2133600" cy="274637"/>
          </a:xfrm>
          <a:prstGeom prst="rect">
            <a:avLst/>
          </a:prstGeom>
        </p:spPr>
        <p:txBody>
          <a:bodyPr vert="horz" lIns="91440" tIns="45720" rIns="91440" bIns="45720" rtlCol="0" anchor="ctr"/>
          <a:lstStyle>
            <a:lvl1pPr algn="l">
              <a:defRPr sz="1200">
                <a:solidFill>
                  <a:schemeClr val="tx1">
                    <a:tint val="75000"/>
                  </a:schemeClr>
                </a:solidFill>
              </a:defRPr>
            </a:lvl1pPr>
          </a:lstStyle>
          <a:p>
            <a:fld id="{63937D59-5EDB-4C39-B697-625748F703B6}" type="datetimeFigureOut">
              <a:rPr lang="en-US" smtClean="0"/>
              <a:pPr/>
              <a:t>4/25/2018</a:t>
            </a:fld>
            <a:endParaRPr lang="en-US"/>
          </a:p>
        </p:txBody>
      </p:sp>
      <p:sp>
        <p:nvSpPr>
          <p:cNvPr id="5" name="Footer Placeholder 4"/>
          <p:cNvSpPr>
            <a:spLocks noGrp="1"/>
          </p:cNvSpPr>
          <p:nvPr>
            <p:ph type="ftr" sz="quarter" idx="3"/>
          </p:nvPr>
        </p:nvSpPr>
        <p:spPr>
          <a:xfrm>
            <a:off x="3124200" y="4767263"/>
            <a:ext cx="2895600" cy="274637"/>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4637"/>
          </a:xfrm>
          <a:prstGeom prst="rect">
            <a:avLst/>
          </a:prstGeom>
        </p:spPr>
        <p:txBody>
          <a:bodyPr vert="horz" lIns="91440" tIns="45720" rIns="91440" bIns="45720" rtlCol="0" anchor="ctr"/>
          <a:lstStyle>
            <a:lvl1pPr algn="r">
              <a:defRPr sz="1200">
                <a:solidFill>
                  <a:schemeClr val="tx1">
                    <a:tint val="75000"/>
                  </a:schemeClr>
                </a:solidFill>
              </a:defRPr>
            </a:lvl1pPr>
          </a:lstStyle>
          <a:p>
            <a:fld id="{0F31DC1F-5561-484E-AB46-68C682854F61}" type="slidenum">
              <a:rPr lang="en-US" smtClean="0"/>
              <a:pPr/>
              <a:t>‹#›</a:t>
            </a:fld>
            <a:endParaRPr lang="en-US"/>
          </a:p>
        </p:txBody>
      </p:sp>
    </p:spTree>
    <p:extLst>
      <p:ext uri="{BB962C8B-B14F-4D97-AF65-F5344CB8AC3E}">
        <p14:creationId xmlns:p14="http://schemas.microsoft.com/office/powerpoint/2010/main" val="2621239905"/>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5.xml"/><Relationship Id="rId1" Type="http://schemas.openxmlformats.org/officeDocument/2006/relationships/slideLayout" Target="../slideLayouts/slideLayout3.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9.xml"/><Relationship Id="rId1" Type="http://schemas.openxmlformats.org/officeDocument/2006/relationships/slideLayout" Target="../slideLayouts/slideLayout3.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3.xml"/><Relationship Id="rId1" Type="http://schemas.openxmlformats.org/officeDocument/2006/relationships/slideLayout" Target="../slideLayouts/slideLayout3.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1"/>
          <p:cNvSpPr txBox="1">
            <a:spLocks noChangeArrowheads="1"/>
          </p:cNvSpPr>
          <p:nvPr/>
        </p:nvSpPr>
        <p:spPr bwMode="auto">
          <a:xfrm>
            <a:off x="17929" y="3105150"/>
            <a:ext cx="9108504" cy="1323439"/>
          </a:xfrm>
          <a:prstGeom prst="rect">
            <a:avLst/>
          </a:prstGeom>
          <a:noFill/>
          <a:ln w="9525">
            <a:noFill/>
            <a:miter lim="800000"/>
            <a:headEnd/>
            <a:tailEnd/>
          </a:ln>
        </p:spPr>
        <p:txBody>
          <a:bodyPr wrap="square">
            <a:spAutoFit/>
          </a:bodyPr>
          <a:lstStyle/>
          <a:p>
            <a:pPr algn="ctr"/>
            <a:r>
              <a:rPr lang="en-US" altLang="ko-KR" sz="4000" b="1" dirty="0" smtClean="0">
                <a:solidFill>
                  <a:schemeClr val="bg1"/>
                </a:solidFill>
                <a:latin typeface="+mj-lt"/>
                <a:ea typeface="맑은 고딕" pitchFamily="50" charset="-127"/>
                <a:cs typeface="Arial" pitchFamily="34" charset="0"/>
              </a:rPr>
              <a:t>Business Plan Development of Sweet &amp; Treat Bakery </a:t>
            </a:r>
          </a:p>
        </p:txBody>
      </p:sp>
    </p:spTree>
    <p:extLst>
      <p:ext uri="{BB962C8B-B14F-4D97-AF65-F5344CB8AC3E}">
        <p14:creationId xmlns:p14="http://schemas.microsoft.com/office/powerpoint/2010/main" val="3034478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              Sweet &amp; Treat Bakery</a:t>
            </a:r>
            <a:endParaRPr lang="en-US" dirty="0"/>
          </a:p>
        </p:txBody>
      </p:sp>
      <p:sp>
        <p:nvSpPr>
          <p:cNvPr id="4" name="Content Placeholder 3"/>
          <p:cNvSpPr>
            <a:spLocks noGrp="1"/>
          </p:cNvSpPr>
          <p:nvPr>
            <p:ph idx="10"/>
          </p:nvPr>
        </p:nvSpPr>
        <p:spPr>
          <a:xfrm>
            <a:off x="405880" y="1047751"/>
            <a:ext cx="8496944" cy="3756248"/>
          </a:xfrm>
        </p:spPr>
        <p:txBody>
          <a:bodyPr/>
          <a:lstStyle/>
          <a:p>
            <a:r>
              <a:rPr lang="en-US" sz="2400" b="1" dirty="0" smtClean="0"/>
              <a:t>Module Title: Pathway Project 2 : Skills for Self Employment</a:t>
            </a:r>
          </a:p>
          <a:p>
            <a:r>
              <a:rPr lang="en-US" sz="2400" b="1" dirty="0" smtClean="0"/>
              <a:t>Title: Business plan of Sweet &amp; Treat Bakery</a:t>
            </a:r>
            <a:endParaRPr lang="en-US" sz="2400" b="1" dirty="0"/>
          </a:p>
          <a:p>
            <a:r>
              <a:rPr lang="en-US" sz="2400" b="1" dirty="0" smtClean="0"/>
              <a:t>Module Number: EMPL 4010</a:t>
            </a:r>
          </a:p>
          <a:p>
            <a:r>
              <a:rPr lang="en-US" sz="2400" b="1" dirty="0" smtClean="0"/>
              <a:t>Group </a:t>
            </a:r>
            <a:r>
              <a:rPr lang="en-US" sz="2400" b="1" dirty="0" smtClean="0"/>
              <a:t>Leader: </a:t>
            </a:r>
            <a:r>
              <a:rPr lang="en-US" sz="2400" b="1" dirty="0" err="1" smtClean="0"/>
              <a:t>Nadira</a:t>
            </a:r>
            <a:r>
              <a:rPr lang="en-US" sz="2400" b="1" dirty="0" smtClean="0"/>
              <a:t> </a:t>
            </a:r>
            <a:r>
              <a:rPr lang="en-US" sz="2400" b="1" dirty="0" smtClean="0"/>
              <a:t>Chowdhury</a:t>
            </a:r>
            <a:r>
              <a:rPr lang="en-US" sz="2400" b="1" dirty="0" smtClean="0"/>
              <a:t>      ID  1605413</a:t>
            </a:r>
            <a:br>
              <a:rPr lang="en-US" sz="2400" b="1" dirty="0" smtClean="0"/>
            </a:br>
            <a:r>
              <a:rPr lang="en-US" sz="2400" b="1" dirty="0" smtClean="0"/>
              <a:t>                           Eva Begum               ID 1605387</a:t>
            </a:r>
            <a:br>
              <a:rPr lang="en-US" sz="2400" b="1" dirty="0" smtClean="0"/>
            </a:br>
            <a:r>
              <a:rPr lang="en-US" sz="2400" b="1" dirty="0" smtClean="0"/>
              <a:t>                           </a:t>
            </a:r>
            <a:r>
              <a:rPr lang="en-US" sz="2400" b="1" dirty="0" err="1" smtClean="0"/>
              <a:t>Firon</a:t>
            </a:r>
            <a:r>
              <a:rPr lang="en-US" sz="2400" b="1" dirty="0" smtClean="0"/>
              <a:t> Miah                ID  1605305</a:t>
            </a:r>
            <a:br>
              <a:rPr lang="en-US" sz="2400" b="1" dirty="0" smtClean="0"/>
            </a:br>
            <a:r>
              <a:rPr lang="en-US" sz="2400" b="1" dirty="0" smtClean="0"/>
              <a:t>                           </a:t>
            </a:r>
            <a:r>
              <a:rPr lang="en-US" sz="2400" b="1" dirty="0" err="1" smtClean="0"/>
              <a:t>Saifur</a:t>
            </a:r>
            <a:r>
              <a:rPr lang="en-US" sz="2400" b="1" dirty="0" smtClean="0"/>
              <a:t> Rahman         ID  1605226</a:t>
            </a:r>
            <a:endParaRPr lang="en-US" sz="2400" dirty="0" smtClean="0"/>
          </a:p>
          <a:p>
            <a:r>
              <a:rPr lang="en-US" dirty="0" smtClean="0"/>
              <a:t>Tutor Name: Dr. </a:t>
            </a:r>
            <a:r>
              <a:rPr lang="en-US" dirty="0" err="1" smtClean="0"/>
              <a:t>Husam</a:t>
            </a:r>
            <a:r>
              <a:rPr lang="en-US" dirty="0" smtClean="0"/>
              <a:t> </a:t>
            </a:r>
            <a:r>
              <a:rPr lang="en-US" dirty="0" err="1" smtClean="0"/>
              <a:t>Helmi</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idx="10"/>
          </p:nvPr>
        </p:nvGraphicFramePr>
        <p:xfrm>
          <a:off x="228600" y="1047750"/>
          <a:ext cx="8674224" cy="38861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p:cNvSpPr>
            <a:spLocks noGrp="1"/>
          </p:cNvSpPr>
          <p:nvPr>
            <p:ph type="title"/>
          </p:nvPr>
        </p:nvSpPr>
        <p:spPr/>
        <p:txBody>
          <a:bodyPr/>
          <a:lstStyle/>
          <a:p>
            <a:r>
              <a:rPr lang="en-US" dirty="0" smtClean="0"/>
              <a:t>INTRODUCTION</a:t>
            </a:r>
            <a:endParaRPr lang="en-US" dirty="0"/>
          </a:p>
        </p:txBody>
      </p:sp>
    </p:spTree>
    <p:extLst>
      <p:ext uri="{BB962C8B-B14F-4D97-AF65-F5344CB8AC3E}">
        <p14:creationId xmlns:p14="http://schemas.microsoft.com/office/powerpoint/2010/main" val="20905944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Arial"/>
              </a:rPr>
              <a:t>Aims and objectives </a:t>
            </a:r>
            <a:endParaRPr lang="en-US" dirty="0"/>
          </a:p>
        </p:txBody>
      </p:sp>
      <p:graphicFrame>
        <p:nvGraphicFramePr>
          <p:cNvPr id="5" name="Diagram 4"/>
          <p:cNvGraphicFramePr/>
          <p:nvPr/>
        </p:nvGraphicFramePr>
        <p:xfrm>
          <a:off x="457200" y="1123950"/>
          <a:ext cx="8382000" cy="3810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2060"/>
                </a:solidFill>
                <a:latin typeface="Arial"/>
              </a:rPr>
              <a:t>Mission And Vision</a:t>
            </a:r>
            <a:endParaRPr lang="en-US" dirty="0"/>
          </a:p>
        </p:txBody>
      </p:sp>
      <p:graphicFrame>
        <p:nvGraphicFramePr>
          <p:cNvPr id="5" name="Diagram 4"/>
          <p:cNvGraphicFramePr/>
          <p:nvPr/>
        </p:nvGraphicFramePr>
        <p:xfrm>
          <a:off x="1676400" y="742950"/>
          <a:ext cx="7315200" cy="41719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895350"/>
          </a:xfrm>
        </p:spPr>
        <p:txBody>
          <a:bodyPr/>
          <a:lstStyle/>
          <a:p>
            <a:r>
              <a:rPr lang="en-US" sz="3200" dirty="0" smtClean="0">
                <a:latin typeface="Arial"/>
              </a:rPr>
              <a:t>BUSINESS </a:t>
            </a:r>
            <a:br>
              <a:rPr lang="en-US" sz="3200" dirty="0" smtClean="0">
                <a:latin typeface="Arial"/>
              </a:rPr>
            </a:br>
            <a:r>
              <a:rPr lang="en-US" sz="3200" dirty="0" smtClean="0">
                <a:latin typeface="Arial"/>
              </a:rPr>
              <a:t>DESCRIPTION &amp; PURPOSE </a:t>
            </a:r>
            <a:endParaRPr lang="en-US" sz="3200" dirty="0"/>
          </a:p>
        </p:txBody>
      </p:sp>
      <p:graphicFrame>
        <p:nvGraphicFramePr>
          <p:cNvPr id="5" name="Content Placeholder 4"/>
          <p:cNvGraphicFramePr>
            <a:graphicFrameLocks noGrp="1"/>
          </p:cNvGraphicFramePr>
          <p:nvPr>
            <p:ph idx="10"/>
          </p:nvPr>
        </p:nvGraphicFramePr>
        <p:xfrm>
          <a:off x="228600" y="1200150"/>
          <a:ext cx="8674224" cy="37562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2060"/>
                </a:solidFill>
                <a:latin typeface="Arial Black" pitchFamily="34" charset="0"/>
              </a:rPr>
              <a:t> LEGAL COMPLAINCIES </a:t>
            </a:r>
            <a:endParaRPr lang="en-US" dirty="0"/>
          </a:p>
        </p:txBody>
      </p:sp>
      <p:graphicFrame>
        <p:nvGraphicFramePr>
          <p:cNvPr id="5" name="Content Placeholder 4"/>
          <p:cNvGraphicFramePr>
            <a:graphicFrameLocks noGrp="1"/>
          </p:cNvGraphicFramePr>
          <p:nvPr>
            <p:ph idx="10"/>
          </p:nvPr>
        </p:nvGraphicFramePr>
        <p:xfrm>
          <a:off x="1676400" y="895351"/>
          <a:ext cx="7226424" cy="37646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 LEGAL COMPLAINCIES	</a:t>
            </a:r>
            <a:endParaRPr lang="en-US" dirty="0"/>
          </a:p>
        </p:txBody>
      </p:sp>
      <p:sp>
        <p:nvSpPr>
          <p:cNvPr id="4" name="Content Placeholder 3"/>
          <p:cNvSpPr>
            <a:spLocks noGrp="1"/>
          </p:cNvSpPr>
          <p:nvPr>
            <p:ph idx="10"/>
          </p:nvPr>
        </p:nvSpPr>
        <p:spPr>
          <a:xfrm>
            <a:off x="304800" y="876300"/>
            <a:ext cx="8534400" cy="4267200"/>
          </a:xfrm>
        </p:spPr>
        <p:txBody>
          <a:bodyPr/>
          <a:lstStyle/>
          <a:p>
            <a:pPr algn="just">
              <a:buFont typeface="Wingdings" pitchFamily="2" charset="2"/>
              <a:buChar char="§"/>
            </a:pPr>
            <a:r>
              <a:rPr lang="en-US" sz="1800" dirty="0" smtClean="0"/>
              <a:t> Registering</a:t>
            </a:r>
          </a:p>
          <a:p>
            <a:pPr algn="just"/>
            <a:r>
              <a:rPr lang="en-US" sz="1800" dirty="0" smtClean="0"/>
              <a:t>The Sweet &amp; Treats is a completely new business. So the company  must at first register under the business act of UK before they establish their   business in the market (Brannen, 2013).</a:t>
            </a:r>
          </a:p>
          <a:p>
            <a:pPr algn="just"/>
            <a:r>
              <a:rPr lang="en-US" sz="1800" dirty="0" smtClean="0"/>
              <a:t> </a:t>
            </a:r>
          </a:p>
          <a:p>
            <a:pPr algn="just">
              <a:buFont typeface="Wingdings" pitchFamily="2" charset="2"/>
              <a:buChar char="§"/>
            </a:pPr>
            <a:r>
              <a:rPr lang="en-US" sz="1800" dirty="0" smtClean="0"/>
              <a:t> Licensing</a:t>
            </a:r>
          </a:p>
          <a:p>
            <a:pPr algn="just"/>
            <a:r>
              <a:rPr lang="en-US" sz="1800" dirty="0" smtClean="0"/>
              <a:t>The company then has to get the license so they could join the bakery      industry and start producing bakery products. </a:t>
            </a:r>
          </a:p>
          <a:p>
            <a:pPr algn="just"/>
            <a:r>
              <a:rPr lang="en-US" sz="1800" dirty="0" smtClean="0"/>
              <a:t> </a:t>
            </a:r>
          </a:p>
          <a:p>
            <a:pPr algn="just">
              <a:buFont typeface="Wingdings" pitchFamily="2" charset="2"/>
              <a:buChar char="§"/>
            </a:pPr>
            <a:r>
              <a:rPr lang="en-US" sz="1800" dirty="0" smtClean="0"/>
              <a:t> Permission</a:t>
            </a:r>
          </a:p>
          <a:p>
            <a:pPr algn="just"/>
            <a:r>
              <a:rPr lang="en-US" sz="1800" dirty="0" smtClean="0"/>
              <a:t>The company also has to get the permission of the Health and Safety Department of the UK government. After it’s been confirmed that their bakery products meet the health and safety requirements, the company will get   the permission to start the business.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MARKETING AND SALES </a:t>
            </a:r>
            <a:endParaRPr lang="en-US" dirty="0"/>
          </a:p>
        </p:txBody>
      </p:sp>
      <p:pic>
        <p:nvPicPr>
          <p:cNvPr id="5" name="Picture 4" descr="images.jpg"/>
          <p:cNvPicPr>
            <a:picLocks noChangeAspect="1"/>
          </p:cNvPicPr>
          <p:nvPr/>
        </p:nvPicPr>
        <p:blipFill>
          <a:blip r:embed="rId3"/>
          <a:stretch>
            <a:fillRect/>
          </a:stretch>
        </p:blipFill>
        <p:spPr>
          <a:xfrm>
            <a:off x="0" y="895350"/>
            <a:ext cx="9077395" cy="4248150"/>
          </a:xfrm>
          <a:prstGeom prst="rect">
            <a:avLst/>
          </a:prstGeom>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 MARKETING AND SALES</a:t>
            </a:r>
            <a:endParaRPr lang="en-US" dirty="0"/>
          </a:p>
        </p:txBody>
      </p:sp>
      <p:sp>
        <p:nvSpPr>
          <p:cNvPr id="4" name="Content Placeholder 3"/>
          <p:cNvSpPr>
            <a:spLocks noGrp="1"/>
          </p:cNvSpPr>
          <p:nvPr>
            <p:ph idx="10"/>
          </p:nvPr>
        </p:nvSpPr>
        <p:spPr>
          <a:xfrm>
            <a:off x="304800" y="1504950"/>
            <a:ext cx="8534400" cy="1924050"/>
          </a:xfrm>
        </p:spPr>
        <p:txBody>
          <a:bodyPr/>
          <a:lstStyle/>
          <a:p>
            <a:pPr algn="just"/>
            <a:r>
              <a:rPr lang="en-US" sz="1800" dirty="0" smtClean="0"/>
              <a:t>Since the people in the UK lead a luxurious lifestyle, most of them prefer sweets and pastry products (</a:t>
            </a:r>
            <a:r>
              <a:rPr lang="en-US" sz="1800" dirty="0" err="1" smtClean="0"/>
              <a:t>Choi</a:t>
            </a:r>
            <a:r>
              <a:rPr lang="en-US" sz="1800" dirty="0" smtClean="0"/>
              <a:t>, 2010). This is a huge opportunity for Sweet &amp; Treats to capture a large market share. Sweet &amp; Treat has planned to conduct some promotional activities which includes conducting marketing campaign, giving the new          customers free samples etc.</a:t>
            </a:r>
          </a:p>
        </p:txBody>
      </p:sp>
      <p:pic>
        <p:nvPicPr>
          <p:cNvPr id="1026" name="Picture 2"/>
          <p:cNvPicPr>
            <a:picLocks noChangeAspect="1" noChangeArrowheads="1"/>
          </p:cNvPicPr>
          <p:nvPr/>
        </p:nvPicPr>
        <p:blipFill>
          <a:blip r:embed="rId3"/>
          <a:srcRect/>
          <a:stretch>
            <a:fillRect/>
          </a:stretch>
        </p:blipFill>
        <p:spPr bwMode="auto">
          <a:xfrm>
            <a:off x="5410200" y="3028950"/>
            <a:ext cx="3180328" cy="1828800"/>
          </a:xfrm>
          <a:prstGeom prst="rect">
            <a:avLst/>
          </a:prstGeom>
          <a:noFill/>
          <a:ln w="9525">
            <a:noFill/>
            <a:miter lim="800000"/>
            <a:headEnd/>
            <a:tailEnd/>
          </a:ln>
          <a:effectLst/>
        </p:spPr>
      </p:pic>
      <p:pic>
        <p:nvPicPr>
          <p:cNvPr id="1027" name="Picture 3"/>
          <p:cNvPicPr>
            <a:picLocks noChangeAspect="1" noChangeArrowheads="1"/>
          </p:cNvPicPr>
          <p:nvPr/>
        </p:nvPicPr>
        <p:blipFill>
          <a:blip r:embed="rId4"/>
          <a:srcRect/>
          <a:stretch>
            <a:fillRect/>
          </a:stretch>
        </p:blipFill>
        <p:spPr bwMode="auto">
          <a:xfrm>
            <a:off x="685800" y="3028950"/>
            <a:ext cx="1421175" cy="1843087"/>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2060"/>
                </a:solidFill>
              </a:rPr>
              <a:t>Competition</a:t>
            </a:r>
            <a:endParaRPr lang="en-US" dirty="0"/>
          </a:p>
        </p:txBody>
      </p:sp>
      <p:pic>
        <p:nvPicPr>
          <p:cNvPr id="1026" name="Picture 2"/>
          <p:cNvPicPr>
            <a:picLocks noChangeAspect="1" noChangeArrowheads="1"/>
          </p:cNvPicPr>
          <p:nvPr/>
        </p:nvPicPr>
        <p:blipFill>
          <a:blip r:embed="rId3"/>
          <a:srcRect/>
          <a:stretch>
            <a:fillRect/>
          </a:stretch>
        </p:blipFill>
        <p:spPr bwMode="auto">
          <a:xfrm>
            <a:off x="1752600" y="771525"/>
            <a:ext cx="6991350" cy="4371975"/>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 Competition</a:t>
            </a:r>
            <a:endParaRPr lang="en-US" dirty="0"/>
          </a:p>
        </p:txBody>
      </p:sp>
      <p:sp>
        <p:nvSpPr>
          <p:cNvPr id="4" name="Content Placeholder 3"/>
          <p:cNvSpPr>
            <a:spLocks noGrp="1"/>
          </p:cNvSpPr>
          <p:nvPr>
            <p:ph idx="10"/>
          </p:nvPr>
        </p:nvSpPr>
        <p:spPr>
          <a:xfrm>
            <a:off x="304800" y="1504950"/>
            <a:ext cx="7924800" cy="2438400"/>
          </a:xfrm>
        </p:spPr>
        <p:txBody>
          <a:bodyPr/>
          <a:lstStyle/>
          <a:p>
            <a:pPr algn="just"/>
            <a:r>
              <a:rPr lang="en-US" sz="1800" dirty="0" smtClean="0"/>
              <a:t>There are lots of bakery brands in UK which are established and have    been serving the market over the years. Few of the major competitors in  this industry are Subway, Costa, Greggs, Café Nero etc. This competition is intense and “Sweet &amp;Treat”  have to enter in this industry with high risk and compete with market giants to get a foot hold (</a:t>
            </a:r>
            <a:r>
              <a:rPr lang="en-US" sz="1800" dirty="0" err="1" smtClean="0"/>
              <a:t>Brannen</a:t>
            </a:r>
            <a:r>
              <a:rPr lang="en-US" sz="1800" dirty="0" smtClean="0"/>
              <a:t>, 2013).</a:t>
            </a:r>
          </a:p>
        </p:txBody>
      </p:sp>
      <p:pic>
        <p:nvPicPr>
          <p:cNvPr id="2050" name="Picture 2"/>
          <p:cNvPicPr>
            <a:picLocks noChangeAspect="1" noChangeArrowheads="1"/>
          </p:cNvPicPr>
          <p:nvPr/>
        </p:nvPicPr>
        <p:blipFill>
          <a:blip r:embed="rId3" cstate="print"/>
          <a:srcRect/>
          <a:stretch>
            <a:fillRect/>
          </a:stretch>
        </p:blipFill>
        <p:spPr bwMode="auto">
          <a:xfrm>
            <a:off x="6553200" y="3011718"/>
            <a:ext cx="2081383" cy="1846032"/>
          </a:xfrm>
          <a:prstGeom prst="rect">
            <a:avLst/>
          </a:prstGeom>
          <a:noFill/>
          <a:ln w="9525">
            <a:noFill/>
            <a:miter lim="800000"/>
            <a:headEnd/>
            <a:tailEnd/>
          </a:ln>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Marketing Strategy </a:t>
            </a:r>
            <a:endParaRPr lang="en-US" dirty="0"/>
          </a:p>
        </p:txBody>
      </p:sp>
      <p:pic>
        <p:nvPicPr>
          <p:cNvPr id="5" name="Picture 4" descr="a_good_marketing_strategy_is_vital_to_the_success_of_any_business_1.jpg"/>
          <p:cNvPicPr>
            <a:picLocks noChangeAspect="1"/>
          </p:cNvPicPr>
          <p:nvPr/>
        </p:nvPicPr>
        <p:blipFill>
          <a:blip r:embed="rId3"/>
          <a:stretch>
            <a:fillRect/>
          </a:stretch>
        </p:blipFill>
        <p:spPr>
          <a:xfrm>
            <a:off x="1295400" y="971550"/>
            <a:ext cx="6019800" cy="4015207"/>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Marketing Strategy </a:t>
            </a:r>
            <a:endParaRPr lang="en-US" dirty="0"/>
          </a:p>
        </p:txBody>
      </p:sp>
      <p:sp>
        <p:nvSpPr>
          <p:cNvPr id="4" name="TextBox 3"/>
          <p:cNvSpPr txBox="1"/>
          <p:nvPr/>
        </p:nvSpPr>
        <p:spPr>
          <a:xfrm>
            <a:off x="1752600" y="666750"/>
            <a:ext cx="7086600" cy="4801314"/>
          </a:xfrm>
          <a:prstGeom prst="rect">
            <a:avLst/>
          </a:prstGeom>
          <a:noFill/>
        </p:spPr>
        <p:txBody>
          <a:bodyPr wrap="square" rtlCol="0">
            <a:spAutoFit/>
          </a:bodyPr>
          <a:lstStyle/>
          <a:p>
            <a:pPr algn="just"/>
            <a:r>
              <a:rPr lang="en-US" dirty="0" smtClean="0"/>
              <a:t>The marketing strategy of “Sweet &amp;Treat” is to blend the both    traditional digital approaches so that they can capture the higher customer base. They will decorate the place with attractive         interiors and functional equipments where customers can enjoy   the authentic taste of sweets and quality time with friends and    family. </a:t>
            </a:r>
          </a:p>
          <a:p>
            <a:pPr algn="just"/>
            <a:r>
              <a:rPr lang="en-US" dirty="0" smtClean="0"/>
              <a:t>The company will also sell through their functional websites for   the convenience of the customers</a:t>
            </a:r>
          </a:p>
          <a:p>
            <a:pPr algn="just"/>
            <a:r>
              <a:rPr lang="en-US" dirty="0" smtClean="0"/>
              <a:t>As social media has a wide reach now the company will market majorly through them and also rely on word of mouth promotion</a:t>
            </a:r>
          </a:p>
          <a:p>
            <a:pPr algn="just"/>
            <a:r>
              <a:rPr lang="en-US" dirty="0" smtClean="0"/>
              <a:t>The company will make use of the latest technology in the bakery business so that the products are of the best quality and at the   same time the employees are able to enjoy their work</a:t>
            </a:r>
          </a:p>
          <a:p>
            <a:pPr algn="just"/>
            <a:r>
              <a:rPr lang="en-US" dirty="0" smtClean="0"/>
              <a:t>The company will also conduct surveys to get a better grip on   what the customers will prefer and pivot the business process in  that direction (Choi, 2010). </a:t>
            </a:r>
          </a:p>
          <a:p>
            <a:pPr>
              <a:buFont typeface="Arial" pitchFamily="34" charset="0"/>
              <a:buChar char="•"/>
            </a:pPr>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2060"/>
                </a:solidFill>
              </a:rPr>
              <a:t>Marketing plan</a:t>
            </a:r>
            <a:endParaRPr lang="en-US" dirty="0"/>
          </a:p>
        </p:txBody>
      </p:sp>
      <p:pic>
        <p:nvPicPr>
          <p:cNvPr id="5" name="Picture 4" descr="images (1).jpg"/>
          <p:cNvPicPr>
            <a:picLocks noChangeAspect="1"/>
          </p:cNvPicPr>
          <p:nvPr/>
        </p:nvPicPr>
        <p:blipFill>
          <a:blip r:embed="rId3">
            <a:lum bright="25000" contrast="-40000"/>
          </a:blip>
          <a:stretch>
            <a:fillRect/>
          </a:stretch>
        </p:blipFill>
        <p:spPr>
          <a:xfrm>
            <a:off x="1981200" y="819150"/>
            <a:ext cx="6585564" cy="4095750"/>
          </a:xfrm>
          <a:prstGeom prst="rect">
            <a:avLst/>
          </a:prstGeom>
        </p:spPr>
      </p:pic>
      <p:sp>
        <p:nvSpPr>
          <p:cNvPr id="4" name="TextBox 3"/>
          <p:cNvSpPr txBox="1"/>
          <p:nvPr/>
        </p:nvSpPr>
        <p:spPr>
          <a:xfrm>
            <a:off x="2286000" y="971550"/>
            <a:ext cx="5867400" cy="3139321"/>
          </a:xfrm>
          <a:prstGeom prst="rect">
            <a:avLst/>
          </a:prstGeom>
          <a:noFill/>
        </p:spPr>
        <p:txBody>
          <a:bodyPr wrap="square" rtlCol="0">
            <a:spAutoFit/>
          </a:bodyPr>
          <a:lstStyle/>
          <a:p>
            <a:pPr algn="just"/>
            <a:r>
              <a:rPr lang="en-US" dirty="0" smtClean="0"/>
              <a:t>The following are the marketing plans for                Sweet &amp; Treat –</a:t>
            </a:r>
          </a:p>
          <a:p>
            <a:pPr algn="just"/>
            <a:endParaRPr lang="en-US" dirty="0" smtClean="0"/>
          </a:p>
          <a:p>
            <a:pPr algn="just">
              <a:buFont typeface="Arial" pitchFamily="34" charset="0"/>
              <a:buChar char="•"/>
            </a:pPr>
            <a:r>
              <a:rPr lang="en-US" dirty="0" smtClean="0"/>
              <a:t>Use of social media</a:t>
            </a:r>
          </a:p>
          <a:p>
            <a:pPr algn="just">
              <a:buFont typeface="Arial" pitchFamily="34" charset="0"/>
              <a:buChar char="•"/>
            </a:pPr>
            <a:r>
              <a:rPr lang="en-US" dirty="0" smtClean="0"/>
              <a:t>Giving out samples in nearby offices</a:t>
            </a:r>
          </a:p>
          <a:p>
            <a:pPr algn="just">
              <a:buFont typeface="Arial" pitchFamily="34" charset="0"/>
              <a:buChar char="•"/>
            </a:pPr>
            <a:r>
              <a:rPr lang="en-US" dirty="0" smtClean="0"/>
              <a:t>Providing memberships and discounts</a:t>
            </a:r>
          </a:p>
          <a:p>
            <a:pPr algn="just">
              <a:buFont typeface="Arial" pitchFamily="34" charset="0"/>
              <a:buChar char="•"/>
            </a:pPr>
            <a:r>
              <a:rPr lang="en-US" dirty="0" smtClean="0"/>
              <a:t>Gift delivery services</a:t>
            </a:r>
          </a:p>
          <a:p>
            <a:pPr algn="just">
              <a:buFont typeface="Arial" pitchFamily="34" charset="0"/>
              <a:buChar char="•"/>
            </a:pPr>
            <a:r>
              <a:rPr lang="en-US" dirty="0" smtClean="0"/>
              <a:t>Conducting regular market survey</a:t>
            </a:r>
          </a:p>
          <a:p>
            <a:pPr algn="just">
              <a:buFont typeface="Arial" pitchFamily="34" charset="0"/>
              <a:buChar char="•"/>
            </a:pPr>
            <a:r>
              <a:rPr lang="en-US" dirty="0" smtClean="0"/>
              <a:t>Continuous product development and introduction of new products</a:t>
            </a:r>
          </a:p>
          <a:p>
            <a:pPr>
              <a:buFont typeface="Arial" pitchFamily="34" charset="0"/>
              <a:buChar char="•"/>
            </a:pPr>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Current Financial Requirements</a:t>
            </a:r>
            <a:endParaRPr lang="en-US" dirty="0"/>
          </a:p>
        </p:txBody>
      </p:sp>
      <p:graphicFrame>
        <p:nvGraphicFramePr>
          <p:cNvPr id="5" name="Diagram 4"/>
          <p:cNvGraphicFramePr/>
          <p:nvPr/>
        </p:nvGraphicFramePr>
        <p:xfrm>
          <a:off x="2133600" y="1200150"/>
          <a:ext cx="6248400" cy="3352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Current Financial Requirements</a:t>
            </a:r>
            <a:endParaRPr lang="en-US" dirty="0"/>
          </a:p>
        </p:txBody>
      </p:sp>
      <p:sp>
        <p:nvSpPr>
          <p:cNvPr id="8" name="Content Placeholder 2"/>
          <p:cNvSpPr>
            <a:spLocks noGrp="1"/>
          </p:cNvSpPr>
          <p:nvPr>
            <p:ph idx="1"/>
          </p:nvPr>
        </p:nvSpPr>
        <p:spPr>
          <a:xfrm>
            <a:off x="1752600" y="742950"/>
            <a:ext cx="7086600" cy="4114800"/>
          </a:xfrm>
          <a:prstGeom prst="rect">
            <a:avLst/>
          </a:prstGeom>
        </p:spPr>
        <p:txBody>
          <a:bodyPr>
            <a:normAutofit/>
          </a:bodyPr>
          <a:lstStyle/>
          <a:p>
            <a:pPr marL="0" marR="0" lvl="0" indent="0" algn="just"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smtClean="0">
                <a:ln>
                  <a:noFill/>
                </a:ln>
                <a:solidFill>
                  <a:sysClr val="windowText" lastClr="000000"/>
                </a:solidFill>
                <a:effectLst/>
                <a:uLnTx/>
                <a:uFillTx/>
              </a:rPr>
              <a:t>The financial planning Sweet &amp; Treat Bakery shows that the company will need to spend </a:t>
            </a:r>
            <a:r>
              <a:rPr kumimoji="0" lang="en-US" sz="1800" b="0" i="0" u="none" strike="noStrike" kern="0" cap="none" spc="0" normalizeH="0" baseline="0" noProof="0" dirty="0" smtClean="0">
                <a:ln>
                  <a:noFill/>
                </a:ln>
                <a:solidFill>
                  <a:sysClr val="windowText" lastClr="000000"/>
                </a:solidFill>
                <a:effectLst/>
                <a:uLnTx/>
                <a:uFillTx/>
                <a:latin typeface="Times New Roman"/>
                <a:cs typeface="Times New Roman"/>
              </a:rPr>
              <a:t>£</a:t>
            </a:r>
            <a:r>
              <a:rPr kumimoji="0" lang="en-US" sz="1800" b="0" i="0" u="none" strike="noStrike" kern="0" cap="none" spc="0" normalizeH="0" baseline="0" noProof="0" dirty="0" smtClean="0">
                <a:ln>
                  <a:noFill/>
                </a:ln>
                <a:solidFill>
                  <a:sysClr val="windowText" lastClr="000000"/>
                </a:solidFill>
                <a:effectLst/>
                <a:uLnTx/>
                <a:uFillTx/>
              </a:rPr>
              <a:t>400 to get all the legal documents they need to start their business up. The company is completely new, so the shop will need to be decorated with a theme of bakery products. For this, the cost of interior decoration would be </a:t>
            </a:r>
            <a:r>
              <a:rPr kumimoji="0" lang="en-US" sz="1800" b="0" i="0" u="none" strike="noStrike" kern="0" cap="none" spc="0" normalizeH="0" baseline="0" noProof="0" dirty="0" smtClean="0">
                <a:ln>
                  <a:noFill/>
                </a:ln>
                <a:solidFill>
                  <a:sysClr val="windowText" lastClr="000000"/>
                </a:solidFill>
                <a:effectLst/>
                <a:uLnTx/>
                <a:uFillTx/>
                <a:latin typeface="Times New Roman"/>
                <a:cs typeface="Times New Roman"/>
              </a:rPr>
              <a:t>£</a:t>
            </a:r>
            <a:r>
              <a:rPr kumimoji="0" lang="en-US" sz="1800" b="0" i="0" u="none" strike="noStrike" kern="0" cap="none" spc="0" normalizeH="0" baseline="0" noProof="0" dirty="0" smtClean="0">
                <a:ln>
                  <a:noFill/>
                </a:ln>
                <a:solidFill>
                  <a:sysClr val="windowText" lastClr="000000"/>
                </a:solidFill>
                <a:effectLst/>
                <a:uLnTx/>
                <a:uFillTx/>
              </a:rPr>
              <a:t>3000 to design the retail outlet. To prepare bakery products, the shop will need proper equipments, so they would need to spend </a:t>
            </a:r>
            <a:r>
              <a:rPr kumimoji="0" lang="en-US" sz="1800" b="0" i="0" u="none" strike="noStrike" kern="0" cap="none" spc="0" normalizeH="0" baseline="0" noProof="0" dirty="0" smtClean="0">
                <a:ln>
                  <a:noFill/>
                </a:ln>
                <a:solidFill>
                  <a:sysClr val="windowText" lastClr="000000"/>
                </a:solidFill>
                <a:effectLst/>
                <a:uLnTx/>
                <a:uFillTx/>
                <a:latin typeface="Times New Roman"/>
                <a:cs typeface="Times New Roman"/>
              </a:rPr>
              <a:t>£</a:t>
            </a:r>
            <a:r>
              <a:rPr kumimoji="0" lang="en-US" sz="1800" b="0" i="0" u="none" strike="noStrike" kern="0" cap="none" spc="0" normalizeH="0" baseline="0" noProof="0" dirty="0" smtClean="0">
                <a:ln>
                  <a:noFill/>
                </a:ln>
                <a:solidFill>
                  <a:sysClr val="windowText" lastClr="000000"/>
                </a:solidFill>
                <a:effectLst/>
                <a:uLnTx/>
                <a:uFillTx/>
              </a:rPr>
              <a:t>5000 for this. The business of Sweet &amp; Treat Bakery is completely new, so they will need to do some advertising to let people know about their company. This will cost </a:t>
            </a:r>
            <a:r>
              <a:rPr kumimoji="0" lang="en-US" sz="1800" b="0" i="0" u="none" strike="noStrike" kern="0" cap="none" spc="0" normalizeH="0" baseline="0" noProof="0" dirty="0" smtClean="0">
                <a:ln>
                  <a:noFill/>
                </a:ln>
                <a:solidFill>
                  <a:sysClr val="windowText" lastClr="000000"/>
                </a:solidFill>
                <a:effectLst/>
                <a:uLnTx/>
                <a:uFillTx/>
                <a:latin typeface="Times New Roman"/>
                <a:cs typeface="Times New Roman"/>
              </a:rPr>
              <a:t>£</a:t>
            </a:r>
            <a:r>
              <a:rPr kumimoji="0" lang="en-US" sz="1800" b="0" i="0" u="none" strike="noStrike" kern="0" cap="none" spc="0" normalizeH="0" baseline="0" noProof="0" dirty="0" smtClean="0">
                <a:ln>
                  <a:noFill/>
                </a:ln>
                <a:solidFill>
                  <a:sysClr val="windowText" lastClr="000000"/>
                </a:solidFill>
                <a:effectLst/>
                <a:uLnTx/>
                <a:uFillTx/>
              </a:rPr>
              <a:t>1000 for the company. Furthermore, the cost of employees and utilities would be </a:t>
            </a:r>
            <a:r>
              <a:rPr kumimoji="0" lang="en-US" sz="1800" b="0" i="0" u="none" strike="noStrike" kern="0" cap="none" spc="0" normalizeH="0" baseline="0" noProof="0" dirty="0" smtClean="0">
                <a:ln>
                  <a:noFill/>
                </a:ln>
                <a:solidFill>
                  <a:sysClr val="windowText" lastClr="000000"/>
                </a:solidFill>
                <a:effectLst/>
                <a:uLnTx/>
                <a:uFillTx/>
                <a:latin typeface="Times New Roman"/>
                <a:cs typeface="Times New Roman"/>
              </a:rPr>
              <a:t>£</a:t>
            </a:r>
            <a:r>
              <a:rPr kumimoji="0" lang="en-US" sz="1800" b="0" i="0" u="none" strike="noStrike" kern="0" cap="none" spc="0" normalizeH="0" baseline="0" noProof="0" dirty="0" smtClean="0">
                <a:ln>
                  <a:noFill/>
                </a:ln>
                <a:solidFill>
                  <a:sysClr val="windowText" lastClr="000000"/>
                </a:solidFill>
                <a:effectLst/>
                <a:uLnTx/>
                <a:uFillTx/>
              </a:rPr>
              <a:t>2000 for the company. So the total cost would be </a:t>
            </a:r>
            <a:r>
              <a:rPr kumimoji="0" lang="en-US" sz="1800" b="0" i="0" u="none" strike="noStrike" kern="0" cap="none" spc="0" normalizeH="0" baseline="0" noProof="0" dirty="0" smtClean="0">
                <a:ln>
                  <a:noFill/>
                </a:ln>
                <a:solidFill>
                  <a:sysClr val="windowText" lastClr="000000"/>
                </a:solidFill>
                <a:effectLst/>
                <a:uLnTx/>
                <a:uFillTx/>
                <a:latin typeface="Times New Roman"/>
                <a:cs typeface="Times New Roman"/>
              </a:rPr>
              <a:t>£</a:t>
            </a:r>
            <a:r>
              <a:rPr kumimoji="0" lang="en-US" sz="1800" b="0" i="0" u="none" strike="noStrike" kern="0" cap="none" spc="0" normalizeH="0" baseline="0" noProof="0" dirty="0" smtClean="0">
                <a:ln>
                  <a:noFill/>
                </a:ln>
                <a:solidFill>
                  <a:sysClr val="windowText" lastClr="000000"/>
                </a:solidFill>
                <a:effectLst/>
                <a:uLnTx/>
                <a:uFillTx/>
              </a:rPr>
              <a:t>11400 for the company to overall establish among the market.</a:t>
            </a: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smtClean="0">
              <a:ln>
                <a:noFill/>
              </a:ln>
              <a:solidFill>
                <a:sysClr val="windowText" lastClr="000000"/>
              </a:solidFill>
              <a:effectLst/>
              <a:uLnTx/>
              <a:uFillTx/>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Recruitment and HR </a:t>
            </a:r>
            <a:endParaRPr lang="en-US" dirty="0"/>
          </a:p>
        </p:txBody>
      </p:sp>
      <p:graphicFrame>
        <p:nvGraphicFramePr>
          <p:cNvPr id="5" name="Diagram 4"/>
          <p:cNvGraphicFramePr/>
          <p:nvPr/>
        </p:nvGraphicFramePr>
        <p:xfrm>
          <a:off x="1219200" y="1047750"/>
          <a:ext cx="6400800" cy="3962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Recruitment and HR </a:t>
            </a:r>
            <a:endParaRPr lang="en-US" dirty="0"/>
          </a:p>
        </p:txBody>
      </p:sp>
      <p:sp>
        <p:nvSpPr>
          <p:cNvPr id="4" name="TextBox 3"/>
          <p:cNvSpPr txBox="1"/>
          <p:nvPr/>
        </p:nvSpPr>
        <p:spPr>
          <a:xfrm>
            <a:off x="1752600" y="1276350"/>
            <a:ext cx="7086600" cy="2862322"/>
          </a:xfrm>
          <a:prstGeom prst="rect">
            <a:avLst/>
          </a:prstGeom>
          <a:noFill/>
        </p:spPr>
        <p:txBody>
          <a:bodyPr wrap="square" rtlCol="0">
            <a:spAutoFit/>
          </a:bodyPr>
          <a:lstStyle/>
          <a:p>
            <a:pPr algn="just"/>
            <a:r>
              <a:rPr lang="en-US" dirty="0" smtClean="0"/>
              <a:t>The recruitment plan for “Sweet &amp;Treat” is simply consist of few  stages such as they need to give the job advertisement for the   vacancy. After getting  the responses from the candidates the    HR’s needs to screen the CV’s and separate the potential ones.   After that the next task is to call the chosen candidates for the    interview. Next they need to conduct the individual one to one interview to find out the potentiality. And finally from the interview “Sweet &amp;Treat”  will be able to select the best candidates for      their shop.</a:t>
            </a:r>
          </a:p>
          <a:p>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2060"/>
                </a:solidFill>
                <a:latin typeface="Arial"/>
              </a:rPr>
              <a:t>Training Needs</a:t>
            </a:r>
            <a:endParaRPr lang="en-US" dirty="0"/>
          </a:p>
        </p:txBody>
      </p:sp>
      <p:graphicFrame>
        <p:nvGraphicFramePr>
          <p:cNvPr id="5" name="Content Placeholder 4"/>
          <p:cNvGraphicFramePr>
            <a:graphicFrameLocks noGrp="1"/>
          </p:cNvGraphicFramePr>
          <p:nvPr>
            <p:ph idx="10"/>
          </p:nvPr>
        </p:nvGraphicFramePr>
        <p:xfrm>
          <a:off x="1752600" y="895351"/>
          <a:ext cx="7150224" cy="37646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Training Needs	</a:t>
            </a:r>
            <a:endParaRPr lang="en-US" dirty="0"/>
          </a:p>
        </p:txBody>
      </p:sp>
      <p:sp>
        <p:nvSpPr>
          <p:cNvPr id="4" name="Content Placeholder 3"/>
          <p:cNvSpPr>
            <a:spLocks noGrp="1"/>
          </p:cNvSpPr>
          <p:nvPr>
            <p:ph idx="10"/>
          </p:nvPr>
        </p:nvSpPr>
        <p:spPr>
          <a:xfrm>
            <a:off x="381000" y="1581150"/>
            <a:ext cx="8610600" cy="2971799"/>
          </a:xfrm>
        </p:spPr>
        <p:txBody>
          <a:bodyPr/>
          <a:lstStyle/>
          <a:p>
            <a:pPr algn="just"/>
            <a:r>
              <a:rPr lang="en-US" sz="1800" dirty="0" smtClean="0"/>
              <a:t>As this is a bakery employees needs to trained and groomed. Employees needs to greet and treat the customer well. At the beginning they should welcome    the customers with a warm smile. Then they should present the menu and take the order. They should also able to answer the query of their customers. Finally the employees should give a warm goodbye to the customers (Hamilton, 2012).</a:t>
            </a:r>
          </a:p>
          <a:p>
            <a:endParaRPr lang="en-US" sz="1800" b="1" dirty="0" smtClean="0"/>
          </a:p>
          <a:p>
            <a:endParaRPr 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 Product development 	</a:t>
            </a:r>
            <a:endParaRPr lang="en-US" dirty="0"/>
          </a:p>
        </p:txBody>
      </p:sp>
      <p:sp>
        <p:nvSpPr>
          <p:cNvPr id="4" name="Content Placeholder 3"/>
          <p:cNvSpPr>
            <a:spLocks noGrp="1"/>
          </p:cNvSpPr>
          <p:nvPr>
            <p:ph idx="10"/>
          </p:nvPr>
        </p:nvSpPr>
        <p:spPr>
          <a:xfrm>
            <a:off x="381000" y="971550"/>
            <a:ext cx="8496944" cy="4038600"/>
          </a:xfrm>
        </p:spPr>
        <p:txBody>
          <a:bodyPr/>
          <a:lstStyle/>
          <a:p>
            <a:pPr algn="just">
              <a:buFont typeface="Arial" pitchFamily="34" charset="0"/>
              <a:buChar char="•"/>
            </a:pPr>
            <a:r>
              <a:rPr lang="en-US" sz="1800" b="1" dirty="0" smtClean="0"/>
              <a:t> General management</a:t>
            </a:r>
          </a:p>
          <a:p>
            <a:pPr algn="just"/>
            <a:r>
              <a:rPr lang="en-US" sz="1800" b="1" dirty="0" smtClean="0"/>
              <a:t>The general management ensures the overall business in the company and how the services would be provided to the customers. They also make sure how much product variations would be available to the customers.  The general management at Sweet &amp; Treat has planned to provide the      customers with more than 30 bakery products and for this reason the     management has been trying to make sure that all the necessary               ingredients for each type of bakery products is available during the         production.</a:t>
            </a:r>
          </a:p>
          <a:p>
            <a:pPr algn="just"/>
            <a:endParaRPr lang="en-US" dirty="0" smtClean="0"/>
          </a:p>
          <a:p>
            <a:pPr algn="just">
              <a:buFont typeface="Arial" pitchFamily="34" charset="0"/>
              <a:buChar char="•"/>
            </a:pPr>
            <a:r>
              <a:rPr lang="en-US" sz="1800" b="1" dirty="0" smtClean="0"/>
              <a:t> Operational Requirements</a:t>
            </a:r>
          </a:p>
          <a:p>
            <a:pPr algn="just"/>
            <a:r>
              <a:rPr lang="en-US" sz="1800" b="1" dirty="0" smtClean="0"/>
              <a:t>Operational requirements are the tasks that are needed to be done in       order to complete the operations within the company, which could be      both internal and external operations.</a:t>
            </a:r>
          </a:p>
          <a:p>
            <a:endParaRPr lang="en-US" sz="1800" b="1" dirty="0" smtClean="0"/>
          </a:p>
          <a:p>
            <a:endParaRPr 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Management</a:t>
            </a:r>
            <a:endParaRPr lang="en-US" dirty="0"/>
          </a:p>
        </p:txBody>
      </p:sp>
      <p:sp>
        <p:nvSpPr>
          <p:cNvPr id="4" name="Content Placeholder 3"/>
          <p:cNvSpPr>
            <a:spLocks noGrp="1"/>
          </p:cNvSpPr>
          <p:nvPr>
            <p:ph idx="10"/>
          </p:nvPr>
        </p:nvSpPr>
        <p:spPr>
          <a:xfrm>
            <a:off x="228600" y="1047750"/>
            <a:ext cx="8763000" cy="3756248"/>
          </a:xfrm>
        </p:spPr>
        <p:txBody>
          <a:bodyPr/>
          <a:lstStyle/>
          <a:p>
            <a:pPr algn="just"/>
            <a:r>
              <a:rPr lang="en-US" sz="1600" dirty="0" smtClean="0"/>
              <a:t>The general manager in this case also has to deal with other business process as a whole   for Sweet and Treat the following are the elements that the manager has to keep in check :</a:t>
            </a:r>
          </a:p>
          <a:p>
            <a:pPr algn="just"/>
            <a:endParaRPr lang="en-US" sz="1600" dirty="0" smtClean="0"/>
          </a:p>
          <a:p>
            <a:pPr algn="just"/>
            <a:r>
              <a:rPr lang="en-US" sz="1600" dirty="0" smtClean="0"/>
              <a:t>Security: The general management makes sure that there are enough security for the         employees, and the customers (Halbert, 2014).</a:t>
            </a:r>
          </a:p>
          <a:p>
            <a:pPr algn="just"/>
            <a:r>
              <a:rPr lang="en-US" sz="1600" dirty="0" smtClean="0"/>
              <a:t>Employee performance assessment: The general management also assesses                      the employee performances.</a:t>
            </a:r>
          </a:p>
          <a:p>
            <a:pPr algn="just"/>
            <a:r>
              <a:rPr lang="en-US" sz="1600" dirty="0" smtClean="0"/>
              <a:t>Tools and equipments: The general management is also responsible for gathering the         necessary equipments and tools needed for the production.</a:t>
            </a:r>
          </a:p>
          <a:p>
            <a:pPr algn="just"/>
            <a:r>
              <a:rPr lang="en-US" sz="1600" dirty="0" smtClean="0"/>
              <a:t>Maintenance: The tools and equipments sometime need maintenance. So the general       management checks which tools and equipments need repairs and maintenance works.</a:t>
            </a:r>
            <a:endParaRPr lang="en-US" sz="16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Administration</a:t>
            </a:r>
            <a:endParaRPr lang="en-US" dirty="0"/>
          </a:p>
        </p:txBody>
      </p:sp>
      <p:graphicFrame>
        <p:nvGraphicFramePr>
          <p:cNvPr id="5" name="Content Placeholder 4"/>
          <p:cNvGraphicFramePr>
            <a:graphicFrameLocks noGrp="1"/>
          </p:cNvGraphicFramePr>
          <p:nvPr>
            <p:ph idx="10"/>
          </p:nvPr>
        </p:nvGraphicFramePr>
        <p:xfrm>
          <a:off x="1752600" y="895351"/>
          <a:ext cx="7150224" cy="37646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Administration</a:t>
            </a:r>
            <a:endParaRPr lang="en-US" dirty="0"/>
          </a:p>
        </p:txBody>
      </p:sp>
      <p:sp>
        <p:nvSpPr>
          <p:cNvPr id="4" name="Content Placeholder 3"/>
          <p:cNvSpPr>
            <a:spLocks noGrp="1"/>
          </p:cNvSpPr>
          <p:nvPr>
            <p:ph idx="10"/>
          </p:nvPr>
        </p:nvSpPr>
        <p:spPr>
          <a:xfrm>
            <a:off x="228600" y="1047750"/>
            <a:ext cx="8763000" cy="3756248"/>
          </a:xfrm>
        </p:spPr>
        <p:txBody>
          <a:bodyPr/>
          <a:lstStyle/>
          <a:p>
            <a:pPr algn="just"/>
            <a:endParaRPr lang="en-US" sz="1600" dirty="0" smtClean="0"/>
          </a:p>
          <a:p>
            <a:pPr algn="just"/>
            <a:r>
              <a:rPr lang="en-US" sz="1600" dirty="0" smtClean="0"/>
              <a:t>The administrative office of Sweet &amp; Treat will be located in the first location of the company as the company is new and the following will be their task:</a:t>
            </a:r>
          </a:p>
          <a:p>
            <a:pPr algn="just"/>
            <a:endParaRPr lang="en-US" sz="1600" dirty="0" smtClean="0"/>
          </a:p>
          <a:p>
            <a:pPr algn="just">
              <a:buFont typeface="Arial" pitchFamily="34" charset="0"/>
              <a:buChar char="•"/>
            </a:pPr>
            <a:r>
              <a:rPr lang="en-US" sz="1600" dirty="0" smtClean="0"/>
              <a:t> The administrative task of “Sweet &amp;Treat” would be making decision on all the products that will be available for its customer</a:t>
            </a:r>
          </a:p>
          <a:p>
            <a:pPr algn="just">
              <a:buFont typeface="Arial" pitchFamily="34" charset="0"/>
              <a:buChar char="•"/>
            </a:pPr>
            <a:r>
              <a:rPr lang="en-US" sz="1600" dirty="0" smtClean="0"/>
              <a:t> The second task would be to assign roles and responsibilities to the workers of the              company</a:t>
            </a:r>
          </a:p>
          <a:p>
            <a:pPr algn="just">
              <a:buFont typeface="Arial" pitchFamily="34" charset="0"/>
              <a:buChar char="•"/>
            </a:pPr>
            <a:r>
              <a:rPr lang="en-US" sz="1600" dirty="0" smtClean="0"/>
              <a:t> Maintaining the payroll of the worker is also a task of the administrative body</a:t>
            </a:r>
          </a:p>
          <a:p>
            <a:pPr algn="just">
              <a:buFont typeface="Arial" pitchFamily="34" charset="0"/>
              <a:buChar char="•"/>
            </a:pPr>
            <a:r>
              <a:rPr lang="en-US" sz="1600" dirty="0" smtClean="0"/>
              <a:t> The administration will select and deal with the suppliers of the company (Kerzner, 2013).</a:t>
            </a:r>
            <a:endParaRPr lang="en-US" sz="16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SWOT ANALYSIS 	</a:t>
            </a:r>
            <a:endParaRPr lang="en-US" dirty="0"/>
          </a:p>
        </p:txBody>
      </p:sp>
      <p:pic>
        <p:nvPicPr>
          <p:cNvPr id="9" name="Picture 8" descr="SWOT.jpg"/>
          <p:cNvPicPr>
            <a:picLocks noChangeAspect="1"/>
          </p:cNvPicPr>
          <p:nvPr/>
        </p:nvPicPr>
        <p:blipFill>
          <a:blip r:embed="rId3"/>
          <a:stretch>
            <a:fillRect/>
          </a:stretch>
        </p:blipFill>
        <p:spPr>
          <a:xfrm>
            <a:off x="0" y="895350"/>
            <a:ext cx="9144000" cy="4248150"/>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SWOT ANALYSIS</a:t>
            </a:r>
            <a:endParaRPr lang="en-US" dirty="0"/>
          </a:p>
        </p:txBody>
      </p:sp>
      <p:sp>
        <p:nvSpPr>
          <p:cNvPr id="4" name="Content Placeholder 3"/>
          <p:cNvSpPr>
            <a:spLocks noGrp="1"/>
          </p:cNvSpPr>
          <p:nvPr>
            <p:ph idx="10"/>
          </p:nvPr>
        </p:nvSpPr>
        <p:spPr>
          <a:xfrm>
            <a:off x="381000" y="1276350"/>
            <a:ext cx="8496944" cy="2995737"/>
          </a:xfrm>
        </p:spPr>
        <p:txBody>
          <a:bodyPr/>
          <a:lstStyle/>
          <a:p>
            <a:endParaRPr lang="en-US" dirty="0" smtClean="0"/>
          </a:p>
          <a:p>
            <a:r>
              <a:rPr lang="en-US" dirty="0" smtClean="0"/>
              <a:t>Strength for “Sweet &amp;Treat” is their 30+ items, interior decoration and comparative pricing strategy. </a:t>
            </a:r>
          </a:p>
          <a:p>
            <a:endParaRPr lang="en-US" dirty="0" smtClean="0"/>
          </a:p>
          <a:p>
            <a:r>
              <a:rPr lang="en-US" dirty="0" smtClean="0"/>
              <a:t>Weakness for “Sweet &amp;Treat” is  the risk is high in the market as new entrant and the initial investment is also high. </a:t>
            </a:r>
          </a:p>
          <a:p>
            <a:endParaRPr lang="en-US" dirty="0" smtClean="0"/>
          </a:p>
          <a:p>
            <a:r>
              <a:rPr lang="en-US" dirty="0" smtClean="0"/>
              <a:t>Opportunity for “Sweet &amp;Treat” is grabbing the major market share and become the top in this industry via gaining the customer satisfaction. </a:t>
            </a:r>
          </a:p>
          <a:p>
            <a:endParaRPr lang="en-US" dirty="0" smtClean="0"/>
          </a:p>
          <a:p>
            <a:r>
              <a:rPr lang="en-US" dirty="0" smtClean="0"/>
              <a:t>Threats for “Sweet &amp;Treat” is the big fishes in the market already grabbing the market share and the cost of operation.  </a:t>
            </a:r>
          </a:p>
          <a:p>
            <a:endParaRPr 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2060"/>
                </a:solidFill>
              </a:rPr>
              <a:t>PESTEL ANALYSIS </a:t>
            </a:r>
            <a:endParaRPr lang="en-US" dirty="0"/>
          </a:p>
        </p:txBody>
      </p:sp>
      <p:pic>
        <p:nvPicPr>
          <p:cNvPr id="5" name="Picture 4" descr="pestle-analysis-model-for-tfl.png"/>
          <p:cNvPicPr>
            <a:picLocks noChangeAspect="1"/>
          </p:cNvPicPr>
          <p:nvPr/>
        </p:nvPicPr>
        <p:blipFill>
          <a:blip r:embed="rId3"/>
          <a:stretch>
            <a:fillRect/>
          </a:stretch>
        </p:blipFill>
        <p:spPr>
          <a:xfrm>
            <a:off x="1524000" y="742950"/>
            <a:ext cx="7620000" cy="4400550"/>
          </a:xfrm>
          <a:prstGeom prst="rect">
            <a:avLst/>
          </a:prstGeom>
        </p:spPr>
      </p:pic>
      <p:sp>
        <p:nvSpPr>
          <p:cNvPr id="4" name="Rectangle 3"/>
          <p:cNvSpPr/>
          <p:nvPr/>
        </p:nvSpPr>
        <p:spPr>
          <a:xfrm>
            <a:off x="3572976" y="2387084"/>
            <a:ext cx="1998047" cy="369332"/>
          </a:xfrm>
          <a:prstGeom prst="rect">
            <a:avLst/>
          </a:prstGeom>
        </p:spPr>
        <p:txBody>
          <a:bodyPr wrap="none">
            <a:spAutoFit/>
          </a:bodyPr>
          <a:lstStyle/>
          <a:p>
            <a:r>
              <a:rPr lang="en-US" dirty="0" smtClean="0"/>
              <a:t>SWOT ANALYSIS </a:t>
            </a:r>
            <a:endParaRPr 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PESTEL ANALYSIS </a:t>
            </a:r>
            <a:endParaRPr lang="en-US" dirty="0"/>
          </a:p>
        </p:txBody>
      </p:sp>
      <p:sp>
        <p:nvSpPr>
          <p:cNvPr id="6" name="Content Placeholder 2"/>
          <p:cNvSpPr>
            <a:spLocks noGrp="1"/>
          </p:cNvSpPr>
          <p:nvPr>
            <p:ph idx="1"/>
          </p:nvPr>
        </p:nvSpPr>
        <p:spPr>
          <a:xfrm>
            <a:off x="381000" y="1047750"/>
            <a:ext cx="8382000" cy="3581400"/>
          </a:xfrm>
          <a:prstGeom prst="rect">
            <a:avLst/>
          </a:prstGeom>
        </p:spPr>
        <p:txBody>
          <a:bodyPr>
            <a:normAutofit fontScale="40000" lnSpcReduction="20000"/>
          </a:bodyPr>
          <a:lstStyle/>
          <a:p>
            <a:pPr algn="just" latinLnBrk="0">
              <a:spcBef>
                <a:spcPts val="0"/>
              </a:spcBef>
            </a:pPr>
            <a:r>
              <a:rPr lang="en-US" sz="2900" dirty="0" smtClean="0"/>
              <a:t>Sweet &amp; Treat Bakery has conducted their PESTEL analysis and they have found some information –</a:t>
            </a:r>
          </a:p>
          <a:p>
            <a:pPr algn="just" latinLnBrk="0">
              <a:spcBef>
                <a:spcPts val="0"/>
              </a:spcBef>
            </a:pPr>
            <a:endParaRPr lang="en-US" sz="2900" dirty="0" smtClean="0"/>
          </a:p>
          <a:p>
            <a:pPr algn="just" latinLnBrk="0">
              <a:spcBef>
                <a:spcPts val="0"/>
              </a:spcBef>
            </a:pPr>
            <a:r>
              <a:rPr lang="en-US" sz="2900" b="1" dirty="0" smtClean="0"/>
              <a:t>Political: </a:t>
            </a:r>
            <a:r>
              <a:rPr lang="en-US" sz="2900" dirty="0" smtClean="0"/>
              <a:t>The political situation in the UK is stable so far, so the Sweet &amp; Treat Bakery wouldn’t face any difficulties because of political unrest in the country because there are hardly such incidents that is going on in the UK. This is why the shop can run its production and operations easily.</a:t>
            </a:r>
          </a:p>
          <a:p>
            <a:pPr algn="just" latinLnBrk="0">
              <a:spcBef>
                <a:spcPts val="0"/>
              </a:spcBef>
            </a:pPr>
            <a:endParaRPr lang="en-US" sz="2900" dirty="0" smtClean="0"/>
          </a:p>
          <a:p>
            <a:pPr algn="just" latinLnBrk="0">
              <a:spcBef>
                <a:spcPts val="0"/>
              </a:spcBef>
            </a:pPr>
            <a:r>
              <a:rPr lang="en-US" sz="2900" b="1" dirty="0" smtClean="0"/>
              <a:t>Economical: </a:t>
            </a:r>
            <a:r>
              <a:rPr lang="en-US" sz="2900" dirty="0" smtClean="0"/>
              <a:t>After the BREXIT incident, the UK economy is having a difficult time to stay stable, which caused the buying power of the people to become lower than usual. This is why the company may have to offer products at cheaper price until the economy becomes normal. Furthermore, the supplier power became higher, so it has become harder to collect materials.</a:t>
            </a:r>
          </a:p>
          <a:p>
            <a:pPr algn="just" latinLnBrk="0">
              <a:spcBef>
                <a:spcPts val="0"/>
              </a:spcBef>
            </a:pPr>
            <a:endParaRPr lang="en-US" sz="2900" dirty="0" smtClean="0"/>
          </a:p>
          <a:p>
            <a:pPr algn="just" latinLnBrk="0">
              <a:spcBef>
                <a:spcPts val="0"/>
              </a:spcBef>
            </a:pPr>
            <a:r>
              <a:rPr lang="en-US" sz="2900" b="1" dirty="0" smtClean="0"/>
              <a:t>Social: </a:t>
            </a:r>
            <a:r>
              <a:rPr lang="en-US" sz="2900" dirty="0" smtClean="0"/>
              <a:t>Since the people of UK lead luxurious lifestyles, the bakery products have higher demands in the society.</a:t>
            </a:r>
          </a:p>
          <a:p>
            <a:pPr algn="just" latinLnBrk="0">
              <a:spcBef>
                <a:spcPts val="0"/>
              </a:spcBef>
            </a:pPr>
            <a:endParaRPr lang="en-US" sz="2900" dirty="0" smtClean="0"/>
          </a:p>
          <a:p>
            <a:pPr algn="just" latinLnBrk="0">
              <a:spcBef>
                <a:spcPts val="0"/>
              </a:spcBef>
            </a:pPr>
            <a:r>
              <a:rPr lang="en-US" sz="2900" b="1" dirty="0" smtClean="0"/>
              <a:t>Technology: </a:t>
            </a:r>
            <a:r>
              <a:rPr lang="en-US" sz="2900" dirty="0" smtClean="0"/>
              <a:t>With the rise of online social media websites and new technologies, it would be possible for the company to conduct  promotional activities by using online social media and improve their production operations with the new machineries.</a:t>
            </a:r>
          </a:p>
          <a:p>
            <a:pPr algn="just" latinLnBrk="0">
              <a:spcBef>
                <a:spcPts val="0"/>
              </a:spcBef>
            </a:pPr>
            <a:endParaRPr lang="en-US" sz="2900" dirty="0" smtClean="0"/>
          </a:p>
          <a:p>
            <a:pPr algn="just" latinLnBrk="0">
              <a:spcBef>
                <a:spcPts val="0"/>
              </a:spcBef>
            </a:pPr>
            <a:r>
              <a:rPr lang="en-US" sz="2900" b="1" dirty="0" smtClean="0"/>
              <a:t>Environmental: </a:t>
            </a:r>
            <a:r>
              <a:rPr lang="en-US" sz="2900" dirty="0" smtClean="0"/>
              <a:t>The people of the UK has become very aware of keeping the environment clean, so the company could conduct  corporate social activities in the society to raise awareness among the people even more and they must ensure that the production operations do not harm the environment.</a:t>
            </a:r>
          </a:p>
          <a:p>
            <a:pPr algn="just" latinLnBrk="0">
              <a:spcBef>
                <a:spcPts val="0"/>
              </a:spcBef>
            </a:pPr>
            <a:endParaRPr lang="en-US" sz="2900" dirty="0" smtClean="0"/>
          </a:p>
          <a:p>
            <a:pPr algn="just" latinLnBrk="0">
              <a:spcBef>
                <a:spcPts val="0"/>
              </a:spcBef>
            </a:pPr>
            <a:r>
              <a:rPr lang="en-US" sz="2900" b="1" dirty="0" smtClean="0"/>
              <a:t>Legal: </a:t>
            </a:r>
            <a:r>
              <a:rPr lang="en-US" sz="2900" dirty="0" smtClean="0"/>
              <a:t>The UK government has become very strict in terms of business policies. So it is a great opportunity for Sweet &amp; Treat Bakery to do business without any pressure, as there are less chances of new businesses to enter into the market.</a:t>
            </a: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smtClean="0">
              <a:ln>
                <a:noFill/>
              </a:ln>
              <a:solidFill>
                <a:sysClr val="windowText" lastClr="000000"/>
              </a:solidFill>
              <a:effectLst/>
              <a:uLnTx/>
              <a:uFillTx/>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GROUP LEARNING LOG</a:t>
            </a:r>
            <a:endParaRPr lang="en-US" dirty="0"/>
          </a:p>
        </p:txBody>
      </p:sp>
      <p:sp>
        <p:nvSpPr>
          <p:cNvPr id="6" name="Content Placeholder 5"/>
          <p:cNvSpPr>
            <a:spLocks noGrp="1"/>
          </p:cNvSpPr>
          <p:nvPr>
            <p:ph idx="10"/>
          </p:nvPr>
        </p:nvSpPr>
        <p:spPr/>
        <p:txBody>
          <a:bodyPr/>
          <a:lstStyle/>
          <a:p>
            <a:endParaRPr lang="en-US"/>
          </a:p>
        </p:txBody>
      </p:sp>
      <p:pic>
        <p:nvPicPr>
          <p:cNvPr id="1027" name="Picture 3"/>
          <p:cNvPicPr>
            <a:picLocks noChangeAspect="1" noChangeArrowheads="1"/>
          </p:cNvPicPr>
          <p:nvPr/>
        </p:nvPicPr>
        <p:blipFill>
          <a:blip r:embed="rId3"/>
          <a:srcRect/>
          <a:stretch>
            <a:fillRect/>
          </a:stretch>
        </p:blipFill>
        <p:spPr bwMode="auto">
          <a:xfrm>
            <a:off x="0" y="895350"/>
            <a:ext cx="9144000" cy="4248150"/>
          </a:xfrm>
          <a:prstGeom prst="rect">
            <a:avLst/>
          </a:prstGeom>
          <a:noFill/>
          <a:ln w="9525">
            <a:noFill/>
            <a:miter lim="800000"/>
            <a:headEnd/>
            <a:tailEnd/>
          </a:ln>
          <a:effec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GROUP LEARNING LOG</a:t>
            </a:r>
            <a:endParaRPr lang="en-US" dirty="0"/>
          </a:p>
        </p:txBody>
      </p:sp>
      <p:sp>
        <p:nvSpPr>
          <p:cNvPr id="10" name="Content Placeholder 2"/>
          <p:cNvSpPr>
            <a:spLocks noGrp="1"/>
          </p:cNvSpPr>
          <p:nvPr>
            <p:ph idx="1"/>
          </p:nvPr>
        </p:nvSpPr>
        <p:spPr>
          <a:xfrm>
            <a:off x="457200" y="971550"/>
            <a:ext cx="8382000" cy="4038600"/>
          </a:xfrm>
          <a:prstGeom prst="rect">
            <a:avLst/>
          </a:prstGeom>
        </p:spPr>
        <p:txBody>
          <a:bodyPr>
            <a:normAutofit/>
          </a:bodyPr>
          <a:lstStyle/>
          <a:p>
            <a:pPr algn="just" latinLnBrk="0">
              <a:spcBef>
                <a:spcPts val="0"/>
              </a:spcBef>
            </a:pPr>
            <a:r>
              <a:rPr lang="en-US" sz="1800" dirty="0" smtClean="0"/>
              <a:t>The group learning log shows that the owners of the company started their meeting about their learning so far during the period of 19</a:t>
            </a:r>
            <a:r>
              <a:rPr lang="en-US" sz="1800" baseline="30000" dirty="0" smtClean="0"/>
              <a:t>th</a:t>
            </a:r>
            <a:r>
              <a:rPr lang="en-US" sz="1800" dirty="0" smtClean="0"/>
              <a:t> February, between 13:15 to 13:15. The members who will attend the meeting would be Ms. </a:t>
            </a:r>
            <a:r>
              <a:rPr lang="en-US" sz="1800" dirty="0" err="1" smtClean="0"/>
              <a:t>Nadira</a:t>
            </a:r>
            <a:r>
              <a:rPr lang="en-US" sz="1800" dirty="0" smtClean="0"/>
              <a:t>, Ms. Eva, Mr. </a:t>
            </a:r>
            <a:r>
              <a:rPr lang="en-US" sz="1800" dirty="0" err="1" smtClean="0"/>
              <a:t>Firon</a:t>
            </a:r>
            <a:r>
              <a:rPr lang="en-US" sz="1800" dirty="0" smtClean="0"/>
              <a:t>, and Mr. </a:t>
            </a:r>
            <a:r>
              <a:rPr lang="en-US" sz="1800" dirty="0" err="1" smtClean="0"/>
              <a:t>Saifur</a:t>
            </a:r>
            <a:r>
              <a:rPr lang="en-US" sz="1800" dirty="0" smtClean="0"/>
              <a:t>. The log shows that the topic of discussion in the meeting was about getting new ideas about the business and allocating the tasks, and these were discussed until 25</a:t>
            </a:r>
            <a:r>
              <a:rPr lang="en-US" sz="1800" baseline="30000" dirty="0" smtClean="0"/>
              <a:t>th</a:t>
            </a:r>
            <a:r>
              <a:rPr lang="en-US" sz="1800" dirty="0" smtClean="0"/>
              <a:t> of February. In 26</a:t>
            </a:r>
            <a:r>
              <a:rPr lang="en-US" sz="1800" baseline="30000" dirty="0" smtClean="0"/>
              <a:t>th</a:t>
            </a:r>
            <a:r>
              <a:rPr lang="en-US" sz="1800" dirty="0" smtClean="0"/>
              <a:t> of February till 11</a:t>
            </a:r>
            <a:r>
              <a:rPr lang="en-US" sz="1800" baseline="30000" dirty="0" smtClean="0"/>
              <a:t>th</a:t>
            </a:r>
            <a:r>
              <a:rPr lang="en-US" sz="1800" dirty="0" smtClean="0"/>
              <a:t> of March, they have done the follow up of their allocation of tasks and business operations related to bakery products. From 12</a:t>
            </a:r>
            <a:r>
              <a:rPr lang="en-US" sz="1800" baseline="30000" dirty="0" smtClean="0"/>
              <a:t>th</a:t>
            </a:r>
            <a:r>
              <a:rPr lang="en-US" sz="1800" dirty="0" smtClean="0"/>
              <a:t> of March till 8</a:t>
            </a:r>
            <a:r>
              <a:rPr lang="en-US" sz="1800" baseline="30000" dirty="0" smtClean="0"/>
              <a:t>th</a:t>
            </a:r>
            <a:r>
              <a:rPr lang="en-US" sz="1800" dirty="0" smtClean="0"/>
              <a:t> of April, the management of Sweet &amp; Treats provides reviews and feedbacks of their current operations and conducts discussions with their employees about further improvements for making preparations of the full service and initially develop the final plans for the business operation.</a:t>
            </a: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smtClean="0">
              <a:ln>
                <a:noFill/>
              </a:ln>
              <a:solidFill>
                <a:sysClr val="windowText" lastClr="000000"/>
              </a:solidFill>
              <a:effectLst/>
              <a:uLnTx/>
              <a:uFillTx/>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a:t>
            </a:r>
            <a:endParaRPr lang="en-US" dirty="0"/>
          </a:p>
        </p:txBody>
      </p:sp>
      <p:sp>
        <p:nvSpPr>
          <p:cNvPr id="4" name="Content Placeholder 3"/>
          <p:cNvSpPr>
            <a:spLocks noGrp="1"/>
          </p:cNvSpPr>
          <p:nvPr>
            <p:ph idx="10"/>
          </p:nvPr>
        </p:nvSpPr>
        <p:spPr>
          <a:xfrm>
            <a:off x="0" y="1123950"/>
            <a:ext cx="9144000" cy="3680048"/>
          </a:xfrm>
        </p:spPr>
        <p:txBody>
          <a:bodyPr/>
          <a:lstStyle/>
          <a:p>
            <a:pPr algn="just"/>
            <a:r>
              <a:rPr lang="en-US" sz="2400" dirty="0" smtClean="0"/>
              <a:t>After getting all the analysis it can be concluded  that “Sweet &amp;Treat”  is a potential brand in the market of UK. Variety of bakery goods are their products. From various analysis and the company’s marketing plan it can be said that the company is likely to have a good future as they want to put needs of the customer first and at the same time make reasonable profit.</a:t>
            </a:r>
            <a:endParaRPr lang="en-US" sz="24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a:t>
            </a:r>
            <a:endParaRPr lang="en-US" dirty="0"/>
          </a:p>
        </p:txBody>
      </p:sp>
      <p:sp>
        <p:nvSpPr>
          <p:cNvPr id="5" name="Content Placeholder 2"/>
          <p:cNvSpPr>
            <a:spLocks noGrp="1"/>
          </p:cNvSpPr>
          <p:nvPr>
            <p:ph idx="1"/>
          </p:nvPr>
        </p:nvSpPr>
        <p:spPr>
          <a:xfrm>
            <a:off x="457200" y="971550"/>
            <a:ext cx="8382000" cy="4038600"/>
          </a:xfrm>
          <a:prstGeom prst="rect">
            <a:avLst/>
          </a:prstGeom>
        </p:spPr>
        <p:txBody>
          <a:bodyPr>
            <a:normAutofit fontScale="92500" lnSpcReduction="10000"/>
          </a:bodyPr>
          <a:lstStyle/>
          <a:p>
            <a:pPr lvl="0" latinLnBrk="0">
              <a:spcBef>
                <a:spcPts val="0"/>
              </a:spcBef>
              <a:buFont typeface="Arial" pitchFamily="34" charset="0"/>
              <a:buChar char="•"/>
              <a:defRPr/>
            </a:pPr>
            <a:r>
              <a:rPr lang="en-US" sz="1800" dirty="0" smtClean="0"/>
              <a:t> Brannen, M. Y., Moore, F. and Mughan, T. (2013). Strategic ethnography and reinvigorating Tesco Plc: Leveraging inside/out bicultural bridging in multicultural teams. In </a:t>
            </a:r>
            <a:r>
              <a:rPr lang="en-US" sz="1800" i="1" dirty="0" smtClean="0"/>
              <a:t>Ethnographic Praxis in Industry Conference Proceedings</a:t>
            </a:r>
            <a:r>
              <a:rPr lang="en-US" sz="1800" dirty="0" smtClean="0"/>
              <a:t>(Vol. 2013, No. 1, pp. 282-299).</a:t>
            </a:r>
            <a:br>
              <a:rPr lang="en-US" sz="1800" dirty="0" smtClean="0"/>
            </a:br>
            <a:endParaRPr lang="en-US" sz="1800" dirty="0" smtClean="0"/>
          </a:p>
          <a:p>
            <a:pPr lvl="0" latinLnBrk="0">
              <a:spcBef>
                <a:spcPts val="0"/>
              </a:spcBef>
              <a:buFont typeface="Arial" pitchFamily="34" charset="0"/>
              <a:buChar char="•"/>
              <a:defRPr/>
            </a:pPr>
            <a:r>
              <a:rPr lang="en-US" sz="1800" dirty="0" smtClean="0"/>
              <a:t> Choi, S.Y., Lee, H. and Yoo, Y., (2010). The Impact of Information Technology and Transactive Memory Systems on Knowledge Sharing, Application, and Team Performance: A Field Study. </a:t>
            </a:r>
            <a:r>
              <a:rPr lang="en-US" sz="1800" i="1" dirty="0" smtClean="0"/>
              <a:t>MIS quarterly</a:t>
            </a:r>
            <a:r>
              <a:rPr lang="en-US" sz="1800" dirty="0" smtClean="0"/>
              <a:t>, </a:t>
            </a:r>
            <a:r>
              <a:rPr lang="en-US" sz="1800" i="1" dirty="0" smtClean="0"/>
              <a:t>34</a:t>
            </a:r>
            <a:r>
              <a:rPr lang="en-US" sz="1800" dirty="0" smtClean="0"/>
              <a:t>(4), pp.855-870.</a:t>
            </a:r>
            <a:br>
              <a:rPr lang="en-US" sz="1800" dirty="0" smtClean="0"/>
            </a:br>
            <a:endParaRPr lang="en-US" sz="1800" dirty="0" smtClean="0"/>
          </a:p>
          <a:p>
            <a:pPr lvl="0" latinLnBrk="0">
              <a:spcBef>
                <a:spcPts val="0"/>
              </a:spcBef>
              <a:buFont typeface="Arial" pitchFamily="34" charset="0"/>
              <a:buChar char="•"/>
              <a:defRPr/>
            </a:pPr>
            <a:r>
              <a:rPr lang="en-US" sz="1800" dirty="0" smtClean="0"/>
              <a:t> Halbert, T. and   Ingulli, E., (2014). Law and Ethics in the Business Environment.</a:t>
            </a:r>
            <a:br>
              <a:rPr lang="en-US" sz="1800" dirty="0" smtClean="0"/>
            </a:br>
            <a:endParaRPr lang="en-US" sz="1800" dirty="0" smtClean="0"/>
          </a:p>
          <a:p>
            <a:pPr lvl="0" latinLnBrk="0">
              <a:spcBef>
                <a:spcPts val="0"/>
              </a:spcBef>
              <a:buFont typeface="Arial" pitchFamily="34" charset="0"/>
              <a:buChar char="•"/>
              <a:defRPr/>
            </a:pPr>
            <a:r>
              <a:rPr lang="en-US" sz="1800" dirty="0" smtClean="0"/>
              <a:t> Hamilton, L and Webster, P., (2012). </a:t>
            </a:r>
            <a:r>
              <a:rPr lang="en-US" sz="1800" i="1" dirty="0" smtClean="0"/>
              <a:t>The International Business Environment.</a:t>
            </a:r>
            <a:r>
              <a:rPr lang="en-US" sz="1800" dirty="0" smtClean="0"/>
              <a:t>Oxford University Press.</a:t>
            </a:r>
          </a:p>
          <a:p>
            <a:pPr lvl="0" latinLnBrk="0">
              <a:spcBef>
                <a:spcPts val="0"/>
              </a:spcBef>
              <a:defRPr/>
            </a:pPr>
            <a:endParaRPr kumimoji="0" lang="en-US" sz="1800" b="0" i="0" u="none" strike="noStrike" kern="0" cap="none" spc="0" normalizeH="0" baseline="0" noProof="0" dirty="0" smtClean="0">
              <a:ln>
                <a:noFill/>
              </a:ln>
              <a:solidFill>
                <a:sysClr val="windowText" lastClr="000000"/>
              </a:solidFill>
              <a:effectLst/>
              <a:uLnTx/>
              <a:uFillTx/>
            </a:endParaRPr>
          </a:p>
          <a:p>
            <a:pPr lvl="0" latinLnBrk="0">
              <a:spcBef>
                <a:spcPts val="0"/>
              </a:spcBef>
              <a:buFont typeface="Arial" pitchFamily="34" charset="0"/>
              <a:buChar char="•"/>
              <a:defRPr/>
            </a:pPr>
            <a:r>
              <a:rPr lang="en-US" sz="1800" dirty="0" smtClean="0"/>
              <a:t> Kerzner, H.R., (2013). Project management: a systems approach to planning, scheduling, and controlling. John Wiley &amp; Sons.</a:t>
            </a:r>
            <a:endParaRPr kumimoji="0" lang="en-US" sz="1800" b="0" i="0" u="none" strike="noStrike" kern="0" cap="none" spc="0" normalizeH="0" baseline="0" noProof="0" dirty="0" smtClean="0">
              <a:ln>
                <a:noFill/>
              </a:ln>
              <a:solidFill>
                <a:sysClr val="windowText" lastClr="000000"/>
              </a:solidFill>
              <a:effectLst/>
              <a:uLnTx/>
              <a:uFillTx/>
            </a:endParaRPr>
          </a:p>
        </p:txBody>
      </p:sp>
    </p:spTree>
  </p:cSld>
  <p:clrMapOvr>
    <a:masterClrMapping/>
  </p:clrMapOvr>
</p:sld>
</file>

<file path=ppt/theme/theme1.xml><?xml version="1.0" encoding="utf-8"?>
<a:theme xmlns:a="http://schemas.openxmlformats.org/drawingml/2006/main" name="Office Theme">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Office">
      <a:majorFont>
        <a:latin typeface="맑은 고딕"/>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맑은 고딕"/>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1474</TotalTime>
  <Words>3998</Words>
  <Application>Microsoft Office PowerPoint</Application>
  <PresentationFormat>On-screen Show (16:9)</PresentationFormat>
  <Paragraphs>238</Paragraphs>
  <Slides>33</Slides>
  <Notes>30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33</vt:i4>
      </vt:variant>
    </vt:vector>
  </HeadingPairs>
  <TitlesOfParts>
    <vt:vector size="41" baseType="lpstr">
      <vt:lpstr>맑은 고딕</vt:lpstr>
      <vt:lpstr>Arial</vt:lpstr>
      <vt:lpstr>Arial Black</vt:lpstr>
      <vt:lpstr>Calibri</vt:lpstr>
      <vt:lpstr>Times New Roman</vt:lpstr>
      <vt:lpstr>Wingdings</vt:lpstr>
      <vt:lpstr>Office Theme</vt:lpstr>
      <vt:lpstr>Custom Design</vt:lpstr>
      <vt:lpstr>PowerPoint Presentation</vt:lpstr>
      <vt:lpstr>              Sweet &amp; Treat Bakery</vt:lpstr>
      <vt:lpstr>INTRODUCTION</vt:lpstr>
      <vt:lpstr>Aims and objectives </vt:lpstr>
      <vt:lpstr>Mission And Vision</vt:lpstr>
      <vt:lpstr>BUSINESS  DESCRIPTION &amp; PURPOSE </vt:lpstr>
      <vt:lpstr> LEGAL COMPLAINCIES </vt:lpstr>
      <vt:lpstr> LEGAL COMPLAINCIES </vt:lpstr>
      <vt:lpstr>MARKETING AND SALES </vt:lpstr>
      <vt:lpstr> MARKETING AND SALES</vt:lpstr>
      <vt:lpstr>Competition</vt:lpstr>
      <vt:lpstr> Competition</vt:lpstr>
      <vt:lpstr>Marketing Strategy </vt:lpstr>
      <vt:lpstr>Marketing Strategy </vt:lpstr>
      <vt:lpstr>Marketing plan</vt:lpstr>
      <vt:lpstr>Current Financial Requirements</vt:lpstr>
      <vt:lpstr>Current Financial Requirements</vt:lpstr>
      <vt:lpstr>Recruitment and HR </vt:lpstr>
      <vt:lpstr>Recruitment and HR </vt:lpstr>
      <vt:lpstr>Training Needs</vt:lpstr>
      <vt:lpstr>Training Needs </vt:lpstr>
      <vt:lpstr> Product development  </vt:lpstr>
      <vt:lpstr>Management</vt:lpstr>
      <vt:lpstr>Administration</vt:lpstr>
      <vt:lpstr>Administration</vt:lpstr>
      <vt:lpstr>SWOT ANALYSIS  </vt:lpstr>
      <vt:lpstr>SWOT ANALYSIS</vt:lpstr>
      <vt:lpstr>PESTEL ANALYSIS </vt:lpstr>
      <vt:lpstr>PESTEL ANALYSIS </vt:lpstr>
      <vt:lpstr>GROUP LEARNING LOG</vt:lpstr>
      <vt:lpstr>GROUP LEARNING LOG</vt:lpstr>
      <vt:lpstr>Conclusion</vt:lpstr>
      <vt:lpstr>Reference</vt:lpstr>
    </vt:vector>
  </TitlesOfParts>
  <Company>Microsoft Corporation</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Allppt.com</dc:creator>
  <cp:lastModifiedBy>TRF</cp:lastModifiedBy>
  <cp:revision>138</cp:revision>
  <dcterms:created xsi:type="dcterms:W3CDTF">2014-04-01T16:27:38Z</dcterms:created>
  <dcterms:modified xsi:type="dcterms:W3CDTF">2018-04-25T18:02:02Z</dcterms:modified>
</cp:coreProperties>
</file>