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4" r:id="rId3"/>
    <p:sldId id="275" r:id="rId4"/>
    <p:sldId id="276" r:id="rId5"/>
    <p:sldId id="277" r:id="rId6"/>
    <p:sldId id="278" r:id="rId7"/>
    <p:sldId id="279" r:id="rId8"/>
    <p:sldId id="280" r:id="rId9"/>
    <p:sldId id="281" r:id="rId10"/>
    <p:sldId id="282" r:id="rId11"/>
    <p:sldId id="283" r:id="rId12"/>
    <p:sldId id="284" r:id="rId13"/>
    <p:sldId id="285" r:id="rId14"/>
    <p:sldId id="286" r:id="rId15"/>
    <p:sldId id="287" r:id="rId16"/>
    <p:sldId id="288" r:id="rId17"/>
    <p:sldId id="290" r:id="rId18"/>
    <p:sldId id="289" r:id="rId19"/>
    <p:sldId id="292" r:id="rId20"/>
    <p:sldId id="291" r:id="rId21"/>
    <p:sldId id="293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165" autoAdjust="0"/>
    <p:restoredTop sz="94660"/>
  </p:normalViewPr>
  <p:slideViewPr>
    <p:cSldViewPr>
      <p:cViewPr varScale="1">
        <p:scale>
          <a:sx n="102" d="100"/>
          <a:sy n="102" d="100"/>
        </p:scale>
        <p:origin x="-102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42486-0ED1-4002-8A75-4995527F0CBB}" type="datetimeFigureOut">
              <a:rPr lang="en-GB" smtClean="0"/>
              <a:pPr/>
              <a:t>21/10/2014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59648-ECF6-48D9-946E-E0C3068720E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42486-0ED1-4002-8A75-4995527F0CBB}" type="datetimeFigureOut">
              <a:rPr lang="en-GB" smtClean="0"/>
              <a:pPr/>
              <a:t>21/10/2014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59648-ECF6-48D9-946E-E0C3068720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42486-0ED1-4002-8A75-4995527F0CBB}" type="datetimeFigureOut">
              <a:rPr lang="en-GB" smtClean="0"/>
              <a:pPr/>
              <a:t>21/10/2014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59648-ECF6-48D9-946E-E0C3068720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42486-0ED1-4002-8A75-4995527F0CBB}" type="datetimeFigureOut">
              <a:rPr lang="en-GB" smtClean="0"/>
              <a:pPr/>
              <a:t>21/10/2014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59648-ECF6-48D9-946E-E0C3068720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42486-0ED1-4002-8A75-4995527F0CBB}" type="datetimeFigureOut">
              <a:rPr lang="en-GB" smtClean="0"/>
              <a:pPr/>
              <a:t>21/10/2014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59648-ECF6-48D9-946E-E0C3068720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42486-0ED1-4002-8A75-4995527F0CBB}" type="datetimeFigureOut">
              <a:rPr lang="en-GB" smtClean="0"/>
              <a:pPr/>
              <a:t>21/10/2014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59648-ECF6-48D9-946E-E0C3068720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42486-0ED1-4002-8A75-4995527F0CBB}" type="datetimeFigureOut">
              <a:rPr lang="en-GB" smtClean="0"/>
              <a:pPr/>
              <a:t>21/10/2014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59648-ECF6-48D9-946E-E0C3068720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42486-0ED1-4002-8A75-4995527F0CBB}" type="datetimeFigureOut">
              <a:rPr lang="en-GB" smtClean="0"/>
              <a:pPr/>
              <a:t>21/10/2014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59648-ECF6-48D9-946E-E0C3068720E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74242486-0ED1-4002-8A75-4995527F0CBB}" type="datetimeFigureOut">
              <a:rPr lang="en-GB" smtClean="0"/>
              <a:pPr/>
              <a:t>21/10/2014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8F959648-ECF6-48D9-946E-E0C3068720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42486-0ED1-4002-8A75-4995527F0CBB}" type="datetimeFigureOut">
              <a:rPr lang="en-GB" smtClean="0"/>
              <a:pPr/>
              <a:t>21/10/2014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59648-ECF6-48D9-946E-E0C3068720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42486-0ED1-4002-8A75-4995527F0CBB}" type="datetimeFigureOut">
              <a:rPr lang="en-GB" smtClean="0"/>
              <a:pPr/>
              <a:t>21/10/2014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59648-ECF6-48D9-946E-E0C3068720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4242486-0ED1-4002-8A75-4995527F0CBB}" type="datetimeFigureOut">
              <a:rPr lang="en-GB" smtClean="0"/>
              <a:pPr/>
              <a:t>21/10/2014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F959648-ECF6-48D9-946E-E0C3068720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0" descr="mal_ago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6965" y="333375"/>
            <a:ext cx="8910197" cy="62639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203920"/>
            <a:ext cx="8077200" cy="1673352"/>
          </a:xfrm>
        </p:spPr>
        <p:txBody>
          <a:bodyPr>
            <a:normAutofit fontScale="90000"/>
          </a:bodyPr>
          <a:lstStyle/>
          <a:p>
            <a:r>
              <a:rPr lang="en-GB" sz="6000" dirty="0" smtClean="0"/>
              <a:t>Towns, Tombs &amp; Temples </a:t>
            </a:r>
            <a:endParaRPr lang="en-GB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676872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Minoan Town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ma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3861048"/>
            <a:ext cx="7704088" cy="28501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Minoan Crete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2301881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 smtClean="0"/>
              <a:t>Complex settlement hierarchy:</a:t>
            </a:r>
          </a:p>
          <a:p>
            <a:pPr lvl="1">
              <a:defRPr/>
            </a:pPr>
            <a:r>
              <a:rPr lang="en-GB" dirty="0" smtClean="0"/>
              <a:t>Palaces, towns, villages, &amp; villas, peak sanctuaries, sacred cave sites</a:t>
            </a:r>
          </a:p>
          <a:p>
            <a:pPr>
              <a:defRPr/>
            </a:pPr>
            <a:r>
              <a:rPr lang="en-GB" dirty="0" smtClean="0"/>
              <a:t>2</a:t>
            </a:r>
            <a:r>
              <a:rPr lang="en-GB" baseline="30000" dirty="0" smtClean="0"/>
              <a:t>nd</a:t>
            </a:r>
            <a:r>
              <a:rPr lang="en-GB" dirty="0" smtClean="0"/>
              <a:t> millennium characterised by appearance of towns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Urbanisation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680520" cy="48234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What do we mean by a town?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A settlement whose primary function is not agricultural production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The centre for a number of specialised activities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Intensive division of labour, hierarchical organisation of activities, increasing social complexity</a:t>
            </a:r>
          </a:p>
        </p:txBody>
      </p:sp>
      <p:pic>
        <p:nvPicPr>
          <p:cNvPr id="7" name="Picture 4" descr="g_view of sit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6000" contrast="-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60032" y="2492896"/>
            <a:ext cx="4070804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7668344" y="4797152"/>
            <a:ext cx="10310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Gournia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Urbanisation: size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536504" cy="462381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 smtClean="0"/>
              <a:t>Urban centres are more extensive &amp; more densely occupied than any previous settlement</a:t>
            </a:r>
          </a:p>
          <a:p>
            <a:pPr lvl="1">
              <a:defRPr/>
            </a:pPr>
            <a:r>
              <a:rPr lang="en-GB" dirty="0" smtClean="0"/>
              <a:t>Sumerian cities: population estimated at between 7000 &amp; 20000</a:t>
            </a:r>
          </a:p>
          <a:p>
            <a:pPr lvl="1">
              <a:defRPr/>
            </a:pPr>
            <a:r>
              <a:rPr lang="en-GB" dirty="0" smtClean="0"/>
              <a:t>LBA Cyprus: towns average at around 11ha</a:t>
            </a:r>
          </a:p>
          <a:p>
            <a:pPr>
              <a:defRPr/>
            </a:pPr>
            <a:r>
              <a:rPr lang="en-GB" dirty="0" smtClean="0"/>
              <a:t>Crete: scale of towns varies:</a:t>
            </a:r>
          </a:p>
          <a:p>
            <a:pPr lvl="1">
              <a:defRPr/>
            </a:pPr>
            <a:r>
              <a:rPr lang="en-GB" dirty="0" smtClean="0"/>
              <a:t> </a:t>
            </a:r>
            <a:r>
              <a:rPr lang="en-GB" dirty="0" err="1" smtClean="0"/>
              <a:t>Gournia</a:t>
            </a:r>
            <a:r>
              <a:rPr lang="en-GB" dirty="0" smtClean="0"/>
              <a:t> around 2.5ha, Knossos estimated at between 75 &amp; 112ha, </a:t>
            </a:r>
            <a:r>
              <a:rPr lang="en-GB" dirty="0" err="1" smtClean="0"/>
              <a:t>Phaistos</a:t>
            </a:r>
            <a:r>
              <a:rPr lang="en-GB" dirty="0" smtClean="0"/>
              <a:t> 90ha</a:t>
            </a:r>
            <a:endParaRPr lang="en-GB" dirty="0"/>
          </a:p>
        </p:txBody>
      </p:sp>
      <p:pic>
        <p:nvPicPr>
          <p:cNvPr id="7" name="Picture 4" descr="g_view of sit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6000" contrast="-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60032" y="2492896"/>
            <a:ext cx="4070804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7668344" y="4653136"/>
            <a:ext cx="10310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Gournia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Urbanisation: size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80520" cy="46238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 smtClean="0"/>
              <a:t>Inextricably linked with the development of social complexity:</a:t>
            </a:r>
          </a:p>
          <a:p>
            <a:pPr lvl="1">
              <a:defRPr/>
            </a:pPr>
            <a:r>
              <a:rPr lang="en-GB" dirty="0" smtClean="0"/>
              <a:t>New stage in the economic organisation of society</a:t>
            </a:r>
          </a:p>
          <a:p>
            <a:pPr lvl="1">
              <a:defRPr/>
            </a:pPr>
            <a:r>
              <a:rPr lang="en-GB" dirty="0" smtClean="0"/>
              <a:t>Dramatic increase in population</a:t>
            </a:r>
          </a:p>
          <a:p>
            <a:pPr lvl="1">
              <a:defRPr/>
            </a:pPr>
            <a:r>
              <a:rPr lang="en-GB" dirty="0" smtClean="0"/>
              <a:t>Dependent on increased efficiency in food production </a:t>
            </a:r>
          </a:p>
          <a:p>
            <a:pPr lvl="1">
              <a:defRPr/>
            </a:pPr>
            <a:r>
              <a:rPr lang="en-GB" dirty="0" smtClean="0"/>
              <a:t>Agricultural surplus allowed society to support a larger population &amp; craft specialists</a:t>
            </a:r>
            <a:endParaRPr lang="en-GB" dirty="0"/>
          </a:p>
        </p:txBody>
      </p:sp>
      <p:pic>
        <p:nvPicPr>
          <p:cNvPr id="7" name="Picture 4" descr="g_view of sit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6000" contrast="-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60032" y="2492896"/>
            <a:ext cx="4070804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7668344" y="4653136"/>
            <a:ext cx="10310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Gournia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 descr="quartier mu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96136" y="476672"/>
            <a:ext cx="3194601" cy="3242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Proto-Palatial </a:t>
            </a:r>
            <a:r>
              <a:rPr lang="en-GB" dirty="0" err="1" smtClean="0"/>
              <a:t>Mallia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896544" cy="48234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sz="2600" dirty="0" err="1" smtClean="0"/>
              <a:t>Quartier</a:t>
            </a:r>
            <a:r>
              <a:rPr lang="en-GB" sz="2600" dirty="0" smtClean="0"/>
              <a:t> Mu (MM II):</a:t>
            </a:r>
          </a:p>
          <a:p>
            <a:pPr>
              <a:defRPr/>
            </a:pPr>
            <a:r>
              <a:rPr lang="en-GB" sz="2600" dirty="0" smtClean="0"/>
              <a:t>Houses A &amp; B (built early in MM II)</a:t>
            </a:r>
          </a:p>
          <a:p>
            <a:pPr>
              <a:defRPr/>
            </a:pPr>
            <a:r>
              <a:rPr lang="en-GB" sz="2600" dirty="0" smtClean="0"/>
              <a:t>Adjacent to workshops:</a:t>
            </a:r>
          </a:p>
          <a:p>
            <a:pPr lvl="1">
              <a:defRPr/>
            </a:pPr>
            <a:r>
              <a:rPr lang="en-GB" dirty="0" smtClean="0"/>
              <a:t>Seal engraver’s workshop, with 150 seals; worked steatite &amp; rock crystal; broken &amp; unfinished seals</a:t>
            </a:r>
          </a:p>
          <a:p>
            <a:pPr lvl="1">
              <a:defRPr/>
            </a:pPr>
            <a:r>
              <a:rPr lang="en-GB" dirty="0" smtClean="0"/>
              <a:t>Pottery workshop: relief ceramics</a:t>
            </a:r>
          </a:p>
          <a:p>
            <a:pPr lvl="1">
              <a:defRPr/>
            </a:pPr>
            <a:r>
              <a:rPr lang="en-GB" dirty="0" smtClean="0"/>
              <a:t>Metal workshop: moulds &amp; bronze tools</a:t>
            </a:r>
          </a:p>
        </p:txBody>
      </p:sp>
      <p:pic>
        <p:nvPicPr>
          <p:cNvPr id="6" name="Picture 9" descr="metal_wkshop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25786" y="4005064"/>
            <a:ext cx="3639398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Proto-Palatial </a:t>
            </a:r>
            <a:r>
              <a:rPr lang="en-GB" dirty="0" err="1" smtClean="0"/>
              <a:t>Mallia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8856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Development of Minoan urban villas  with palatial style architecture):</a:t>
            </a:r>
          </a:p>
          <a:p>
            <a:pPr lvl="1">
              <a:defRPr/>
            </a:pPr>
            <a:r>
              <a:rPr lang="en-GB" dirty="0" smtClean="0"/>
              <a:t>Vestibules</a:t>
            </a:r>
          </a:p>
          <a:p>
            <a:pPr lvl="1">
              <a:defRPr/>
            </a:pPr>
            <a:r>
              <a:rPr lang="en-GB" dirty="0" err="1" smtClean="0"/>
              <a:t>Lightwells</a:t>
            </a:r>
            <a:endParaRPr lang="en-GB" dirty="0" smtClean="0"/>
          </a:p>
          <a:p>
            <a:pPr lvl="1">
              <a:defRPr/>
            </a:pPr>
            <a:r>
              <a:rPr lang="en-GB" dirty="0" err="1" smtClean="0"/>
              <a:t>Lustral</a:t>
            </a:r>
            <a:r>
              <a:rPr lang="en-GB" dirty="0" smtClean="0"/>
              <a:t> basin</a:t>
            </a:r>
          </a:p>
          <a:p>
            <a:pPr lvl="1">
              <a:defRPr/>
            </a:pPr>
            <a:r>
              <a:rPr lang="en-GB" dirty="0" err="1" smtClean="0"/>
              <a:t>Polythyra</a:t>
            </a:r>
            <a:endParaRPr lang="en-GB" dirty="0" smtClean="0"/>
          </a:p>
          <a:p>
            <a:pPr lvl="1">
              <a:defRPr/>
            </a:pPr>
            <a:r>
              <a:rPr lang="en-GB" dirty="0" smtClean="0"/>
              <a:t>Upper storey</a:t>
            </a:r>
          </a:p>
          <a:p>
            <a:endParaRPr lang="en-GB" dirty="0"/>
          </a:p>
        </p:txBody>
      </p:sp>
      <p:pic>
        <p:nvPicPr>
          <p:cNvPr id="8" name="Picture 14" descr="Lustral_basi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6000" contrast="-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23891" y="1844824"/>
            <a:ext cx="3721471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Proto-Palatial </a:t>
            </a:r>
            <a:r>
              <a:rPr lang="en-GB" dirty="0" err="1" smtClean="0"/>
              <a:t>Mallia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392488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Concentration of administrative materials:</a:t>
            </a:r>
          </a:p>
          <a:p>
            <a:pPr lvl="1">
              <a:defRPr/>
            </a:pPr>
            <a:r>
              <a:rPr lang="en-GB" dirty="0" smtClean="0"/>
              <a:t>9 tablets, 13 medallions, 2 inscribed cones, 16 </a:t>
            </a:r>
            <a:r>
              <a:rPr lang="en-GB" dirty="0" err="1" smtClean="0"/>
              <a:t>noduli</a:t>
            </a:r>
            <a:r>
              <a:rPr lang="en-GB" dirty="0" smtClean="0"/>
              <a:t>, various types of sealing</a:t>
            </a:r>
          </a:p>
          <a:p>
            <a:pPr lvl="1">
              <a:defRPr/>
            </a:pPr>
            <a:r>
              <a:rPr lang="en-GB" dirty="0" smtClean="0"/>
              <a:t>Hieroglyphic inscriptions on pottery</a:t>
            </a:r>
          </a:p>
          <a:p>
            <a:pPr lvl="1">
              <a:defRPr/>
            </a:pPr>
            <a:r>
              <a:rPr lang="en-GB" dirty="0" smtClean="0"/>
              <a:t> Archive complex identified near east entrance of House A</a:t>
            </a:r>
          </a:p>
          <a:p>
            <a:endParaRPr lang="en-GB" dirty="0"/>
          </a:p>
        </p:txBody>
      </p:sp>
      <p:pic>
        <p:nvPicPr>
          <p:cNvPr id="5" name="Picture 18" descr="HseB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6000" contrast="-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96731" y="2348880"/>
            <a:ext cx="4276838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Proto-Palatial </a:t>
            </a:r>
            <a:r>
              <a:rPr lang="en-GB" dirty="0" err="1" smtClean="0"/>
              <a:t>Mallia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762872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Concentration of prestige goods:</a:t>
            </a:r>
          </a:p>
          <a:p>
            <a:pPr lvl="1">
              <a:defRPr/>
            </a:pPr>
            <a:r>
              <a:rPr lang="en-GB" dirty="0" smtClean="0"/>
              <a:t>stone vases</a:t>
            </a:r>
          </a:p>
          <a:p>
            <a:pPr lvl="1">
              <a:defRPr/>
            </a:pPr>
            <a:r>
              <a:rPr lang="en-GB" dirty="0" smtClean="0"/>
              <a:t>bronze cauldrons</a:t>
            </a:r>
          </a:p>
          <a:p>
            <a:pPr lvl="1">
              <a:defRPr/>
            </a:pPr>
            <a:r>
              <a:rPr lang="en-GB" dirty="0" smtClean="0"/>
              <a:t>sphinx relief</a:t>
            </a:r>
          </a:p>
          <a:p>
            <a:pPr lvl="1">
              <a:defRPr/>
            </a:pPr>
            <a:r>
              <a:rPr lang="en-GB" dirty="0" smtClean="0"/>
              <a:t>bronze dagger </a:t>
            </a:r>
          </a:p>
          <a:p>
            <a:pPr>
              <a:defRPr/>
            </a:pPr>
            <a:r>
              <a:rPr lang="en-GB" dirty="0" smtClean="0"/>
              <a:t>Links beyond Crete...</a:t>
            </a:r>
          </a:p>
          <a:p>
            <a:endParaRPr lang="en-GB" dirty="0"/>
          </a:p>
        </p:txBody>
      </p:sp>
      <p:pic>
        <p:nvPicPr>
          <p:cNvPr id="5" name="Picture 6" descr="mallia_sphinx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52120" y="2060848"/>
            <a:ext cx="3030488" cy="2477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mallia_dagger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rot="5400000">
            <a:off x="6317398" y="3627818"/>
            <a:ext cx="1261830" cy="4032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Proto-Palatial </a:t>
            </a:r>
            <a:r>
              <a:rPr lang="en-GB" dirty="0" err="1" smtClean="0"/>
              <a:t>Mallia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95536" y="1844824"/>
            <a:ext cx="4464496" cy="4623816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Functions of town villas?</a:t>
            </a:r>
          </a:p>
          <a:p>
            <a:pPr lvl="1">
              <a:defRPr/>
            </a:pPr>
            <a:r>
              <a:rPr lang="en-GB" dirty="0" smtClean="0"/>
              <a:t>Large scale storage &amp; administration</a:t>
            </a:r>
          </a:p>
          <a:p>
            <a:pPr lvl="1">
              <a:defRPr/>
            </a:pPr>
            <a:r>
              <a:rPr lang="en-GB" dirty="0" smtClean="0"/>
              <a:t>Redistribution?</a:t>
            </a:r>
          </a:p>
          <a:p>
            <a:pPr lvl="1">
              <a:defRPr/>
            </a:pPr>
            <a:r>
              <a:rPr lang="en-GB" dirty="0" smtClean="0"/>
              <a:t>Control of craft production</a:t>
            </a:r>
          </a:p>
          <a:p>
            <a:pPr>
              <a:defRPr/>
            </a:pPr>
            <a:r>
              <a:rPr lang="en-GB" dirty="0" smtClean="0"/>
              <a:t>Palatial functions?</a:t>
            </a:r>
          </a:p>
          <a:p>
            <a:pPr lvl="1">
              <a:defRPr/>
            </a:pPr>
            <a:r>
              <a:rPr lang="en-GB" dirty="0" err="1" smtClean="0"/>
              <a:t>Heterarchy</a:t>
            </a:r>
            <a:r>
              <a:rPr lang="en-GB" dirty="0" smtClean="0"/>
              <a:t>?</a:t>
            </a:r>
          </a:p>
          <a:p>
            <a:endParaRPr lang="en-GB" dirty="0"/>
          </a:p>
        </p:txBody>
      </p:sp>
      <p:pic>
        <p:nvPicPr>
          <p:cNvPr id="7" name="Content Placeholder 6" descr="quartier mu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63224" y="1844824"/>
            <a:ext cx="4043799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Public Spaces?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824536" cy="475140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MM IB-II </a:t>
            </a:r>
            <a:r>
              <a:rPr lang="en-GB" dirty="0" err="1" smtClean="0"/>
              <a:t>Mallia</a:t>
            </a:r>
            <a:r>
              <a:rPr lang="en-GB" dirty="0" smtClean="0"/>
              <a:t>: Hypostyle crypt:</a:t>
            </a:r>
          </a:p>
          <a:p>
            <a:pPr lvl="1">
              <a:defRPr/>
            </a:pPr>
            <a:r>
              <a:rPr lang="en-GB" dirty="0" smtClean="0"/>
              <a:t>Subterranean rooms </a:t>
            </a:r>
          </a:p>
          <a:p>
            <a:pPr lvl="1">
              <a:defRPr/>
            </a:pPr>
            <a:r>
              <a:rPr lang="en-GB" dirty="0" smtClean="0"/>
              <a:t>Five rooms use </a:t>
            </a:r>
            <a:r>
              <a:rPr lang="en-GB" dirty="0" err="1" smtClean="0"/>
              <a:t>ashlar</a:t>
            </a:r>
            <a:r>
              <a:rPr lang="en-GB" dirty="0" smtClean="0"/>
              <a:t> masonry &amp; two have benches </a:t>
            </a:r>
          </a:p>
          <a:p>
            <a:pPr lvl="1">
              <a:defRPr/>
            </a:pPr>
            <a:r>
              <a:rPr lang="en-GB" dirty="0" smtClean="0"/>
              <a:t>Storage magazines in east side, with  collection channels</a:t>
            </a:r>
          </a:p>
          <a:p>
            <a:pPr lvl="1">
              <a:defRPr/>
            </a:pPr>
            <a:r>
              <a:rPr lang="en-GB" dirty="0" smtClean="0"/>
              <a:t>Walls, benches and floors were plastered</a:t>
            </a:r>
          </a:p>
          <a:p>
            <a:pPr>
              <a:defRPr/>
            </a:pPr>
            <a:r>
              <a:rPr lang="en-GB" dirty="0" smtClean="0"/>
              <a:t>Function?</a:t>
            </a:r>
          </a:p>
          <a:p>
            <a:endParaRPr lang="en-GB" dirty="0"/>
          </a:p>
        </p:txBody>
      </p:sp>
      <p:pic>
        <p:nvPicPr>
          <p:cNvPr id="5" name="Picture 7" descr="mal_hypo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80112" y="188640"/>
            <a:ext cx="3282343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6" descr="mal_hypo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11217" y="3717032"/>
            <a:ext cx="3684021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Public Spaces?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392488" cy="46238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 smtClean="0"/>
              <a:t>MM IB-II agora</a:t>
            </a:r>
          </a:p>
          <a:p>
            <a:pPr>
              <a:defRPr/>
            </a:pPr>
            <a:r>
              <a:rPr lang="en-GB" dirty="0" smtClean="0"/>
              <a:t>40 x 30m with paved entrance at southeast corner</a:t>
            </a:r>
          </a:p>
          <a:p>
            <a:pPr lvl="1">
              <a:defRPr/>
            </a:pPr>
            <a:r>
              <a:rPr lang="en-GB" dirty="0" smtClean="0"/>
              <a:t>A place of assembly &amp;/or market place?</a:t>
            </a:r>
          </a:p>
          <a:p>
            <a:pPr>
              <a:defRPr/>
            </a:pPr>
            <a:r>
              <a:rPr lang="en-GB" dirty="0" smtClean="0"/>
              <a:t>Van </a:t>
            </a:r>
            <a:r>
              <a:rPr lang="en-GB" dirty="0" err="1" smtClean="0"/>
              <a:t>Effenterre</a:t>
            </a:r>
            <a:r>
              <a:rPr lang="en-GB" dirty="0" smtClean="0"/>
              <a:t>: agora &amp; crypt comprised political centre of </a:t>
            </a:r>
            <a:r>
              <a:rPr lang="en-GB" dirty="0" err="1" smtClean="0"/>
              <a:t>Mallia</a:t>
            </a:r>
            <a:r>
              <a:rPr lang="en-GB" dirty="0" smtClean="0"/>
              <a:t> prior to construction of the palace</a:t>
            </a:r>
          </a:p>
          <a:p>
            <a:endParaRPr lang="en-GB" dirty="0"/>
          </a:p>
        </p:txBody>
      </p:sp>
      <p:pic>
        <p:nvPicPr>
          <p:cNvPr id="5" name="Picture 10" descr="mal_agor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4000" contrast="-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60032" y="2348880"/>
            <a:ext cx="3995566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7236296" y="5229200"/>
            <a:ext cx="1417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Mallia</a:t>
            </a:r>
            <a:r>
              <a:rPr lang="en-GB" dirty="0" smtClean="0"/>
              <a:t>: agora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Neo-Palatial Towns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LM IA</a:t>
            </a:r>
          </a:p>
          <a:p>
            <a:pPr>
              <a:defRPr/>
            </a:pPr>
            <a:r>
              <a:rPr lang="en-GB" dirty="0" smtClean="0">
                <a:solidFill>
                  <a:srgbClr val="FFC000"/>
                </a:solidFill>
              </a:rPr>
              <a:t>Primary urban centres:</a:t>
            </a:r>
          </a:p>
          <a:p>
            <a:pPr lvl="1">
              <a:defRPr/>
            </a:pPr>
            <a:r>
              <a:rPr lang="en-GB" dirty="0" smtClean="0"/>
              <a:t>Central economic &amp; political centres:</a:t>
            </a:r>
          </a:p>
          <a:p>
            <a:pPr lvl="1">
              <a:defRPr/>
            </a:pPr>
            <a:r>
              <a:rPr lang="en-GB" dirty="0" smtClean="0"/>
              <a:t>Large towns dominated by palace structure</a:t>
            </a:r>
          </a:p>
          <a:p>
            <a:pPr>
              <a:defRPr/>
            </a:pPr>
            <a:r>
              <a:rPr lang="en-GB" dirty="0" smtClean="0">
                <a:solidFill>
                  <a:srgbClr val="FFC000"/>
                </a:solidFill>
              </a:rPr>
              <a:t>Secondary/regional towns: </a:t>
            </a:r>
          </a:p>
          <a:p>
            <a:pPr lvl="1">
              <a:defRPr/>
            </a:pPr>
            <a:r>
              <a:rPr lang="en-GB" dirty="0" smtClean="0"/>
              <a:t>Smaller scale </a:t>
            </a:r>
          </a:p>
          <a:p>
            <a:pPr lvl="1">
              <a:defRPr/>
            </a:pPr>
            <a:r>
              <a:rPr lang="en-GB" dirty="0" smtClean="0"/>
              <a:t>Might not have palace</a:t>
            </a:r>
          </a:p>
        </p:txBody>
      </p:sp>
      <p:pic>
        <p:nvPicPr>
          <p:cNvPr id="6" name="Picture 13" descr="g_view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16016" y="2204864"/>
            <a:ext cx="4241928" cy="274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7740352" y="5013176"/>
            <a:ext cx="10310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Gournia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Characteristics of A Minoan Town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608512" cy="48234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Evidence for centralised planning</a:t>
            </a:r>
          </a:p>
          <a:p>
            <a:pPr lvl="1">
              <a:defRPr/>
            </a:pPr>
            <a:r>
              <a:rPr lang="en-GB" dirty="0" smtClean="0"/>
              <a:t>Clear &amp; regular street plan</a:t>
            </a:r>
          </a:p>
          <a:p>
            <a:pPr lvl="1">
              <a:defRPr/>
            </a:pPr>
            <a:r>
              <a:rPr lang="en-GB" dirty="0" smtClean="0"/>
              <a:t>Houses aligned along regular streets grouped in </a:t>
            </a:r>
            <a:r>
              <a:rPr lang="en-GB" dirty="0" err="1" smtClean="0"/>
              <a:t>insulae</a:t>
            </a:r>
            <a:endParaRPr lang="en-GB" dirty="0" smtClean="0"/>
          </a:p>
          <a:p>
            <a:pPr lvl="1">
              <a:defRPr/>
            </a:pPr>
            <a:r>
              <a:rPr lang="en-GB" dirty="0" smtClean="0"/>
              <a:t>Unfortified</a:t>
            </a:r>
          </a:p>
          <a:p>
            <a:pPr>
              <a:defRPr/>
            </a:pPr>
            <a:r>
              <a:rPr lang="en-GB" dirty="0" smtClean="0"/>
              <a:t>Control of circulation with narrow paved streets suitable for pack animals</a:t>
            </a:r>
          </a:p>
          <a:p>
            <a:pPr>
              <a:defRPr/>
            </a:pPr>
            <a:r>
              <a:rPr lang="en-GB" dirty="0" smtClean="0"/>
              <a:t>Drainage below street paving</a:t>
            </a:r>
            <a:endParaRPr lang="en-GB" dirty="0"/>
          </a:p>
        </p:txBody>
      </p:sp>
      <p:pic>
        <p:nvPicPr>
          <p:cNvPr id="5" name="Content Placeholder 4" descr="gournia_myers_aerial_0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24128" y="1052736"/>
            <a:ext cx="3273551" cy="3312368"/>
          </a:xfrm>
        </p:spPr>
      </p:pic>
      <p:pic>
        <p:nvPicPr>
          <p:cNvPr id="6" name="Picture 6" descr="g_street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32040" y="3573016"/>
            <a:ext cx="2129792" cy="30969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7740352" y="4509120"/>
            <a:ext cx="10310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Gournia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Characteristics of A Minoan Town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86808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Centralised water provision or a household concern?</a:t>
            </a:r>
          </a:p>
          <a:p>
            <a:pPr>
              <a:defRPr/>
            </a:pPr>
            <a:r>
              <a:rPr lang="en-GB" dirty="0" smtClean="0"/>
              <a:t>Public spaces: </a:t>
            </a:r>
          </a:p>
          <a:p>
            <a:pPr lvl="1">
              <a:defRPr/>
            </a:pPr>
            <a:r>
              <a:rPr lang="en-GB" dirty="0" smtClean="0"/>
              <a:t>Public square front of palace at </a:t>
            </a:r>
            <a:r>
              <a:rPr lang="en-GB" dirty="0" err="1" smtClean="0"/>
              <a:t>Gournia</a:t>
            </a:r>
            <a:endParaRPr lang="en-GB" dirty="0" smtClean="0"/>
          </a:p>
          <a:p>
            <a:pPr lvl="1">
              <a:defRPr/>
            </a:pPr>
            <a:r>
              <a:rPr lang="en-GB" dirty="0" err="1" smtClean="0"/>
              <a:t>Theatral</a:t>
            </a:r>
            <a:r>
              <a:rPr lang="en-GB" dirty="0" smtClean="0"/>
              <a:t> area &amp; west courts of palaces</a:t>
            </a:r>
          </a:p>
        </p:txBody>
      </p:sp>
      <p:pic>
        <p:nvPicPr>
          <p:cNvPr id="5" name="Content Placeholder 4" descr="tyl_cister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6000" contrast="-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64088" y="1196752"/>
            <a:ext cx="3484984" cy="29506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9" descr="g_townct1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211960" y="4365104"/>
            <a:ext cx="3096344" cy="2317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7740352" y="4221088"/>
            <a:ext cx="10019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Tylissos</a:t>
            </a:r>
            <a:endParaRPr lang="en-GB" sz="2000" dirty="0"/>
          </a:p>
        </p:txBody>
      </p:sp>
      <p:sp>
        <p:nvSpPr>
          <p:cNvPr id="8" name="TextBox 7"/>
          <p:cNvSpPr txBox="1"/>
          <p:nvPr/>
        </p:nvSpPr>
        <p:spPr>
          <a:xfrm>
            <a:off x="7380312" y="6165304"/>
            <a:ext cx="10310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Gournia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Characteristics of A Minoan Town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2060848"/>
            <a:ext cx="4038600" cy="309634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Market places &amp; shops?</a:t>
            </a:r>
          </a:p>
          <a:p>
            <a:pPr lvl="1">
              <a:defRPr/>
            </a:pPr>
            <a:r>
              <a:rPr lang="en-GB" dirty="0" smtClean="0"/>
              <a:t>Possible shops at </a:t>
            </a:r>
            <a:r>
              <a:rPr lang="en-GB" dirty="0" err="1" smtClean="0"/>
              <a:t>Ayia</a:t>
            </a:r>
            <a:r>
              <a:rPr lang="en-GB" dirty="0" smtClean="0"/>
              <a:t> </a:t>
            </a:r>
            <a:r>
              <a:rPr lang="en-GB" dirty="0" err="1" smtClean="0"/>
              <a:t>Triadha</a:t>
            </a:r>
            <a:r>
              <a:rPr lang="en-GB" dirty="0" smtClean="0"/>
              <a:t>?</a:t>
            </a:r>
          </a:p>
          <a:p>
            <a:pPr>
              <a:defRPr/>
            </a:pPr>
            <a:r>
              <a:rPr lang="en-GB" dirty="0" smtClean="0"/>
              <a:t>Cult buildings?</a:t>
            </a:r>
          </a:p>
        </p:txBody>
      </p:sp>
      <p:pic>
        <p:nvPicPr>
          <p:cNvPr id="7" name="Picture 4" descr="AT_agora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27984" y="1916832"/>
            <a:ext cx="4542440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7236296" y="5229200"/>
            <a:ext cx="14798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Ayia</a:t>
            </a:r>
            <a:r>
              <a:rPr lang="en-GB" sz="2000" dirty="0" smtClean="0"/>
              <a:t> </a:t>
            </a:r>
            <a:r>
              <a:rPr lang="en-GB" sz="2000" dirty="0" err="1" smtClean="0"/>
              <a:t>Triadha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Craft Production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464496" cy="4623816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Elite luxury craft production took place inside palaces</a:t>
            </a:r>
          </a:p>
          <a:p>
            <a:pPr>
              <a:defRPr/>
            </a:pPr>
            <a:r>
              <a:rPr lang="en-GB" dirty="0" smtClean="0"/>
              <a:t>Significant evidence for craft production within towns:</a:t>
            </a:r>
          </a:p>
          <a:p>
            <a:pPr lvl="1">
              <a:defRPr/>
            </a:pPr>
            <a:r>
              <a:rPr lang="en-GB" dirty="0" smtClean="0"/>
              <a:t>Decentralisation of pottery &amp; metallurgy production</a:t>
            </a:r>
          </a:p>
        </p:txBody>
      </p:sp>
      <p:pic>
        <p:nvPicPr>
          <p:cNvPr id="5" name="Picture 5" descr="AT_kiln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04048" y="1844824"/>
            <a:ext cx="3771286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7020272" y="4797152"/>
            <a:ext cx="14798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Ayia</a:t>
            </a:r>
            <a:r>
              <a:rPr lang="en-GB" sz="2000" dirty="0" smtClean="0"/>
              <a:t> </a:t>
            </a:r>
            <a:r>
              <a:rPr lang="en-GB" sz="2000" dirty="0" err="1" smtClean="0"/>
              <a:t>Triadha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Domestic Space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690864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Not freestanding</a:t>
            </a:r>
          </a:p>
          <a:p>
            <a:pPr>
              <a:defRPr/>
            </a:pPr>
            <a:r>
              <a:rPr lang="en-GB" dirty="0" smtClean="0"/>
              <a:t>Use of domestic </a:t>
            </a:r>
            <a:r>
              <a:rPr lang="en-GB" dirty="0" smtClean="0"/>
              <a:t>space</a:t>
            </a:r>
            <a:endParaRPr lang="en-GB" dirty="0" smtClean="0"/>
          </a:p>
          <a:p>
            <a:pPr>
              <a:defRPr/>
            </a:pPr>
            <a:r>
              <a:rPr lang="en-GB" dirty="0" smtClean="0"/>
              <a:t>Economically independent:</a:t>
            </a:r>
          </a:p>
          <a:p>
            <a:pPr lvl="1">
              <a:defRPr/>
            </a:pPr>
            <a:r>
              <a:rPr lang="en-GB" dirty="0" smtClean="0"/>
              <a:t>Water supply</a:t>
            </a:r>
          </a:p>
          <a:p>
            <a:pPr lvl="1">
              <a:defRPr/>
            </a:pPr>
            <a:r>
              <a:rPr lang="en-GB" dirty="0" smtClean="0"/>
              <a:t>Storage facilities</a:t>
            </a:r>
          </a:p>
          <a:p>
            <a:pPr lvl="1">
              <a:defRPr/>
            </a:pPr>
            <a:r>
              <a:rPr lang="en-GB" dirty="0" smtClean="0"/>
              <a:t>Facilities to process agricultural produce (mortars, querns, olive presses)</a:t>
            </a:r>
          </a:p>
          <a:p>
            <a:endParaRPr lang="en-GB" dirty="0"/>
          </a:p>
        </p:txBody>
      </p:sp>
      <p:pic>
        <p:nvPicPr>
          <p:cNvPr id="7" name="Picture 7" descr="arch_hous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076056" y="332656"/>
            <a:ext cx="3867150" cy="2781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11" descr="g_hse1"/>
          <p:cNvPicPr>
            <a:picLocks noChangeAspect="1" noChangeArrowheads="1"/>
          </p:cNvPicPr>
          <p:nvPr/>
        </p:nvPicPr>
        <p:blipFill>
          <a:blip r:embed="rId3" cstate="email">
            <a:lum bright="-8000" contrast="-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70860" y="2924944"/>
            <a:ext cx="3548462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4283968" y="6093296"/>
            <a:ext cx="10310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Gournia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Elite Households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392488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LM IA ‘building frenzy</a:t>
            </a:r>
            <a:r>
              <a:rPr lang="en-GB" dirty="0" smtClean="0"/>
              <a:t>’</a:t>
            </a:r>
            <a:endParaRPr lang="en-GB" dirty="0" smtClean="0"/>
          </a:p>
          <a:p>
            <a:pPr>
              <a:defRPr/>
            </a:pPr>
            <a:r>
              <a:rPr lang="en-GB" dirty="0" smtClean="0"/>
              <a:t>Palaces, mansions &amp; monumental architecture</a:t>
            </a:r>
          </a:p>
          <a:p>
            <a:pPr lvl="1">
              <a:defRPr/>
            </a:pPr>
            <a:r>
              <a:rPr lang="en-GB" dirty="0" err="1" smtClean="0"/>
              <a:t>Ashlar</a:t>
            </a:r>
            <a:r>
              <a:rPr lang="en-GB" dirty="0" smtClean="0"/>
              <a:t> masonry</a:t>
            </a:r>
          </a:p>
          <a:p>
            <a:pPr lvl="1">
              <a:defRPr/>
            </a:pPr>
            <a:r>
              <a:rPr lang="en-GB" dirty="0" smtClean="0"/>
              <a:t>Courts</a:t>
            </a:r>
          </a:p>
          <a:p>
            <a:pPr lvl="1">
              <a:defRPr/>
            </a:pPr>
            <a:r>
              <a:rPr lang="en-GB" dirty="0" err="1" smtClean="0"/>
              <a:t>Lustral</a:t>
            </a:r>
            <a:r>
              <a:rPr lang="en-GB" dirty="0" smtClean="0"/>
              <a:t> basins</a:t>
            </a:r>
          </a:p>
          <a:p>
            <a:pPr lvl="1">
              <a:defRPr/>
            </a:pPr>
            <a:r>
              <a:rPr lang="en-GB" dirty="0" err="1" smtClean="0"/>
              <a:t>Polythyron</a:t>
            </a:r>
            <a:endParaRPr lang="en-GB" dirty="0" smtClean="0"/>
          </a:p>
          <a:p>
            <a:pPr lvl="1">
              <a:defRPr/>
            </a:pPr>
            <a:r>
              <a:rPr lang="en-GB" dirty="0" smtClean="0"/>
              <a:t>Wall paintings </a:t>
            </a:r>
          </a:p>
          <a:p>
            <a:pPr lvl="1">
              <a:defRPr/>
            </a:pPr>
            <a:r>
              <a:rPr lang="en-GB" dirty="0" smtClean="0"/>
              <a:t>Gypsum</a:t>
            </a:r>
          </a:p>
        </p:txBody>
      </p:sp>
      <p:pic>
        <p:nvPicPr>
          <p:cNvPr id="10" name="Picture 11" descr="NCh_lustral"/>
          <p:cNvPicPr>
            <a:picLocks noChangeAspect="1" noChangeArrowheads="1"/>
          </p:cNvPicPr>
          <p:nvPr/>
        </p:nvPicPr>
        <p:blipFill>
          <a:blip r:embed="rId2" cstate="email">
            <a:lum bright="-6000" contrast="-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78687" y="260648"/>
            <a:ext cx="3813794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Box 11"/>
          <p:cNvSpPr txBox="1"/>
          <p:nvPr/>
        </p:nvSpPr>
        <p:spPr>
          <a:xfrm>
            <a:off x="7164288" y="3039343"/>
            <a:ext cx="14250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Nirou</a:t>
            </a:r>
            <a:r>
              <a:rPr lang="en-GB" sz="2000" dirty="0" smtClean="0"/>
              <a:t> </a:t>
            </a:r>
            <a:r>
              <a:rPr lang="en-GB" sz="2000" dirty="0" err="1" smtClean="0"/>
              <a:t>Chani</a:t>
            </a:r>
            <a:endParaRPr lang="en-GB" sz="2000" dirty="0"/>
          </a:p>
        </p:txBody>
      </p:sp>
      <p:pic>
        <p:nvPicPr>
          <p:cNvPr id="14" name="Picture 9" descr="NCh_polythyr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lum bright="-8000" contrast="-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91388" y="3573016"/>
            <a:ext cx="4718238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Elite Households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4258816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Found at important Minoan settlements</a:t>
            </a:r>
          </a:p>
          <a:p>
            <a:pPr lvl="1">
              <a:defRPr/>
            </a:pPr>
            <a:r>
              <a:rPr lang="en-GB" dirty="0" smtClean="0"/>
              <a:t>Considerable mobilisation of labour,</a:t>
            </a:r>
          </a:p>
          <a:p>
            <a:pPr lvl="1">
              <a:defRPr/>
            </a:pPr>
            <a:r>
              <a:rPr lang="en-GB" dirty="0" smtClean="0"/>
              <a:t>Monumental architecture: tool for legitimisation of elite</a:t>
            </a:r>
          </a:p>
          <a:p>
            <a:pPr lvl="1">
              <a:defRPr/>
            </a:pPr>
            <a:r>
              <a:rPr lang="en-GB" dirty="0" smtClean="0"/>
              <a:t>Making explicit link with palatial class</a:t>
            </a:r>
          </a:p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7596336" y="5373216"/>
            <a:ext cx="10791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Mochlos</a:t>
            </a:r>
            <a:endParaRPr lang="en-GB" sz="2000" dirty="0"/>
          </a:p>
        </p:txBody>
      </p:sp>
      <p:pic>
        <p:nvPicPr>
          <p:cNvPr id="11" name="Content Placeholder 8" descr="mochlos_pcrypt1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99992" y="1628800"/>
            <a:ext cx="4415721" cy="36724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Urbanisation: a characteristic of complex societies</a:t>
            </a:r>
          </a:p>
          <a:p>
            <a:pPr>
              <a:defRPr/>
            </a:pPr>
            <a:r>
              <a:rPr lang="en-GB" dirty="0" smtClean="0"/>
              <a:t>Towns develop in Crete during 2</a:t>
            </a:r>
            <a:r>
              <a:rPr lang="en-GB" baseline="30000" dirty="0" smtClean="0"/>
              <a:t>nd</a:t>
            </a:r>
            <a:r>
              <a:rPr lang="en-GB" dirty="0" smtClean="0"/>
              <a:t> millennium</a:t>
            </a:r>
          </a:p>
          <a:p>
            <a:pPr lvl="1">
              <a:defRPr/>
            </a:pPr>
            <a:r>
              <a:rPr lang="en-GB" dirty="0" err="1" smtClean="0"/>
              <a:t>Mallia</a:t>
            </a:r>
            <a:r>
              <a:rPr lang="en-GB" dirty="0" smtClean="0"/>
              <a:t> </a:t>
            </a:r>
            <a:r>
              <a:rPr lang="en-GB" dirty="0" err="1" smtClean="0"/>
              <a:t>Quartier</a:t>
            </a:r>
            <a:r>
              <a:rPr lang="en-GB" dirty="0" smtClean="0"/>
              <a:t> Mu (Proto-Palatial)</a:t>
            </a:r>
          </a:p>
          <a:p>
            <a:pPr>
              <a:defRPr/>
            </a:pPr>
            <a:r>
              <a:rPr lang="en-GB" dirty="0" smtClean="0"/>
              <a:t>Evidence for town planning &amp; centralised control</a:t>
            </a:r>
          </a:p>
          <a:p>
            <a:pPr lvl="1">
              <a:defRPr/>
            </a:pPr>
            <a:r>
              <a:rPr lang="en-GB" dirty="0" smtClean="0"/>
              <a:t>What about public spaces?</a:t>
            </a:r>
          </a:p>
          <a:p>
            <a:pPr>
              <a:defRPr/>
            </a:pPr>
            <a:r>
              <a:rPr lang="en-GB" dirty="0" smtClean="0"/>
              <a:t>Independent households</a:t>
            </a:r>
          </a:p>
          <a:p>
            <a:pPr>
              <a:defRPr/>
            </a:pPr>
            <a:r>
              <a:rPr lang="en-GB" dirty="0" smtClean="0"/>
              <a:t>Development of elite / palatial architecture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175</TotalTime>
  <Words>682</Words>
  <Application>Microsoft Office PowerPoint</Application>
  <PresentationFormat>On-screen Show (4:3)</PresentationFormat>
  <Paragraphs>138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Module</vt:lpstr>
      <vt:lpstr>Towns, Tombs &amp; Temples </vt:lpstr>
      <vt:lpstr>Minoan Crete</vt:lpstr>
      <vt:lpstr>Urbanisation</vt:lpstr>
      <vt:lpstr>Urbanisation: size</vt:lpstr>
      <vt:lpstr>Urbanisation: size</vt:lpstr>
      <vt:lpstr>Proto-Palatial Mallia</vt:lpstr>
      <vt:lpstr>Proto-Palatial Mallia</vt:lpstr>
      <vt:lpstr>Proto-Palatial Mallia</vt:lpstr>
      <vt:lpstr>Proto-Palatial Mallia</vt:lpstr>
      <vt:lpstr>Proto-Palatial Mallia</vt:lpstr>
      <vt:lpstr>Public Spaces?</vt:lpstr>
      <vt:lpstr>Public Spaces?</vt:lpstr>
      <vt:lpstr>Neo-Palatial Towns</vt:lpstr>
      <vt:lpstr>Characteristics of A Minoan Town</vt:lpstr>
      <vt:lpstr>Characteristics of A Minoan Town</vt:lpstr>
      <vt:lpstr>Characteristics of A Minoan Town</vt:lpstr>
      <vt:lpstr>Craft Production</vt:lpstr>
      <vt:lpstr>Domestic Space</vt:lpstr>
      <vt:lpstr>Elite Households</vt:lpstr>
      <vt:lpstr>Elite Households</vt:lpstr>
      <vt:lpstr>Summary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Louise</dc:creator>
  <cp:lastModifiedBy>Louise Steel</cp:lastModifiedBy>
  <cp:revision>30</cp:revision>
  <dcterms:created xsi:type="dcterms:W3CDTF">2012-02-06T17:58:42Z</dcterms:created>
  <dcterms:modified xsi:type="dcterms:W3CDTF">2014-10-21T15:28:02Z</dcterms:modified>
</cp:coreProperties>
</file>