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6" r:id="rId2"/>
    <p:sldId id="256" r:id="rId3"/>
    <p:sldId id="2597" r:id="rId4"/>
    <p:sldId id="2598" r:id="rId5"/>
    <p:sldId id="2599" r:id="rId6"/>
    <p:sldId id="2600" r:id="rId7"/>
    <p:sldId id="2601" r:id="rId8"/>
    <p:sldId id="2602" r:id="rId9"/>
    <p:sldId id="2603" r:id="rId10"/>
    <p:sldId id="2604" r:id="rId11"/>
    <p:sldId id="260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4" autoAdjust="0"/>
    <p:restoredTop sz="94012" autoAdjust="0"/>
  </p:normalViewPr>
  <p:slideViewPr>
    <p:cSldViewPr snapToGrid="0">
      <p:cViewPr varScale="1">
        <p:scale>
          <a:sx n="55" d="100"/>
          <a:sy n="55" d="100"/>
        </p:scale>
        <p:origin x="1008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ina Cozma" userId="e2a2aee5dcb7b286" providerId="LiveId" clId="{93B1D5D5-E932-4D56-B29F-12E1B38278F1}"/>
    <pc:docChg chg="custSel modSld">
      <pc:chgData name="adelina Cozma" userId="e2a2aee5dcb7b286" providerId="LiveId" clId="{93B1D5D5-E932-4D56-B29F-12E1B38278F1}" dt="2026-03-16T00:38:50.379" v="7" actId="255"/>
      <pc:docMkLst>
        <pc:docMk/>
      </pc:docMkLst>
      <pc:sldChg chg="addSp delSp modSp mod delAnim">
        <pc:chgData name="adelina Cozma" userId="e2a2aee5dcb7b286" providerId="LiveId" clId="{93B1D5D5-E932-4D56-B29F-12E1B38278F1}" dt="2026-03-16T00:38:50.379" v="7" actId="255"/>
        <pc:sldMkLst>
          <pc:docMk/>
          <pc:sldMk cId="3846770027" sldId="2604"/>
        </pc:sldMkLst>
        <pc:spChg chg="add del mod">
          <ac:chgData name="adelina Cozma" userId="e2a2aee5dcb7b286" providerId="LiveId" clId="{93B1D5D5-E932-4D56-B29F-12E1B38278F1}" dt="2026-03-16T00:37:50.036" v="2" actId="931"/>
          <ac:spMkLst>
            <pc:docMk/>
            <pc:sldMk cId="3846770027" sldId="2604"/>
            <ac:spMk id="3" creationId="{8BE5FDFF-A9CE-CF3D-DEDA-5757EAFC6D0E}"/>
          </ac:spMkLst>
        </pc:spChg>
        <pc:spChg chg="add mod">
          <ac:chgData name="adelina Cozma" userId="e2a2aee5dcb7b286" providerId="LiveId" clId="{93B1D5D5-E932-4D56-B29F-12E1B38278F1}" dt="2026-03-16T00:38:50.379" v="7" actId="255"/>
          <ac:spMkLst>
            <pc:docMk/>
            <pc:sldMk cId="3846770027" sldId="2604"/>
            <ac:spMk id="10" creationId="{32EC2589-A294-D72B-B685-B04315B5C656}"/>
          </ac:spMkLst>
        </pc:spChg>
        <pc:picChg chg="add mod ord">
          <ac:chgData name="adelina Cozma" userId="e2a2aee5dcb7b286" providerId="LiveId" clId="{93B1D5D5-E932-4D56-B29F-12E1B38278F1}" dt="2026-03-16T00:37:50.036" v="2" actId="931"/>
          <ac:picMkLst>
            <pc:docMk/>
            <pc:sldMk cId="3846770027" sldId="2604"/>
            <ac:picMk id="5" creationId="{F29FA3FD-19C1-A21C-9A3D-5FC19073647D}"/>
          </ac:picMkLst>
        </pc:picChg>
        <pc:picChg chg="del">
          <ac:chgData name="adelina Cozma" userId="e2a2aee5dcb7b286" providerId="LiveId" clId="{93B1D5D5-E932-4D56-B29F-12E1B38278F1}" dt="2026-03-16T00:37:34.777" v="0" actId="21"/>
          <ac:picMkLst>
            <pc:docMk/>
            <pc:sldMk cId="3846770027" sldId="2604"/>
            <ac:picMk id="8" creationId="{9EA889E3-29A3-3F3B-769B-ADE3D031344E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aseline="0"/>
              <a:t>Profite or Loss over 1year?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Sheet1!$A$15</c:f>
              <c:strCache>
                <c:ptCount val="1"/>
                <c:pt idx="0">
                  <c:v>Total Income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Sheet1!$B$15:$C$15</c:f>
              <c:numCache>
                <c:formatCode>_("£"* #,##0.00_);_("£"* \(#,##0.00\);_("£"* "-"??_);_(@_)</c:formatCode>
                <c:ptCount val="2"/>
                <c:pt idx="1">
                  <c:v>99700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E8-457F-A8C8-E04F7B0DFB4A}"/>
            </c:ext>
          </c:extLst>
        </c:ser>
        <c:ser>
          <c:idx val="1"/>
          <c:order val="1"/>
          <c:tx>
            <c:strRef>
              <c:f>Sheet1!$A$16</c:f>
              <c:strCache>
                <c:ptCount val="1"/>
                <c:pt idx="0">
                  <c:v>Total Expenses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Sheet1!$B$16:$C$16</c:f>
              <c:numCache>
                <c:formatCode>_("£"* #,##0.00_);_("£"* \(#,##0.00\);_("£"* "-"??_);_(@_)</c:formatCode>
                <c:ptCount val="2"/>
                <c:pt idx="1">
                  <c:v>45400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0E8-457F-A8C8-E04F7B0DFB4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1390180639"/>
        <c:axId val="1390171999"/>
      </c:barChart>
      <c:catAx>
        <c:axId val="1390180639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income</a:t>
                </a:r>
                <a:r>
                  <a:rPr lang="en-GB" baseline="0"/>
                  <a:t> and expenses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90171999"/>
        <c:crosses val="autoZero"/>
        <c:auto val="1"/>
        <c:lblAlgn val="ctr"/>
        <c:lblOffset val="100"/>
        <c:noMultiLvlLbl val="0"/>
      </c:catAx>
      <c:valAx>
        <c:axId val="1390171999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Finance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_(&quot;£&quot;* #,##0.00_);_(&quot;£&quot;* \(#,##0.00\);_(&quot;£&quot;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9018063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579AB2-C76B-4B03-BCAF-9374FDC3973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F852B-4D19-4C09-BACD-71EA5BDF9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67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953000"/>
            <a:ext cx="1078992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5723056"/>
            <a:ext cx="10789920" cy="3651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75488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85E6B85-DD51-B9C3-1A0F-526FD2B32B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endParaRPr lang="en-US" b="0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34483B51-BAEC-F543-9306-DB4C7AF5BD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B72EA355-EE8B-47EB-B6F6-9F5690AE9D78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9BFBAB6-9C99-43B8-8C8A-FF7580EA82C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136014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A6B1363-C680-CD66-D9AB-FC7F9B2AA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6BAC46A9-8368-539A-C6C7-283FD8645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1A2B0-8AEA-48A8-ADCF-9BF4BC70A109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34031AA-21A9-A2B8-A1F5-5B84DB247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958671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00" y="685800"/>
            <a:ext cx="3749040" cy="39319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0" y="4870174"/>
            <a:ext cx="3749040" cy="103366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19567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CBBFAB2B-01D7-D044-2081-96C1458C67A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772400" y="6309360"/>
            <a:ext cx="2438400" cy="548640"/>
          </a:xfrm>
        </p:spPr>
        <p:txBody>
          <a:bodyPr lIns="91440" rIns="91440"/>
          <a:lstStyle>
            <a:lvl1pPr algn="l">
              <a:defRPr b="0">
                <a:solidFill>
                  <a:schemeClr val="accent5"/>
                </a:solidFill>
              </a:defRPr>
            </a:lvl1pPr>
          </a:lstStyle>
          <a:p>
            <a:endParaRPr lang="en-US" b="0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FD41E24D-9DF2-8567-C427-B7D499C23E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9AF3CDB6-BDF2-45D0-906F-F1140CF129F5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C19C57A0-3CC0-974C-F999-A01B7DF195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2486446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5280" y="685800"/>
            <a:ext cx="3566160" cy="357112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0" y="4403039"/>
            <a:ext cx="356616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9AF9E37-EACE-569E-F110-B4E3F4EF713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955280" y="6309360"/>
            <a:ext cx="1444752" cy="548640"/>
          </a:xfrm>
        </p:spPr>
        <p:txBody>
          <a:bodyPr lIns="91440" rIns="91440"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AE4E592C-EE16-8366-A0CD-55B2C02F547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354E8BB4-B99D-4B89-B4C3-64F28ED9A009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5B859B5-326B-1048-3F2A-01A6A3F1AA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6188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685800"/>
            <a:ext cx="3840480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492488"/>
            <a:ext cx="3840480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CFD9A81-0421-82B4-DD18-3A7E76292FA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85800" y="6309360"/>
            <a:ext cx="1444752" cy="548640"/>
          </a:xfrm>
        </p:spPr>
        <p:txBody>
          <a:bodyPr lIns="91440" rIns="91440"/>
          <a:lstStyle>
            <a:lvl1pPr algn="l">
              <a:defRPr b="0">
                <a:solidFill>
                  <a:schemeClr val="accent5"/>
                </a:solidFill>
              </a:defRPr>
            </a:lvl1pPr>
          </a:lstStyle>
          <a:p>
            <a:endParaRPr lang="en-US" b="0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C2B408D8-3BD4-92A7-A0AE-86B7B718611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11880" y="6323874"/>
            <a:ext cx="914400" cy="548640"/>
          </a:xfrm>
        </p:spPr>
        <p:txBody>
          <a:bodyPr lIns="91440" rIns="91440"/>
          <a:lstStyle>
            <a:lvl1pPr algn="r">
              <a:defRPr b="0">
                <a:solidFill>
                  <a:schemeClr val="accent5"/>
                </a:solidFill>
              </a:defRPr>
            </a:lvl1pPr>
          </a:lstStyle>
          <a:p>
            <a:fld id="{16CEBE68-93CA-46D7-A645-3ACEC090DF3D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11574" y="0"/>
            <a:ext cx="708042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B63CD4FA-3BB5-C3C1-C3D6-A8F03DDBD1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5946094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3276600"/>
            <a:ext cx="3657600" cy="2845567"/>
          </a:xfrm>
        </p:spPr>
        <p:txBody>
          <a:bodyPr vert="horz" lIns="91440" tIns="45720" rIns="91440" bIns="45720" rtlCol="0" anchor="t" anchorCtr="0">
            <a:normAutofit/>
          </a:bodyPr>
          <a:lstStyle>
            <a:lvl1pPr>
              <a:defRPr lang="en-US" sz="44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685802"/>
            <a:ext cx="3657600" cy="211372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marL="0" indent="0">
              <a:buNone/>
              <a:defRPr lang="en-US" sz="20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9954665-4AE4-E66F-CBDA-FAA767B9F91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846390" y="6309360"/>
            <a:ext cx="1444752" cy="548640"/>
          </a:xfrm>
        </p:spPr>
        <p:txBody>
          <a:bodyPr lIns="91440" rIns="91440"/>
          <a:lstStyle>
            <a:lvl1pPr algn="l">
              <a:defRPr b="0"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3B3ED0A-0283-8DBC-399B-76A88525B9D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E319002B-B66D-4569-8873-D242A1F75CC8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BEFD957-C473-4A3C-F70B-A30911A5B7C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802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685800"/>
            <a:ext cx="9598152" cy="414456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937760"/>
            <a:ext cx="7769354" cy="9601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2B026E3-ACB9-D9C1-D585-AFCCE9F7F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7178590-69EB-0C65-77A9-FA70F7756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FFDCD49C-7178-4FE7-81FA-E0E71379FCFE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1123C1-7FB9-709A-71B6-79DB02B8A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6539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401420"/>
            <a:ext cx="9140954" cy="28367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8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318968"/>
            <a:ext cx="7312153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B11C0B4-9F47-DBDA-8D0E-E312E735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F4EBD9A7-702F-644F-6937-CD2E7E507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>
                <a:solidFill>
                  <a:schemeClr val="accent5"/>
                </a:solidFill>
              </a:defRPr>
            </a:lvl1pPr>
          </a:lstStyle>
          <a:p>
            <a:fld id="{26C1D07F-CE69-45D3-B3EC-FEBA5B939B47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9EFA6C2-F234-8C90-8C8A-DA65AD9EA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1"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576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560442"/>
            <a:ext cx="8229600" cy="2379013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8"/>
            <a:ext cx="7588155" cy="102931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accent5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522F89-1E56-F306-053D-C0B18C525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27A8B4BE-CB35-E626-11EF-80FAE0CAA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3E210372-FEEA-4AC4-970C-33B7A2663863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CBFF5E-85B0-1C59-039F-716ADF0BF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9261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85800" y="1570071"/>
            <a:ext cx="7909560" cy="49069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4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A6421593-F6C6-3F5E-1521-2D67AC36D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1444752" cy="548640"/>
          </a:xfrm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E4D20C53-6E70-6CC1-10F9-1060FA2FED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515600" y="0"/>
            <a:ext cx="1143000" cy="548640"/>
          </a:xfrm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CE424589-40F4-419B-AF69-0B32C3EA310D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CB2C1868-5A21-F4CD-B2C8-33C6E8227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4076" y="0"/>
            <a:ext cx="547924" cy="548640"/>
          </a:xfrm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014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6309360" cy="1371600"/>
          </a:xfrm>
        </p:spPr>
        <p:txBody>
          <a:bodyPr anchor="t" anchorCtr="0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43200" y="2834640"/>
            <a:ext cx="8686800" cy="3200400"/>
          </a:xfrm>
        </p:spPr>
        <p:txBody>
          <a:bodyPr>
            <a:normAutofit/>
          </a:bodyPr>
          <a:lstStyle>
            <a:lvl1pPr marL="457200" indent="-4572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2000"/>
            </a:lvl1pPr>
            <a:lvl2pPr marL="685800" indent="-4572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800"/>
            </a:lvl2pPr>
            <a:lvl3pPr marL="800100" indent="-3429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600"/>
            </a:lvl3pPr>
            <a:lvl4pPr marL="1028700" indent="-3429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600"/>
            </a:lvl4pPr>
            <a:lvl5pPr marL="1257300" indent="-3429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CAF3811-AE9E-8CEE-4BB5-D49A25E57CAA}"/>
              </a:ext>
            </a:extLst>
          </p:cNvPr>
          <p:cNvCxnSpPr/>
          <p:nvPr userDrawn="1"/>
        </p:nvCxnSpPr>
        <p:spPr>
          <a:xfrm>
            <a:off x="0" y="2206870"/>
            <a:ext cx="5442438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A94E7796-5FDC-648C-3C83-1CB92A985AD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9AF25DA3-0D11-567E-8C45-641244EBFED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37EC06B-606A-4EF4-ACAD-E3CEFED48C69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0893736D-26B2-06DD-ABDD-15F3DD4D363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963802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6309360" cy="1371600"/>
          </a:xfrm>
        </p:spPr>
        <p:txBody>
          <a:bodyPr anchor="t" anchorCtr="0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43201" y="2834640"/>
            <a:ext cx="4358774" cy="3200400"/>
          </a:xfrm>
        </p:spPr>
        <p:txBody>
          <a:bodyPr>
            <a:normAutofit/>
          </a:bodyPr>
          <a:lstStyle>
            <a:lvl1pPr marL="457200" indent="-4572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2000"/>
            </a:lvl1pPr>
            <a:lvl2pPr marL="571500" indent="-3429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800"/>
            </a:lvl2pPr>
            <a:lvl3pPr marL="800100" indent="-3429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600"/>
            </a:lvl3pPr>
            <a:lvl4pPr marL="1028700" indent="-342900"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400"/>
            </a:lvl4pPr>
            <a:lvl5pPr>
              <a:buClr>
                <a:schemeClr val="accent2">
                  <a:lumMod val="90000"/>
                </a:schemeClr>
              </a:buCl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626409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BF0AEE-5A27-FCDE-3C64-4ACC7935FE49}"/>
              </a:ext>
            </a:extLst>
          </p:cNvPr>
          <p:cNvCxnSpPr/>
          <p:nvPr userDrawn="1"/>
        </p:nvCxnSpPr>
        <p:spPr>
          <a:xfrm>
            <a:off x="0" y="2206870"/>
            <a:ext cx="5442438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7AFBA87F-7701-A29C-E9FC-66AEC272FB8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US" b="1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6800BE9B-CE8D-684B-DC80-1D80F6FAD4A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43600" y="6309360"/>
            <a:ext cx="1158375" cy="548640"/>
          </a:xfrm>
        </p:spPr>
        <p:txBody>
          <a:bodyPr/>
          <a:lstStyle>
            <a:lvl1pPr>
              <a:defRPr b="1"/>
            </a:lvl1pPr>
          </a:lstStyle>
          <a:p>
            <a:fld id="{FF503BB1-3C96-4F03-AA87-65D895BA80B8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D917E3BB-5497-4C52-A736-6EB57D97981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678000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E1DA49E-3CB9-75DC-406C-624924142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5120640" cy="5486400"/>
          </a:xfrm>
        </p:spPr>
        <p:txBody>
          <a:bodyPr anchor="ctr" anchorCtr="0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86084799-A017-90D1-4D71-0EEB7C83708E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748272" y="3841202"/>
            <a:ext cx="4754880" cy="1737358"/>
          </a:xfrm>
        </p:spPr>
        <p:txBody>
          <a:bodyPr>
            <a:normAutofit/>
          </a:bodyPr>
          <a:lstStyle>
            <a:lvl1pPr>
              <a:buNone/>
              <a:defRPr sz="1400"/>
            </a:lvl1pPr>
            <a:lvl2pPr>
              <a:buNone/>
              <a:defRPr sz="1400"/>
            </a:lvl2pPr>
            <a:lvl3pPr>
              <a:buNone/>
              <a:defRPr sz="1400"/>
            </a:lvl3pPr>
            <a:lvl4pPr>
              <a:buNone/>
              <a:defRPr sz="1400"/>
            </a:lvl4pPr>
            <a:lvl5pPr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D7BC0DF-EFC8-44A3-68C2-E23FAA2E86C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BD1AE523-650D-4E40-07AD-306A92A9669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AB37B39-C5FA-4FFF-A085-B5498F3F843E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D499D6E-475E-9A93-7BC7-903ABDED9C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E7C0D8B-3878-C48B-D6D9-56A0E34B7392}"/>
              </a:ext>
            </a:extLst>
          </p:cNvPr>
          <p:cNvCxnSpPr>
            <a:cxnSpLocks/>
          </p:cNvCxnSpPr>
          <p:nvPr userDrawn="1"/>
        </p:nvCxnSpPr>
        <p:spPr>
          <a:xfrm>
            <a:off x="6749562" y="3276600"/>
            <a:ext cx="5442438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8842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5120640" cy="5486400"/>
          </a:xfrm>
        </p:spPr>
        <p:txBody>
          <a:bodyPr anchor="ctr" anchorCtr="0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48272" y="2362200"/>
            <a:ext cx="4754880" cy="3566160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4E6FD18B-5C67-9051-4CF6-EBF315BAC1D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540D6515-3CED-315D-0B1B-CD749937945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3BCCDC-CC87-45B4-AB67-DD3B186F0B13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5382665-9F43-96F8-F839-96F75968675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8F2E04-B970-1D22-A567-2F2D0BC65B4C}"/>
              </a:ext>
            </a:extLst>
          </p:cNvPr>
          <p:cNvCxnSpPr>
            <a:cxnSpLocks/>
          </p:cNvCxnSpPr>
          <p:nvPr userDrawn="1"/>
        </p:nvCxnSpPr>
        <p:spPr>
          <a:xfrm>
            <a:off x="6749562" y="1752600"/>
            <a:ext cx="5442438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1800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923455" cy="4083580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134"/>
            <a:ext cx="6350189" cy="4023360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C2122AFC-66BC-4995-1266-1DEB8CEC07D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3B8C73B4-F675-DA6C-C87B-197265343AF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551459-7875-4599-9CDE-512F48C6788C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666393A3-F281-C54B-A886-58CE88D421F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822210B-9F08-A2FC-ADDB-C9286FF6D002}"/>
              </a:ext>
            </a:extLst>
          </p:cNvPr>
          <p:cNvCxnSpPr>
            <a:cxnSpLocks/>
          </p:cNvCxnSpPr>
          <p:nvPr userDrawn="1"/>
        </p:nvCxnSpPr>
        <p:spPr>
          <a:xfrm>
            <a:off x="5156011" y="685800"/>
            <a:ext cx="7035989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208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496147" cy="4940661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888"/>
            <a:ext cx="6347141" cy="4846320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B258506B-7F0E-1CE3-C46B-B55BBB0AA64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660A4F1D-9596-6174-4AAE-713716D1A04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A821586-EAD4-4D7F-9559-CC0CEE1BDC08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A1B7F645-D4A6-2ED2-FBB7-EAEC112E433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32B44DA-EDB3-13D8-52B2-CDD95FF668A6}"/>
              </a:ext>
            </a:extLst>
          </p:cNvPr>
          <p:cNvCxnSpPr>
            <a:cxnSpLocks/>
          </p:cNvCxnSpPr>
          <p:nvPr userDrawn="1"/>
        </p:nvCxnSpPr>
        <p:spPr>
          <a:xfrm>
            <a:off x="5156011" y="685800"/>
            <a:ext cx="7035989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71906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349754" cy="2721451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685800"/>
            <a:ext cx="6858000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592DCB9-A492-FE13-AF1E-7F11E1AA031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8399732B-F9A2-F949-D87A-745F525E4DE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B30FD5-AD5D-49A2-92CF-1E31D5664159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42CF50F-386B-7CF6-E6C9-25AA0F139AB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8150340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685799"/>
            <a:ext cx="2651760" cy="219456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5176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4C9A45-DF85-730D-895E-DD4D54BB61F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889055" y="630936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B8E9E7-C6AA-5486-0F1F-7CAF0941260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C51887B6-3287-4F43-BD0F-03436DF3BB1C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58E34D-D287-598F-A8AC-381BD6C1F20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9747084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799"/>
            <a:ext cx="2651760" cy="219456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3011335"/>
            <a:ext cx="265176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F1FD15-D660-8E99-2F30-F821EA8FBC0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7EB7F9-DC25-C1C0-FB90-D37C62D4900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395637" y="6309360"/>
            <a:ext cx="914400" cy="548640"/>
          </a:xfrm>
        </p:spPr>
        <p:txBody>
          <a:bodyPr lIns="91440" rIns="91440"/>
          <a:lstStyle>
            <a:lvl1pPr algn="r">
              <a:defRPr b="1"/>
            </a:lvl1pPr>
          </a:lstStyle>
          <a:p>
            <a:fld id="{96915FBF-2967-4DC4-BA06-B4739097A819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67B05B-9852-9253-5FA9-E7F01FA6DB0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4334943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012268"/>
            <a:ext cx="4019522" cy="112727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5012267"/>
            <a:ext cx="6355080" cy="124157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D34CD9F-D768-826C-6068-D19E1430014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01BED28-357D-4F89-B9BA-B6464B9050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D4577F9-C786-4780-89C8-12002BF4222A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87ECC3B-C467-A778-F8B3-C3354B191A0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134005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685800"/>
            <a:ext cx="3291840" cy="1667226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468880"/>
            <a:ext cx="3291840" cy="37490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416BD78-1156-E2CB-92EF-CBDD752BE70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790" y="630936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E9ACE6-EBDD-9FEF-E30B-C49DF2B5EB3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1"/>
            </a:lvl1pPr>
          </a:lstStyle>
          <a:p>
            <a:fld id="{346FB09A-52E0-4375-AC46-87B491BD0FD9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0CBF556-3E2C-96E3-002A-1B5CD303E4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843609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291840" cy="1667226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2468880"/>
            <a:ext cx="3291840" cy="38148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6E1A43F5-DA63-BB10-3630-B39550C555F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9122A604-3126-053C-329B-F361F0C06D2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063240" y="6309360"/>
            <a:ext cx="914400" cy="548640"/>
          </a:xfrm>
        </p:spPr>
        <p:txBody>
          <a:bodyPr lIns="91440" rIns="91440"/>
          <a:lstStyle>
            <a:lvl1pPr algn="r">
              <a:defRPr b="1"/>
            </a:lvl1pPr>
          </a:lstStyle>
          <a:p>
            <a:fld id="{1E895A57-89A1-4D9A-973F-A508C25AAE17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F0A79120-8B24-0DF4-8107-506DBEAA07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2132043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85800"/>
            <a:ext cx="4389120" cy="128016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9" y="2103120"/>
            <a:ext cx="4389120" cy="4114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949D437D-B77F-C121-8BA3-65C20A0FDC2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104889" y="630936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9900472-B335-DFA2-4332-6F5ECFE866C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FE5062D3-5ABC-4149-AD2B-B4628FCC03BE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BCFC63E-10B6-67ED-510E-4198601682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7939485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4389120" cy="1288169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2103120"/>
            <a:ext cx="4389120" cy="4114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5DB2D33-C4AD-9210-0361-1ED8CAFE80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F238A9DF-AC38-D01B-9F44-E40F0332E72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60520" y="6309360"/>
            <a:ext cx="914400" cy="548640"/>
          </a:xfrm>
        </p:spPr>
        <p:txBody>
          <a:bodyPr lIns="91440" rIns="91440"/>
          <a:lstStyle>
            <a:lvl1pPr algn="r">
              <a:defRPr b="1"/>
            </a:lvl1pPr>
          </a:lstStyle>
          <a:p>
            <a:fld id="{0E8FAB13-78C9-4DD7-B1AD-FA9F202D4371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9BD9C04-DDA3-9724-5D4F-D0DE3682915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2268751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880757"/>
            <a:ext cx="3044954" cy="224512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7"/>
            <a:ext cx="7406640" cy="244384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5E1E2293-0981-CA67-BC69-2A34B16B7D2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519DAE2-7AAB-3D6B-7EF9-2627D8237C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86979C8-52DD-493B-9F1B-E6F0872B6C99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05FD2C2-A97A-832C-423E-BD004E96039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0593768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021873" cy="177354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685800"/>
            <a:ext cx="7360920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95F48D1-80B9-D5A3-02FE-C55775ED18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304800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DF4A28-A60F-B442-081E-A6E44BF96F1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668000" y="3048000"/>
            <a:ext cx="914400" cy="548640"/>
          </a:xfrm>
        </p:spPr>
        <p:txBody>
          <a:bodyPr lIns="91440" rIns="91440"/>
          <a:lstStyle>
            <a:lvl1pPr algn="r">
              <a:defRPr b="1"/>
            </a:lvl1pPr>
          </a:lstStyle>
          <a:p>
            <a:fld id="{7C03F42E-5F8D-4D93-8914-07006AA4742F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636524"/>
            <a:ext cx="12192000" cy="3221477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9F18E4-7312-4847-6937-77479385814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709895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85800"/>
            <a:ext cx="6355080" cy="128016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2103120"/>
            <a:ext cx="6355080" cy="4114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F06C09F9-F830-FCE8-A68C-46E87CA1E1A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7368" y="630936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D1819327-8877-34E6-BAFE-8B1ADD1A026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375FA41B-5F76-41CD-B49E-9A2C1EDBDC1C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8D186B16-8BC2-A5C9-BAAE-FADB9B1DADA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0280701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3319"/>
            <a:ext cx="6355080" cy="128016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2103120"/>
            <a:ext cx="635508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24831" y="0"/>
            <a:ext cx="456716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18C2F483-D495-8615-D65D-DA8600D576F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US" b="1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85C5EF50-1752-13E9-6E42-5841ABC0FBE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26480" y="6309360"/>
            <a:ext cx="914400" cy="548640"/>
          </a:xfrm>
        </p:spPr>
        <p:txBody>
          <a:bodyPr lIns="91440" rIns="91440"/>
          <a:lstStyle>
            <a:lvl1pPr algn="r">
              <a:defRPr b="1"/>
            </a:lvl1pPr>
          </a:lstStyle>
          <a:p>
            <a:fld id="{88367745-4856-49AE-A6C9-D1DAB93EF8FA}" type="datetime1">
              <a:rPr lang="en-US" smtClean="0"/>
              <a:t>3/16/2026</a:t>
            </a:fld>
            <a:endParaRPr lang="en-US" b="1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88303AB8-17D0-98A6-4FC4-DA144A3C3D0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1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606773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89920" cy="822960"/>
          </a:xfrm>
        </p:spPr>
        <p:txBody>
          <a:bodyPr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1929384"/>
            <a:ext cx="4800600" cy="403013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98699" y="1929384"/>
            <a:ext cx="6193299" cy="4928616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buNone/>
              <a:defRPr lang="en-US" dirty="0"/>
            </a:lvl1pPr>
          </a:lstStyle>
          <a:p>
            <a:pPr marL="228600" lvl="0" indent="-228600"/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855EEC-64A7-8557-00F2-34BAD55D771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B5ECB5-3EA6-02B7-F063-A5E730E7FD1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0" y="6309360"/>
            <a:ext cx="914400" cy="548640"/>
          </a:xfrm>
        </p:spPr>
        <p:txBody>
          <a:bodyPr lIns="91440" rIns="91440"/>
          <a:lstStyle>
            <a:lvl1pPr algn="r">
              <a:defRPr b="0"/>
            </a:lvl1pPr>
          </a:lstStyle>
          <a:p>
            <a:fld id="{3EB76EE7-2380-45A8-B8C0-428576EBCDCC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ADD5B-B467-5C77-6425-DA88FE2B147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413145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4053" cy="822960"/>
          </a:xfrm>
        </p:spPr>
        <p:txBody>
          <a:bodyPr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1929384"/>
            <a:ext cx="4637269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1A5194B-746E-D0FD-A7D1-71D10560BCC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861" y="1929756"/>
            <a:ext cx="5741992" cy="4207696"/>
          </a:xfrm>
          <a:custGeom>
            <a:avLst/>
            <a:gdLst>
              <a:gd name="connsiteX0" fmla="*/ 0 w 5560101"/>
              <a:gd name="connsiteY0" fmla="*/ 0 h 4074407"/>
              <a:gd name="connsiteX1" fmla="*/ 5560101 w 5560101"/>
              <a:gd name="connsiteY1" fmla="*/ 0 h 4074407"/>
              <a:gd name="connsiteX2" fmla="*/ 5560101 w 5560101"/>
              <a:gd name="connsiteY2" fmla="*/ 4074407 h 4074407"/>
              <a:gd name="connsiteX3" fmla="*/ 0 w 5560101"/>
              <a:gd name="connsiteY3" fmla="*/ 4074407 h 4074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0101" h="4074407">
                <a:moveTo>
                  <a:pt x="0" y="0"/>
                </a:moveTo>
                <a:lnTo>
                  <a:pt x="5560101" y="0"/>
                </a:lnTo>
                <a:lnTo>
                  <a:pt x="5560101" y="4074407"/>
                </a:lnTo>
                <a:lnTo>
                  <a:pt x="0" y="407440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buNone/>
              <a:defRPr lang="en-US" dirty="0"/>
            </a:lvl1pPr>
          </a:lstStyle>
          <a:p>
            <a:pPr marL="228600" lvl="0" indent="-228600"/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1B650-18FE-DC40-485C-2F6529635CD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348545-42A7-9AA3-FDA3-0A5D1AE56FB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E16A7A86-5B54-4D41-82BA-BA88ECE08AF3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60A5CF-2AD2-248B-9334-21FE69E9CD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0100924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89920" cy="822960"/>
          </a:xfrm>
        </p:spPr>
        <p:txBody>
          <a:bodyPr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" y="1929384"/>
            <a:ext cx="6189429" cy="4928616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buNone/>
              <a:defRPr lang="en-US" dirty="0"/>
            </a:lvl1pPr>
          </a:lstStyle>
          <a:p>
            <a:pPr marL="228600" lvl="0" indent="-228600"/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75120" y="1929384"/>
            <a:ext cx="4800600" cy="4032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1B851-608B-7220-2C62-244DD0B1459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75120" y="630936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E344B6-8ED4-0C8A-B0B8-E4C9D63791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72462FC5-90E4-4DDE-883F-FF979CED633F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6488B-0EEA-1A94-5A62-0F33581B0BA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403911554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008" y="685800"/>
            <a:ext cx="6858000" cy="9144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6008" y="1737360"/>
            <a:ext cx="6858000" cy="44805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896DE65-117D-2465-6BE7-21C9A149D16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6008" y="6309360"/>
            <a:ext cx="1444752" cy="548640"/>
          </a:xfrm>
        </p:spPr>
        <p:txBody>
          <a:bodyPr lIns="91440" rIns="91440"/>
          <a:lstStyle>
            <a:lvl1pPr algn="l">
              <a:defRPr b="0"/>
            </a:lvl1pPr>
          </a:lstStyle>
          <a:p>
            <a:endParaRPr lang="en-US" b="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EAF1A48-6BB3-ACD3-DB15-8F9DA66C555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262EF1AD-4170-453C-B59E-FD92AD0FDED9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415E3A1-7470-0D90-97BB-7526A64B4DE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0162350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6812280" cy="9144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1737360"/>
            <a:ext cx="6812280" cy="44805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CEE378-E274-E926-096B-A8B854278FA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1243D9C-0834-615A-B649-E632756F21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583680" y="6309360"/>
            <a:ext cx="914400" cy="548640"/>
          </a:xfrm>
        </p:spPr>
        <p:txBody>
          <a:bodyPr lIns="91440" rIns="91440"/>
          <a:lstStyle>
            <a:lvl1pPr algn="r">
              <a:defRPr b="0"/>
            </a:lvl1pPr>
          </a:lstStyle>
          <a:p>
            <a:fld id="{44B74F20-C0BB-4D94-B309-38BDB995C3C2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0AD180D2-D0B3-DC9C-4936-A37A5DA4A17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7532870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4599431" cy="1269482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577840" cy="54053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2D4D09-E82C-B2F9-ABEA-3B875C8BF2F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endParaRPr lang="en-US" b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C02B8D-0ADF-A11C-5121-599A31B1898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b="0"/>
            </a:lvl1pPr>
          </a:lstStyle>
          <a:p>
            <a:fld id="{7D3A4631-D991-4A9E-B46A-5EF9ABB1988C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E2F665-EA6F-42DF-E0C8-3A454ADCE2F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84287262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696859" cy="131634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1" y="2295145"/>
            <a:ext cx="3540760" cy="385375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28616" y="685800"/>
            <a:ext cx="658368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34F1205-3AF5-4F37-74F5-4827221641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ED8BD35-A31C-E5F7-034A-D16A1ED517C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79B0CB9-6F49-43E8-A6A7-0A4878A4BB79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B842F13-DBA9-56D9-62B0-1F24805D0AE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2447843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5120640" cy="5486400"/>
          </a:xfrm>
        </p:spPr>
        <p:txBody>
          <a:bodyPr anchor="ctr" anchorCtr="0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89785" y="0"/>
            <a:ext cx="2340864" cy="23408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5432" y="3913632"/>
            <a:ext cx="4620768" cy="2011680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DCB4B8C-D716-BC75-87A3-6CAD8894832C}"/>
              </a:ext>
            </a:extLst>
          </p:cNvPr>
          <p:cNvCxnSpPr>
            <a:cxnSpLocks/>
          </p:cNvCxnSpPr>
          <p:nvPr userDrawn="1"/>
        </p:nvCxnSpPr>
        <p:spPr>
          <a:xfrm>
            <a:off x="6189785" y="3297117"/>
            <a:ext cx="6002215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761FCD4-EA5E-1C01-65C1-6164497A8E2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64E1D59-D2A3-284E-8E5E-EB453269E03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8B8947E-AADD-4C65-AABF-6CEA28A0E349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AAD00E0-B824-14C5-DE42-74FEFE348DD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25741345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685800"/>
            <a:ext cx="7086600" cy="1994799"/>
          </a:xfrm>
        </p:spPr>
        <p:txBody>
          <a:bodyPr anchor="b" anchorCtr="0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800" y="1849317"/>
            <a:ext cx="2895600" cy="2895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19600" y="3913632"/>
            <a:ext cx="3657600" cy="2286000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DCB4B8C-D716-BC75-87A3-6CAD8894832C}"/>
              </a:ext>
            </a:extLst>
          </p:cNvPr>
          <p:cNvCxnSpPr>
            <a:cxnSpLocks/>
          </p:cNvCxnSpPr>
          <p:nvPr userDrawn="1"/>
        </p:nvCxnSpPr>
        <p:spPr>
          <a:xfrm>
            <a:off x="4419600" y="3297117"/>
            <a:ext cx="7772400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761FCD4-EA5E-1C01-65C1-6164497A8E2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64E1D59-D2A3-284E-8E5E-EB453269E03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A44E70E-64FD-4C01-96B7-4D0575065761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AAD00E0-B824-14C5-DE42-74FEFE348DD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8977343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9204960" cy="1994799"/>
          </a:xfrm>
        </p:spPr>
        <p:txBody>
          <a:bodyPr anchor="b" anchorCtr="0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2971800"/>
            <a:ext cx="4297680" cy="2286000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accent3"/>
                </a:solidFill>
              </a:defRPr>
            </a:lvl1pPr>
            <a:lvl2pPr>
              <a:defRPr sz="1400">
                <a:solidFill>
                  <a:schemeClr val="accent3"/>
                </a:solidFill>
              </a:defRPr>
            </a:lvl2pPr>
            <a:lvl3pPr>
              <a:defRPr sz="1400">
                <a:solidFill>
                  <a:schemeClr val="accent3"/>
                </a:solidFill>
              </a:defRPr>
            </a:lvl3pPr>
            <a:lvl4pPr>
              <a:defRPr sz="1400">
                <a:solidFill>
                  <a:schemeClr val="accent3"/>
                </a:solidFill>
              </a:defRPr>
            </a:lvl4pPr>
            <a:lvl5pPr>
              <a:defRPr sz="14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67400" y="3947050"/>
            <a:ext cx="4023360" cy="2895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761FCD4-EA5E-1C01-65C1-6164497A8E2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64E1D59-D2A3-284E-8E5E-EB453269E03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A9B7AE2-381D-4479-85FA-DDC6B048397D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AAD00E0-B824-14C5-DE42-74FEFE348DD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000304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0E36C6-12C4-A224-626E-2C76DF8CE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343400"/>
            <a:ext cx="6400800" cy="15544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600" b="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B53A99-6BE0-BB52-0F56-44CC0927B18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endParaRPr lang="en-US" b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E535CB3-CCA9-4326-77FA-5E6B8EF9208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CCD0B644-7353-47FB-A9CD-90C1EC5198C5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0CF0A1-8196-D811-F81F-2062199D6CD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44B83042-AD1A-B6FF-E43A-53B8F34BF5D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85800" y="685270"/>
            <a:ext cx="10542588" cy="4208463"/>
          </a:xfrm>
        </p:spPr>
        <p:txBody>
          <a:bodyPr anchor="b"/>
          <a:lstStyle>
            <a:lvl1pPr>
              <a:buNone/>
              <a:defRPr sz="27000" b="1">
                <a:solidFill>
                  <a:schemeClr val="accent2"/>
                </a:solidFill>
                <a:latin typeface="+mj-lt"/>
              </a:defRPr>
            </a:lvl1pPr>
            <a:lvl2pPr>
              <a:defRPr>
                <a:solidFill>
                  <a:schemeClr val="accent2"/>
                </a:solidFill>
                <a:latin typeface="+mj-lt"/>
              </a:defRPr>
            </a:lvl2pPr>
            <a:lvl3pPr>
              <a:defRPr>
                <a:solidFill>
                  <a:schemeClr val="accent2"/>
                </a:solidFill>
                <a:latin typeface="+mj-lt"/>
              </a:defRPr>
            </a:lvl3pPr>
            <a:lvl4pPr>
              <a:defRPr>
                <a:solidFill>
                  <a:schemeClr val="accent2"/>
                </a:solidFill>
                <a:latin typeface="+mj-lt"/>
              </a:defRPr>
            </a:lvl4pPr>
            <a:lvl5pPr>
              <a:defRPr>
                <a:solidFill>
                  <a:schemeClr val="accent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545658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A71906-FF1C-7007-520A-0D59214B5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598" y="2133601"/>
            <a:ext cx="4419602" cy="2819399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800" b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0D7F0F0C-FFF4-C46A-9C4D-C4FEE4AF4ED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85800" y="2019300"/>
            <a:ext cx="5943600" cy="3566160"/>
          </a:xfrm>
        </p:spPr>
        <p:txBody>
          <a:bodyPr anchor="t"/>
          <a:lstStyle>
            <a:lvl1pPr>
              <a:lnSpc>
                <a:spcPct val="90000"/>
              </a:lnSpc>
              <a:buNone/>
              <a:defRPr sz="20000" b="1">
                <a:solidFill>
                  <a:schemeClr val="accent3"/>
                </a:solidFill>
                <a:latin typeface="+mj-lt"/>
              </a:defRPr>
            </a:lvl1pPr>
            <a:lvl2pPr>
              <a:defRPr>
                <a:solidFill>
                  <a:schemeClr val="accent2"/>
                </a:solidFill>
                <a:latin typeface="+mj-lt"/>
              </a:defRPr>
            </a:lvl2pPr>
            <a:lvl3pPr>
              <a:defRPr>
                <a:solidFill>
                  <a:schemeClr val="accent2"/>
                </a:solidFill>
                <a:latin typeface="+mj-lt"/>
              </a:defRPr>
            </a:lvl3pPr>
            <a:lvl4pPr>
              <a:defRPr>
                <a:solidFill>
                  <a:schemeClr val="accent2"/>
                </a:solidFill>
                <a:latin typeface="+mj-lt"/>
              </a:defRPr>
            </a:lvl4pPr>
            <a:lvl5pPr>
              <a:defRPr>
                <a:solidFill>
                  <a:schemeClr val="accent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152274D-6DE6-72DB-B973-7A95BCE923B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4322537-6020-4AF7-85B9-F89784BBF54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72090-F95D-4FB8-8306-BA3C45D77902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C16AC84-07A9-AC7D-B1FA-86EE8D5AF94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68447611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4">
            <a:extLst>
              <a:ext uri="{FF2B5EF4-FFF2-40B4-BE49-F238E27FC236}">
                <a16:creationId xmlns:a16="http://schemas.microsoft.com/office/drawing/2014/main" id="{53039EA1-AD3C-6097-4DDF-F5608D61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9784" y="4602480"/>
            <a:ext cx="5316416" cy="15544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600" b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61D45916-3648-A6CB-FEF5-ABDC163C5BF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85800" y="381000"/>
            <a:ext cx="7254240" cy="3474719"/>
          </a:xfrm>
        </p:spPr>
        <p:txBody>
          <a:bodyPr anchor="t"/>
          <a:lstStyle>
            <a:lvl1pPr>
              <a:lnSpc>
                <a:spcPct val="90000"/>
              </a:lnSpc>
              <a:buNone/>
              <a:defRPr sz="23000" b="1">
                <a:solidFill>
                  <a:schemeClr val="accent1"/>
                </a:solidFill>
                <a:latin typeface="+mj-lt"/>
              </a:defRPr>
            </a:lvl1pPr>
            <a:lvl2pPr>
              <a:defRPr>
                <a:solidFill>
                  <a:schemeClr val="accent2"/>
                </a:solidFill>
                <a:latin typeface="+mj-lt"/>
              </a:defRPr>
            </a:lvl2pPr>
            <a:lvl3pPr>
              <a:defRPr>
                <a:solidFill>
                  <a:schemeClr val="accent2"/>
                </a:solidFill>
                <a:latin typeface="+mj-lt"/>
              </a:defRPr>
            </a:lvl3pPr>
            <a:lvl4pPr>
              <a:defRPr>
                <a:solidFill>
                  <a:schemeClr val="accent2"/>
                </a:solidFill>
                <a:latin typeface="+mj-lt"/>
              </a:defRPr>
            </a:lvl4pPr>
            <a:lvl5pPr>
              <a:defRPr>
                <a:solidFill>
                  <a:schemeClr val="accent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0FF07871-E04F-A612-3847-493AD17EC97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AEF37F4-9E77-D7A5-972D-44CD5419274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97AC601-0A5D-4EE4-A09C-B2ED94683408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4596C69-4405-AC98-2DEE-E2947221E9F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5632890-866D-1CA1-4620-7881649304CA}"/>
              </a:ext>
            </a:extLst>
          </p:cNvPr>
          <p:cNvCxnSpPr>
            <a:cxnSpLocks/>
          </p:cNvCxnSpPr>
          <p:nvPr userDrawn="1"/>
        </p:nvCxnSpPr>
        <p:spPr>
          <a:xfrm>
            <a:off x="6189785" y="4114800"/>
            <a:ext cx="6002215" cy="0"/>
          </a:xfrm>
          <a:prstGeom prst="line">
            <a:avLst/>
          </a:prstGeom>
          <a:ln w="53975">
            <a:solidFill>
              <a:srgbClr val="0F53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63412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74552A-A41B-0895-6EF6-738C28821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4200" y="2636520"/>
            <a:ext cx="4572000" cy="3154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000" b="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2313E2DC-44BB-3688-3B61-B3DA96D58E2B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85800" y="1844038"/>
            <a:ext cx="5669280" cy="4297681"/>
          </a:xfrm>
        </p:spPr>
        <p:txBody>
          <a:bodyPr anchor="t"/>
          <a:lstStyle>
            <a:lvl1pPr>
              <a:lnSpc>
                <a:spcPct val="90000"/>
              </a:lnSpc>
              <a:buNone/>
              <a:defRPr sz="18500" b="1">
                <a:solidFill>
                  <a:schemeClr val="accent5"/>
                </a:solidFill>
                <a:latin typeface="+mj-lt"/>
              </a:defRPr>
            </a:lvl1pPr>
            <a:lvl2pPr>
              <a:defRPr>
                <a:solidFill>
                  <a:schemeClr val="accent2"/>
                </a:solidFill>
                <a:latin typeface="+mj-lt"/>
              </a:defRPr>
            </a:lvl2pPr>
            <a:lvl3pPr>
              <a:defRPr>
                <a:solidFill>
                  <a:schemeClr val="accent2"/>
                </a:solidFill>
                <a:latin typeface="+mj-lt"/>
              </a:defRPr>
            </a:lvl3pPr>
            <a:lvl4pPr>
              <a:defRPr>
                <a:solidFill>
                  <a:schemeClr val="accent2"/>
                </a:solidFill>
                <a:latin typeface="+mj-lt"/>
              </a:defRPr>
            </a:lvl4pPr>
            <a:lvl5pPr>
              <a:defRPr>
                <a:solidFill>
                  <a:schemeClr val="accent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E412CA3-624D-9EC5-0455-269A0F1970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C9E9582-BFC4-2DE1-AAC3-77216CD8AF1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928E9DBA-F574-49B8-A000-DD2C6733F410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6CA68CC-04B7-B57A-4A1D-6732593FE20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23FA3-CE00-5B24-003F-AB5A48CB4990}"/>
              </a:ext>
            </a:extLst>
          </p:cNvPr>
          <p:cNvCxnSpPr>
            <a:cxnSpLocks/>
          </p:cNvCxnSpPr>
          <p:nvPr userDrawn="1"/>
        </p:nvCxnSpPr>
        <p:spPr>
          <a:xfrm>
            <a:off x="6934200" y="2118897"/>
            <a:ext cx="5257800" cy="0"/>
          </a:xfrm>
          <a:prstGeom prst="line">
            <a:avLst/>
          </a:prstGeom>
          <a:ln w="53975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56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0" y="685800"/>
            <a:ext cx="10789920" cy="539496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>
                <a:solidFill>
                  <a:schemeClr val="accent4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1">
                <a:solidFill>
                  <a:schemeClr val="accent4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1">
                <a:solidFill>
                  <a:schemeClr val="accent4"/>
                </a:solidFill>
              </a:defRPr>
            </a:lvl3pPr>
            <a:lvl4pPr marL="685800" indent="0">
              <a:lnSpc>
                <a:spcPct val="90000"/>
              </a:lnSpc>
              <a:buNone/>
              <a:defRPr sz="6000" b="1">
                <a:solidFill>
                  <a:schemeClr val="accent4"/>
                </a:solidFill>
              </a:defRPr>
            </a:lvl4pPr>
            <a:lvl5pPr marL="914400" indent="0">
              <a:lnSpc>
                <a:spcPct val="90000"/>
              </a:lnSpc>
              <a:buNone/>
              <a:defRPr sz="5400" b="1">
                <a:solidFill>
                  <a:schemeClr val="accent4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9A09C8-E4BE-5919-277B-FC58BAB9F6B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endParaRPr lang="en-US" b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22477BB-2AE4-F703-A045-92BB59CC68F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fld id="{C00E75E5-D496-4EC7-8813-684FB5336261}" type="datetime1">
              <a:rPr lang="en-US" smtClean="0"/>
              <a:t>3/16/2026</a:t>
            </a:fld>
            <a:endParaRPr lang="en-US" b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3F7A2E-5219-DA8D-BF53-2AA1E480FBA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b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47955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0" y="685800"/>
            <a:ext cx="7315200" cy="5486400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1">
                <a:solidFill>
                  <a:schemeClr val="accent3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1">
                <a:solidFill>
                  <a:schemeClr val="accent3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1">
                <a:solidFill>
                  <a:schemeClr val="accent3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1">
                <a:solidFill>
                  <a:schemeClr val="accent3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1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4888062-3D09-ED26-DC7F-447AB9A757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47EEF49-62B3-1E5C-5EAD-ED1B455716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EE77BEB-FE0B-4D99-BCD5-ECA5C6DB5BFD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FB220C6-3442-368E-4DEA-A07BD9C2B21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52413088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0" y="685800"/>
            <a:ext cx="10789920" cy="5394960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1">
                <a:solidFill>
                  <a:schemeClr val="accent2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1">
                <a:solidFill>
                  <a:schemeClr val="accent2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1">
                <a:solidFill>
                  <a:schemeClr val="accent2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1">
                <a:solidFill>
                  <a:schemeClr val="accent2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1">
                <a:solidFill>
                  <a:schemeClr val="accent2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BA51D93-9944-2BC9-815F-A60CA562409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2C7E932F-30B9-A7ED-CEF9-ED7C120FCF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05C1734-919B-490D-88CD-D33F70BB66A2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798614F-71F4-C3D8-BE5E-42ADD598643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4092255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0" y="685800"/>
            <a:ext cx="7315200" cy="5486400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>
              <a:lnSpc>
                <a:spcPct val="90000"/>
              </a:lnSpc>
              <a:buNone/>
              <a:defRPr lang="en-US" sz="6600" b="1" dirty="0">
                <a:solidFill>
                  <a:schemeClr val="accent5"/>
                </a:solidFill>
              </a:defRPr>
            </a:lvl1pPr>
            <a:lvl2pPr marL="228600" indent="0">
              <a:lnSpc>
                <a:spcPct val="90000"/>
              </a:lnSpc>
              <a:buNone/>
              <a:defRPr lang="en-US" sz="6000" b="1" dirty="0">
                <a:solidFill>
                  <a:schemeClr val="accent5"/>
                </a:solidFill>
              </a:defRPr>
            </a:lvl2pPr>
            <a:lvl3pPr marL="457200" indent="0">
              <a:lnSpc>
                <a:spcPct val="90000"/>
              </a:lnSpc>
              <a:buNone/>
              <a:defRPr lang="en-US" sz="5400" b="1" dirty="0">
                <a:solidFill>
                  <a:schemeClr val="accent5"/>
                </a:solidFill>
              </a:defRPr>
            </a:lvl3pPr>
            <a:lvl4pPr marL="685800" indent="0">
              <a:lnSpc>
                <a:spcPct val="90000"/>
              </a:lnSpc>
              <a:buNone/>
              <a:defRPr lang="en-US" sz="4800" b="1" dirty="0">
                <a:solidFill>
                  <a:schemeClr val="accent5"/>
                </a:solidFill>
              </a:defRPr>
            </a:lvl4pPr>
            <a:lvl5pPr marL="914400" indent="0">
              <a:lnSpc>
                <a:spcPct val="90000"/>
              </a:lnSpc>
              <a:buNone/>
              <a:defRPr lang="en-US" sz="4400" b="1" dirty="0">
                <a:solidFill>
                  <a:schemeClr val="accent5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0C6FD0-8607-D553-1B6B-1C12B93B1E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80EDC19-E133-BD03-8B9E-EFC28C3479E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2E413318-8617-4118-8000-9B8B71A9711B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591225-6735-2FDD-B652-0FE0C538238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778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b="1" i="0" spc="0">
                <a:solidFill>
                  <a:schemeClr val="accent3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3631130-6E5E-49E0-2CBD-E94754D3F75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F6C34576-FC8D-BC9E-CFBA-79D123C670A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A32D114-3A62-416A-8DB9-04FC0453D181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9801413-C7CE-D2ED-5246-79436772D7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5453907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4955722"/>
            <a:ext cx="8863084" cy="66947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000" b="1" i="0" spc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77008" y="1344168"/>
            <a:ext cx="8863085" cy="329184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5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ED4BA2-8217-E4F1-3985-07ED463BB1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0985B1D-F04F-8CE5-8ECA-5DD078E4BE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2798C5F0-ACA7-492C-9525-49D0F5FBBF60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C980F6-2991-82D6-64DF-4B1D50E66E0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4767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07468" y="4893733"/>
            <a:ext cx="5638800" cy="78861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2000" b="1" i="0" spc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2666" y="1388534"/>
            <a:ext cx="8483601" cy="3371246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F53C451-001F-5730-91EB-CE3683BD998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EF02229-BED1-8CF1-37B7-C194BEA8DCE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DBEDBDA-227C-41DF-A0C4-903DF2F99D15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B094225-DC44-88E5-DDBA-DEA1B118441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1900364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89920" cy="1188720"/>
          </a:xfrm>
        </p:spPr>
        <p:txBody>
          <a:bodyPr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5800" y="2011680"/>
            <a:ext cx="5074920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30963" y="2011680"/>
            <a:ext cx="5075237" cy="42062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F59911E2-7BDF-655C-A107-1BA817F14AF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77469F7E-DA26-B77A-24F9-A4A8A2CE5831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E4E981A1-C564-488D-B4B6-3CC796C959F2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A3FC417-2883-CB13-B3D3-A80CEA07C35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12628244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89920" cy="1188720"/>
          </a:xfrm>
        </p:spPr>
        <p:txBody>
          <a:bodyPr anchor="b"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2011680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accent4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5800" y="2651760"/>
            <a:ext cx="5075238" cy="3566160"/>
          </a:xfrm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31280" y="2011680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accent4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30644" y="2651760"/>
            <a:ext cx="5075556" cy="3566160"/>
          </a:xfrm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  <a:lvl2pPr>
              <a:defRPr>
                <a:solidFill>
                  <a:schemeClr val="accent4"/>
                </a:solidFill>
              </a:defRPr>
            </a:lvl2pPr>
            <a:lvl3pPr>
              <a:defRPr>
                <a:solidFill>
                  <a:schemeClr val="accent4"/>
                </a:solidFill>
              </a:defRPr>
            </a:lvl3pPr>
            <a:lvl4pPr>
              <a:defRPr>
                <a:solidFill>
                  <a:schemeClr val="accent4"/>
                </a:solidFill>
              </a:defRPr>
            </a:lvl4pPr>
            <a:lvl5pPr>
              <a:defRPr>
                <a:solidFill>
                  <a:schemeClr val="accent4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B39D6C5-BE49-C661-9547-60F27AEF114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58AA496-C21D-D9BA-4441-CB0D35E3388E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24BB9295-C80A-4AE3-BDE6-0BC5A09672FF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14FF259-D602-DA0A-DF2B-6CE86DB8CD7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7582500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799"/>
            <a:ext cx="10789920" cy="118872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6083F3C-184F-9AB4-3CF8-AB7B6B28E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B003226-9C9B-760D-F310-838151EA3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BAB1-FF50-40B7-87E8-FB60025711CA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D8E6416-8BD1-7EAC-101A-165523AED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13936721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988658D-22AE-BD1E-2194-23A4DEE17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611BE8B-2319-4D2A-B61B-A76F79C11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4D98F-2C05-462A-8334-F2E41A8BBA46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9B630E-4992-25E4-131E-373241181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82476326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58922" y="685800"/>
            <a:ext cx="6716798" cy="178308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43200"/>
            <a:ext cx="10789920" cy="3276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116188E-994D-4106-FFA0-FA5FAE522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69C042F-DD36-4382-89A5-D5F37D9AF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AA51-F9B0-4C5F-805D-33E4EEE70560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81B1974-8A9A-3A32-983C-2F7ABFD39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4120450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595634" cy="176208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826136"/>
            <a:ext cx="3585586" cy="3483223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21" y="557785"/>
            <a:ext cx="6462855" cy="57291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44F0780-CE7B-8466-F8D7-A8B139060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462242E-A1CE-C25C-AECE-88020BB04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11CFD-382B-47DC-ADC6-A0CEB82A7794}" type="datetime1">
              <a:rPr lang="en-US" smtClean="0"/>
              <a:t>3/16/2026</a:t>
            </a:fld>
            <a:endParaRPr lang="en-US" sz="9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06D6421-F2CB-C568-A79B-89C8377F4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58615010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89920" cy="1965960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3017520"/>
            <a:ext cx="10789920" cy="2773136"/>
          </a:xfrm>
        </p:spPr>
        <p:txBody>
          <a:bodyPr/>
          <a:lstStyle>
            <a:lvl1pPr marL="0" indent="0">
              <a:buNone/>
              <a:defRPr>
                <a:solidFill>
                  <a:schemeClr val="accent5"/>
                </a:solidFill>
              </a:defRPr>
            </a:lvl1pPr>
            <a:lvl2pPr marL="228600" indent="0">
              <a:buNone/>
              <a:defRPr>
                <a:solidFill>
                  <a:schemeClr val="accent5"/>
                </a:solidFill>
              </a:defRPr>
            </a:lvl2pPr>
            <a:lvl3pPr marL="457200" indent="0">
              <a:buNone/>
              <a:defRPr>
                <a:solidFill>
                  <a:schemeClr val="accent5"/>
                </a:solidFill>
              </a:defRPr>
            </a:lvl3pPr>
            <a:lvl4pPr marL="685800" indent="0">
              <a:buNone/>
              <a:defRPr>
                <a:solidFill>
                  <a:schemeClr val="accent5"/>
                </a:solidFill>
              </a:defRPr>
            </a:lvl4pPr>
            <a:lvl5pPr marL="914400" indent="0">
              <a:buNone/>
              <a:defRPr>
                <a:solidFill>
                  <a:schemeClr val="accent5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5E24FB6-1CFB-DFDB-B253-A94EE73DA04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073DF3-A339-FA08-30E1-D51D43DF29F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33B90DD1-F1E0-496B-B15F-47D63B8E5FB8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2A04C2-283A-CF86-15A9-6CD9A58FCC9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52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8430767" cy="1965960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accent4"/>
                </a:solidFill>
              </a:defRPr>
            </a:lvl1pPr>
            <a:lvl2pPr marL="228600" indent="0">
              <a:buNone/>
              <a:defRPr sz="1600">
                <a:solidFill>
                  <a:schemeClr val="accent4"/>
                </a:solidFill>
              </a:defRPr>
            </a:lvl2pPr>
            <a:lvl3pPr marL="457200" indent="0">
              <a:buNone/>
              <a:defRPr sz="1400">
                <a:solidFill>
                  <a:schemeClr val="accent4"/>
                </a:solidFill>
              </a:defRPr>
            </a:lvl3pPr>
            <a:lvl4pPr marL="685800" indent="0">
              <a:buNone/>
              <a:defRPr sz="1400">
                <a:solidFill>
                  <a:schemeClr val="accent4"/>
                </a:solidFill>
              </a:defRPr>
            </a:lvl4pPr>
            <a:lvl5pPr marL="914400" indent="0">
              <a:buNone/>
              <a:defRPr sz="1200">
                <a:solidFill>
                  <a:schemeClr val="accent4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3BB01-4AB0-AA29-4E5F-6183A4EBE7A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3C4AE6-76FB-D1A9-546D-BC69C27BC89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BB64C06F-4095-491F-9E20-BA7FA8931860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356B48-B74F-B1CA-D675-AF12CB06D8A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solidFill>
            <a:schemeClr val="accent1">
              <a:lumMod val="90000"/>
              <a:lumOff val="10000"/>
            </a:schemeClr>
          </a:solidFill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4915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89920" cy="972373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828800"/>
            <a:ext cx="1078992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363200" y="6309360"/>
            <a:ext cx="1295400" cy="548640"/>
          </a:xfrm>
          <a:prstGeom prst="rect">
            <a:avLst/>
          </a:prstGeom>
          <a:noFill/>
        </p:spPr>
        <p:txBody>
          <a:bodyPr vert="horz" lIns="228600" tIns="45720" rIns="228600" bIns="45720" rtlCol="0" anchor="ctr"/>
          <a:lstStyle>
            <a:lvl1pPr algn="ctr" rtl="0">
              <a:defRPr sz="900" b="1" i="0">
                <a:solidFill>
                  <a:schemeClr val="accent1"/>
                </a:solidFill>
                <a:latin typeface="+mj-lt"/>
              </a:defRPr>
            </a:lvl1pPr>
          </a:lstStyle>
          <a:p>
            <a:fld id="{8380909B-5CD7-4E10-93D5-3D93F3E305F0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0" y="6309360"/>
            <a:ext cx="1444752" cy="548640"/>
          </a:xfrm>
          <a:prstGeom prst="rect">
            <a:avLst/>
          </a:prstGeom>
          <a:noFill/>
        </p:spPr>
        <p:txBody>
          <a:bodyPr vert="horz" lIns="228600" tIns="45720" rIns="228600" bIns="45720" rtlCol="0" anchor="ctr"/>
          <a:lstStyle>
            <a:lvl1pPr algn="ctr" rtl="0">
              <a:defRPr sz="900" b="1" i="0">
                <a:solidFill>
                  <a:schemeClr val="accent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 noChangeAspect="1"/>
          </p:cNvSpPr>
          <p:nvPr>
            <p:ph type="sldNum" sz="quarter" idx="4"/>
          </p:nvPr>
        </p:nvSpPr>
        <p:spPr>
          <a:xfrm>
            <a:off x="11644076" y="6309360"/>
            <a:ext cx="547924" cy="54864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/>
          <a:lstStyle>
            <a:lvl1pPr algn="ctr" rtl="0">
              <a:defRPr sz="900" b="1" i="0">
                <a:solidFill>
                  <a:schemeClr val="accent5"/>
                </a:solidFill>
                <a:latin typeface="+mj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0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i="0" kern="1200" spc="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b="0" i="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accent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accent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3" orient="horz" pos="2160" userDrawn="1">
          <p15:clr>
            <a:srgbClr val="F26B43"/>
          </p15:clr>
        </p15:guide>
        <p15:guide id="24" pos="3840" userDrawn="1">
          <p15:clr>
            <a:srgbClr val="F26B43"/>
          </p15:clr>
        </p15:guide>
        <p15:guide id="25" pos="7296" userDrawn="1">
          <p15:clr>
            <a:srgbClr val="F26B43"/>
          </p15:clr>
        </p15:guide>
        <p15:guide id="26" pos="3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create/questionnaire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abac.org/blog/the-power-of-business-analytics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5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18.jp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kids-playing-football-in-the-park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1drv.ms/v/c/e2a2aee5dcb7b286/IQDLEsAEkXR8Q4QO3AEYu70oAW1otPTyUY7nCxOJS9GvfY0?e=08lG2C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jaccedu.2016.05.002" TargetMode="External"/><Relationship Id="rId2" Type="http://schemas.openxmlformats.org/officeDocument/2006/relationships/hyperlink" Target="https://doi.org/10.1080/09639284.2015.112679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D274D-79CD-C382-829E-76EA28387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7696" y="136003"/>
            <a:ext cx="6028998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>
                <a:solidFill>
                  <a:srgbClr val="595959"/>
                </a:solidFill>
              </a:rPr>
              <a:t>                 </a:t>
            </a:r>
            <a:br>
              <a:rPr lang="en-GB" sz="3200" dirty="0">
                <a:solidFill>
                  <a:srgbClr val="595959"/>
                </a:solidFill>
              </a:rPr>
            </a:br>
            <a:endParaRPr lang="en-GB" sz="3200" dirty="0">
              <a:solidFill>
                <a:srgbClr val="595959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C16905-AF3E-F978-1B10-533945ED6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856" y="1695690"/>
            <a:ext cx="6481822" cy="5266481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Module Name: </a:t>
            </a:r>
            <a:r>
              <a:rPr lang="en-GB" sz="2000" b="1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Digital Skills for Personal and Professional Growth</a:t>
            </a:r>
          </a:p>
          <a:p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Module Code: </a:t>
            </a:r>
            <a:r>
              <a:rPr lang="en-GB" sz="2000" dirty="0">
                <a:solidFill>
                  <a:schemeClr val="accent1">
                    <a:lumMod val="90000"/>
                    <a:lumOff val="10000"/>
                  </a:schemeClr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BMSW4008</a:t>
            </a:r>
            <a:endParaRPr lang="en-GB" sz="2000" dirty="0">
              <a:solidFill>
                <a:schemeClr val="accent1">
                  <a:lumMod val="90000"/>
                  <a:lumOff val="10000"/>
                </a:schemeClr>
              </a:solidFill>
              <a:latin typeface="Arial Black" panose="020B0A04020102020204" pitchFamily="34" charset="0"/>
            </a:endParaRPr>
          </a:p>
          <a:p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Assignment Name: </a:t>
            </a:r>
            <a:r>
              <a:rPr lang="en-GB" sz="20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Presentation</a:t>
            </a:r>
          </a:p>
          <a:p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Student Name: </a:t>
            </a:r>
            <a:r>
              <a:rPr lang="en-GB" sz="22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Adelina Georgiana Cozma</a:t>
            </a:r>
          </a:p>
          <a:p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Student Number: </a:t>
            </a:r>
            <a:r>
              <a:rPr lang="en-GB" sz="20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2431275</a:t>
            </a:r>
          </a:p>
          <a:p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Lecturer: </a:t>
            </a:r>
            <a:r>
              <a:rPr lang="en-GB" sz="20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Gareth Hughes</a:t>
            </a:r>
            <a:b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</a:br>
            <a:r>
              <a:rPr lang="en-GB" sz="2000" dirty="0">
                <a:solidFill>
                  <a:srgbClr val="595959"/>
                </a:solidFill>
                <a:latin typeface="Arial Black" panose="020B0A04020102020204" pitchFamily="34" charset="0"/>
              </a:rPr>
              <a:t>Deadline: </a:t>
            </a:r>
            <a:r>
              <a:rPr lang="en-GB" sz="20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Monday, 16</a:t>
            </a:r>
            <a:r>
              <a:rPr lang="en-GB" sz="2000" baseline="300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th</a:t>
            </a:r>
            <a:r>
              <a:rPr lang="en-GB" sz="2000" dirty="0">
                <a:solidFill>
                  <a:schemeClr val="accent1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 of March, 09.00 am </a:t>
            </a:r>
          </a:p>
          <a:p>
            <a:r>
              <a:rPr lang="en-GB" b="1" i="1" dirty="0"/>
              <a:t>I confirm that I have not presented any AI-generated text as my own work. I confirm I have copies of my drafts, notes, and other resources I used before and after the use of AI tools, which I may be asked to provide in evidence.</a:t>
            </a:r>
            <a:endParaRPr lang="en-GB" dirty="0"/>
          </a:p>
          <a:p>
            <a:endParaRPr lang="en-GB" sz="2000" dirty="0">
              <a:solidFill>
                <a:srgbClr val="595959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D87B87-3159-D7F0-1D4D-FCB395E6F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1" y="2498370"/>
            <a:ext cx="4797056" cy="190683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B6C46E4-63C7-8E34-3D00-140AEEB32F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211333"/>
              </p:ext>
            </p:extLst>
          </p:nvPr>
        </p:nvGraphicFramePr>
        <p:xfrm>
          <a:off x="2222339" y="295155"/>
          <a:ext cx="8403220" cy="14526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403220">
                  <a:extLst>
                    <a:ext uri="{9D8B030D-6E8A-4147-A177-3AD203B41FA5}">
                      <a16:colId xmlns:a16="http://schemas.microsoft.com/office/drawing/2014/main" val="100053698"/>
                    </a:ext>
                  </a:extLst>
                </a:gridCol>
              </a:tblGrid>
              <a:tr h="1452622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Certificate of Higher Education in Employability Skills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85759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0801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65390608-ECEB-AD8F-C059-3097524604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3827" y="150471"/>
            <a:ext cx="3566160" cy="1779943"/>
          </a:xfrm>
        </p:spPr>
        <p:txBody>
          <a:bodyPr>
            <a:normAutofit fontScale="90000"/>
          </a:bodyPr>
          <a:lstStyle/>
          <a:p>
            <a:r>
              <a:rPr lang="en-GB" b="0" dirty="0"/>
              <a:t>Getting started with the e-portfolio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56DF846-7149-4627-B33D-3AF66D5F1D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89061" y="2129742"/>
            <a:ext cx="4452781" cy="4635661"/>
          </a:xfrm>
        </p:spPr>
        <p:txBody>
          <a:bodyPr>
            <a:noAutofit/>
          </a:bodyPr>
          <a:lstStyle/>
          <a:p>
            <a:r>
              <a:rPr lang="en-GB" sz="1800" b="1" dirty="0"/>
              <a:t>It was primary research on what young people want and need from a football academy. </a:t>
            </a:r>
          </a:p>
          <a:p>
            <a:r>
              <a:rPr lang="en-GB" sz="1800" b="1" dirty="0"/>
              <a:t>It targeted parents in that area who might have children who want to play.</a:t>
            </a:r>
          </a:p>
          <a:p>
            <a:r>
              <a:rPr lang="en-GB" sz="1800" b="1" dirty="0"/>
              <a:t> The aim was to find the best times to train, types of sessions, schedule preferences, and main reasons for doing so. </a:t>
            </a:r>
            <a:endParaRPr lang="en-US" sz="1800" b="1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1FDB699-A3D5-C9B1-67C8-B2C7EE54C9E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7" r="6696" b="-1"/>
          <a:stretch>
            <a:fillRect/>
          </a:stretch>
        </p:blipFill>
        <p:spPr>
          <a:xfrm>
            <a:off x="1" y="10"/>
            <a:ext cx="7424272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2899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1AC56-7687-09E7-CC02-956E7D76E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595634" cy="1762083"/>
          </a:xfrm>
        </p:spPr>
        <p:txBody>
          <a:bodyPr anchor="t">
            <a:normAutofit/>
          </a:bodyPr>
          <a:lstStyle/>
          <a:p>
            <a:r>
              <a:rPr lang="en-GB" b="0" dirty="0"/>
              <a:t>Goals and Purpose of the Questionnaire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01AA16-CB61-7259-9B30-38EA6729B0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500" y="1483473"/>
            <a:ext cx="3932499" cy="5166183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 b="1" dirty="0"/>
              <a:t>Discover what the potential customers of Next Stars Kids Football Academy would want.</a:t>
            </a:r>
          </a:p>
          <a:p>
            <a:pPr>
              <a:lnSpc>
                <a:spcPct val="110000"/>
              </a:lnSpc>
            </a:pPr>
            <a:r>
              <a:rPr lang="en-GB" sz="2000" b="1" dirty="0"/>
              <a:t> Collect and analyse data on preferred training times, types of sessions to train, kinds of sessions favoured, weekly schedules, and certain factors.</a:t>
            </a:r>
          </a:p>
          <a:p>
            <a:pPr>
              <a:lnSpc>
                <a:spcPct val="110000"/>
              </a:lnSpc>
            </a:pPr>
            <a:r>
              <a:rPr lang="en-GB" sz="2000" b="1" dirty="0"/>
              <a:t>Apply what I found out in research to change my corporate idea, business model, coaching style, marketing, marketing strategies and website optimisation. 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AFFC731A-A5EA-9850-BD6C-A773DB30A84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852" r="17852"/>
          <a:stretch/>
        </p:blipFill>
        <p:spPr>
          <a:xfrm>
            <a:off x="5181401" y="557785"/>
            <a:ext cx="6462495" cy="5729164"/>
          </a:xfrm>
          <a:noFill/>
        </p:spPr>
      </p:pic>
    </p:spTree>
    <p:extLst>
      <p:ext uri="{BB962C8B-B14F-4D97-AF65-F5344CB8AC3E}">
        <p14:creationId xmlns:p14="http://schemas.microsoft.com/office/powerpoint/2010/main" val="2987762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CB427-4D73-355C-3052-511920D2E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48" y="182301"/>
            <a:ext cx="4360762" cy="778397"/>
          </a:xfrm>
        </p:spPr>
        <p:txBody>
          <a:bodyPr/>
          <a:lstStyle/>
          <a:p>
            <a:r>
              <a:rPr lang="en-GB" b="0" dirty="0"/>
              <a:t>What did I do?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2EFCE-0185-317A-B14A-EAB09778B4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3109" y="1886675"/>
            <a:ext cx="4618299" cy="3113590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 Black" panose="020B0A04020102020204" pitchFamily="34" charset="0"/>
              </a:rPr>
              <a:t>Designed and distributed a questionnaire to parents in the region. </a:t>
            </a:r>
          </a:p>
          <a:p>
            <a:r>
              <a:rPr lang="en-GB" sz="2000" b="1" dirty="0">
                <a:latin typeface="Arial Black" panose="020B0A04020102020204" pitchFamily="34" charset="0"/>
              </a:rPr>
              <a:t>Collected quantitative and qualitative information on preferences and reasons for them. </a:t>
            </a:r>
          </a:p>
          <a:p>
            <a:r>
              <a:rPr lang="en-GB" sz="2000" b="1" dirty="0">
                <a:latin typeface="Arial Black" panose="020B0A04020102020204" pitchFamily="34" charset="0"/>
              </a:rPr>
              <a:t>Studied the surveys to assist with audience profiling and digital strategy. 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0534E4CC-980D-3CA9-4FD4-2C25E8C878B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400" r="12400"/>
          <a:stretch>
            <a:fillRect/>
          </a:stretch>
        </p:blipFill>
        <p:spPr/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96DAD2-B869-5BFF-972A-5529610B6D24}"/>
              </a:ext>
            </a:extLst>
          </p:cNvPr>
          <p:cNvSpPr txBox="1"/>
          <p:nvPr/>
        </p:nvSpPr>
        <p:spPr>
          <a:xfrm>
            <a:off x="5181221" y="6286949"/>
            <a:ext cx="64628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iabac.org/blog/the-power-of-business-analytics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219120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43673-BD09-C27E-F393-4ACB6E694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25" y="280687"/>
            <a:ext cx="3755985" cy="494818"/>
          </a:xfrm>
        </p:spPr>
        <p:txBody>
          <a:bodyPr/>
          <a:lstStyle/>
          <a:p>
            <a:r>
              <a:rPr lang="en-GB" b="0" dirty="0"/>
              <a:t>Key Survey Findings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304E30-DBAC-7368-5868-66B3964784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235" y="931762"/>
            <a:ext cx="4809281" cy="5972537"/>
          </a:xfrm>
        </p:spPr>
        <p:txBody>
          <a:bodyPr>
            <a:norm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Arial Black" panose="020B0A04020102020204" pitchFamily="34" charset="0"/>
              </a:rPr>
              <a:t>Preferred Training Time: </a:t>
            </a:r>
          </a:p>
          <a:p>
            <a:r>
              <a:rPr lang="en-GB" sz="2200" dirty="0">
                <a:latin typeface="Arial Black" panose="020B0A04020102020204" pitchFamily="34" charset="0"/>
              </a:rPr>
              <a:t>5 pm–6 pm (convenient post‑school slot).</a:t>
            </a:r>
          </a:p>
          <a:p>
            <a:r>
              <a:rPr lang="en-GB" sz="2200" dirty="0">
                <a:latin typeface="Arial Black" panose="020B0A04020102020204" pitchFamily="34" charset="0"/>
              </a:rPr>
              <a:t>• </a:t>
            </a:r>
            <a:r>
              <a:rPr lang="en-GB" sz="2200" dirty="0">
                <a:solidFill>
                  <a:schemeClr val="tx1"/>
                </a:solidFill>
                <a:latin typeface="Arial Black" panose="020B0A04020102020204" pitchFamily="34" charset="0"/>
              </a:rPr>
              <a:t>Popular Session Types: </a:t>
            </a:r>
            <a:r>
              <a:rPr lang="en-GB" sz="2200" dirty="0">
                <a:latin typeface="Arial Black" panose="020B0A04020102020204" pitchFamily="34" charset="0"/>
              </a:rPr>
              <a:t>Skill‑development sessions and fun beginner sessions.</a:t>
            </a:r>
          </a:p>
          <a:p>
            <a:r>
              <a:rPr lang="en-GB" sz="2200" dirty="0">
                <a:latin typeface="Arial Black" panose="020B0A04020102020204" pitchFamily="34" charset="0"/>
              </a:rPr>
              <a:t>•</a:t>
            </a:r>
            <a:r>
              <a:rPr lang="en-GB" sz="2200" dirty="0">
                <a:solidFill>
                  <a:schemeClr val="tx1"/>
                </a:solidFill>
                <a:latin typeface="Arial Black" panose="020B0A04020102020204" pitchFamily="34" charset="0"/>
              </a:rPr>
              <a:t>Preferred Training Days: </a:t>
            </a:r>
            <a:r>
              <a:rPr lang="en-GB" sz="2200" dirty="0">
                <a:latin typeface="Arial Black" panose="020B0A04020102020204" pitchFamily="34" charset="0"/>
              </a:rPr>
              <a:t>Wednesday and Friday.</a:t>
            </a:r>
          </a:p>
          <a:p>
            <a:r>
              <a:rPr lang="en-GB" sz="2200" dirty="0">
                <a:latin typeface="Arial Black" panose="020B0A04020102020204" pitchFamily="34" charset="0"/>
              </a:rPr>
              <a:t>• </a:t>
            </a:r>
            <a:r>
              <a:rPr lang="en-GB" sz="2200" dirty="0">
                <a:solidFill>
                  <a:schemeClr val="tx1"/>
                </a:solidFill>
                <a:latin typeface="Arial Black" panose="020B0A04020102020204" pitchFamily="34" charset="0"/>
              </a:rPr>
              <a:t>Top Priorities: </a:t>
            </a:r>
            <a:r>
              <a:rPr lang="en-GB" sz="2200" dirty="0">
                <a:latin typeface="Arial Black" panose="020B0A04020102020204" pitchFamily="34" charset="0"/>
              </a:rPr>
              <a:t>Safety, qualified coaches, and a positive, encouraging environment.</a:t>
            </a:r>
          </a:p>
          <a:p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1D5D740-4DE3-8780-7FEA-FFA929F8A2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0516" y="5121612"/>
            <a:ext cx="5021484" cy="1736388"/>
          </a:xfrm>
          <a:prstGeom prst="rect">
            <a:avLst/>
          </a:prstGeom>
        </p:spPr>
      </p:pic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CB475475-1910-19ED-40E2-3A0B60CF8FB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39" r="19439"/>
          <a:stretch>
            <a:fillRect/>
          </a:stretch>
        </p:blipFill>
        <p:spPr>
          <a:xfrm>
            <a:off x="7193666" y="1274843"/>
            <a:ext cx="4998334" cy="2376487"/>
          </a:xfrm>
          <a:prstGeom prst="rect">
            <a:avLst/>
          </a:pr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FD4B63F-D946-A2E2-F5C4-5048A2490D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8431" y="3700485"/>
            <a:ext cx="4963610" cy="146761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C041537-9D53-2EC0-22FC-8A81146045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304" y="56443"/>
            <a:ext cx="4574659" cy="137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062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DB34E-281C-70EF-C2FA-81386F7FA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0" y="92598"/>
            <a:ext cx="5139159" cy="1030146"/>
          </a:xfrm>
        </p:spPr>
        <p:txBody>
          <a:bodyPr/>
          <a:lstStyle/>
          <a:p>
            <a:r>
              <a:rPr lang="en-GB" b="0" dirty="0"/>
              <a:t>Website design and marketing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4CF43-B276-16B4-6EE2-868008D86F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747778"/>
            <a:ext cx="3483980" cy="5636870"/>
          </a:xfrm>
        </p:spPr>
        <p:txBody>
          <a:bodyPr>
            <a:no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Website priorities derived from research: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Highlight qualified coaches and a safe environment.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Display photos of training.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Online booking &amp; contact info.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SEO strategy: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Keywords targeting local, youth football training.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Local SEO with phrases like “football academy near me.”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Blog content focused on youth football benefits.</a:t>
            </a:r>
          </a:p>
          <a:p>
            <a:endParaRPr lang="en-GB" sz="2000" dirty="0">
              <a:latin typeface="Arial Black" panose="020B0A04020102020204" pitchFamily="34" charset="0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F1E361D9-1F75-1F3E-4598-FB36DAF7180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" r="1984"/>
          <a:stretch>
            <a:fillRect/>
          </a:stretch>
        </p:blipFill>
        <p:spPr>
          <a:xfrm>
            <a:off x="4353632" y="60074"/>
            <a:ext cx="2811098" cy="2491970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D6C771-6735-C11F-1720-33C75DBE8D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7283" y="208345"/>
            <a:ext cx="2913285" cy="40261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74440BD-D812-45FA-31FE-E9F43C43F9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8347" y="86810"/>
            <a:ext cx="2446606" cy="33335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6C46519-1B75-476F-BBF3-945FF8BD24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2789499"/>
            <a:ext cx="2952628" cy="370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221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01E14-A9EE-5222-3BA9-D195750AA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950" y="0"/>
            <a:ext cx="4389120" cy="1288169"/>
          </a:xfrm>
        </p:spPr>
        <p:txBody>
          <a:bodyPr anchor="b">
            <a:normAutofit/>
          </a:bodyPr>
          <a:lstStyle/>
          <a:p>
            <a:r>
              <a:rPr lang="en-GB" b="0" dirty="0"/>
              <a:t>Dividing the Demanding audience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61F027-8DE6-2710-E21F-5F2D2560C90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1626" y="1622770"/>
            <a:ext cx="4661705" cy="5073184"/>
          </a:xfrm>
        </p:spPr>
        <p:txBody>
          <a:bodyPr>
            <a:no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Arial Black" panose="020B0A04020102020204" pitchFamily="34" charset="0"/>
              </a:rPr>
              <a:t>Identified four main market segments: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Arial Black" panose="020B0A04020102020204" pitchFamily="34" charset="0"/>
              </a:rPr>
              <a:t>Young players (5-15 years).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Arial Black" panose="020B0A04020102020204" pitchFamily="34" charset="0"/>
              </a:rPr>
              <a:t>Parents (decision-makers with safety &amp; cost concerns).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Arial Black" panose="020B0A04020102020204" pitchFamily="34" charset="0"/>
              </a:rPr>
              <a:t>Beginner players (need fun, supportive sessions).</a:t>
            </a:r>
          </a:p>
          <a:p>
            <a:pPr marL="742950" lvl="1" indent="-28575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Arial Black" panose="020B0A04020102020204" pitchFamily="34" charset="0"/>
              </a:rPr>
              <a:t>Developing players (goal-oriented skill development).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Arial Black" panose="020B0A04020102020204" pitchFamily="34" charset="0"/>
              </a:rPr>
              <a:t>Importance of </a:t>
            </a:r>
            <a:r>
              <a:rPr lang="en-GB" sz="1800" dirty="0">
                <a:latin typeface="Arial Black" panose="020B0A04020102020204" pitchFamily="34" charset="0"/>
              </a:rPr>
              <a:t>adapting</a:t>
            </a:r>
            <a:r>
              <a:rPr lang="en-GB" sz="1800" b="0" i="0" dirty="0">
                <a:effectLst/>
                <a:latin typeface="Arial Black" panose="020B0A04020102020204" pitchFamily="34" charset="0"/>
              </a:rPr>
              <a:t> coaching and communication to these groups.</a:t>
            </a:r>
          </a:p>
          <a:p>
            <a:pPr>
              <a:buNone/>
            </a:pPr>
            <a:br>
              <a:rPr lang="en-GB" sz="1800" dirty="0">
                <a:latin typeface="Arial Black" panose="020B0A04020102020204" pitchFamily="34" charset="0"/>
              </a:rPr>
            </a:br>
            <a:endParaRPr lang="en-GB" sz="1800" dirty="0">
              <a:latin typeface="Arial Black" panose="020B0A04020102020204" pitchFamily="34" charset="0"/>
            </a:endParaRP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A167A2FF-F089-6C15-15F7-B358F24B6BD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422" r="11422"/>
          <a:stretch/>
        </p:blipFill>
        <p:spPr>
          <a:xfrm>
            <a:off x="5659197" y="0"/>
            <a:ext cx="6532534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395548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011B5-6B44-B84C-7B4B-B742D2207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Use of Microsoft Excel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5E690-7C84-0B33-A499-5A4079A8ED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58922" y="685800"/>
            <a:ext cx="6716798" cy="1783080"/>
          </a:xfrm>
        </p:spPr>
        <p:txBody>
          <a:bodyPr anchor="t">
            <a:normAutofit/>
          </a:bodyPr>
          <a:lstStyle/>
          <a:p>
            <a:r>
              <a:rPr lang="en-GB" b="1" i="0" dirty="0">
                <a:effectLst/>
                <a:latin typeface="Arial Black" panose="020B0A04020102020204" pitchFamily="34" charset="0"/>
              </a:rPr>
              <a:t>Forecasting finances 1 year time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rial Black" panose="020B0A04020102020204" pitchFamily="34" charset="0"/>
              </a:rPr>
              <a:t>Automating repetitive tasks with a formula.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rial Black" panose="020B0A04020102020204" pitchFamily="34" charset="0"/>
              </a:rPr>
              <a:t>Presenting data clearly using graphs </a:t>
            </a:r>
            <a:r>
              <a:rPr lang="en-GB" b="1" dirty="0">
                <a:latin typeface="Arial Black" panose="020B0A04020102020204" pitchFamily="34" charset="0"/>
              </a:rPr>
              <a:t>or </a:t>
            </a:r>
            <a:r>
              <a:rPr lang="en-GB" b="1" i="0" dirty="0">
                <a:effectLst/>
                <a:latin typeface="Arial Black" panose="020B0A04020102020204" pitchFamily="34" charset="0"/>
              </a:rPr>
              <a:t>charts.</a:t>
            </a:r>
          </a:p>
          <a:p>
            <a:endParaRPr lang="en-GB" dirty="0"/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AB2BE45E-6923-15A7-03E9-4187A6FCF2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13099"/>
              </p:ext>
            </p:extLst>
          </p:nvPr>
        </p:nvGraphicFramePr>
        <p:xfrm>
          <a:off x="46300" y="2037145"/>
          <a:ext cx="5393800" cy="48845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7830">
                  <a:extLst>
                    <a:ext uri="{9D8B030D-6E8A-4147-A177-3AD203B41FA5}">
                      <a16:colId xmlns:a16="http://schemas.microsoft.com/office/drawing/2014/main" val="4112717267"/>
                    </a:ext>
                  </a:extLst>
                </a:gridCol>
                <a:gridCol w="347417">
                  <a:extLst>
                    <a:ext uri="{9D8B030D-6E8A-4147-A177-3AD203B41FA5}">
                      <a16:colId xmlns:a16="http://schemas.microsoft.com/office/drawing/2014/main" val="290164771"/>
                    </a:ext>
                  </a:extLst>
                </a:gridCol>
                <a:gridCol w="365083">
                  <a:extLst>
                    <a:ext uri="{9D8B030D-6E8A-4147-A177-3AD203B41FA5}">
                      <a16:colId xmlns:a16="http://schemas.microsoft.com/office/drawing/2014/main" val="2185621089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1632668944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1083458048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1383451229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792014960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2754354353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3547534781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682090851"/>
                    </a:ext>
                  </a:extLst>
                </a:gridCol>
                <a:gridCol w="347417">
                  <a:extLst>
                    <a:ext uri="{9D8B030D-6E8A-4147-A177-3AD203B41FA5}">
                      <a16:colId xmlns:a16="http://schemas.microsoft.com/office/drawing/2014/main" val="3194382573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2660187889"/>
                    </a:ext>
                  </a:extLst>
                </a:gridCol>
                <a:gridCol w="335640">
                  <a:extLst>
                    <a:ext uri="{9D8B030D-6E8A-4147-A177-3AD203B41FA5}">
                      <a16:colId xmlns:a16="http://schemas.microsoft.com/office/drawing/2014/main" val="1158727159"/>
                    </a:ext>
                  </a:extLst>
                </a:gridCol>
                <a:gridCol w="329752">
                  <a:extLst>
                    <a:ext uri="{9D8B030D-6E8A-4147-A177-3AD203B41FA5}">
                      <a16:colId xmlns:a16="http://schemas.microsoft.com/office/drawing/2014/main" val="3277987096"/>
                    </a:ext>
                  </a:extLst>
                </a:gridCol>
                <a:gridCol w="282645">
                  <a:extLst>
                    <a:ext uri="{9D8B030D-6E8A-4147-A177-3AD203B41FA5}">
                      <a16:colId xmlns:a16="http://schemas.microsoft.com/office/drawing/2014/main" val="3654054734"/>
                    </a:ext>
                  </a:extLst>
                </a:gridCol>
              </a:tblGrid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Description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Type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January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February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March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April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May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June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July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August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September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October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November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December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96003919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Registration Fees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495657291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Monthly Tuition Fees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2,000.00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£ 2,100.00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£ 2,300.00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£ 2,400.00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£ 2,500.00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£ 2,600.00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£ 2,700.00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2,800.00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£ 2,900.00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£ 3,000.00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£ 3,100.00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73155679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Sponsorship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1,000.00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£ 1,000.00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4623157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Merchandise Sales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300.00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350.00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350.00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350.00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350.00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400.00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400.00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450.00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450.00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500.00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500.00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703525053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Other 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817531552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Salaries &amp; Wages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£ 2,000.00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75940424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Rent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800.00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52644725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Equipment Purchase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2,500.00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500.00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       -  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400.00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272132213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Marketing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250.00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300.00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300.00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77108061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Utilities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250.00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180.00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190.00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170.00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210.00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180.00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190.00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230.00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976359635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Maintenance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150.00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1757827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Miscellaneous Expenses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Expense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   100.00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856310405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607698987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Total Income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£ 99,700.00 </a:t>
                      </a:r>
                      <a:endParaRPr lang="en-GB" sz="500" b="0" i="0" u="none" strike="noStrike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58779332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Total Expenses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£ 45,400.00 </a:t>
                      </a:r>
                      <a:endParaRPr lang="en-GB" sz="5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374582384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Total net profit </a:t>
                      </a:r>
                      <a:endParaRPr lang="en-GB" sz="500" b="0" i="0" u="none" strike="noStrike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 £ 54,300.00 </a:t>
                      </a:r>
                      <a:endParaRPr lang="en-GB" sz="500" b="0" i="0" u="none" strike="noStrike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012193153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60420678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6770692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443761338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436150072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04561052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04252890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rowSpan="15" gridSpan="7"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rowSpan="1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1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1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1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1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1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15726972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014239502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53454940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0772288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602753217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27637088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451581165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433828458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759113760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65995513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25690901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854289635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02743187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696969988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7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097264299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91075815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922171376"/>
                  </a:ext>
                </a:extLst>
              </a:tr>
              <a:tr h="11913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665544265"/>
                  </a:ext>
                </a:extLst>
              </a:tr>
            </a:tbl>
          </a:graphicData>
        </a:graphic>
      </p:graphicFrame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AE108D6D-3B60-FA94-C30F-9AA60D8AE83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53793331"/>
              </p:ext>
            </p:extLst>
          </p:nvPr>
        </p:nvGraphicFramePr>
        <p:xfrm>
          <a:off x="5847143" y="2694007"/>
          <a:ext cx="5841357" cy="3319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18263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A5BB3-9F09-C35E-7E0E-1E96E77BF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1"/>
            <a:ext cx="10061294" cy="1021466"/>
          </a:xfrm>
        </p:spPr>
        <p:txBody>
          <a:bodyPr/>
          <a:lstStyle/>
          <a:p>
            <a:pPr algn="ctr"/>
            <a:r>
              <a:rPr lang="en-GB" dirty="0"/>
              <a:t>Process Summary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AC7ABF-022D-DB97-36B3-F316199B5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Steps followed: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Defining research 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Designing and distributing the questionnaire.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Collecting and analysing data.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Applying insights to business, marketing, and SEO strategies.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 Create the website.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Documenting findings and recommendations clearly.</a:t>
            </a: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6474A"/>
                </a:solidFill>
                <a:effectLst/>
                <a:latin typeface="Arial Black" panose="020B0A04020102020204" pitchFamily="34" charset="0"/>
              </a:rPr>
              <a:t>Exce</a:t>
            </a:r>
            <a:r>
              <a:rPr lang="en-GB" sz="2400" b="1" dirty="0">
                <a:solidFill>
                  <a:srgbClr val="46474A"/>
                </a:solidFill>
                <a:latin typeface="Arial Black" panose="020B0A04020102020204" pitchFamily="34" charset="0"/>
              </a:rPr>
              <a:t>l 1-year finances and analysis of the Excel in the Digital Era </a:t>
            </a:r>
            <a:endParaRPr lang="en-GB" sz="2400" b="1" i="0" dirty="0">
              <a:solidFill>
                <a:srgbClr val="46474A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algn="l" fontAlgn="base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46474A"/>
                </a:solidFill>
                <a:latin typeface="Arial Black" panose="020B0A04020102020204" pitchFamily="34" charset="0"/>
              </a:rPr>
              <a:t> Create a 2-minute advert.</a:t>
            </a:r>
            <a:endParaRPr lang="en-GB" sz="2400" b="1" i="0" dirty="0">
              <a:solidFill>
                <a:srgbClr val="46474A"/>
              </a:solidFill>
              <a:effectLst/>
              <a:latin typeface="Arial Black" panose="020B0A040201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727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 hidden="1">
            <a:extLst>
              <a:ext uri="{FF2B5EF4-FFF2-40B4-BE49-F238E27FC236}">
                <a16:creationId xmlns:a16="http://schemas.microsoft.com/office/drawing/2014/main" id="{5FDB40F1-3C7F-B3BB-3A5C-3C66C4071427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363200" y="6309360"/>
            <a:ext cx="1295400" cy="548640"/>
          </a:xfrm>
        </p:spPr>
        <p:txBody>
          <a:bodyPr/>
          <a:lstStyle/>
          <a:p>
            <a:pPr>
              <a:spcAft>
                <a:spcPts val="600"/>
              </a:spcAft>
            </a:pPr>
            <a:fld id="{9A5EAA51-F9B0-4C5F-805D-33E4EEE70560}" type="datetime1">
              <a:rPr lang="en-US" smtClean="0"/>
              <a:pPr>
                <a:spcAft>
                  <a:spcPts val="600"/>
                </a:spcAft>
              </a:pPr>
              <a:t>3/16/2026</a:t>
            </a:fld>
            <a:endParaRPr lang="en-US" sz="900"/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F3D88AF3-4E50-1F0A-60DE-B7BC9EADE59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44076" y="6309360"/>
            <a:ext cx="547924" cy="548640"/>
          </a:xfrm>
        </p:spPr>
        <p:txBody>
          <a:bodyPr/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 sz="90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29FA3FD-19C1-A21C-9A3D-5FC1907364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44" b="1484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EC2589-A294-D72B-B685-B04315B5C656}"/>
              </a:ext>
            </a:extLst>
          </p:cNvPr>
          <p:cNvSpPr txBox="1"/>
          <p:nvPr/>
        </p:nvSpPr>
        <p:spPr>
          <a:xfrm>
            <a:off x="96938" y="389905"/>
            <a:ext cx="6201136" cy="5044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200" u="sng" dirty="0">
                <a:solidFill>
                  <a:srgbClr val="FF0000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https://1drv.ms/v/c/e2a2aee5dcb7b286/IQDLEsAEkXR8Q4QO3AEYu70oAW1otPTyUY7nCxOJS9GvfY0?e=08lG2C</a:t>
            </a:r>
            <a:r>
              <a:rPr lang="en-GB" sz="1200" dirty="0">
                <a:solidFill>
                  <a:srgbClr val="FF0000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6770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A4D7C-115E-ACDA-B022-A33E45DD7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135" y="-211238"/>
            <a:ext cx="10789920" cy="97237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A39A6-3C51-8509-CF55-71C58F6CE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10" y="671333"/>
            <a:ext cx="12020309" cy="6013048"/>
          </a:xfrm>
        </p:spPr>
        <p:txBody>
          <a:bodyPr numCol="3">
            <a:normAutofit fontScale="85000" lnSpcReduction="10000"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Alexander, M., </a:t>
            </a:r>
            <a:r>
              <a:rPr lang="en-GB" b="1" dirty="0" err="1"/>
              <a:t>Kusleika</a:t>
            </a:r>
            <a:r>
              <a:rPr lang="en-GB" b="1" dirty="0"/>
              <a:t>, R. and Walkenbach, J., 2018. </a:t>
            </a:r>
            <a:r>
              <a:rPr lang="en-GB" b="1" i="1" dirty="0"/>
              <a:t>Excel 2019 bible</a:t>
            </a:r>
            <a:r>
              <a:rPr lang="en-GB" b="1" dirty="0"/>
              <a:t>. John Wiley &amp; Sons.(Google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Armstrong, G., Adam, S., Denize, S. and Kotler, P., 2018. </a:t>
            </a:r>
            <a:r>
              <a:rPr lang="en-GB" b="1" i="1" dirty="0"/>
              <a:t>Principles of Marketing Edition</a:t>
            </a:r>
            <a:r>
              <a:rPr lang="en-GB" b="1" dirty="0"/>
              <a:t>. Pearson Education Limited.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Beech, J. and Chadwick, S. eds., 2004. </a:t>
            </a:r>
            <a:r>
              <a:rPr lang="en-GB" b="1" i="1" dirty="0"/>
              <a:t>The business of sport management</a:t>
            </a:r>
            <a:r>
              <a:rPr lang="en-GB" b="1" dirty="0"/>
              <a:t>. Pearson Education.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 err="1"/>
              <a:t>Benninga</a:t>
            </a:r>
            <a:r>
              <a:rPr lang="en-GB" b="1" dirty="0"/>
              <a:t>, S., 2014. </a:t>
            </a:r>
            <a:r>
              <a:rPr lang="en-GB" b="1" i="1" dirty="0"/>
              <a:t>Financial </a:t>
            </a:r>
            <a:r>
              <a:rPr lang="en-GB" b="1" i="1" dirty="0" err="1"/>
              <a:t>modeling</a:t>
            </a:r>
            <a:r>
              <a:rPr lang="en-GB" b="1" dirty="0"/>
              <a:t>. MIT press.(Google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Chaffey, D. and Ellis-Chadwick, F., 2019. </a:t>
            </a:r>
            <a:r>
              <a:rPr lang="en-GB" b="1" i="1" dirty="0"/>
              <a:t>Digital marketing</a:t>
            </a:r>
            <a:r>
              <a:rPr lang="en-GB" b="1" dirty="0"/>
              <a:t>. Pearson </a:t>
            </a:r>
            <a:r>
              <a:rPr lang="en-GB" b="1" dirty="0" err="1"/>
              <a:t>uk</a:t>
            </a:r>
            <a:r>
              <a:rPr lang="en-GB" b="1" dirty="0"/>
              <a:t>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Fairhurst, D.S., 2022. </a:t>
            </a:r>
            <a:r>
              <a:rPr lang="en-GB" b="1" i="1" dirty="0"/>
              <a:t>Financial </a:t>
            </a:r>
            <a:r>
              <a:rPr lang="en-GB" b="1" i="1" dirty="0" err="1"/>
              <a:t>modeling</a:t>
            </a:r>
            <a:r>
              <a:rPr lang="en-GB" b="1" i="1" dirty="0"/>
              <a:t> in excel for dummies</a:t>
            </a:r>
            <a:r>
              <a:rPr lang="en-GB" b="1" dirty="0"/>
              <a:t>. John Wiley &amp; Sons.(Google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Fisher, D., DeLine, R., Czerwinski, M. and Drucker, S., 2012. Interactions with big data analytics. </a:t>
            </a:r>
            <a:r>
              <a:rPr lang="en-GB" b="1" i="1" dirty="0"/>
              <a:t>interactions</a:t>
            </a:r>
            <a:r>
              <a:rPr lang="en-GB" b="1" dirty="0"/>
              <a:t>, </a:t>
            </a:r>
            <a:r>
              <a:rPr lang="en-GB" b="1" i="1" dirty="0"/>
              <a:t>19</a:t>
            </a:r>
            <a:r>
              <a:rPr lang="en-GB" b="1" dirty="0"/>
              <a:t>(3), pp.50-59.(Google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Fishkin, R. and Høgenhaven, T., 2013. </a:t>
            </a:r>
            <a:r>
              <a:rPr lang="en-GB" b="1" i="1" dirty="0"/>
              <a:t>Inbound marketing and SEO: Insights from the Moz Blog</a:t>
            </a:r>
            <a:r>
              <a:rPr lang="en-GB" b="1" dirty="0"/>
              <a:t>. John Wiley &amp; Sons.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Formby, S.K., Medlin, B.D. and Ellington, V., 2017. Microsoft Excel®: Is It an Important Job Skill for College Graduates?. </a:t>
            </a:r>
            <a:r>
              <a:rPr lang="en-GB" b="1" i="1" dirty="0"/>
              <a:t>Information Systems Education Journal</a:t>
            </a:r>
            <a:r>
              <a:rPr lang="en-GB" b="1" dirty="0"/>
              <a:t>, </a:t>
            </a:r>
            <a:r>
              <a:rPr lang="en-GB" b="1" i="1" dirty="0"/>
              <a:t>15</a:t>
            </a:r>
            <a:r>
              <a:rPr lang="en-GB" b="1" dirty="0"/>
              <a:t>(3), pp.55-63. 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Fraser-Thomas, J.L., Côté, J. and Deakin, J., 2005. Youth sport programs: An avenue to foster positive youth development. </a:t>
            </a:r>
            <a:r>
              <a:rPr lang="en-GB" b="1" i="1" dirty="0"/>
              <a:t>Physical education &amp; sport pedagogy</a:t>
            </a:r>
            <a:r>
              <a:rPr lang="en-GB" b="1" dirty="0"/>
              <a:t>, </a:t>
            </a:r>
            <a:r>
              <a:rPr lang="en-GB" b="1" i="1" dirty="0"/>
              <a:t>10</a:t>
            </a:r>
            <a:r>
              <a:rPr lang="en-GB" b="1" dirty="0"/>
              <a:t>(1), pp.19-40.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Garland, R., </a:t>
            </a:r>
            <a:r>
              <a:rPr lang="en-GB" b="1" dirty="0" err="1"/>
              <a:t>Shilbury</a:t>
            </a:r>
            <a:r>
              <a:rPr lang="en-GB" b="1" dirty="0"/>
              <a:t>, D., </a:t>
            </a:r>
            <a:r>
              <a:rPr lang="en-GB" b="1" dirty="0" err="1"/>
              <a:t>Westerbeek</a:t>
            </a:r>
            <a:r>
              <a:rPr lang="en-GB" b="1" dirty="0"/>
              <a:t>, H., Quick, S. and Funk, D., 2009. Strategic sport marketing.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Jelen, B., 2024. </a:t>
            </a:r>
            <a:r>
              <a:rPr lang="en-GB" b="1" i="1" dirty="0" err="1"/>
              <a:t>MrExcel</a:t>
            </a:r>
            <a:r>
              <a:rPr lang="en-GB" b="1" i="1" dirty="0"/>
              <a:t> 2024: Igniting Excel</a:t>
            </a:r>
            <a:r>
              <a:rPr lang="en-GB" b="1" dirty="0"/>
              <a:t>. Holy Macro! Books. 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Karg, A. and Funk, D., 2020. </a:t>
            </a:r>
            <a:r>
              <a:rPr lang="en-GB" b="1" i="1" dirty="0"/>
              <a:t>Strategic sport marketing</a:t>
            </a:r>
            <a:r>
              <a:rPr lang="en-GB" b="1" dirty="0"/>
              <a:t>. Routledge.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Kotler, P., Keller, K.L., </a:t>
            </a:r>
            <a:r>
              <a:rPr lang="en-GB" b="1" dirty="0" err="1"/>
              <a:t>Ancarani</a:t>
            </a:r>
            <a:r>
              <a:rPr lang="en-GB" b="1" dirty="0"/>
              <a:t>, F. and Costabile, M., 2014. </a:t>
            </a:r>
            <a:r>
              <a:rPr lang="en-GB" b="1" i="1" dirty="0"/>
              <a:t>Marketing management 14/e</a:t>
            </a:r>
            <a:r>
              <a:rPr lang="en-GB" b="1" dirty="0"/>
              <a:t>. </a:t>
            </a:r>
            <a:r>
              <a:rPr lang="en-GB" b="1" dirty="0" err="1"/>
              <a:t>pearson</a:t>
            </a:r>
            <a:r>
              <a:rPr lang="en-GB" b="1" dirty="0"/>
              <a:t>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 err="1"/>
              <a:t>McFedries</a:t>
            </a:r>
            <a:r>
              <a:rPr lang="en-GB" b="1" dirty="0"/>
              <a:t>, P., 2019. </a:t>
            </a:r>
            <a:r>
              <a:rPr lang="en-GB" b="1" i="1" dirty="0"/>
              <a:t>Microsoft Excel 2019 formulas and functions</a:t>
            </a:r>
            <a:r>
              <a:rPr lang="en-GB" b="1" dirty="0"/>
              <a:t>. Microsoft Press. 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 err="1"/>
              <a:t>McFedries</a:t>
            </a:r>
            <a:r>
              <a:rPr lang="en-GB" b="1" dirty="0"/>
              <a:t>, P., 2022. </a:t>
            </a:r>
            <a:r>
              <a:rPr lang="en-GB" b="1" i="1" dirty="0"/>
              <a:t>Microsoft Excel formulas and functions (Office 2021 and Microsoft 365)</a:t>
            </a:r>
            <a:r>
              <a:rPr lang="en-GB" b="1" dirty="0"/>
              <a:t>. Microsoft Press. 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Mullin, B.J., Hardy, S. and Sutton, W., 2014. </a:t>
            </a:r>
            <a:r>
              <a:rPr lang="en-GB" b="1" i="1" dirty="0"/>
              <a:t>Sport marketing 4th edition</a:t>
            </a:r>
            <a:r>
              <a:rPr lang="en-GB" b="1" dirty="0"/>
              <a:t>. Human Kinetics.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Rackliffe, U. R., &amp; Ragland, L. (2016). Excel in the accounting curriculum: Perceptions from accounting professors. </a:t>
            </a:r>
            <a:r>
              <a:rPr lang="en-GB" b="1" i="1" dirty="0"/>
              <a:t>Accounting Education</a:t>
            </a:r>
            <a:r>
              <a:rPr lang="en-GB" b="1" dirty="0"/>
              <a:t>, </a:t>
            </a:r>
            <a:r>
              <a:rPr lang="en-GB" b="1" i="1" dirty="0"/>
              <a:t>25</a:t>
            </a:r>
            <a:r>
              <a:rPr lang="en-GB" b="1" dirty="0"/>
              <a:t>(2), 139–166. </a:t>
            </a:r>
            <a:r>
              <a:rPr lang="en-GB" b="1" u="sng" dirty="0">
                <a:hlinkClick r:id="rId2"/>
              </a:rPr>
              <a:t>https:/​/​doi.org/​10.1080/​09639284.2015.1126791</a:t>
            </a:r>
            <a:r>
              <a:rPr lang="en-GB" b="1" dirty="0"/>
              <a:t>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Ratten, V., 2019. </a:t>
            </a:r>
            <a:r>
              <a:rPr lang="en-GB" b="1" i="1" dirty="0"/>
              <a:t>Sport entrepreneurship and public policy</a:t>
            </a:r>
            <a:r>
              <a:rPr lang="en-GB" b="1" dirty="0"/>
              <a:t>. Emerald Publishing Limited.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 err="1"/>
              <a:t>Shilbury</a:t>
            </a:r>
            <a:r>
              <a:rPr lang="en-GB" b="1" dirty="0"/>
              <a:t>, D., </a:t>
            </a:r>
            <a:r>
              <a:rPr lang="en-GB" b="1" dirty="0" err="1"/>
              <a:t>Westerbeek</a:t>
            </a:r>
            <a:r>
              <a:rPr lang="en-GB" b="1" dirty="0"/>
              <a:t>, H., Quick, S. and Funk, D., 2012. Sport Organization. </a:t>
            </a:r>
            <a:r>
              <a:rPr lang="en-GB" b="1" i="1" dirty="0"/>
              <a:t>Key Concepts in Sport Management</a:t>
            </a:r>
            <a:r>
              <a:rPr lang="en-GB" b="1" dirty="0"/>
              <a:t>, </a:t>
            </a:r>
            <a:r>
              <a:rPr lang="en-GB" b="1" i="1" dirty="0"/>
              <a:t>4</a:t>
            </a:r>
            <a:r>
              <a:rPr lang="en-GB" b="1" dirty="0"/>
              <a:t>(1), pp.62-84.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Skinner, J., Edwards, A. and Smith, A.C., 2020. </a:t>
            </a:r>
            <a:r>
              <a:rPr lang="en-GB" b="1" i="1" dirty="0"/>
              <a:t>Qualitative research in sport management</a:t>
            </a:r>
            <a:r>
              <a:rPr lang="en-GB" b="1" dirty="0"/>
              <a:t>. Routledge.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Stavros, C. and Smith, A.C., 2019. Sport branding insights. Routledge.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Strauss, E. and Quinn, M., 2022. </a:t>
            </a:r>
            <a:r>
              <a:rPr lang="en-GB" b="1" i="1" dirty="0"/>
              <a:t>The </a:t>
            </a:r>
            <a:r>
              <a:rPr lang="en-GB" b="1" i="1" dirty="0" err="1"/>
              <a:t>routledge</a:t>
            </a:r>
            <a:r>
              <a:rPr lang="en-GB" b="1" i="1" dirty="0"/>
              <a:t> handbook of accounting information systems</a:t>
            </a:r>
            <a:r>
              <a:rPr lang="en-GB" b="1" dirty="0"/>
              <a:t>. Taylor &amp; Francis Group.(Google Scholar)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Watson, F., 2020. New fund set up after the Covid-19 outbreak helps </a:t>
            </a:r>
            <a:r>
              <a:rPr lang="en-GB" b="1" dirty="0" err="1"/>
              <a:t>Pembrokehire</a:t>
            </a:r>
            <a:r>
              <a:rPr lang="en-GB" b="1" dirty="0"/>
              <a:t> sports teams. </a:t>
            </a:r>
            <a:r>
              <a:rPr lang="en-GB" b="1" i="1" dirty="0"/>
              <a:t>Western Telegraph (Haverfordwest, Wales)</a:t>
            </a:r>
            <a:r>
              <a:rPr lang="en-GB" b="1" dirty="0"/>
              <a:t>.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b="1" dirty="0"/>
              <a:t>Willis, V. F. (2016). A model for teaching technology: Using Excel in an accounting information systems course. </a:t>
            </a:r>
            <a:r>
              <a:rPr lang="en-GB" b="1" i="1" dirty="0"/>
              <a:t>Journal of Accounting Education</a:t>
            </a:r>
            <a:r>
              <a:rPr lang="en-GB" b="1" dirty="0"/>
              <a:t>, </a:t>
            </a:r>
            <a:r>
              <a:rPr lang="en-GB" b="1" i="1" dirty="0"/>
              <a:t>36</a:t>
            </a:r>
            <a:r>
              <a:rPr lang="en-GB" b="1" dirty="0"/>
              <a:t>, 87–99. </a:t>
            </a:r>
            <a:r>
              <a:rPr lang="en-GB" b="1" u="sng" dirty="0">
                <a:hlinkClick r:id="rId3"/>
              </a:rPr>
              <a:t>https:/​/​doi.org/​10.1016/​j.jaccedu.2016.05.002</a:t>
            </a:r>
            <a:r>
              <a:rPr lang="en-GB" b="1" dirty="0"/>
              <a:t> (Google Scholar)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17776"/>
      </p:ext>
    </p:extLst>
  </p:cSld>
  <p:clrMapOvr>
    <a:masterClrMapping/>
  </p:clrMapOvr>
</p:sld>
</file>

<file path=ppt/theme/theme1.xml><?xml version="1.0" encoding="utf-8"?>
<a:theme xmlns:a="http://schemas.openxmlformats.org/drawingml/2006/main" name="Square harmony">
  <a:themeElements>
    <a:clrScheme name="Square Harmony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0E5336"/>
      </a:accent1>
      <a:accent2>
        <a:srgbClr val="DDB4FA"/>
      </a:accent2>
      <a:accent3>
        <a:srgbClr val="5693CF"/>
      </a:accent3>
      <a:accent4>
        <a:srgbClr val="F6F8E6"/>
      </a:accent4>
      <a:accent5>
        <a:srgbClr val="90FEC3"/>
      </a:accent5>
      <a:accent6>
        <a:srgbClr val="1538A8"/>
      </a:accent6>
      <a:hlink>
        <a:srgbClr val="467886"/>
      </a:hlink>
      <a:folHlink>
        <a:srgbClr val="96607D"/>
      </a:folHlink>
    </a:clrScheme>
    <a:fontScheme name="Square harmony">
      <a:majorFont>
        <a:latin typeface="Avenir Next LT Pro Demi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quare Harmony_win32_EF_v3" id="{DFB72738-CE99-4470-904C-205E8E70D837}" vid="{F2FEBAB6-D7E3-4CC2-B31D-075EF81A389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1886</Words>
  <Application>Microsoft Office PowerPoint</Application>
  <PresentationFormat>Widescreen</PresentationFormat>
  <Paragraphs>399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Arial Black</vt:lpstr>
      <vt:lpstr>Avenir Next LT Pro Demi</vt:lpstr>
      <vt:lpstr>Avenir Next LT Pro Light</vt:lpstr>
      <vt:lpstr>Calibri</vt:lpstr>
      <vt:lpstr>Square harmony</vt:lpstr>
      <vt:lpstr>                  </vt:lpstr>
      <vt:lpstr>Getting started with the e-portfolio</vt:lpstr>
      <vt:lpstr>Goals and Purpose of the Questionnaire</vt:lpstr>
      <vt:lpstr>What did I do?</vt:lpstr>
      <vt:lpstr>Key Survey Findings</vt:lpstr>
      <vt:lpstr>Website design and marketing</vt:lpstr>
      <vt:lpstr>Dividing the Demanding audience</vt:lpstr>
      <vt:lpstr>Use of Microsoft Excel </vt:lpstr>
      <vt:lpstr>Process Summary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adelina Cozma</dc:creator>
  <cp:lastModifiedBy>adelina Cozma</cp:lastModifiedBy>
  <cp:revision>1</cp:revision>
  <dcterms:created xsi:type="dcterms:W3CDTF">2026-03-15T21:57:26Z</dcterms:created>
  <dcterms:modified xsi:type="dcterms:W3CDTF">2026-03-16T00:38:53Z</dcterms:modified>
</cp:coreProperties>
</file>