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64" r:id="rId3"/>
    <p:sldId id="278" r:id="rId4"/>
    <p:sldId id="279" r:id="rId5"/>
    <p:sldId id="265" r:id="rId6"/>
    <p:sldId id="280" r:id="rId7"/>
    <p:sldId id="281" r:id="rId8"/>
    <p:sldId id="282" r:id="rId9"/>
    <p:sldId id="283" r:id="rId10"/>
    <p:sldId id="284" r:id="rId11"/>
    <p:sldId id="285" r:id="rId12"/>
    <p:sldId id="286" r:id="rId13"/>
    <p:sldId id="288" r:id="rId14"/>
    <p:sldId id="287" r:id="rId15"/>
    <p:sldId id="289" r:id="rId16"/>
    <p:sldId id="290" r:id="rId17"/>
    <p:sldId id="291" r:id="rId18"/>
    <p:sldId id="292" r:id="rId19"/>
    <p:sldId id="293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5388F-569C-4963-F443-52710F755CE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TAX for the self-employed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BEF257-EB31-2052-6358-3F38E247237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136857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5388F-569C-4963-F443-52710F755CE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Most jobs are PAYE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BEF257-EB31-2052-6358-3F38E247237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671220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F86549-6B05-3B6D-A837-80EE022C42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79BA2-8F4B-536E-DFE9-5FB759BE037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Most jobs are PAYE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BEDF64-A93E-F9AF-39B3-6F484F37C5E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 Pay As You Earn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2394171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9CF964-86DA-DC7E-D9E3-F7F75DB6E1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4DC50-28F7-7A05-69E9-D737B1D48E2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Actors are self Employed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E59C88-4A6A-8A0F-D6F9-8DED3AB76ED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Self-Assessed:</a:t>
            </a:r>
          </a:p>
          <a:p>
            <a:r>
              <a:rPr lang="en-GB" sz="2800" dirty="0"/>
              <a:t>Pay tax at the end of the year </a:t>
            </a:r>
          </a:p>
        </p:txBody>
      </p:sp>
    </p:spTree>
    <p:extLst>
      <p:ext uri="{BB962C8B-B14F-4D97-AF65-F5344CB8AC3E}">
        <p14:creationId xmlns:p14="http://schemas.microsoft.com/office/powerpoint/2010/main" val="561731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5388F-569C-4963-F443-52710F755CE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Income &amp; Expenditure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BEF257-EB31-2052-6358-3F38E247237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Important to be organised and keep receipts and details of Income and expenses</a:t>
            </a:r>
          </a:p>
        </p:txBody>
      </p:sp>
    </p:spTree>
    <p:extLst>
      <p:ext uri="{BB962C8B-B14F-4D97-AF65-F5344CB8AC3E}">
        <p14:creationId xmlns:p14="http://schemas.microsoft.com/office/powerpoint/2010/main" val="38266174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1B4DD7-9A57-E036-EE27-93CB0ABFE2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7DEF4-CE5F-F4C9-702F-2C0D2DC2A8B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Income: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A0DC13-DEDF-42EF-C0E7-242B750F087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Everything you earn and reimbursed expenses </a:t>
            </a:r>
          </a:p>
        </p:txBody>
      </p:sp>
    </p:spTree>
    <p:extLst>
      <p:ext uri="{BB962C8B-B14F-4D97-AF65-F5344CB8AC3E}">
        <p14:creationId xmlns:p14="http://schemas.microsoft.com/office/powerpoint/2010/main" val="39755260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1B785D-A31F-8EF3-8BAD-5CED2183E4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0E61A-3E25-2A6B-35F3-28792578156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expenses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8C607B-2A06-BEE4-522C-3D0D1778808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Every LEGITIMATE business expense </a:t>
            </a:r>
          </a:p>
        </p:txBody>
      </p:sp>
    </p:spTree>
    <p:extLst>
      <p:ext uri="{BB962C8B-B14F-4D97-AF65-F5344CB8AC3E}">
        <p14:creationId xmlns:p14="http://schemas.microsoft.com/office/powerpoint/2010/main" val="23531167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E129F1-D4BB-1C77-66A9-7D726B9D7E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EDC53-E449-19A0-990E-1B50DC2F003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expenses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E73800-4E9E-98A4-667D-6C1E3F4FF0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5194" y="4139479"/>
            <a:ext cx="6801612" cy="255428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Travel / Motor expenses / subsistence</a:t>
            </a:r>
          </a:p>
          <a:p>
            <a:r>
              <a:rPr lang="en-GB" dirty="0"/>
              <a:t>Use of home as office / Utilities</a:t>
            </a:r>
          </a:p>
          <a:p>
            <a:r>
              <a:rPr lang="en-GB" dirty="0"/>
              <a:t>Costumes</a:t>
            </a:r>
          </a:p>
          <a:p>
            <a:r>
              <a:rPr lang="en-GB" dirty="0" err="1"/>
              <a:t>Comission</a:t>
            </a:r>
            <a:endParaRPr lang="en-GB" dirty="0"/>
          </a:p>
          <a:p>
            <a:r>
              <a:rPr lang="en-GB" dirty="0"/>
              <a:t>Subscriptions</a:t>
            </a:r>
          </a:p>
          <a:p>
            <a:r>
              <a:rPr lang="en-GB" dirty="0"/>
              <a:t>Research</a:t>
            </a:r>
          </a:p>
          <a:p>
            <a:endParaRPr lang="en-GB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9960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E49E3D-651B-72F3-A4EB-EEA1B62737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4A96A-746A-BA6A-FC31-C54698CEE61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Calculating tax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07218A-33E0-754B-416A-EE4A27BE31D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Income minus expenses = taxable profit</a:t>
            </a:r>
          </a:p>
          <a:p>
            <a:r>
              <a:rPr lang="en-GB" sz="2800" dirty="0"/>
              <a:t>Personal Allowance = £12570 per year</a:t>
            </a:r>
          </a:p>
        </p:txBody>
      </p:sp>
    </p:spTree>
    <p:extLst>
      <p:ext uri="{BB962C8B-B14F-4D97-AF65-F5344CB8AC3E}">
        <p14:creationId xmlns:p14="http://schemas.microsoft.com/office/powerpoint/2010/main" val="27181567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B13B4A-9D1B-D6B8-FFBD-354CF2BA88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01A97-390A-3B34-FCCB-5235838B96B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Calculating tax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64409F-CE27-2DB8-DB29-1DA18FFBA5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5194" y="4352543"/>
            <a:ext cx="6801612" cy="2208055"/>
          </a:xfrm>
        </p:spPr>
        <p:txBody>
          <a:bodyPr>
            <a:normAutofit/>
          </a:bodyPr>
          <a:lstStyle/>
          <a:p>
            <a:r>
              <a:rPr lang="en-GB" sz="2800" dirty="0"/>
              <a:t>Example A</a:t>
            </a:r>
          </a:p>
          <a:p>
            <a:r>
              <a:rPr lang="en-GB" sz="2800" dirty="0"/>
              <a:t>Income = £10,000</a:t>
            </a:r>
          </a:p>
          <a:p>
            <a:r>
              <a:rPr lang="en-GB" sz="2800" dirty="0"/>
              <a:t>Expenses = £11,000</a:t>
            </a:r>
          </a:p>
          <a:p>
            <a:r>
              <a:rPr lang="en-GB" sz="2800" dirty="0"/>
              <a:t>Taxable profit = -£1000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6802713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EA5B09-7CCF-6E8C-9720-216A1DB7B4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A8D8F-850C-527B-B7E5-89CD3F2C435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Calculating tax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135FD5-387C-A4BF-47FC-C6791DAAB7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5194" y="4121723"/>
            <a:ext cx="6801612" cy="2607551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Example B</a:t>
            </a:r>
          </a:p>
          <a:p>
            <a:r>
              <a:rPr lang="en-GB" dirty="0"/>
              <a:t>Income = £20,000</a:t>
            </a:r>
          </a:p>
          <a:p>
            <a:r>
              <a:rPr lang="en-GB" dirty="0"/>
              <a:t>Expenses = £5000</a:t>
            </a:r>
          </a:p>
          <a:p>
            <a:r>
              <a:rPr lang="en-GB" dirty="0"/>
              <a:t>Taxable profit = £15,000</a:t>
            </a:r>
          </a:p>
          <a:p>
            <a:r>
              <a:rPr lang="en-GB" dirty="0"/>
              <a:t>Personal Allowance = £12570</a:t>
            </a:r>
          </a:p>
          <a:p>
            <a:r>
              <a:rPr lang="en-GB" dirty="0"/>
              <a:t>Taxable profit = £2430</a:t>
            </a:r>
          </a:p>
        </p:txBody>
      </p:sp>
    </p:spTree>
    <p:extLst>
      <p:ext uri="{BB962C8B-B14F-4D97-AF65-F5344CB8AC3E}">
        <p14:creationId xmlns:p14="http://schemas.microsoft.com/office/powerpoint/2010/main" val="6008028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80F512-1C6A-BC67-124A-274D9E616E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AB64D-052B-8F75-32B8-8BF4DBA2FB0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Calculating tax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767EF5-CD90-5F0F-2D18-DF8A2AC6F1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5194" y="4121723"/>
            <a:ext cx="6801612" cy="2607551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Example B</a:t>
            </a:r>
          </a:p>
          <a:p>
            <a:r>
              <a:rPr lang="en-GB" dirty="0"/>
              <a:t>Taxable profit = £2430</a:t>
            </a:r>
          </a:p>
          <a:p>
            <a:r>
              <a:rPr lang="en-GB" dirty="0"/>
              <a:t>Earnings </a:t>
            </a:r>
            <a:r>
              <a:rPr lang="en-GB" dirty="0" err="1"/>
              <a:t>upto</a:t>
            </a:r>
            <a:r>
              <a:rPr lang="en-GB" dirty="0"/>
              <a:t> £37,700 = 20%</a:t>
            </a:r>
          </a:p>
          <a:p>
            <a:r>
              <a:rPr lang="en-GB" dirty="0"/>
              <a:t>From £37,701 - £125,140 = 40%</a:t>
            </a:r>
          </a:p>
          <a:p>
            <a:r>
              <a:rPr lang="en-GB" dirty="0"/>
              <a:t>£125,141 and above = 45%</a:t>
            </a:r>
          </a:p>
          <a:p>
            <a:r>
              <a:rPr lang="en-GB" dirty="0"/>
              <a:t>20% of £2430 = £486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30464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DA96B2-03C3-3DDB-C7C9-DF594DC806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BF7272-455B-B7CD-E170-ED3F8C6B089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Calculating tax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71D2A-A29B-8FC0-9712-22844274AF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5194" y="4121723"/>
            <a:ext cx="6801612" cy="2607551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Example B</a:t>
            </a:r>
          </a:p>
          <a:p>
            <a:r>
              <a:rPr lang="en-GB" dirty="0"/>
              <a:t>National Insurance</a:t>
            </a:r>
          </a:p>
          <a:p>
            <a:r>
              <a:rPr lang="en-GB" dirty="0"/>
              <a:t>Class 2 = £3.50 per week (voluntary if profits are below £6845)</a:t>
            </a:r>
          </a:p>
          <a:p>
            <a:r>
              <a:rPr lang="en-GB" dirty="0"/>
              <a:t>Class 4 = 6% of profits between £12570 - £50270</a:t>
            </a:r>
          </a:p>
          <a:p>
            <a:r>
              <a:rPr lang="en-GB" dirty="0"/>
              <a:t>2% on anything over £50271</a:t>
            </a:r>
          </a:p>
          <a:p>
            <a:r>
              <a:rPr lang="en-GB" dirty="0"/>
              <a:t>6% of £2430 = £145.80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23445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DF3D3C-F1FB-D1AB-D891-38677657DC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130E3-26BB-3CE8-45FD-CCEBCC5D5F9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Total tax bill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413C7-D800-C28C-6603-F2E722CB63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5194" y="4121723"/>
            <a:ext cx="6801612" cy="2607551"/>
          </a:xfrm>
        </p:spPr>
        <p:txBody>
          <a:bodyPr>
            <a:normAutofit/>
          </a:bodyPr>
          <a:lstStyle/>
          <a:p>
            <a:r>
              <a:rPr lang="en-GB" dirty="0"/>
              <a:t>Taxable profit = £2430</a:t>
            </a:r>
          </a:p>
          <a:p>
            <a:r>
              <a:rPr lang="en-GB" dirty="0"/>
              <a:t>Tax = £486</a:t>
            </a:r>
          </a:p>
          <a:p>
            <a:r>
              <a:rPr lang="en-GB" dirty="0"/>
              <a:t>NI = £145.80</a:t>
            </a:r>
          </a:p>
          <a:p>
            <a:r>
              <a:rPr lang="en-GB" dirty="0"/>
              <a:t>Total = £631.80</a:t>
            </a:r>
          </a:p>
          <a:p>
            <a:r>
              <a:rPr lang="en-GB" dirty="0"/>
              <a:t>Payable 31</a:t>
            </a:r>
            <a:r>
              <a:rPr lang="en-GB" baseline="30000" dirty="0"/>
              <a:t>st</a:t>
            </a:r>
            <a:r>
              <a:rPr lang="en-GB" dirty="0"/>
              <a:t> January or there is a fine.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69218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B5E314-F46D-E3D5-A7C5-F474132748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1B77B-B303-398C-C99B-EED434EED9F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But…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63CD8B-DE28-A702-2C5D-33E3C1F62E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5194" y="4121723"/>
            <a:ext cx="6801612" cy="2607551"/>
          </a:xfrm>
        </p:spPr>
        <p:txBody>
          <a:bodyPr>
            <a:normAutofit/>
          </a:bodyPr>
          <a:lstStyle/>
          <a:p>
            <a:r>
              <a:rPr lang="en-GB" dirty="0"/>
              <a:t>Total = £631.80</a:t>
            </a:r>
          </a:p>
          <a:p>
            <a:r>
              <a:rPr lang="en-GB" dirty="0"/>
              <a:t>Payment on account for next year in 2 </a:t>
            </a:r>
            <a:r>
              <a:rPr lang="en-GB" dirty="0" err="1"/>
              <a:t>installments</a:t>
            </a:r>
            <a:r>
              <a:rPr lang="en-GB" dirty="0"/>
              <a:t> 31</a:t>
            </a:r>
            <a:r>
              <a:rPr lang="en-GB" baseline="30000" dirty="0"/>
              <a:t>st</a:t>
            </a:r>
            <a:r>
              <a:rPr lang="en-GB" dirty="0"/>
              <a:t> Jan and 31</a:t>
            </a:r>
            <a:r>
              <a:rPr lang="en-GB" baseline="30000" dirty="0"/>
              <a:t>st</a:t>
            </a:r>
            <a:r>
              <a:rPr lang="en-GB" dirty="0"/>
              <a:t> July</a:t>
            </a:r>
          </a:p>
          <a:p>
            <a:r>
              <a:rPr lang="en-GB" dirty="0"/>
              <a:t>So your bill will actually be £947.70</a:t>
            </a:r>
          </a:p>
          <a:p>
            <a:r>
              <a:rPr lang="en-GB" dirty="0"/>
              <a:t>Payable 31</a:t>
            </a:r>
            <a:r>
              <a:rPr lang="en-GB" baseline="30000" dirty="0"/>
              <a:t>st</a:t>
            </a:r>
            <a:r>
              <a:rPr lang="en-GB" dirty="0"/>
              <a:t> January or there is a fine!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11252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7ACC92-5D6C-5970-4804-4C57FE95F4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C2876-A9B0-1DF7-4A99-BDE155DAD9B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Tip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67D2BA-85A3-3932-F775-6A381945B2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5194" y="4121723"/>
            <a:ext cx="6801612" cy="2607551"/>
          </a:xfrm>
        </p:spPr>
        <p:txBody>
          <a:bodyPr>
            <a:normAutofit/>
          </a:bodyPr>
          <a:lstStyle/>
          <a:p>
            <a:endParaRPr lang="en-GB" sz="2800" dirty="0"/>
          </a:p>
          <a:p>
            <a:r>
              <a:rPr lang="en-GB" sz="2800" dirty="0"/>
              <a:t>Save 20% of whatever you earn for tax – if you can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12075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816E2C-E7E3-398C-FEEC-FEDB22D229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12A09-D75D-336F-5C9B-249B6264FC2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Tip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D1CA7A-A67D-6BD8-0E4A-081CBC0E84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5194" y="4121723"/>
            <a:ext cx="6801612" cy="2607551"/>
          </a:xfrm>
        </p:spPr>
        <p:txBody>
          <a:bodyPr>
            <a:normAutofit/>
          </a:bodyPr>
          <a:lstStyle/>
          <a:p>
            <a:endParaRPr lang="en-GB" sz="2800" dirty="0"/>
          </a:p>
          <a:p>
            <a:r>
              <a:rPr lang="en-GB" sz="2800" dirty="0"/>
              <a:t>Losses can be offset against PAYE or future tax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82984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15797F-C75A-8CB4-9C2B-BBC9C59DB7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2D73D5-1175-3E77-7B47-AD48BDB806E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Tip 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B49ECB-CC48-2BDB-C205-FB2338EB91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5194" y="4121723"/>
            <a:ext cx="6801612" cy="2607551"/>
          </a:xfrm>
        </p:spPr>
        <p:txBody>
          <a:bodyPr>
            <a:normAutofit/>
          </a:bodyPr>
          <a:lstStyle/>
          <a:p>
            <a:endParaRPr lang="en-GB" sz="2800" dirty="0"/>
          </a:p>
          <a:p>
            <a:r>
              <a:rPr lang="en-GB" sz="2800" dirty="0"/>
              <a:t>You can suggest that your earnings are lower for the next year so that you don’t have to pay on account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55210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FD1169-1884-C3C2-D994-6D51B9241D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4F4B8-08E3-C2BC-4EA7-A7F5B98FAF9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Tip 4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5A544E-4FE4-DFCF-6535-641A911BF4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5194" y="4121723"/>
            <a:ext cx="6801612" cy="2607551"/>
          </a:xfrm>
        </p:spPr>
        <p:txBody>
          <a:bodyPr>
            <a:normAutofit/>
          </a:bodyPr>
          <a:lstStyle/>
          <a:p>
            <a:endParaRPr lang="en-GB" sz="2800" dirty="0"/>
          </a:p>
          <a:p>
            <a:r>
              <a:rPr lang="en-GB" sz="2800" dirty="0"/>
              <a:t>Be organised and keep receipts and records for up to 7 years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9648329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482</TotalTime>
  <Words>357</Words>
  <Application>Microsoft Office PowerPoint</Application>
  <PresentationFormat>Widescreen</PresentationFormat>
  <Paragraphs>73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Arial</vt:lpstr>
      <vt:lpstr>Gill Sans MT</vt:lpstr>
      <vt:lpstr>Parcel</vt:lpstr>
      <vt:lpstr>TAX for the self-employed</vt:lpstr>
      <vt:lpstr>Most jobs are PAYE</vt:lpstr>
      <vt:lpstr>Most jobs are PAYE</vt:lpstr>
      <vt:lpstr>Actors are self Employed</vt:lpstr>
      <vt:lpstr>Income &amp; Expenditure</vt:lpstr>
      <vt:lpstr>Income:</vt:lpstr>
      <vt:lpstr>expenses</vt:lpstr>
      <vt:lpstr>expenses</vt:lpstr>
      <vt:lpstr>Calculating tax</vt:lpstr>
      <vt:lpstr>Calculating tax</vt:lpstr>
      <vt:lpstr>Calculating tax</vt:lpstr>
      <vt:lpstr>Calculating tax</vt:lpstr>
      <vt:lpstr>Calculating tax</vt:lpstr>
      <vt:lpstr>Total tax bill</vt:lpstr>
      <vt:lpstr>But…</vt:lpstr>
      <vt:lpstr>Tip 1</vt:lpstr>
      <vt:lpstr>Tip 2</vt:lpstr>
      <vt:lpstr>Tip 3</vt:lpstr>
      <vt:lpstr>Tip 4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 you want to be an actor</dc:title>
  <dc:creator>FILLIS Andrew I</dc:creator>
  <cp:lastModifiedBy>FILLIS Andrew I</cp:lastModifiedBy>
  <cp:revision>9</cp:revision>
  <dcterms:created xsi:type="dcterms:W3CDTF">2024-01-29T03:40:48Z</dcterms:created>
  <dcterms:modified xsi:type="dcterms:W3CDTF">2026-03-17T02:11:32Z</dcterms:modified>
</cp:coreProperties>
</file>