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2" r:id="rId14"/>
    <p:sldId id="293" r:id="rId15"/>
    <p:sldId id="29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Object Oriented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855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Contents: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Structures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C’s answer to objects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mtClean="0">
                <a:solidFill>
                  <a:schemeClr val="tx1"/>
                </a:solidFill>
              </a:rPr>
              <a:t>Declaration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mtClean="0">
                <a:solidFill>
                  <a:schemeClr val="tx1"/>
                </a:solidFill>
              </a:rPr>
              <a:t>Initialization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Accessing member variables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Linked data structures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 smtClean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69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Structures are collections of related variables</a:t>
            </a:r>
            <a:endParaRPr lang="en-GB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</a:t>
            </a:r>
            <a:r>
              <a:rPr lang="en-GB" dirty="0" smtClean="0">
                <a:solidFill>
                  <a:schemeClr val="tx1"/>
                </a:solidFill>
              </a:rPr>
              <a:t>ometimes referred to as </a:t>
            </a:r>
            <a:r>
              <a:rPr lang="en-GB" i="1" dirty="0" smtClean="0">
                <a:solidFill>
                  <a:schemeClr val="tx1"/>
                </a:solidFill>
              </a:rPr>
              <a:t>Aggregates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i="1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 single name is used to define the group of variables.</a:t>
            </a: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Structures are commonly used to define objects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…whose sum is greater than it’s parts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Similar to classes used in C++ </a:t>
            </a:r>
          </a:p>
        </p:txBody>
      </p:sp>
    </p:spTree>
    <p:extLst>
      <p:ext uri="{BB962C8B-B14F-4D97-AF65-F5344CB8AC3E}">
        <p14:creationId xmlns:p14="http://schemas.microsoft.com/office/powerpoint/2010/main" val="1186871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Structures are derived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i.e. they are composed of other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 the example below, three </a:t>
            </a:r>
            <a:r>
              <a:rPr lang="en-GB" dirty="0">
                <a:solidFill>
                  <a:schemeClr val="tx1"/>
                </a:solidFill>
              </a:rPr>
              <a:t>colour channels are aggregated into a single </a:t>
            </a: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structure as follows:</a:t>
            </a:r>
          </a:p>
        </p:txBody>
      </p:sp>
      <p:sp>
        <p:nvSpPr>
          <p:cNvPr id="4" name="Rectangle 3"/>
          <p:cNvSpPr/>
          <p:nvPr/>
        </p:nvSpPr>
        <p:spPr>
          <a:xfrm>
            <a:off x="3276600" y="464820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red;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green;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blue;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643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Keyword 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chemeClr val="tx1"/>
                </a:solidFill>
              </a:rPr>
              <a:t> is used to define the derived data type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is the name of this data 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name is used to declare variables of this structure type.</a:t>
            </a:r>
          </a:p>
        </p:txBody>
      </p:sp>
    </p:spTree>
    <p:extLst>
      <p:ext uri="{BB962C8B-B14F-4D97-AF65-F5344CB8AC3E}">
        <p14:creationId xmlns:p14="http://schemas.microsoft.com/office/powerpoint/2010/main" val="4293198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structure definition does not reserve any space in memory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Instead, the structure creates a new data type that is used to declare a variable.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Variables contained within the braces are the structure’s member variables </a:t>
            </a:r>
          </a:p>
        </p:txBody>
      </p:sp>
    </p:spTree>
    <p:extLst>
      <p:ext uri="{BB962C8B-B14F-4D97-AF65-F5344CB8AC3E}">
        <p14:creationId xmlns:p14="http://schemas.microsoft.com/office/powerpoint/2010/main" val="1203555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Unlike arrays, the member variables contained within a structure do not have to be of the same type: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86000" y="396067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sStudentProfile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age;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684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Declaration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declaration of a structure of type </a:t>
            </a: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can be done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Memory is allocated for </a:t>
            </a:r>
            <a:r>
              <a:rPr lang="en-GB" dirty="0" err="1" smtClean="0">
                <a:solidFill>
                  <a:schemeClr val="tx1"/>
                </a:solidFill>
              </a:rPr>
              <a:t>myColour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971800" y="33528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889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Initialization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Derived data types can also be initialised when </a:t>
            </a:r>
            <a:r>
              <a:rPr lang="en-GB" dirty="0">
                <a:solidFill>
                  <a:schemeClr val="tx1"/>
                </a:solidFill>
              </a:rPr>
              <a:t>it gets </a:t>
            </a:r>
            <a:r>
              <a:rPr lang="en-GB" dirty="0" smtClean="0">
                <a:solidFill>
                  <a:schemeClr val="tx1"/>
                </a:solidFill>
              </a:rPr>
              <a:t>declared as follows: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3581400"/>
            <a:ext cx="6019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RGB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1.0f, 0.5f, 0.2f 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332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Accessing member variables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Individual member variables can be accessed as follows: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38400" y="3505200"/>
            <a:ext cx="4343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colour to white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myColour.red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latin typeface="Consolas" panose="020B0609020204030204" pitchFamily="49" charset="0"/>
              </a:rPr>
              <a:t>= 1.0f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 smtClean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myColour.green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latin typeface="Consolas" panose="020B0609020204030204" pitchFamily="49" charset="0"/>
              </a:rPr>
              <a:t>= 1.0f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 smtClean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myColour.blue</a:t>
            </a:r>
            <a:r>
              <a:rPr lang="en-GB" dirty="0" smtClean="0">
                <a:latin typeface="Consolas" panose="020B0609020204030204" pitchFamily="49" charset="0"/>
              </a:rPr>
              <a:t>  = 1.0f;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421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Accessing Members of Structures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66800" y="1752600"/>
            <a:ext cx="73914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latin typeface="Consolas" panose="020B0609020204030204" pitchFamily="49" charset="0"/>
              </a:rPr>
              <a:t>myColour</a:t>
            </a:r>
            <a:r>
              <a:rPr lang="en-GB" sz="1600" dirty="0" smtClean="0">
                <a:latin typeface="Consolas" panose="020B0609020204030204" pitchFamily="49" charset="0"/>
              </a:rPr>
              <a:t>, *</a:t>
            </a:r>
            <a:r>
              <a:rPr lang="en-GB" sz="1600" dirty="0" err="1" smtClean="0">
                <a:latin typeface="Consolas" panose="020B0609020204030204" pitchFamily="49" charset="0"/>
              </a:rPr>
              <a:t>pColour</a:t>
            </a:r>
            <a:r>
              <a:rPr lang="en-GB" sz="1600" dirty="0" smtClean="0">
                <a:latin typeface="Consolas" panose="020B0609020204030204" pitchFamily="49" charset="0"/>
              </a:rPr>
              <a:t>, </a:t>
            </a:r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latin typeface="Consolas" panose="020B0609020204030204" pitchFamily="49" charset="0"/>
              </a:rPr>
              <a:t>;</a:t>
            </a: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allocate memory for an array of colour values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new 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[2];</a:t>
            </a: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first colour in list to dark grey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[0].red   = </a:t>
            </a:r>
            <a:r>
              <a:rPr lang="en-GB" sz="1600" dirty="0" smtClean="0">
                <a:latin typeface="Consolas" panose="020B0609020204030204" pitchFamily="49" charset="0"/>
              </a:rPr>
              <a:t>0.2f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[0</a:t>
            </a:r>
            <a:r>
              <a:rPr lang="en-GB" sz="1600" dirty="0" smtClean="0">
                <a:latin typeface="Consolas" panose="020B0609020204030204" pitchFamily="49" charset="0"/>
              </a:rPr>
              <a:t>].green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0.2f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latin typeface="Consolas" panose="020B0609020204030204" pitchFamily="49" charset="0"/>
              </a:rPr>
              <a:t>[0].blue 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0.2f;</a:t>
            </a:r>
          </a:p>
          <a:p>
            <a:endParaRPr lang="en-GB" sz="1600" dirty="0" smtClean="0"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second colour to bright red</a:t>
            </a:r>
            <a:endParaRPr lang="en-GB" sz="1600" dirty="0"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latin typeface="Consolas" panose="020B0609020204030204" pitchFamily="49" charset="0"/>
              </a:rPr>
              <a:t>[1].</a:t>
            </a:r>
            <a:r>
              <a:rPr lang="en-GB" sz="1600" dirty="0">
                <a:latin typeface="Consolas" panose="020B0609020204030204" pitchFamily="49" charset="0"/>
              </a:rPr>
              <a:t>red   = 1.0f;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].green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0.0f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].blue 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0.0f;</a:t>
            </a: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using a pointer set the blue component of </a:t>
            </a:r>
            <a:r>
              <a:rPr lang="en-GB" sz="1600" dirty="0" err="1" smtClean="0">
                <a:solidFill>
                  <a:srgbClr val="00B050"/>
                </a:solidFill>
                <a:latin typeface="Consolas" panose="020B0609020204030204" pitchFamily="49" charset="0"/>
              </a:rPr>
              <a:t>myColour</a:t>
            </a:r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 to 1.0f</a:t>
            </a:r>
            <a:endParaRPr lang="en-GB" sz="1600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latin typeface="Consolas" panose="020B0609020204030204" pitchFamily="49" charset="0"/>
              </a:rPr>
              <a:t>pColour</a:t>
            </a:r>
            <a:r>
              <a:rPr lang="en-GB" sz="1600" dirty="0" smtClean="0">
                <a:latin typeface="Consolas" panose="020B0609020204030204" pitchFamily="49" charset="0"/>
              </a:rPr>
              <a:t> = &amp;</a:t>
            </a:r>
            <a:r>
              <a:rPr lang="en-GB" sz="1600" dirty="0" err="1" smtClean="0">
                <a:latin typeface="Consolas" panose="020B0609020204030204" pitchFamily="49" charset="0"/>
              </a:rPr>
              <a:t>myColour</a:t>
            </a:r>
            <a:r>
              <a:rPr lang="en-GB" sz="1600" dirty="0" smtClean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pColour</a:t>
            </a:r>
            <a:r>
              <a:rPr lang="en-GB" sz="1600" dirty="0" smtClean="0">
                <a:latin typeface="Consolas" panose="020B0609020204030204" pitchFamily="49" charset="0"/>
              </a:rPr>
              <a:t>-&gt;blue  = 1.0f;</a:t>
            </a:r>
          </a:p>
        </p:txBody>
      </p:sp>
    </p:spTree>
    <p:extLst>
      <p:ext uri="{BB962C8B-B14F-4D97-AF65-F5344CB8AC3E}">
        <p14:creationId xmlns:p14="http://schemas.microsoft.com/office/powerpoint/2010/main" val="3123802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Linking Data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Structures are often linked together to form a </a:t>
            </a:r>
            <a:r>
              <a:rPr lang="en-GB" sz="2800" i="1" dirty="0" smtClean="0">
                <a:solidFill>
                  <a:schemeClr val="tx1"/>
                </a:solidFill>
              </a:rPr>
              <a:t>linked lists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Each structure contains a pointer to another structure of the same 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Each item within the linked list is referred to as a </a:t>
            </a:r>
            <a:r>
              <a:rPr lang="en-GB" sz="2400" i="1" dirty="0" smtClean="0">
                <a:solidFill>
                  <a:schemeClr val="tx1"/>
                </a:solidFill>
              </a:rPr>
              <a:t>Node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3960674"/>
            <a:ext cx="5181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value;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//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pointer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used to point to the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next 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   //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Node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in the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list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latin typeface="Consolas" panose="020B0609020204030204" pitchFamily="49" charset="0"/>
              </a:rPr>
              <a:t>*next;</a:t>
            </a:r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234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Linking Data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Two pointers can be used to create a link to the next node in the list and to the previous node.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Double linked lists provide an elegant method for the programmer to traverse the list and dynamically add/remove nodes during run-time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76400" y="3960674"/>
            <a:ext cx="60198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value;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pointers used to point to the next/</a:t>
            </a:r>
            <a:r>
              <a:rPr lang="en-GB" dirty="0" err="1" smtClean="0">
                <a:solidFill>
                  <a:srgbClr val="00B050"/>
                </a:solidFill>
                <a:latin typeface="Consolas" panose="020B0609020204030204" pitchFamily="49" charset="0"/>
              </a:rPr>
              <a:t>prev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 </a:t>
            </a:r>
          </a:p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  // Nodes in the list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latin typeface="Consolas" panose="020B0609020204030204" pitchFamily="49" charset="0"/>
              </a:rPr>
              <a:t>*next;</a:t>
            </a:r>
          </a:p>
          <a:p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latin typeface="Consolas" panose="020B0609020204030204" pitchFamily="49" charset="0"/>
              </a:rPr>
              <a:t>*</a:t>
            </a:r>
            <a:r>
              <a:rPr lang="en-GB" dirty="0" err="1" smtClean="0">
                <a:latin typeface="Consolas" panose="020B0609020204030204" pitchFamily="49" charset="0"/>
              </a:rPr>
              <a:t>prev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254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Create </a:t>
            </a:r>
            <a:r>
              <a:rPr lang="en-US" sz="2400" dirty="0">
                <a:solidFill>
                  <a:schemeClr val="tx1"/>
                </a:solidFill>
              </a:rPr>
              <a:t>a </a:t>
            </a:r>
            <a:r>
              <a:rPr lang="en-US" sz="2400" dirty="0" smtClean="0">
                <a:solidFill>
                  <a:schemeClr val="tx1"/>
                </a:solidFill>
              </a:rPr>
              <a:t>structure </a:t>
            </a:r>
            <a:r>
              <a:rPr lang="en-US" sz="2400" dirty="0">
                <a:solidFill>
                  <a:schemeClr val="tx1"/>
                </a:solidFill>
              </a:rPr>
              <a:t>to hold </a:t>
            </a:r>
            <a:r>
              <a:rPr lang="en-US" sz="2400" dirty="0" smtClean="0">
                <a:solidFill>
                  <a:schemeClr val="tx1"/>
                </a:solidFill>
              </a:rPr>
              <a:t>the following </a:t>
            </a:r>
            <a:r>
              <a:rPr lang="en-US" sz="2400" i="1" dirty="0" smtClean="0">
                <a:solidFill>
                  <a:schemeClr val="tx1"/>
                </a:solidFill>
              </a:rPr>
              <a:t>particle</a:t>
            </a:r>
            <a:r>
              <a:rPr lang="en-US" sz="2400" dirty="0" smtClean="0">
                <a:solidFill>
                  <a:schemeClr val="tx1"/>
                </a:solidFill>
              </a:rPr>
              <a:t> data: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Name, Position, Velocity, </a:t>
            </a:r>
            <a:r>
              <a:rPr lang="en-US" sz="2000" dirty="0" err="1" smtClean="0">
                <a:solidFill>
                  <a:schemeClr val="tx1"/>
                </a:solidFill>
              </a:rPr>
              <a:t>Colour</a:t>
            </a:r>
            <a:r>
              <a:rPr lang="en-US" sz="2000" dirty="0" smtClean="0">
                <a:solidFill>
                  <a:schemeClr val="tx1"/>
                </a:solidFill>
              </a:rPr>
              <a:t>, </a:t>
            </a:r>
            <a:r>
              <a:rPr lang="en-US" sz="2000" dirty="0" err="1" smtClean="0">
                <a:solidFill>
                  <a:schemeClr val="tx1"/>
                </a:solidFill>
              </a:rPr>
              <a:t>ActiveFlag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Using the previously defined structure, allocate the memory needed to store 3 </a:t>
            </a:r>
            <a:r>
              <a:rPr lang="en-US" sz="2400" i="1" dirty="0" smtClean="0">
                <a:solidFill>
                  <a:schemeClr val="tx1"/>
                </a:solidFill>
              </a:rPr>
              <a:t>particles.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Pass a pointer to this particle list as an argument to a function.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i="1" dirty="0">
                <a:solidFill>
                  <a:schemeClr val="tx1"/>
                </a:solidFill>
              </a:rPr>
              <a:t>A</a:t>
            </a:r>
            <a:r>
              <a:rPr lang="en-US" sz="2000" i="1" dirty="0" smtClean="0">
                <a:solidFill>
                  <a:schemeClr val="tx1"/>
                </a:solidFill>
              </a:rPr>
              <a:t>sk the user to enter the data for each particle within the list.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i="1" dirty="0" smtClean="0">
                <a:solidFill>
                  <a:schemeClr val="tx1"/>
                </a:solidFill>
              </a:rPr>
              <a:t>Print out the data to the console window,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Update each particle by adding the velocity to the current position for each particle in the list.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Add a </a:t>
            </a:r>
            <a:r>
              <a:rPr lang="en-US" sz="2400" i="1" dirty="0" smtClean="0">
                <a:solidFill>
                  <a:schemeClr val="tx1"/>
                </a:solidFill>
              </a:rPr>
              <a:t>Next</a:t>
            </a:r>
            <a:r>
              <a:rPr lang="en-US" sz="2400" dirty="0" smtClean="0">
                <a:solidFill>
                  <a:schemeClr val="tx1"/>
                </a:solidFill>
              </a:rPr>
              <a:t> pointer to the structure and use this to link each Node in </a:t>
            </a:r>
            <a:r>
              <a:rPr lang="en-US" sz="2400" smtClean="0">
                <a:solidFill>
                  <a:schemeClr val="tx1"/>
                </a:solidFill>
              </a:rPr>
              <a:t>the list.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639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</TotalTime>
  <Words>665</Words>
  <Application>Microsoft Office PowerPoint</Application>
  <PresentationFormat>On-screen Show (4:3)</PresentationFormat>
  <Paragraphs>118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Consolas</vt:lpstr>
      <vt:lpstr>Office Theme</vt:lpstr>
      <vt:lpstr>Object Oriented Programming</vt:lpstr>
      <vt:lpstr>Contents:</vt:lpstr>
      <vt:lpstr>Structures</vt:lpstr>
      <vt:lpstr>Structures</vt:lpstr>
      <vt:lpstr>Example</vt:lpstr>
      <vt:lpstr>Structures</vt:lpstr>
      <vt:lpstr>Structures</vt:lpstr>
      <vt:lpstr>Structures</vt:lpstr>
      <vt:lpstr>Declaration</vt:lpstr>
      <vt:lpstr>Initialization</vt:lpstr>
      <vt:lpstr>Accessing member variables</vt:lpstr>
      <vt:lpstr>Accessing Members of Structures</vt:lpstr>
      <vt:lpstr>Linking Data Structures</vt:lpstr>
      <vt:lpstr>Linking Data Structures</vt:lpstr>
      <vt:lpstr>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38</cp:revision>
  <dcterms:created xsi:type="dcterms:W3CDTF">2006-08-16T00:00:00Z</dcterms:created>
  <dcterms:modified xsi:type="dcterms:W3CDTF">2020-02-02T19:13:18Z</dcterms:modified>
</cp:coreProperties>
</file>