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  <p:sldMasterId id="2147483726" r:id="rId3"/>
  </p:sldMasterIdLst>
  <p:sldIdLst>
    <p:sldId id="257" r:id="rId4"/>
    <p:sldId id="319" r:id="rId5"/>
    <p:sldId id="269" r:id="rId6"/>
    <p:sldId id="320" r:id="rId7"/>
    <p:sldId id="263" r:id="rId8"/>
    <p:sldId id="270" r:id="rId9"/>
    <p:sldId id="321" r:id="rId10"/>
    <p:sldId id="264" r:id="rId11"/>
    <p:sldId id="322" r:id="rId12"/>
    <p:sldId id="271" r:id="rId13"/>
    <p:sldId id="323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324" r:id="rId25"/>
    <p:sldId id="282" r:id="rId26"/>
    <p:sldId id="325" r:id="rId27"/>
    <p:sldId id="283" r:id="rId28"/>
    <p:sldId id="326" r:id="rId29"/>
    <p:sldId id="284" r:id="rId30"/>
    <p:sldId id="285" r:id="rId31"/>
    <p:sldId id="327" r:id="rId32"/>
    <p:sldId id="286" r:id="rId33"/>
    <p:sldId id="287" r:id="rId34"/>
    <p:sldId id="289" r:id="rId35"/>
    <p:sldId id="288" r:id="rId36"/>
    <p:sldId id="328" r:id="rId37"/>
    <p:sldId id="290" r:id="rId38"/>
    <p:sldId id="291" r:id="rId39"/>
    <p:sldId id="329" r:id="rId40"/>
    <p:sldId id="292" r:id="rId41"/>
    <p:sldId id="293" r:id="rId42"/>
    <p:sldId id="315" r:id="rId43"/>
    <p:sldId id="295" r:id="rId44"/>
    <p:sldId id="296" r:id="rId45"/>
    <p:sldId id="297" r:id="rId46"/>
    <p:sldId id="308" r:id="rId47"/>
    <p:sldId id="317" r:id="rId48"/>
    <p:sldId id="299" r:id="rId49"/>
    <p:sldId id="316" r:id="rId50"/>
    <p:sldId id="300" r:id="rId51"/>
    <p:sldId id="302" r:id="rId52"/>
    <p:sldId id="304" r:id="rId53"/>
    <p:sldId id="313" r:id="rId54"/>
    <p:sldId id="314" r:id="rId55"/>
    <p:sldId id="306" r:id="rId56"/>
    <p:sldId id="307" r:id="rId57"/>
    <p:sldId id="260" r:id="rId5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BF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316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5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75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468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552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79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510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166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12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940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107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239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7229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28392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6134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8734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8020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4342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5414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5920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6470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345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3927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9152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7750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1722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3094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5008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2051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92211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7991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18475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8096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41866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7357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15671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0881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6617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34048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78186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8751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8202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87533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631496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3869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62589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20113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66757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86972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84888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52675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19898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987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6308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9424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8/12/2019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7423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9.jpeg"/><Relationship Id="rId5" Type="http://schemas.openxmlformats.org/officeDocument/2006/relationships/image" Target="../media/image8.gif"/><Relationship Id="rId4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3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6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7077" y="2250950"/>
            <a:ext cx="7570573" cy="303411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Human performance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m6x00915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4900" dirty="0"/>
              <a:t>Lecture 5: VIGILANCE &amp; attention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5524" y="5436981"/>
            <a:ext cx="6593681" cy="98853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DR KATE WILLIAMS</a:t>
            </a:r>
          </a:p>
        </p:txBody>
      </p:sp>
    </p:spTree>
    <p:extLst>
      <p:ext uri="{BB962C8B-B14F-4D97-AF65-F5344CB8AC3E}">
        <p14:creationId xmlns:p14="http://schemas.microsoft.com/office/powerpoint/2010/main" val="34605467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103128"/>
            <a:ext cx="7429499" cy="1478570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smtClean="0"/>
              <a:t>Today’s session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59" y="1509653"/>
            <a:ext cx="8171563" cy="3541714"/>
          </a:xfrm>
        </p:spPr>
        <p:txBody>
          <a:bodyPr>
            <a:noAutofit/>
          </a:bodyPr>
          <a:lstStyle/>
          <a:p>
            <a:r>
              <a:rPr lang="en-GB" sz="3200" dirty="0" smtClean="0"/>
              <a:t>Techniques </a:t>
            </a:r>
            <a:r>
              <a:rPr lang="en-GB" sz="3200" dirty="0"/>
              <a:t>to combat loss of vigilance  </a:t>
            </a:r>
            <a:endParaRPr lang="en-GB" sz="3200" dirty="0" smtClean="0"/>
          </a:p>
          <a:p>
            <a:r>
              <a:rPr lang="en-GB" sz="3200" dirty="0" smtClean="0"/>
              <a:t>Architecture </a:t>
            </a:r>
            <a:r>
              <a:rPr lang="en-GB" sz="3200" dirty="0"/>
              <a:t>of </a:t>
            </a:r>
            <a:r>
              <a:rPr lang="en-GB" sz="3200" dirty="0" smtClean="0"/>
              <a:t>attention and associated issues </a:t>
            </a:r>
            <a:endParaRPr lang="en-GB" sz="3200" dirty="0" smtClean="0"/>
          </a:p>
          <a:p>
            <a:r>
              <a:rPr lang="en-GB" sz="3200" dirty="0" smtClean="0"/>
              <a:t>Divided </a:t>
            </a:r>
            <a:r>
              <a:rPr lang="en-GB" sz="3200" dirty="0"/>
              <a:t>attention and Workload  </a:t>
            </a:r>
            <a:endParaRPr lang="en-GB" sz="3200" dirty="0" smtClean="0"/>
          </a:p>
          <a:p>
            <a:r>
              <a:rPr lang="en-GB" sz="3200" dirty="0" smtClean="0"/>
              <a:t>Dual-task </a:t>
            </a:r>
            <a:r>
              <a:rPr lang="en-GB" sz="3200" dirty="0" smtClean="0"/>
              <a:t>performance </a:t>
            </a:r>
            <a:endParaRPr lang="en-GB" sz="3200" dirty="0" smtClean="0"/>
          </a:p>
          <a:p>
            <a:r>
              <a:rPr lang="en-GB" sz="3200" dirty="0" smtClean="0"/>
              <a:t> </a:t>
            </a:r>
            <a:r>
              <a:rPr lang="en-GB" sz="3200" dirty="0"/>
              <a:t>Resource theories  </a:t>
            </a:r>
            <a:r>
              <a:rPr lang="en-GB" sz="3200" dirty="0" smtClean="0"/>
              <a:t>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22302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150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Combating the loss of VIGILANCE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3015" y="647764"/>
            <a:ext cx="8922919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Vigilance is important in real-world settings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Thus, techniques have been </a:t>
            </a:r>
            <a:r>
              <a:rPr lang="en-GB" sz="3200" dirty="0" smtClean="0">
                <a:solidFill>
                  <a:schemeClr val="bg1"/>
                </a:solidFill>
              </a:rPr>
              <a:t>proposed </a:t>
            </a:r>
            <a:r>
              <a:rPr lang="en-GB" sz="3200" dirty="0" smtClean="0">
                <a:solidFill>
                  <a:schemeClr val="bg1"/>
                </a:solidFill>
              </a:rPr>
              <a:t>to combat  loss of vigilance:</a:t>
            </a:r>
          </a:p>
          <a:p>
            <a:endParaRPr lang="en-GB" sz="1000" dirty="0" smtClean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lphaUcPeriod"/>
            </a:pPr>
            <a:r>
              <a:rPr lang="en-GB" sz="3200" b="1" u="sng" dirty="0" smtClean="0">
                <a:solidFill>
                  <a:schemeClr val="bg1"/>
                </a:solidFill>
              </a:rPr>
              <a:t>Increase </a:t>
            </a:r>
            <a:r>
              <a:rPr lang="en-GB" sz="3200" b="1" u="sng" dirty="0">
                <a:solidFill>
                  <a:schemeClr val="bg1"/>
                </a:solidFill>
              </a:rPr>
              <a:t>sensitivity</a:t>
            </a:r>
            <a:r>
              <a:rPr lang="en-GB" sz="3200" dirty="0">
                <a:solidFill>
                  <a:schemeClr val="bg1"/>
                </a:solidFill>
              </a:rPr>
              <a:t>: How</a:t>
            </a:r>
            <a:r>
              <a:rPr lang="en-GB" sz="3200" dirty="0" smtClean="0">
                <a:solidFill>
                  <a:schemeClr val="bg1"/>
                </a:solidFill>
              </a:rPr>
              <a:t>?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bg1"/>
                </a:solidFill>
              </a:rPr>
              <a:t>Show target examples to reduce memory load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A technique </a:t>
            </a:r>
            <a:r>
              <a:rPr lang="en-GB" sz="2800" dirty="0" smtClean="0">
                <a:solidFill>
                  <a:schemeClr val="bg1"/>
                </a:solidFill>
              </a:rPr>
              <a:t>that enhances memory </a:t>
            </a:r>
            <a:r>
              <a:rPr lang="en-GB" sz="2800" dirty="0" smtClean="0">
                <a:solidFill>
                  <a:schemeClr val="bg1"/>
                </a:solidFill>
              </a:rPr>
              <a:t>should </a:t>
            </a:r>
            <a:r>
              <a:rPr lang="en-GB" sz="2800" dirty="0">
                <a:solidFill>
                  <a:schemeClr val="bg1"/>
                </a:solidFill>
              </a:rPr>
              <a:t>reduce sensitivity decrements &amp; preserve a higher overall level of sensitivity.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1400" b="1" dirty="0" smtClean="0">
              <a:solidFill>
                <a:schemeClr val="bg1"/>
              </a:solidFill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Kelly </a:t>
            </a:r>
            <a:r>
              <a:rPr lang="en-GB" sz="2800" b="1" dirty="0">
                <a:solidFill>
                  <a:schemeClr val="bg1"/>
                </a:solidFill>
              </a:rPr>
              <a:t>(1955): </a:t>
            </a:r>
            <a:r>
              <a:rPr lang="en-GB" sz="2800" dirty="0">
                <a:solidFill>
                  <a:schemeClr val="bg1"/>
                </a:solidFill>
              </a:rPr>
              <a:t>when quality control operators could view an ideal image of stimuli, detection performance improved.  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85408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150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Combating the loss of VIGILANCE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502" y="872208"/>
            <a:ext cx="8969433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sz="3600" b="1" u="sng" dirty="0" smtClean="0">
                <a:solidFill>
                  <a:schemeClr val="bg1"/>
                </a:solidFill>
              </a:rPr>
              <a:t>Increase </a:t>
            </a:r>
            <a:r>
              <a:rPr lang="en-GB" sz="3600" b="1" u="sng" dirty="0">
                <a:solidFill>
                  <a:schemeClr val="bg1"/>
                </a:solidFill>
              </a:rPr>
              <a:t>sensitivity</a:t>
            </a:r>
            <a:r>
              <a:rPr lang="en-GB" sz="3600" dirty="0">
                <a:solidFill>
                  <a:schemeClr val="bg1"/>
                </a:solidFill>
              </a:rPr>
              <a:t>: How?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 startAt="2"/>
            </a:pPr>
            <a:r>
              <a:rPr lang="en-GB" sz="3200" b="1" dirty="0">
                <a:solidFill>
                  <a:schemeClr val="bg1"/>
                </a:solidFill>
              </a:rPr>
              <a:t>Introduce false signals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Reduces beta </a:t>
            </a:r>
            <a:r>
              <a:rPr lang="en-GB" sz="3200" dirty="0">
                <a:solidFill>
                  <a:schemeClr val="bg1"/>
                </a:solidFill>
              </a:rPr>
              <a:t>increment caused by </a:t>
            </a:r>
            <a:r>
              <a:rPr lang="en-GB" sz="3200" dirty="0" smtClean="0">
                <a:solidFill>
                  <a:schemeClr val="bg1"/>
                </a:solidFill>
              </a:rPr>
              <a:t>expectancy </a:t>
            </a:r>
            <a:endParaRPr lang="en-GB" sz="3200" dirty="0">
              <a:solidFill>
                <a:schemeClr val="bg1"/>
              </a:solidFill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Childs (1976):</a:t>
            </a:r>
            <a:r>
              <a:rPr lang="en-GB" sz="2800" dirty="0">
                <a:solidFill>
                  <a:schemeClr val="bg1"/>
                </a:solidFill>
              </a:rPr>
              <a:t> Access to visual representations of defective items improves detection performance.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 startAt="3"/>
            </a:pPr>
            <a:r>
              <a:rPr lang="en-GB" sz="3600" b="1" dirty="0">
                <a:solidFill>
                  <a:schemeClr val="bg1"/>
                </a:solidFill>
              </a:rPr>
              <a:t>Increase target </a:t>
            </a:r>
            <a:r>
              <a:rPr lang="en-GB" sz="3600" b="1" dirty="0" smtClean="0">
                <a:solidFill>
                  <a:schemeClr val="bg1"/>
                </a:solidFill>
              </a:rPr>
              <a:t>salience:</a:t>
            </a: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Any </a:t>
            </a:r>
            <a:r>
              <a:rPr lang="en-GB" sz="3200" dirty="0">
                <a:solidFill>
                  <a:schemeClr val="bg1"/>
                </a:solidFill>
              </a:rPr>
              <a:t>procedure that differentiates signal and non-signal stimuli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91563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Combating the loss of vigilance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5228" y="939670"/>
            <a:ext cx="8938729" cy="5918329"/>
          </a:xfrm>
        </p:spPr>
        <p:txBody>
          <a:bodyPr>
            <a:normAutofit lnSpcReduction="10000"/>
          </a:bodyPr>
          <a:lstStyle/>
          <a:p>
            <a:pPr marL="0" indent="-514350">
              <a:lnSpc>
                <a:spcPct val="100000"/>
              </a:lnSpc>
              <a:spcBef>
                <a:spcPts val="0"/>
              </a:spcBef>
              <a:buFont typeface="+mj-lt"/>
              <a:buAutoNum type="alphaUcPeriod"/>
            </a:pPr>
            <a:r>
              <a:rPr lang="en-GB" sz="3600" b="1" u="sng" dirty="0">
                <a:solidFill>
                  <a:schemeClr val="bg1"/>
                </a:solidFill>
              </a:rPr>
              <a:t>Increase sensitivity</a:t>
            </a:r>
            <a:r>
              <a:rPr lang="en-GB" sz="3600" dirty="0">
                <a:solidFill>
                  <a:schemeClr val="bg1"/>
                </a:solidFill>
              </a:rPr>
              <a:t>: How?</a:t>
            </a:r>
          </a:p>
          <a:p>
            <a:pPr marL="0" indent="-514350">
              <a:lnSpc>
                <a:spcPct val="100000"/>
              </a:lnSpc>
              <a:spcBef>
                <a:spcPts val="0"/>
              </a:spcBef>
              <a:buFont typeface="+mj-lt"/>
              <a:buAutoNum type="alphaUcPeriod"/>
            </a:pPr>
            <a:endParaRPr lang="en-GB" sz="1200" b="1" dirty="0" smtClean="0">
              <a:solidFill>
                <a:schemeClr val="bg1"/>
              </a:solidFill>
            </a:endParaRP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 startAt="4"/>
            </a:pPr>
            <a:r>
              <a:rPr lang="en-GB" sz="3200" b="1" dirty="0" smtClean="0">
                <a:solidFill>
                  <a:schemeClr val="bg1"/>
                </a:solidFill>
              </a:rPr>
              <a:t>Reduce </a:t>
            </a:r>
            <a:r>
              <a:rPr lang="en-GB" sz="3200" b="1" dirty="0">
                <a:solidFill>
                  <a:schemeClr val="bg1"/>
                </a:solidFill>
              </a:rPr>
              <a:t>event </a:t>
            </a:r>
            <a:r>
              <a:rPr lang="en-GB" sz="3200" b="1" dirty="0" smtClean="0">
                <a:solidFill>
                  <a:schemeClr val="bg1"/>
                </a:solidFill>
              </a:rPr>
              <a:t>rate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800" b="1" dirty="0" smtClean="0">
                <a:solidFill>
                  <a:schemeClr val="bg1"/>
                </a:solidFill>
              </a:rPr>
              <a:t>Saito </a:t>
            </a:r>
            <a:r>
              <a:rPr lang="en-GB" sz="2800" b="1" dirty="0">
                <a:solidFill>
                  <a:schemeClr val="bg1"/>
                </a:solidFill>
              </a:rPr>
              <a:t>(1972): </a:t>
            </a:r>
            <a:r>
              <a:rPr lang="en-GB" sz="2800" dirty="0">
                <a:solidFill>
                  <a:schemeClr val="bg1"/>
                </a:solidFill>
              </a:rPr>
              <a:t>When </a:t>
            </a:r>
            <a:r>
              <a:rPr lang="en-GB" sz="2800" dirty="0" smtClean="0">
                <a:solidFill>
                  <a:schemeClr val="bg1"/>
                </a:solidFill>
              </a:rPr>
              <a:t>rate </a:t>
            </a:r>
            <a:r>
              <a:rPr lang="en-GB" sz="2800" dirty="0">
                <a:solidFill>
                  <a:schemeClr val="bg1"/>
                </a:solidFill>
              </a:rPr>
              <a:t>of bottle inspection </a:t>
            </a:r>
            <a:r>
              <a:rPr lang="en-GB" sz="2800" dirty="0" smtClean="0">
                <a:solidFill>
                  <a:schemeClr val="bg1"/>
                </a:solidFill>
              </a:rPr>
              <a:t>reduced </a:t>
            </a:r>
            <a:r>
              <a:rPr lang="en-GB" sz="2800" dirty="0">
                <a:solidFill>
                  <a:schemeClr val="bg1"/>
                </a:solidFill>
              </a:rPr>
              <a:t>from 300 p/m to under 200 p/m, </a:t>
            </a:r>
            <a:r>
              <a:rPr lang="en-GB" sz="2800" dirty="0" smtClean="0">
                <a:solidFill>
                  <a:schemeClr val="bg1"/>
                </a:solidFill>
              </a:rPr>
              <a:t>efficiency improved.   </a:t>
            </a:r>
            <a:endParaRPr lang="en-GB" sz="2800" dirty="0">
              <a:solidFill>
                <a:schemeClr val="bg1"/>
              </a:solidFill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800" b="1" dirty="0" err="1" smtClean="0">
                <a:solidFill>
                  <a:schemeClr val="bg1"/>
                </a:solidFill>
              </a:rPr>
              <a:t>Scerbo</a:t>
            </a:r>
            <a:r>
              <a:rPr lang="en-GB" sz="2800" b="1" dirty="0" smtClean="0">
                <a:solidFill>
                  <a:schemeClr val="bg1"/>
                </a:solidFill>
              </a:rPr>
              <a:t> </a:t>
            </a:r>
            <a:r>
              <a:rPr lang="en-GB" sz="2800" b="1" dirty="0">
                <a:solidFill>
                  <a:schemeClr val="bg1"/>
                </a:solidFill>
              </a:rPr>
              <a:t>et al</a:t>
            </a:r>
            <a:r>
              <a:rPr lang="en-GB" sz="2800" b="1" dirty="0" smtClean="0">
                <a:solidFill>
                  <a:schemeClr val="bg1"/>
                </a:solidFill>
              </a:rPr>
              <a:t>. </a:t>
            </a:r>
            <a:r>
              <a:rPr lang="en-GB" sz="2800" b="1" dirty="0">
                <a:solidFill>
                  <a:schemeClr val="bg1"/>
                </a:solidFill>
              </a:rPr>
              <a:t>(1993): </a:t>
            </a:r>
            <a:r>
              <a:rPr lang="en-GB" sz="2800" dirty="0">
                <a:solidFill>
                  <a:schemeClr val="bg1"/>
                </a:solidFill>
              </a:rPr>
              <a:t>giving observers control over event rates </a:t>
            </a:r>
            <a:r>
              <a:rPr lang="en-GB" sz="2800" dirty="0" smtClean="0">
                <a:solidFill>
                  <a:schemeClr val="bg1"/>
                </a:solidFill>
              </a:rPr>
              <a:t>improves </a:t>
            </a:r>
            <a:r>
              <a:rPr lang="en-GB" sz="2800" dirty="0">
                <a:solidFill>
                  <a:schemeClr val="bg1"/>
                </a:solidFill>
              </a:rPr>
              <a:t>sensitivity. </a:t>
            </a:r>
          </a:p>
          <a:p>
            <a:pPr marL="914400" lvl="2" indent="-514350">
              <a:lnSpc>
                <a:spcPct val="100000"/>
              </a:lnSpc>
              <a:spcBef>
                <a:spcPts val="0"/>
              </a:spcBef>
            </a:pPr>
            <a:endParaRPr lang="en-GB" sz="2400" dirty="0">
              <a:solidFill>
                <a:schemeClr val="bg1"/>
              </a:solidFill>
            </a:endParaRPr>
          </a:p>
          <a:p>
            <a:pPr marL="45720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 startAt="5"/>
            </a:pPr>
            <a:r>
              <a:rPr lang="en-GB" sz="3200" b="1" dirty="0" smtClean="0">
                <a:solidFill>
                  <a:schemeClr val="bg1"/>
                </a:solidFill>
              </a:rPr>
              <a:t>Training</a:t>
            </a:r>
          </a:p>
          <a:p>
            <a:pPr marL="857250" lvl="2" indent="-457200">
              <a:lnSpc>
                <a:spcPct val="100000"/>
              </a:lnSpc>
              <a:spcBef>
                <a:spcPts val="0"/>
              </a:spcBef>
            </a:pPr>
            <a:r>
              <a:rPr lang="en-GB" sz="2800" b="1" dirty="0" smtClean="0">
                <a:solidFill>
                  <a:schemeClr val="bg1"/>
                </a:solidFill>
              </a:rPr>
              <a:t>Fisk </a:t>
            </a:r>
            <a:r>
              <a:rPr lang="en-GB" sz="2800" b="1" dirty="0">
                <a:solidFill>
                  <a:schemeClr val="bg1"/>
                </a:solidFill>
              </a:rPr>
              <a:t>&amp; Schneider (1981): </a:t>
            </a:r>
            <a:r>
              <a:rPr lang="en-GB" sz="2800" dirty="0">
                <a:solidFill>
                  <a:schemeClr val="bg1"/>
                </a:solidFill>
              </a:rPr>
              <a:t>Getting Ps to respond in </a:t>
            </a:r>
            <a:r>
              <a:rPr lang="en-GB" sz="2800" dirty="0" smtClean="0">
                <a:solidFill>
                  <a:schemeClr val="bg1"/>
                </a:solidFill>
              </a:rPr>
              <a:t>consistent </a:t>
            </a:r>
            <a:r>
              <a:rPr lang="en-GB" sz="2800" dirty="0" smtClean="0">
                <a:solidFill>
                  <a:schemeClr val="bg1"/>
                </a:solidFill>
              </a:rPr>
              <a:t>&amp; </a:t>
            </a:r>
            <a:r>
              <a:rPr lang="en-GB" sz="2800" dirty="0">
                <a:solidFill>
                  <a:schemeClr val="bg1"/>
                </a:solidFill>
              </a:rPr>
              <a:t>repeated manner to target elements reduced </a:t>
            </a:r>
            <a:r>
              <a:rPr lang="en-GB" sz="2800" dirty="0" smtClean="0">
                <a:solidFill>
                  <a:schemeClr val="bg1"/>
                </a:solidFill>
              </a:rPr>
              <a:t>sensitivity </a:t>
            </a:r>
            <a:r>
              <a:rPr lang="en-GB" sz="2800" dirty="0">
                <a:solidFill>
                  <a:schemeClr val="bg1"/>
                </a:solidFill>
              </a:rPr>
              <a:t>decrement. </a:t>
            </a:r>
          </a:p>
          <a:p>
            <a:pPr marL="914400" lvl="2" indent="-514350">
              <a:lnSpc>
                <a:spcPct val="100000"/>
              </a:lnSpc>
              <a:spcBef>
                <a:spcPts val="0"/>
              </a:spcBef>
            </a:pPr>
            <a:r>
              <a:rPr lang="en-GB" sz="2800" dirty="0">
                <a:solidFill>
                  <a:schemeClr val="bg1"/>
                </a:solidFill>
              </a:rPr>
              <a:t>This technique develops </a:t>
            </a:r>
            <a:r>
              <a:rPr lang="en-GB" sz="2800" b="1" i="1" dirty="0">
                <a:solidFill>
                  <a:schemeClr val="bg1"/>
                </a:solidFill>
              </a:rPr>
              <a:t>Automatic </a:t>
            </a:r>
            <a:r>
              <a:rPr lang="en-GB" sz="2800" b="1" i="1" dirty="0" smtClean="0">
                <a:solidFill>
                  <a:schemeClr val="bg1"/>
                </a:solidFill>
              </a:rPr>
              <a:t>Processing, </a:t>
            </a:r>
            <a:r>
              <a:rPr lang="en-GB" sz="2800" dirty="0" smtClean="0">
                <a:solidFill>
                  <a:schemeClr val="bg1"/>
                </a:solidFill>
              </a:rPr>
              <a:t>thus the target </a:t>
            </a:r>
            <a:r>
              <a:rPr lang="en-GB" sz="2800" dirty="0">
                <a:solidFill>
                  <a:schemeClr val="bg1"/>
                </a:solidFill>
              </a:rPr>
              <a:t>stimulus </a:t>
            </a:r>
            <a:r>
              <a:rPr lang="en-GB" sz="2800" dirty="0" smtClean="0">
                <a:solidFill>
                  <a:schemeClr val="bg1"/>
                </a:solidFill>
              </a:rPr>
              <a:t>would </a:t>
            </a:r>
            <a:r>
              <a:rPr lang="en-GB" sz="2800" dirty="0">
                <a:solidFill>
                  <a:schemeClr val="bg1"/>
                </a:solidFill>
              </a:rPr>
              <a:t>“jump-out</a:t>
            </a:r>
            <a:r>
              <a:rPr lang="en-GB" sz="2800" dirty="0" smtClean="0">
                <a:solidFill>
                  <a:schemeClr val="bg1"/>
                </a:solidFill>
              </a:rPr>
              <a:t>”.</a:t>
            </a:r>
            <a:endParaRPr lang="en-GB" sz="28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2834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COMBATING THE LOSS OF VIGILANCE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585" y="813883"/>
            <a:ext cx="9036303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UcPeriod" startAt="2"/>
            </a:pPr>
            <a:r>
              <a:rPr lang="en-GB" sz="3600" b="1" u="sng" dirty="0">
                <a:solidFill>
                  <a:schemeClr val="bg1"/>
                </a:solidFill>
              </a:rPr>
              <a:t>Shifting Response Criterion: </a:t>
            </a:r>
            <a:r>
              <a:rPr lang="en-GB" sz="3600" dirty="0">
                <a:solidFill>
                  <a:schemeClr val="bg1"/>
                </a:solidFill>
              </a:rPr>
              <a:t>How</a:t>
            </a:r>
            <a:r>
              <a:rPr lang="en-GB" sz="3600" dirty="0" smtClean="0">
                <a:solidFill>
                  <a:schemeClr val="bg1"/>
                </a:solidFill>
              </a:rPr>
              <a:t>?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bg1"/>
                </a:solidFill>
              </a:rPr>
              <a:t>Instructions:</a:t>
            </a:r>
            <a:r>
              <a:rPr lang="en-GB" sz="3200" dirty="0">
                <a:solidFill>
                  <a:schemeClr val="bg1"/>
                </a:solidFill>
              </a:rPr>
              <a:t> Make cost of errors explicit</a:t>
            </a: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But, instruction given will depend on aim to be achieved</a:t>
            </a:r>
          </a:p>
          <a:p>
            <a:pPr marL="1428750" lvl="2" indent="-5143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Difference between seriousness of CR and misses between airport security and </a:t>
            </a:r>
            <a:r>
              <a:rPr lang="en-GB" sz="2800" dirty="0" smtClean="0">
                <a:solidFill>
                  <a:schemeClr val="bg1"/>
                </a:solidFill>
              </a:rPr>
              <a:t>sweet </a:t>
            </a:r>
            <a:r>
              <a:rPr lang="en-GB" sz="2800" dirty="0">
                <a:solidFill>
                  <a:schemeClr val="bg1"/>
                </a:solidFill>
              </a:rPr>
              <a:t>factory. </a:t>
            </a:r>
          </a:p>
          <a:p>
            <a:pPr marL="1428750" lvl="2" indent="-5143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bg1"/>
                </a:solidFill>
              </a:rPr>
              <a:t>Knowledge of </a:t>
            </a:r>
            <a:r>
              <a:rPr lang="en-GB" sz="3200" b="1" dirty="0" smtClean="0">
                <a:solidFill>
                  <a:schemeClr val="bg1"/>
                </a:solidFill>
              </a:rPr>
              <a:t>result.</a:t>
            </a: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Wolfe </a:t>
            </a:r>
            <a:r>
              <a:rPr lang="en-GB" sz="2800" b="1" dirty="0">
                <a:solidFill>
                  <a:schemeClr val="bg1"/>
                </a:solidFill>
              </a:rPr>
              <a:t>et al</a:t>
            </a:r>
            <a:r>
              <a:rPr lang="en-GB" sz="2800" b="1" dirty="0" smtClean="0">
                <a:solidFill>
                  <a:schemeClr val="bg1"/>
                </a:solidFill>
              </a:rPr>
              <a:t>. </a:t>
            </a:r>
            <a:r>
              <a:rPr lang="en-GB" sz="2800" b="1" dirty="0">
                <a:solidFill>
                  <a:schemeClr val="bg1"/>
                </a:solidFill>
              </a:rPr>
              <a:t>(2007): </a:t>
            </a:r>
            <a:r>
              <a:rPr lang="en-GB" sz="2800" dirty="0">
                <a:solidFill>
                  <a:schemeClr val="bg1"/>
                </a:solidFill>
              </a:rPr>
              <a:t>providing Ps with feedback (&amp; temporary high signal rate) in an airport security x-ray of luggage task was effective at shifting &amp; maintaining response criterion at a lower levels.</a:t>
            </a:r>
          </a:p>
          <a:p>
            <a:pPr marL="514350" indent="-514350">
              <a:buFont typeface="+mj-lt"/>
              <a:buAutoNum type="arabicPeriod"/>
            </a:pP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8920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COMBATING THE LOSS OF VIGILANCE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585" y="813883"/>
            <a:ext cx="903630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UcPeriod" startAt="2"/>
            </a:pPr>
            <a:r>
              <a:rPr lang="en-GB" sz="3600" b="1" u="sng" dirty="0">
                <a:solidFill>
                  <a:schemeClr val="bg1"/>
                </a:solidFill>
              </a:rPr>
              <a:t>Shifting Response Criterion: </a:t>
            </a:r>
            <a:r>
              <a:rPr lang="en-GB" sz="3600" dirty="0">
                <a:solidFill>
                  <a:schemeClr val="bg1"/>
                </a:solidFill>
              </a:rPr>
              <a:t>How?</a:t>
            </a:r>
          </a:p>
          <a:p>
            <a:pPr marL="514350" indent="-514350">
              <a:buFont typeface="+mj-lt"/>
              <a:buAutoNum type="arabicPeriod"/>
            </a:pPr>
            <a:endParaRPr lang="en-GB" sz="12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 startAt="3"/>
            </a:pPr>
            <a:r>
              <a:rPr lang="en-GB" sz="3200" b="1" dirty="0">
                <a:solidFill>
                  <a:schemeClr val="bg1"/>
                </a:solidFill>
              </a:rPr>
              <a:t>Introduce False </a:t>
            </a:r>
            <a:r>
              <a:rPr lang="en-GB" sz="3200" b="1" dirty="0" smtClean="0">
                <a:solidFill>
                  <a:schemeClr val="bg1"/>
                </a:solidFill>
              </a:rPr>
              <a:t>Signals</a:t>
            </a:r>
          </a:p>
          <a:p>
            <a:pPr marL="514350" indent="-514350">
              <a:buFont typeface="+mj-lt"/>
              <a:buAutoNum type="arabicPeriod" startAt="3"/>
            </a:pPr>
            <a:endParaRPr lang="en-GB" b="1" dirty="0" smtClean="0">
              <a:solidFill>
                <a:schemeClr val="bg1"/>
              </a:solidFill>
            </a:endParaRP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3200" b="1" dirty="0" smtClean="0">
                <a:solidFill>
                  <a:schemeClr val="bg1"/>
                </a:solidFill>
              </a:rPr>
              <a:t>Baker </a:t>
            </a:r>
            <a:r>
              <a:rPr lang="en-GB" sz="3200" b="1" dirty="0">
                <a:solidFill>
                  <a:schemeClr val="bg1"/>
                </a:solidFill>
              </a:rPr>
              <a:t>(1961); Wilkinson (1964):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smtClean="0">
                <a:solidFill>
                  <a:schemeClr val="bg1"/>
                </a:solidFill>
              </a:rPr>
              <a:t>keep </a:t>
            </a:r>
            <a:r>
              <a:rPr lang="en-GB" sz="3200" dirty="0">
                <a:solidFill>
                  <a:schemeClr val="bg1"/>
                </a:solidFill>
              </a:rPr>
              <a:t>beta </a:t>
            </a:r>
            <a:r>
              <a:rPr lang="en-GB" sz="3200" dirty="0" smtClean="0">
                <a:solidFill>
                  <a:schemeClr val="bg1"/>
                </a:solidFill>
              </a:rPr>
              <a:t>low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971550" lvl="1" indent="-514350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bg1"/>
              </a:solidFill>
            </a:endParaRP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If </a:t>
            </a:r>
            <a:r>
              <a:rPr lang="en-GB" sz="3200" dirty="0">
                <a:solidFill>
                  <a:schemeClr val="bg1"/>
                </a:solidFill>
              </a:rPr>
              <a:t>false signals are similar to target signals, a refreshing of </a:t>
            </a:r>
            <a:r>
              <a:rPr lang="en-GB" sz="3200" dirty="0" smtClean="0">
                <a:solidFill>
                  <a:schemeClr val="bg1"/>
                </a:solidFill>
              </a:rPr>
              <a:t>standard </a:t>
            </a:r>
            <a:r>
              <a:rPr lang="en-GB" sz="3200" dirty="0">
                <a:solidFill>
                  <a:schemeClr val="bg1"/>
                </a:solidFill>
              </a:rPr>
              <a:t>of memory should occur along with a reduction in the sustained demand of the task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</a:p>
          <a:p>
            <a:pPr lvl="1"/>
            <a:r>
              <a:rPr lang="en-GB" sz="3200" dirty="0" smtClean="0">
                <a:solidFill>
                  <a:schemeClr val="bg1"/>
                </a:solidFill>
              </a:rPr>
              <a:t> </a:t>
            </a:r>
            <a:endParaRPr lang="en-GB" sz="3200" dirty="0">
              <a:solidFill>
                <a:schemeClr val="bg1"/>
              </a:solidFill>
            </a:endParaRP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But subsequent acting on false warnings could be </a:t>
            </a:r>
            <a:r>
              <a:rPr lang="en-GB" sz="3200" dirty="0" smtClean="0">
                <a:solidFill>
                  <a:schemeClr val="bg1"/>
                </a:solidFill>
              </a:rPr>
              <a:t>dangerous.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5074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Combating the loss of vigilance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377" y="854328"/>
            <a:ext cx="8987481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UcPeriod" startAt="2"/>
            </a:pPr>
            <a:r>
              <a:rPr lang="en-GB" sz="3600" b="1" u="sng" dirty="0">
                <a:solidFill>
                  <a:schemeClr val="bg1"/>
                </a:solidFill>
              </a:rPr>
              <a:t>Shifting Response Criterion: </a:t>
            </a:r>
            <a:r>
              <a:rPr lang="en-GB" sz="3600" dirty="0">
                <a:solidFill>
                  <a:schemeClr val="bg1"/>
                </a:solidFill>
              </a:rPr>
              <a:t>How?</a:t>
            </a:r>
          </a:p>
          <a:p>
            <a:endParaRPr lang="en-GB" sz="2800" b="1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 smtClean="0">
                <a:solidFill>
                  <a:schemeClr val="bg1"/>
                </a:solidFill>
              </a:rPr>
              <a:t>Confidence </a:t>
            </a:r>
            <a:r>
              <a:rPr lang="en-GB" sz="3600" b="1" dirty="0">
                <a:solidFill>
                  <a:schemeClr val="bg1"/>
                </a:solidFill>
              </a:rPr>
              <a:t>level </a:t>
            </a:r>
            <a:r>
              <a:rPr lang="en-GB" sz="3600" b="1" dirty="0" smtClean="0">
                <a:solidFill>
                  <a:schemeClr val="bg1"/>
                </a:solidFill>
              </a:rPr>
              <a:t>responses</a:t>
            </a:r>
          </a:p>
          <a:p>
            <a:endParaRPr lang="en-GB" sz="3200" b="1" dirty="0" smtClean="0">
              <a:solidFill>
                <a:schemeClr val="bg1"/>
              </a:solidFill>
            </a:endParaRP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3200" b="1" dirty="0" smtClean="0">
                <a:solidFill>
                  <a:schemeClr val="bg1"/>
                </a:solidFill>
              </a:rPr>
              <a:t>Broadbent </a:t>
            </a:r>
            <a:r>
              <a:rPr lang="en-GB" sz="3200" b="1" dirty="0">
                <a:solidFill>
                  <a:schemeClr val="bg1"/>
                </a:solidFill>
              </a:rPr>
              <a:t>&amp; Gregory </a:t>
            </a:r>
            <a:r>
              <a:rPr lang="en-GB" sz="3200" b="1" dirty="0" smtClean="0">
                <a:solidFill>
                  <a:schemeClr val="bg1"/>
                </a:solidFill>
              </a:rPr>
              <a:t>1965</a:t>
            </a:r>
            <a:r>
              <a:rPr lang="en-GB" sz="3200" b="1" dirty="0">
                <a:solidFill>
                  <a:schemeClr val="bg1"/>
                </a:solidFill>
              </a:rPr>
              <a:t>; </a:t>
            </a:r>
            <a:r>
              <a:rPr lang="en-GB" sz="3200" b="1" dirty="0" err="1">
                <a:solidFill>
                  <a:schemeClr val="bg1"/>
                </a:solidFill>
              </a:rPr>
              <a:t>Rizy</a:t>
            </a:r>
            <a:r>
              <a:rPr lang="en-GB" sz="3200" b="1" dirty="0">
                <a:solidFill>
                  <a:schemeClr val="bg1"/>
                </a:solidFill>
              </a:rPr>
              <a:t>, </a:t>
            </a:r>
            <a:r>
              <a:rPr lang="en-GB" sz="3200" b="1" dirty="0" smtClean="0">
                <a:solidFill>
                  <a:schemeClr val="bg1"/>
                </a:solidFill>
              </a:rPr>
              <a:t>1972.</a:t>
            </a:r>
          </a:p>
          <a:p>
            <a:pPr marL="971550" lvl="1" indent="-514350"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bg1"/>
              </a:solidFill>
            </a:endParaRP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Allowing </a:t>
            </a:r>
            <a:r>
              <a:rPr lang="en-GB" sz="3200" dirty="0" smtClean="0">
                <a:solidFill>
                  <a:schemeClr val="bg1"/>
                </a:solidFill>
              </a:rPr>
              <a:t>observer </a:t>
            </a:r>
            <a:r>
              <a:rPr lang="en-GB" sz="3200" dirty="0">
                <a:solidFill>
                  <a:schemeClr val="bg1"/>
                </a:solidFill>
              </a:rPr>
              <a:t>to report </a:t>
            </a:r>
            <a:r>
              <a:rPr lang="en-GB" sz="3200" dirty="0" smtClean="0">
                <a:solidFill>
                  <a:schemeClr val="bg1"/>
                </a:solidFill>
              </a:rPr>
              <a:t>detection </a:t>
            </a:r>
            <a:r>
              <a:rPr lang="en-GB" sz="3200" dirty="0">
                <a:solidFill>
                  <a:schemeClr val="bg1"/>
                </a:solidFill>
              </a:rPr>
              <a:t>of signals with different confidence levels decreases </a:t>
            </a:r>
            <a:r>
              <a:rPr lang="en-GB" sz="3200" dirty="0" smtClean="0">
                <a:solidFill>
                  <a:schemeClr val="bg1"/>
                </a:solidFill>
              </a:rPr>
              <a:t>vigilance </a:t>
            </a:r>
            <a:r>
              <a:rPr lang="en-GB" sz="3200" dirty="0">
                <a:solidFill>
                  <a:schemeClr val="bg1"/>
                </a:solidFill>
              </a:rPr>
              <a:t>decrement – why</a:t>
            </a:r>
            <a:r>
              <a:rPr lang="en-GB" sz="3200" dirty="0" smtClean="0">
                <a:solidFill>
                  <a:schemeClr val="bg1"/>
                </a:solidFill>
              </a:rPr>
              <a:t>?</a:t>
            </a:r>
          </a:p>
          <a:p>
            <a:pPr marL="971550" lvl="1" indent="-5143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1428750" lvl="2" indent="-5143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The likelihood alert technique (fuzzy SDT). </a:t>
            </a:r>
          </a:p>
        </p:txBody>
      </p:sp>
    </p:spTree>
    <p:extLst>
      <p:ext uri="{BB962C8B-B14F-4D97-AF65-F5344CB8AC3E}">
        <p14:creationId xmlns:p14="http://schemas.microsoft.com/office/powerpoint/2010/main" val="14553510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Combating the loss of vigilance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377" y="854328"/>
            <a:ext cx="89874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3600" b="1" dirty="0">
                <a:solidFill>
                  <a:schemeClr val="bg1"/>
                </a:solidFill>
              </a:rPr>
              <a:t>Other techniques: </a:t>
            </a: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Provide rest breaks (</a:t>
            </a:r>
            <a:r>
              <a:rPr lang="en-GB" sz="3200" dirty="0" err="1">
                <a:solidFill>
                  <a:schemeClr val="bg1"/>
                </a:solidFill>
              </a:rPr>
              <a:t>Parasuraman</a:t>
            </a:r>
            <a:r>
              <a:rPr lang="en-GB" sz="3200" dirty="0">
                <a:solidFill>
                  <a:schemeClr val="bg1"/>
                </a:solidFill>
              </a:rPr>
              <a:t>, 1986) to interrupt </a:t>
            </a:r>
            <a:r>
              <a:rPr lang="en-GB" sz="3200" dirty="0" smtClean="0">
                <a:solidFill>
                  <a:schemeClr val="bg1"/>
                </a:solidFill>
              </a:rPr>
              <a:t>continued </a:t>
            </a:r>
            <a:r>
              <a:rPr lang="en-GB" sz="3200" dirty="0">
                <a:solidFill>
                  <a:schemeClr val="bg1"/>
                </a:solidFill>
              </a:rPr>
              <a:t>demand on resources.</a:t>
            </a: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Meditation training (</a:t>
            </a:r>
            <a:r>
              <a:rPr lang="en-GB" sz="3200" dirty="0" smtClean="0">
                <a:solidFill>
                  <a:schemeClr val="bg1"/>
                </a:solidFill>
              </a:rPr>
              <a:t>MacLean </a:t>
            </a:r>
            <a:r>
              <a:rPr lang="en-GB" sz="3200" dirty="0">
                <a:solidFill>
                  <a:schemeClr val="bg1"/>
                </a:solidFill>
              </a:rPr>
              <a:t>et al., 2010).</a:t>
            </a:r>
          </a:p>
          <a:p>
            <a:pPr marL="971550" lvl="1" indent="-5143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Increase arousal levels – e.g., by engaging observers in a secondary task</a:t>
            </a:r>
          </a:p>
          <a:p>
            <a:pPr marL="1428750" lvl="2" indent="-5143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Verbal task while driving - Chan, 2011.</a:t>
            </a:r>
          </a:p>
          <a:p>
            <a:pPr marL="1428750" lvl="2" indent="-5143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Acknowledging entry of aircraft to flow corridor to help detect failures of aircraft self-separation (</a:t>
            </a:r>
            <a:r>
              <a:rPr lang="en-GB" sz="3200" dirty="0" smtClean="0">
                <a:solidFill>
                  <a:schemeClr val="bg1"/>
                </a:solidFill>
              </a:rPr>
              <a:t>Pop </a:t>
            </a:r>
            <a:r>
              <a:rPr lang="en-GB" sz="3200" dirty="0">
                <a:solidFill>
                  <a:schemeClr val="bg1"/>
                </a:solidFill>
              </a:rPr>
              <a:t>et al., 2012).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8052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187" y="807308"/>
            <a:ext cx="902867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Critical for vigilance </a:t>
            </a:r>
            <a:r>
              <a:rPr lang="en-GB" sz="3600" dirty="0" smtClean="0">
                <a:solidFill>
                  <a:schemeClr val="bg1"/>
                </a:solidFill>
              </a:rPr>
              <a:t>tasks.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</a:rPr>
              <a:t>Recognised </a:t>
            </a:r>
            <a:r>
              <a:rPr lang="en-GB" sz="3600" dirty="0" smtClean="0">
                <a:solidFill>
                  <a:schemeClr val="bg1"/>
                </a:solidFill>
              </a:rPr>
              <a:t>as </a:t>
            </a:r>
            <a:r>
              <a:rPr lang="en-GB" sz="3600" dirty="0">
                <a:solidFill>
                  <a:schemeClr val="bg1"/>
                </a:solidFill>
              </a:rPr>
              <a:t>factor involved in general human performance.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Involves selecting particular stimuli from </a:t>
            </a:r>
            <a:r>
              <a:rPr lang="en-GB" sz="3600" dirty="0" smtClean="0">
                <a:solidFill>
                  <a:schemeClr val="bg1"/>
                </a:solidFill>
              </a:rPr>
              <a:t>vast </a:t>
            </a:r>
            <a:r>
              <a:rPr lang="en-GB" sz="3600" dirty="0">
                <a:solidFill>
                  <a:schemeClr val="bg1"/>
                </a:solidFill>
              </a:rPr>
              <a:t>amount of stimuli that we could attend.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Those stimuli that we do focus on receive intensive cognitive processing.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But, things can go wrong </a:t>
            </a:r>
            <a:r>
              <a:rPr lang="en-GB" sz="3600" dirty="0" smtClean="0">
                <a:solidFill>
                  <a:schemeClr val="bg1"/>
                </a:solidFill>
              </a:rPr>
              <a:t>leading </a:t>
            </a:r>
            <a:r>
              <a:rPr lang="en-GB" sz="3600" dirty="0">
                <a:solidFill>
                  <a:schemeClr val="bg1"/>
                </a:solidFill>
              </a:rPr>
              <a:t>to different types of errors.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7145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187" y="807308"/>
            <a:ext cx="902867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</a:rPr>
              <a:t>However, sometimes </a:t>
            </a:r>
            <a:r>
              <a:rPr lang="en-GB" sz="3600" dirty="0">
                <a:solidFill>
                  <a:schemeClr val="bg1"/>
                </a:solidFill>
              </a:rPr>
              <a:t>stimuli </a:t>
            </a:r>
            <a:r>
              <a:rPr lang="en-GB" sz="3600" dirty="0" smtClean="0">
                <a:solidFill>
                  <a:schemeClr val="bg1"/>
                </a:solidFill>
              </a:rPr>
              <a:t>we </a:t>
            </a:r>
            <a:r>
              <a:rPr lang="en-GB" sz="3600" dirty="0">
                <a:solidFill>
                  <a:schemeClr val="bg1"/>
                </a:solidFill>
              </a:rPr>
              <a:t>do not believe we have attended to are actually processed and can affect subsequent behaviour.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So, how does attention, or lack of, impact performance</a:t>
            </a:r>
            <a:r>
              <a:rPr lang="en-GB" sz="3600" dirty="0" smtClean="0">
                <a:solidFill>
                  <a:schemeClr val="bg1"/>
                </a:solidFill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We </a:t>
            </a:r>
            <a:r>
              <a:rPr lang="en-GB" sz="3200" dirty="0">
                <a:solidFill>
                  <a:schemeClr val="bg1"/>
                </a:solidFill>
              </a:rPr>
              <a:t>need to consider different types of attention: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Selective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Focused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Divided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Sustained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9953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187" y="807308"/>
            <a:ext cx="902867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Important </a:t>
            </a:r>
            <a:r>
              <a:rPr lang="en-GB" sz="3200" dirty="0">
                <a:solidFill>
                  <a:schemeClr val="bg1"/>
                </a:solidFill>
              </a:rPr>
              <a:t>empirical &amp; theoretical precursor to the study of selective attention was the concept of the “Bottleneck</a:t>
            </a:r>
            <a:r>
              <a:rPr lang="en-GB" sz="3200" dirty="0" smtClean="0">
                <a:solidFill>
                  <a:schemeClr val="bg1"/>
                </a:solidFill>
              </a:rPr>
              <a:t>”.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Narrowing </a:t>
            </a:r>
            <a:r>
              <a:rPr lang="en-GB" sz="3200" dirty="0">
                <a:solidFill>
                  <a:schemeClr val="bg1"/>
                </a:solidFill>
              </a:rPr>
              <a:t>of </a:t>
            </a:r>
            <a:r>
              <a:rPr lang="en-GB" sz="3200" dirty="0" smtClean="0">
                <a:solidFill>
                  <a:schemeClr val="bg1"/>
                </a:solidFill>
              </a:rPr>
              <a:t>info so </a:t>
            </a:r>
            <a:r>
              <a:rPr lang="en-GB" sz="3200" dirty="0">
                <a:solidFill>
                  <a:schemeClr val="bg1"/>
                </a:solidFill>
              </a:rPr>
              <a:t>only certain aspects pass.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Information </a:t>
            </a:r>
            <a:r>
              <a:rPr lang="en-GB" sz="3200" dirty="0">
                <a:solidFill>
                  <a:schemeClr val="bg1"/>
                </a:solidFill>
              </a:rPr>
              <a:t>will eventually </a:t>
            </a:r>
            <a:r>
              <a:rPr lang="en-GB" sz="3200" dirty="0" smtClean="0">
                <a:solidFill>
                  <a:schemeClr val="bg1"/>
                </a:solidFill>
              </a:rPr>
              <a:t>pass.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The </a:t>
            </a:r>
            <a:r>
              <a:rPr lang="en-GB" sz="3200" dirty="0">
                <a:solidFill>
                  <a:schemeClr val="bg1"/>
                </a:solidFill>
              </a:rPr>
              <a:t>issue is that the processing of the second bit of </a:t>
            </a:r>
            <a:r>
              <a:rPr lang="en-GB" sz="3200" dirty="0" smtClean="0">
                <a:solidFill>
                  <a:schemeClr val="bg1"/>
                </a:solidFill>
              </a:rPr>
              <a:t>info </a:t>
            </a:r>
            <a:r>
              <a:rPr lang="en-GB" sz="3200" dirty="0">
                <a:solidFill>
                  <a:schemeClr val="bg1"/>
                </a:solidFill>
              </a:rPr>
              <a:t>is going to be </a:t>
            </a:r>
            <a:r>
              <a:rPr lang="en-GB" sz="3200" dirty="0" smtClean="0">
                <a:solidFill>
                  <a:schemeClr val="bg1"/>
                </a:solidFill>
              </a:rPr>
              <a:t>slower </a:t>
            </a:r>
            <a:r>
              <a:rPr lang="en-GB" sz="3200" dirty="0">
                <a:solidFill>
                  <a:schemeClr val="bg1"/>
                </a:solidFill>
              </a:rPr>
              <a:t>because the first bit </a:t>
            </a:r>
            <a:r>
              <a:rPr lang="en-GB" sz="3200" dirty="0" smtClean="0">
                <a:solidFill>
                  <a:schemeClr val="bg1"/>
                </a:solidFill>
              </a:rPr>
              <a:t>is </a:t>
            </a:r>
            <a:r>
              <a:rPr lang="en-GB" sz="3200" dirty="0">
                <a:solidFill>
                  <a:schemeClr val="bg1"/>
                </a:solidFill>
              </a:rPr>
              <a:t>still being processed.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Welford (1952) termed this the </a:t>
            </a:r>
            <a:r>
              <a:rPr lang="en-GB" sz="3200" b="1" dirty="0">
                <a:solidFill>
                  <a:schemeClr val="bg1"/>
                </a:solidFill>
              </a:rPr>
              <a:t>Psychological Refractory Period (PRP).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6009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187" y="807308"/>
            <a:ext cx="902867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Evidence: Ps </a:t>
            </a:r>
            <a:r>
              <a:rPr lang="en-GB" sz="3200" dirty="0" smtClean="0">
                <a:solidFill>
                  <a:schemeClr val="bg1"/>
                </a:solidFill>
              </a:rPr>
              <a:t>presented </a:t>
            </a:r>
            <a:r>
              <a:rPr lang="en-GB" sz="3200" dirty="0">
                <a:solidFill>
                  <a:schemeClr val="bg1"/>
                </a:solidFill>
              </a:rPr>
              <a:t>with </a:t>
            </a:r>
            <a:r>
              <a:rPr lang="en-GB" sz="3200" dirty="0" smtClean="0">
                <a:solidFill>
                  <a:schemeClr val="bg1"/>
                </a:solidFill>
              </a:rPr>
              <a:t>2 stimuli, </a:t>
            </a:r>
            <a:r>
              <a:rPr lang="en-GB" sz="3200" dirty="0">
                <a:solidFill>
                  <a:schemeClr val="bg1"/>
                </a:solidFill>
              </a:rPr>
              <a:t>one after the other really quickly, and they </a:t>
            </a:r>
            <a:r>
              <a:rPr lang="en-GB" sz="3200" dirty="0" smtClean="0">
                <a:solidFill>
                  <a:schemeClr val="bg1"/>
                </a:solidFill>
              </a:rPr>
              <a:t>respond </a:t>
            </a:r>
            <a:r>
              <a:rPr lang="en-GB" sz="3200" dirty="0">
                <a:solidFill>
                  <a:schemeClr val="bg1"/>
                </a:solidFill>
              </a:rPr>
              <a:t>by pressing a </a:t>
            </a:r>
            <a:r>
              <a:rPr lang="en-GB" sz="3200" dirty="0" smtClean="0">
                <a:solidFill>
                  <a:schemeClr val="bg1"/>
                </a:solidFill>
              </a:rPr>
              <a:t>key </a:t>
            </a:r>
            <a:r>
              <a:rPr lang="en-GB" sz="3200" dirty="0">
                <a:solidFill>
                  <a:schemeClr val="bg1"/>
                </a:solidFill>
              </a:rPr>
              <a:t>for each </a:t>
            </a:r>
            <a:r>
              <a:rPr lang="en-GB" sz="3200" dirty="0" smtClean="0">
                <a:solidFill>
                  <a:schemeClr val="bg1"/>
                </a:solidFill>
              </a:rPr>
              <a:t>stimulus: </a:t>
            </a:r>
            <a:endParaRPr lang="en-GB" sz="3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</a:t>
            </a:r>
            <a:r>
              <a:rPr lang="en-GB" sz="3200" dirty="0" smtClean="0">
                <a:solidFill>
                  <a:schemeClr val="bg1"/>
                </a:solidFill>
              </a:rPr>
              <a:t>ime </a:t>
            </a:r>
            <a:r>
              <a:rPr lang="en-GB" sz="3200" dirty="0">
                <a:solidFill>
                  <a:schemeClr val="bg1"/>
                </a:solidFill>
              </a:rPr>
              <a:t>lapse between </a:t>
            </a:r>
            <a:r>
              <a:rPr lang="en-GB" sz="3200" dirty="0" smtClean="0">
                <a:solidFill>
                  <a:schemeClr val="bg1"/>
                </a:solidFill>
              </a:rPr>
              <a:t>presentation </a:t>
            </a:r>
            <a:r>
              <a:rPr lang="en-GB" sz="3200" dirty="0">
                <a:solidFill>
                  <a:schemeClr val="bg1"/>
                </a:solidFill>
              </a:rPr>
              <a:t>of each stimulus is known as </a:t>
            </a:r>
            <a:r>
              <a:rPr lang="en-GB" sz="3200" b="1" dirty="0">
                <a:solidFill>
                  <a:schemeClr val="bg1"/>
                </a:solidFill>
              </a:rPr>
              <a:t>stimulus onset asynchrony (SOA</a:t>
            </a:r>
            <a:r>
              <a:rPr lang="en-GB" sz="3200" b="1" dirty="0" smtClean="0">
                <a:solidFill>
                  <a:schemeClr val="bg1"/>
                </a:solidFill>
              </a:rPr>
              <a:t>).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1600" b="1" dirty="0" smtClean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Speed Ps </a:t>
            </a:r>
            <a:r>
              <a:rPr lang="en-GB" sz="3200" dirty="0">
                <a:solidFill>
                  <a:schemeClr val="bg1"/>
                </a:solidFill>
              </a:rPr>
              <a:t>respond depends on the SOA: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If SOA is reduced, </a:t>
            </a:r>
            <a:r>
              <a:rPr lang="en-GB" sz="3200" dirty="0" smtClean="0">
                <a:solidFill>
                  <a:schemeClr val="bg1"/>
                </a:solidFill>
              </a:rPr>
              <a:t>2nd </a:t>
            </a:r>
            <a:r>
              <a:rPr lang="en-GB" sz="3200" dirty="0">
                <a:solidFill>
                  <a:schemeClr val="bg1"/>
                </a:solidFill>
              </a:rPr>
              <a:t>stimuli is </a:t>
            </a:r>
            <a:r>
              <a:rPr lang="en-GB" sz="3200" dirty="0" smtClean="0">
                <a:solidFill>
                  <a:schemeClr val="bg1"/>
                </a:solidFill>
              </a:rPr>
              <a:t>presented </a:t>
            </a:r>
            <a:r>
              <a:rPr lang="en-GB" sz="3200" dirty="0">
                <a:solidFill>
                  <a:schemeClr val="bg1"/>
                </a:solidFill>
              </a:rPr>
              <a:t>while </a:t>
            </a:r>
            <a:r>
              <a:rPr lang="en-GB" sz="3200" dirty="0" smtClean="0">
                <a:solidFill>
                  <a:schemeClr val="bg1"/>
                </a:solidFill>
              </a:rPr>
              <a:t>1st </a:t>
            </a:r>
            <a:r>
              <a:rPr lang="en-GB" sz="3200" dirty="0">
                <a:solidFill>
                  <a:schemeClr val="bg1"/>
                </a:solidFill>
              </a:rPr>
              <a:t>is still being processed and before </a:t>
            </a:r>
            <a:r>
              <a:rPr lang="en-GB" sz="3200" dirty="0" smtClean="0">
                <a:solidFill>
                  <a:schemeClr val="bg1"/>
                </a:solidFill>
              </a:rPr>
              <a:t>P has </a:t>
            </a:r>
            <a:r>
              <a:rPr lang="en-GB" sz="3200" dirty="0">
                <a:solidFill>
                  <a:schemeClr val="bg1"/>
                </a:solidFill>
              </a:rPr>
              <a:t>been able to respond to it.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82892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74964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187" y="807308"/>
            <a:ext cx="902867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This </a:t>
            </a:r>
            <a:r>
              <a:rPr lang="en-GB" sz="3200" dirty="0">
                <a:solidFill>
                  <a:schemeClr val="bg1"/>
                </a:solidFill>
              </a:rPr>
              <a:t>has </a:t>
            </a:r>
            <a:r>
              <a:rPr lang="en-GB" sz="3200" dirty="0" smtClean="0">
                <a:solidFill>
                  <a:schemeClr val="bg1"/>
                </a:solidFill>
              </a:rPr>
              <a:t>knock-on </a:t>
            </a:r>
            <a:r>
              <a:rPr lang="en-GB" sz="3200" dirty="0">
                <a:solidFill>
                  <a:schemeClr val="bg1"/>
                </a:solidFill>
              </a:rPr>
              <a:t>effect to how fast </a:t>
            </a:r>
            <a:r>
              <a:rPr lang="en-GB" sz="3200" dirty="0" smtClean="0">
                <a:solidFill>
                  <a:schemeClr val="bg1"/>
                </a:solidFill>
              </a:rPr>
              <a:t>P </a:t>
            </a:r>
            <a:r>
              <a:rPr lang="en-GB" sz="3200" dirty="0">
                <a:solidFill>
                  <a:schemeClr val="bg1"/>
                </a:solidFill>
              </a:rPr>
              <a:t>is able to respond to </a:t>
            </a:r>
            <a:r>
              <a:rPr lang="en-GB" sz="3200" dirty="0" smtClean="0">
                <a:solidFill>
                  <a:schemeClr val="bg1"/>
                </a:solidFill>
              </a:rPr>
              <a:t>2</a:t>
            </a:r>
            <a:r>
              <a:rPr lang="en-GB" sz="3200" baseline="30000" dirty="0" smtClean="0">
                <a:solidFill>
                  <a:schemeClr val="bg1"/>
                </a:solidFill>
              </a:rPr>
              <a:t>nd</a:t>
            </a:r>
            <a:r>
              <a:rPr lang="en-GB" sz="3200" dirty="0" smtClean="0">
                <a:solidFill>
                  <a:schemeClr val="bg1"/>
                </a:solidFill>
              </a:rPr>
              <a:t> stimulus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I.e</a:t>
            </a:r>
            <a:r>
              <a:rPr lang="en-GB" sz="3200" dirty="0">
                <a:solidFill>
                  <a:schemeClr val="bg1"/>
                </a:solidFill>
              </a:rPr>
              <a:t>., longer </a:t>
            </a:r>
            <a:r>
              <a:rPr lang="en-GB" sz="3200" dirty="0" smtClean="0">
                <a:solidFill>
                  <a:schemeClr val="bg1"/>
                </a:solidFill>
              </a:rPr>
              <a:t>(slower</a:t>
            </a:r>
            <a:r>
              <a:rPr lang="en-GB" sz="3200" dirty="0">
                <a:solidFill>
                  <a:schemeClr val="bg1"/>
                </a:solidFill>
              </a:rPr>
              <a:t>), because they are still processing </a:t>
            </a:r>
            <a:r>
              <a:rPr lang="en-GB" sz="3200" dirty="0" smtClean="0">
                <a:solidFill>
                  <a:schemeClr val="bg1"/>
                </a:solidFill>
              </a:rPr>
              <a:t>1st </a:t>
            </a:r>
            <a:r>
              <a:rPr lang="en-GB" sz="3200" dirty="0">
                <a:solidFill>
                  <a:schemeClr val="bg1"/>
                </a:solidFill>
              </a:rPr>
              <a:t>stimulus, responding to it, and then they are able to process and respond to the </a:t>
            </a:r>
            <a:r>
              <a:rPr lang="en-GB" sz="3200" dirty="0" smtClean="0">
                <a:solidFill>
                  <a:schemeClr val="bg1"/>
                </a:solidFill>
              </a:rPr>
              <a:t>2nd</a:t>
            </a:r>
            <a:endParaRPr lang="en-GB" sz="3200" dirty="0">
              <a:solidFill>
                <a:schemeClr val="bg1"/>
              </a:solidFill>
            </a:endParaRPr>
          </a:p>
          <a:p>
            <a:pPr lvl="1"/>
            <a:endParaRPr lang="en-GB" sz="1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What </a:t>
            </a:r>
            <a:r>
              <a:rPr lang="en-GB" sz="3200" dirty="0">
                <a:solidFill>
                  <a:schemeClr val="bg1"/>
                </a:solidFill>
              </a:rPr>
              <a:t>do you think happens when SOA is increased?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Response times to the second stimulus were shorter (quicker).</a:t>
            </a:r>
          </a:p>
        </p:txBody>
      </p:sp>
    </p:spTree>
    <p:extLst>
      <p:ext uri="{BB962C8B-B14F-4D97-AF65-F5344CB8AC3E}">
        <p14:creationId xmlns:p14="http://schemas.microsoft.com/office/powerpoint/2010/main" val="156506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4610" y="5265235"/>
            <a:ext cx="9028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These findings </a:t>
            </a:r>
            <a:r>
              <a:rPr lang="en-GB" sz="3200" dirty="0" smtClean="0">
                <a:solidFill>
                  <a:schemeClr val="bg1"/>
                </a:solidFill>
              </a:rPr>
              <a:t>suggest </a:t>
            </a:r>
            <a:r>
              <a:rPr lang="en-GB" sz="3200" dirty="0">
                <a:solidFill>
                  <a:schemeClr val="bg1"/>
                </a:solidFill>
              </a:rPr>
              <a:t>there was a bottleneck in cognitive processing between seeing a stimulus and then responding to it. 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115330" y="303577"/>
            <a:ext cx="1981833" cy="864000"/>
          </a:xfrm>
          <a:prstGeom prst="rect">
            <a:avLst/>
          </a:prstGeom>
          <a:gradFill rotWithShape="1">
            <a:gsLst>
              <a:gs pos="0">
                <a:srgbClr val="00CC99">
                  <a:shade val="51000"/>
                  <a:satMod val="130000"/>
                </a:srgbClr>
              </a:gs>
              <a:gs pos="80000">
                <a:srgbClr val="00CC99">
                  <a:shade val="93000"/>
                  <a:satMod val="130000"/>
                </a:srgbClr>
              </a:gs>
              <a:gs pos="100000">
                <a:srgbClr val="00CC99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</a:pPr>
            <a:r>
              <a:rPr lang="en-GB" sz="2800" b="1" kern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 Stimulus 1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3216976" y="2794456"/>
            <a:ext cx="4932000" cy="0"/>
          </a:xfrm>
          <a:prstGeom prst="line">
            <a:avLst/>
          </a:prstGeom>
          <a:solidFill>
            <a:srgbClr val="00CC99"/>
          </a:solidFill>
          <a:ln w="5715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9" name="Straight Connector 8"/>
          <p:cNvCxnSpPr/>
          <p:nvPr/>
        </p:nvCxnSpPr>
        <p:spPr bwMode="auto">
          <a:xfrm>
            <a:off x="546652" y="2253274"/>
            <a:ext cx="4968000" cy="0"/>
          </a:xfrm>
          <a:prstGeom prst="line">
            <a:avLst/>
          </a:prstGeom>
          <a:solidFill>
            <a:srgbClr val="00CC99"/>
          </a:solidFill>
          <a:ln w="5715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0" name="Straight Connector 9"/>
          <p:cNvCxnSpPr/>
          <p:nvPr/>
        </p:nvCxnSpPr>
        <p:spPr bwMode="auto">
          <a:xfrm rot="5400000">
            <a:off x="30333" y="1731274"/>
            <a:ext cx="1044000" cy="0"/>
          </a:xfrm>
          <a:prstGeom prst="line">
            <a:avLst/>
          </a:prstGeom>
          <a:solidFill>
            <a:srgbClr val="00CC99"/>
          </a:solidFill>
          <a:ln w="5715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" name="Straight Connector 10"/>
          <p:cNvCxnSpPr/>
          <p:nvPr/>
        </p:nvCxnSpPr>
        <p:spPr bwMode="auto">
          <a:xfrm rot="5400000">
            <a:off x="4983007" y="1726110"/>
            <a:ext cx="1044000" cy="0"/>
          </a:xfrm>
          <a:prstGeom prst="line">
            <a:avLst/>
          </a:prstGeom>
          <a:solidFill>
            <a:srgbClr val="00CC99"/>
          </a:solidFill>
          <a:ln w="5715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2" name="Straight Connector 11"/>
          <p:cNvCxnSpPr/>
          <p:nvPr/>
        </p:nvCxnSpPr>
        <p:spPr bwMode="auto">
          <a:xfrm rot="5400000">
            <a:off x="2424976" y="2025163"/>
            <a:ext cx="1584000" cy="0"/>
          </a:xfrm>
          <a:prstGeom prst="line">
            <a:avLst/>
          </a:prstGeom>
          <a:solidFill>
            <a:srgbClr val="00CC99"/>
          </a:solidFill>
          <a:ln w="5715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/>
          <p:cNvCxnSpPr/>
          <p:nvPr/>
        </p:nvCxnSpPr>
        <p:spPr bwMode="auto">
          <a:xfrm rot="5400000">
            <a:off x="7356544" y="2030616"/>
            <a:ext cx="1584000" cy="0"/>
          </a:xfrm>
          <a:prstGeom prst="line">
            <a:avLst/>
          </a:prstGeom>
          <a:solidFill>
            <a:srgbClr val="00CC99"/>
          </a:solidFill>
          <a:ln w="5715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4" name="Content Placeholder 2"/>
          <p:cNvSpPr txBox="1">
            <a:spLocks/>
          </p:cNvSpPr>
          <p:nvPr/>
        </p:nvSpPr>
        <p:spPr bwMode="auto">
          <a:xfrm>
            <a:off x="4623371" y="334107"/>
            <a:ext cx="2064052" cy="864000"/>
          </a:xfrm>
          <a:prstGeom prst="rect">
            <a:avLst/>
          </a:prstGeom>
          <a:gradFill rotWithShape="1">
            <a:gsLst>
              <a:gs pos="0">
                <a:srgbClr val="00CC99">
                  <a:shade val="51000"/>
                  <a:satMod val="130000"/>
                </a:srgbClr>
              </a:gs>
              <a:gs pos="80000">
                <a:srgbClr val="00CC99">
                  <a:shade val="93000"/>
                  <a:satMod val="130000"/>
                </a:srgbClr>
              </a:gs>
              <a:gs pos="100000">
                <a:srgbClr val="00CC99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</a:rPr>
              <a:t>Respond Stimulus 1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 bwMode="auto">
          <a:xfrm>
            <a:off x="7049836" y="334107"/>
            <a:ext cx="2013446" cy="864000"/>
          </a:xfrm>
          <a:prstGeom prst="rect">
            <a:avLst/>
          </a:prstGeom>
          <a:gradFill rotWithShape="1">
            <a:gsLst>
              <a:gs pos="0">
                <a:srgbClr val="3333CC">
                  <a:tint val="50000"/>
                  <a:satMod val="300000"/>
                </a:srgbClr>
              </a:gs>
              <a:gs pos="35000">
                <a:srgbClr val="3333CC">
                  <a:tint val="37000"/>
                  <a:satMod val="300000"/>
                </a:srgbClr>
              </a:gs>
              <a:gs pos="100000">
                <a:srgbClr val="3333CC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3333CC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</a:rPr>
              <a:t>Respond Stimulus 2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 bwMode="auto">
          <a:xfrm>
            <a:off x="2311685" y="312171"/>
            <a:ext cx="1999879" cy="864000"/>
          </a:xfrm>
          <a:prstGeom prst="rect">
            <a:avLst/>
          </a:prstGeom>
          <a:gradFill rotWithShape="1">
            <a:gsLst>
              <a:gs pos="0">
                <a:srgbClr val="3333CC">
                  <a:tint val="50000"/>
                  <a:satMod val="300000"/>
                </a:srgbClr>
              </a:gs>
              <a:gs pos="35000">
                <a:srgbClr val="3333CC">
                  <a:tint val="37000"/>
                  <a:satMod val="300000"/>
                </a:srgbClr>
              </a:gs>
              <a:gs pos="100000">
                <a:srgbClr val="3333CC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3333CC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</a:rPr>
              <a:t>Perceive Stimulus 2</a:t>
            </a:r>
          </a:p>
        </p:txBody>
      </p:sp>
      <p:sp>
        <p:nvSpPr>
          <p:cNvPr id="17" name="TextBox 16"/>
          <p:cNvSpPr txBox="1"/>
          <p:nvPr/>
        </p:nvSpPr>
        <p:spPr>
          <a:xfrm rot="5400000">
            <a:off x="4022283" y="3493737"/>
            <a:ext cx="3053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400" b="1" kern="0" dirty="0">
                <a:solidFill>
                  <a:srgbClr val="FFC000"/>
                </a:solidFill>
                <a:latin typeface="Arial"/>
              </a:rPr>
              <a:t>-----</a:t>
            </a:r>
          </a:p>
        </p:txBody>
      </p:sp>
      <p:sp>
        <p:nvSpPr>
          <p:cNvPr id="18" name="Rectangle 17"/>
          <p:cNvSpPr/>
          <p:nvPr/>
        </p:nvSpPr>
        <p:spPr bwMode="auto">
          <a:xfrm>
            <a:off x="3265194" y="2319028"/>
            <a:ext cx="2223417" cy="432000"/>
          </a:xfrm>
          <a:prstGeom prst="rect">
            <a:avLst/>
          </a:prstGeom>
          <a:pattFill prst="wdUpDiag">
            <a:fgClr>
              <a:srgbClr val="FFC000"/>
            </a:fgClr>
            <a:bgClr>
              <a:srgbClr val="FFFFFF"/>
            </a:bgClr>
          </a:patt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337316" y="3788041"/>
            <a:ext cx="3765412" cy="830997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400" b="1" kern="0" dirty="0">
                <a:solidFill>
                  <a:sysClr val="windowText" lastClr="000000"/>
                </a:solidFill>
                <a:latin typeface="Arial"/>
              </a:rPr>
              <a:t>Psychological Refractory Period (PRP)</a:t>
            </a:r>
          </a:p>
        </p:txBody>
      </p:sp>
      <p:sp>
        <p:nvSpPr>
          <p:cNvPr id="20" name="Up Arrow 19"/>
          <p:cNvSpPr/>
          <p:nvPr/>
        </p:nvSpPr>
        <p:spPr bwMode="auto">
          <a:xfrm>
            <a:off x="4265376" y="2834416"/>
            <a:ext cx="490967" cy="900000"/>
          </a:xfrm>
          <a:prstGeom prst="upArrow">
            <a:avLst/>
          </a:prstGeom>
          <a:solidFill>
            <a:srgbClr val="FFC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21" name="TextBox 20"/>
          <p:cNvSpPr txBox="1"/>
          <p:nvPr/>
        </p:nvSpPr>
        <p:spPr>
          <a:xfrm rot="5400000">
            <a:off x="-909285" y="3493736"/>
            <a:ext cx="3053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400" b="1" kern="0" dirty="0">
                <a:solidFill>
                  <a:srgbClr val="00B0F0"/>
                </a:solidFill>
                <a:latin typeface="Arial"/>
              </a:rPr>
              <a:t>-----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53851" y="2539831"/>
            <a:ext cx="3053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400" b="1" kern="0" dirty="0">
                <a:solidFill>
                  <a:srgbClr val="00B0F0"/>
                </a:solidFill>
                <a:latin typeface="Arial"/>
              </a:rPr>
              <a:t>--------------------------</a:t>
            </a:r>
          </a:p>
        </p:txBody>
      </p:sp>
      <p:sp>
        <p:nvSpPr>
          <p:cNvPr id="23" name="Rectangle 22"/>
          <p:cNvSpPr/>
          <p:nvPr/>
        </p:nvSpPr>
        <p:spPr bwMode="auto">
          <a:xfrm>
            <a:off x="629464" y="2319028"/>
            <a:ext cx="2539295" cy="468660"/>
          </a:xfrm>
          <a:prstGeom prst="rect">
            <a:avLst/>
          </a:prstGeom>
          <a:pattFill prst="wdUpDiag">
            <a:fgClr>
              <a:srgbClr val="00B0F0"/>
            </a:fgClr>
            <a:bgClr>
              <a:srgbClr val="FFFFFF"/>
            </a:bgClr>
          </a:patt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36102" y="3781144"/>
            <a:ext cx="2932657" cy="830997"/>
          </a:xfrm>
          <a:prstGeom prst="rect">
            <a:avLst/>
          </a:prstGeom>
          <a:noFill/>
          <a:ln w="762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400" b="1" kern="0" dirty="0">
                <a:solidFill>
                  <a:sysClr val="windowText" lastClr="000000"/>
                </a:solidFill>
                <a:latin typeface="Arial"/>
              </a:rPr>
              <a:t>Stimulus Onset Asynchrony (SOA)</a:t>
            </a:r>
          </a:p>
        </p:txBody>
      </p:sp>
      <p:sp>
        <p:nvSpPr>
          <p:cNvPr id="25" name="Up Arrow 24"/>
          <p:cNvSpPr/>
          <p:nvPr/>
        </p:nvSpPr>
        <p:spPr bwMode="auto">
          <a:xfrm>
            <a:off x="1606197" y="2834416"/>
            <a:ext cx="490967" cy="900000"/>
          </a:xfrm>
          <a:prstGeom prst="upArrow">
            <a:avLst/>
          </a:prstGeom>
          <a:solidFill>
            <a:srgbClr val="00B0F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26" name="Right Arrow 25"/>
          <p:cNvSpPr/>
          <p:nvPr/>
        </p:nvSpPr>
        <p:spPr bwMode="auto">
          <a:xfrm>
            <a:off x="115331" y="4827312"/>
            <a:ext cx="7332454" cy="310551"/>
          </a:xfrm>
          <a:prstGeom prst="rightArrow">
            <a:avLst/>
          </a:prstGeom>
          <a:solidFill>
            <a:srgbClr val="000000"/>
          </a:solidFill>
          <a:ln w="9525" cap="flat" cmpd="sng" algn="ctr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7533226" y="4751754"/>
            <a:ext cx="1725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400" b="1" kern="0" dirty="0">
                <a:solidFill>
                  <a:sysClr val="windowText" lastClr="000000"/>
                </a:solidFill>
                <a:latin typeface="Arial"/>
              </a:rPr>
              <a:t>Time </a:t>
            </a:r>
          </a:p>
        </p:txBody>
      </p:sp>
    </p:spTree>
    <p:extLst>
      <p:ext uri="{BB962C8B-B14F-4D97-AF65-F5344CB8AC3E}">
        <p14:creationId xmlns:p14="http://schemas.microsoft.com/office/powerpoint/2010/main" val="33059715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14" grpId="0" animBg="1"/>
      <p:bldP spid="15" grpId="0" animBg="1"/>
      <p:bldP spid="16" grpId="0" animBg="1"/>
      <p:bldP spid="17" grpId="0"/>
      <p:bldP spid="18" grpId="0" animBg="1"/>
      <p:bldP spid="19" grpId="0" animBg="1"/>
      <p:bldP spid="20" grpId="0" animBg="1"/>
      <p:bldP spid="21" grpId="0"/>
      <p:bldP spid="22" grpId="0"/>
      <p:bldP spid="23" grpId="0" animBg="1"/>
      <p:bldP spid="24" grpId="0" animBg="1"/>
      <p:bldP spid="25" grpId="0" animBg="1"/>
      <p:bldP spid="26" grpId="0" animBg="1"/>
      <p:bldP spid="2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/>
          <p:cNvSpPr txBox="1">
            <a:spLocks/>
          </p:cNvSpPr>
          <p:nvPr/>
        </p:nvSpPr>
        <p:spPr bwMode="auto">
          <a:xfrm>
            <a:off x="230757" y="62169"/>
            <a:ext cx="8775219" cy="66711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MS PGothic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</a:rPr>
              <a:t>Practical Application </a:t>
            </a:r>
          </a:p>
        </p:txBody>
      </p:sp>
      <p:pic>
        <p:nvPicPr>
          <p:cNvPr id="29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69" t="12652" r="17303" b="8319"/>
          <a:stretch/>
        </p:blipFill>
        <p:spPr bwMode="auto">
          <a:xfrm>
            <a:off x="417173" y="1754776"/>
            <a:ext cx="3761117" cy="2633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itle 1"/>
          <p:cNvSpPr txBox="1">
            <a:spLocks/>
          </p:cNvSpPr>
          <p:nvPr/>
        </p:nvSpPr>
        <p:spPr bwMode="auto">
          <a:xfrm>
            <a:off x="302877" y="842118"/>
            <a:ext cx="4082449" cy="828137"/>
          </a:xfrm>
          <a:prstGeom prst="rect">
            <a:avLst/>
          </a:prstGeom>
          <a:solidFill>
            <a:srgbClr val="FFFFFF"/>
          </a:solidFill>
          <a:ln w="57150">
            <a:solidFill>
              <a:srgbClr val="000000"/>
            </a:solidFill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MS PGothic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</a:rPr>
              <a:t>Using PRP to an advantage: “Fake pass”</a:t>
            </a:r>
          </a:p>
        </p:txBody>
      </p:sp>
      <p:sp>
        <p:nvSpPr>
          <p:cNvPr id="31" name="Title 1"/>
          <p:cNvSpPr txBox="1">
            <a:spLocks/>
          </p:cNvSpPr>
          <p:nvPr/>
        </p:nvSpPr>
        <p:spPr bwMode="auto">
          <a:xfrm>
            <a:off x="4851153" y="842117"/>
            <a:ext cx="4082449" cy="828137"/>
          </a:xfrm>
          <a:prstGeom prst="rect">
            <a:avLst/>
          </a:prstGeom>
          <a:solidFill>
            <a:srgbClr val="FFFFFF"/>
          </a:solidFill>
          <a:ln w="57150">
            <a:solidFill>
              <a:srgbClr val="000000"/>
            </a:solidFill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MS PGothic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</a:rPr>
              <a:t>Disadvantage of PRP: slower reaction time</a:t>
            </a:r>
          </a:p>
        </p:txBody>
      </p:sp>
      <p:cxnSp>
        <p:nvCxnSpPr>
          <p:cNvPr id="32" name="Straight Arrow Connector 31"/>
          <p:cNvCxnSpPr/>
          <p:nvPr/>
        </p:nvCxnSpPr>
        <p:spPr bwMode="auto">
          <a:xfrm flipV="1">
            <a:off x="2660041" y="3478926"/>
            <a:ext cx="1052423" cy="110706"/>
          </a:xfrm>
          <a:prstGeom prst="straightConnector1">
            <a:avLst/>
          </a:prstGeom>
          <a:solidFill>
            <a:srgbClr val="00CC99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33" name="Straight Arrow Connector 32"/>
          <p:cNvCxnSpPr/>
          <p:nvPr/>
        </p:nvCxnSpPr>
        <p:spPr bwMode="auto">
          <a:xfrm flipH="1">
            <a:off x="589702" y="3700338"/>
            <a:ext cx="1138687" cy="178279"/>
          </a:xfrm>
          <a:prstGeom prst="straightConnector1">
            <a:avLst/>
          </a:prstGeom>
          <a:solidFill>
            <a:srgbClr val="00CC99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34" name="TextBox 33"/>
          <p:cNvSpPr txBox="1"/>
          <p:nvPr/>
        </p:nvSpPr>
        <p:spPr>
          <a:xfrm>
            <a:off x="3177626" y="2958466"/>
            <a:ext cx="1000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b="1" kern="0" dirty="0">
                <a:solidFill>
                  <a:srgbClr val="FF0000"/>
                </a:solidFill>
                <a:latin typeface="Arial"/>
              </a:rPr>
              <a:t>???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89702" y="3243196"/>
            <a:ext cx="1000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b="1" kern="0" dirty="0">
                <a:solidFill>
                  <a:srgbClr val="FF0000"/>
                </a:solidFill>
                <a:latin typeface="Arial"/>
              </a:rPr>
              <a:t>???</a:t>
            </a:r>
          </a:p>
        </p:txBody>
      </p:sp>
      <p:pic>
        <p:nvPicPr>
          <p:cNvPr id="36" name="Content Placeholder 4" descr="MPj03998530000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187" y="1754775"/>
            <a:ext cx="3952528" cy="2633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42956" y="4473286"/>
            <a:ext cx="9101044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Easier to manipulate external stimuli to examine selective attention, but internal stimuli (relating to </a:t>
            </a:r>
            <a:r>
              <a:rPr lang="en-GB" sz="2600" dirty="0" smtClean="0">
                <a:solidFill>
                  <a:schemeClr val="bg1"/>
                </a:solidFill>
              </a:rPr>
              <a:t>thoughts </a:t>
            </a:r>
            <a:r>
              <a:rPr lang="en-GB" sz="2600" dirty="0">
                <a:solidFill>
                  <a:schemeClr val="bg1"/>
                </a:solidFill>
              </a:rPr>
              <a:t>&amp; knowledge) </a:t>
            </a:r>
            <a:r>
              <a:rPr lang="en-GB" sz="2600" dirty="0" smtClean="0">
                <a:solidFill>
                  <a:schemeClr val="bg1"/>
                </a:solidFill>
              </a:rPr>
              <a:t>also influences </a:t>
            </a:r>
            <a:r>
              <a:rPr lang="en-GB" sz="2600" dirty="0">
                <a:solidFill>
                  <a:schemeClr val="bg1"/>
                </a:solidFill>
              </a:rPr>
              <a:t>selective attention by guiding what we expect.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Research must consider </a:t>
            </a:r>
            <a:r>
              <a:rPr lang="en-GB" sz="2800" dirty="0">
                <a:solidFill>
                  <a:schemeClr val="bg1"/>
                </a:solidFill>
              </a:rPr>
              <a:t>how much semantic analysis is required on </a:t>
            </a:r>
            <a:r>
              <a:rPr lang="en-GB" sz="2800" dirty="0" smtClean="0">
                <a:solidFill>
                  <a:schemeClr val="bg1"/>
                </a:solidFill>
              </a:rPr>
              <a:t>incoming </a:t>
            </a:r>
            <a:r>
              <a:rPr lang="en-GB" sz="2800" dirty="0">
                <a:solidFill>
                  <a:schemeClr val="bg1"/>
                </a:solidFill>
              </a:rPr>
              <a:t>stimuli before </a:t>
            </a:r>
            <a:r>
              <a:rPr lang="en-GB" sz="2800" dirty="0" smtClean="0">
                <a:solidFill>
                  <a:schemeClr val="bg1"/>
                </a:solidFill>
              </a:rPr>
              <a:t>it’s </a:t>
            </a:r>
            <a:r>
              <a:rPr lang="en-GB" sz="2800" dirty="0">
                <a:solidFill>
                  <a:schemeClr val="bg1"/>
                </a:solidFill>
              </a:rPr>
              <a:t>selected for </a:t>
            </a:r>
            <a:r>
              <a:rPr lang="en-GB" sz="2800" dirty="0" smtClean="0">
                <a:solidFill>
                  <a:schemeClr val="bg1"/>
                </a:solidFill>
              </a:rPr>
              <a:t>attention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6185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4" grpId="0"/>
      <p:bldP spid="3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635495"/>
            <a:ext cx="902043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Early selection models (e.g., </a:t>
            </a:r>
            <a:r>
              <a:rPr lang="en-GB" sz="2800" dirty="0" smtClean="0">
                <a:solidFill>
                  <a:schemeClr val="bg1"/>
                </a:solidFill>
              </a:rPr>
              <a:t>Broadbent Filter model):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Bottleneck </a:t>
            </a:r>
            <a:r>
              <a:rPr lang="en-GB" sz="2800" dirty="0">
                <a:solidFill>
                  <a:schemeClr val="bg1"/>
                </a:solidFill>
              </a:rPr>
              <a:t>occurs </a:t>
            </a:r>
            <a:r>
              <a:rPr lang="en-GB" sz="2800" dirty="0" smtClean="0">
                <a:solidFill>
                  <a:schemeClr val="bg1"/>
                </a:solidFill>
              </a:rPr>
              <a:t>early </a:t>
            </a:r>
            <a:r>
              <a:rPr lang="en-GB" sz="2800" dirty="0">
                <a:solidFill>
                  <a:schemeClr val="bg1"/>
                </a:solidFill>
              </a:rPr>
              <a:t>&amp; </a:t>
            </a:r>
            <a:r>
              <a:rPr lang="en-GB" sz="2800" dirty="0" smtClean="0">
                <a:solidFill>
                  <a:schemeClr val="bg1"/>
                </a:solidFill>
              </a:rPr>
              <a:t>operates </a:t>
            </a:r>
            <a:r>
              <a:rPr lang="en-GB" sz="2800" dirty="0">
                <a:solidFill>
                  <a:schemeClr val="bg1"/>
                </a:solidFill>
              </a:rPr>
              <a:t>on </a:t>
            </a:r>
            <a:r>
              <a:rPr lang="en-GB" sz="2800" dirty="0" smtClean="0">
                <a:solidFill>
                  <a:schemeClr val="bg1"/>
                </a:solidFill>
              </a:rPr>
              <a:t>physical </a:t>
            </a:r>
            <a:r>
              <a:rPr lang="en-GB" sz="2800" dirty="0">
                <a:solidFill>
                  <a:schemeClr val="bg1"/>
                </a:solidFill>
              </a:rPr>
              <a:t>characteristics of stimuli.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>
                <a:solidFill>
                  <a:schemeClr val="bg1"/>
                </a:solidFill>
              </a:rPr>
              <a:t>Deutch</a:t>
            </a:r>
            <a:r>
              <a:rPr lang="en-GB" sz="2800" dirty="0">
                <a:solidFill>
                  <a:schemeClr val="bg1"/>
                </a:solidFill>
              </a:rPr>
              <a:t> and </a:t>
            </a:r>
            <a:r>
              <a:rPr lang="en-GB" sz="2800" dirty="0" err="1">
                <a:solidFill>
                  <a:schemeClr val="bg1"/>
                </a:solidFill>
              </a:rPr>
              <a:t>Deutch</a:t>
            </a:r>
            <a:r>
              <a:rPr lang="en-GB" sz="2800" dirty="0">
                <a:solidFill>
                  <a:schemeClr val="bg1"/>
                </a:solidFill>
              </a:rPr>
              <a:t> (1963): semantic processing </a:t>
            </a:r>
            <a:r>
              <a:rPr lang="en-GB" sz="2800" dirty="0" smtClean="0">
                <a:solidFill>
                  <a:schemeClr val="bg1"/>
                </a:solidFill>
              </a:rPr>
              <a:t>required </a:t>
            </a:r>
            <a:r>
              <a:rPr lang="en-GB" sz="2800" dirty="0">
                <a:solidFill>
                  <a:schemeClr val="bg1"/>
                </a:solidFill>
              </a:rPr>
              <a:t>for all stimuli before </a:t>
            </a:r>
            <a:r>
              <a:rPr lang="en-GB" sz="2800" dirty="0" smtClean="0">
                <a:solidFill>
                  <a:schemeClr val="bg1"/>
                </a:solidFill>
              </a:rPr>
              <a:t>response </a:t>
            </a:r>
            <a:r>
              <a:rPr lang="en-GB" sz="2800" dirty="0">
                <a:solidFill>
                  <a:schemeClr val="bg1"/>
                </a:solidFill>
              </a:rPr>
              <a:t>can be made.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 smtClean="0">
                <a:solidFill>
                  <a:schemeClr val="bg1"/>
                </a:solidFill>
              </a:rPr>
              <a:t>Treisman’s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>
                <a:solidFill>
                  <a:schemeClr val="bg1"/>
                </a:solidFill>
              </a:rPr>
              <a:t>attenuation model (1964</a:t>
            </a:r>
            <a:r>
              <a:rPr lang="en-GB" sz="2800" dirty="0" smtClean="0">
                <a:solidFill>
                  <a:schemeClr val="bg1"/>
                </a:solidFill>
              </a:rPr>
              <a:t>): some </a:t>
            </a:r>
            <a:r>
              <a:rPr lang="en-GB" sz="2800" dirty="0">
                <a:solidFill>
                  <a:schemeClr val="bg1"/>
                </a:solidFill>
              </a:rPr>
              <a:t>but limited semantic </a:t>
            </a:r>
            <a:r>
              <a:rPr lang="en-GB" sz="2800" dirty="0" smtClean="0">
                <a:solidFill>
                  <a:schemeClr val="bg1"/>
                </a:solidFill>
              </a:rPr>
              <a:t>info </a:t>
            </a:r>
            <a:r>
              <a:rPr lang="en-GB" sz="2800" dirty="0">
                <a:solidFill>
                  <a:schemeClr val="bg1"/>
                </a:solidFill>
              </a:rPr>
              <a:t>processed before </a:t>
            </a:r>
            <a:r>
              <a:rPr lang="en-GB" sz="2800" dirty="0" smtClean="0">
                <a:solidFill>
                  <a:schemeClr val="bg1"/>
                </a:solidFill>
              </a:rPr>
              <a:t>item selected </a:t>
            </a:r>
            <a:r>
              <a:rPr lang="en-GB" sz="2800" dirty="0">
                <a:solidFill>
                  <a:schemeClr val="bg1"/>
                </a:solidFill>
              </a:rPr>
              <a:t>for </a:t>
            </a:r>
            <a:r>
              <a:rPr lang="en-GB" sz="2800" dirty="0" smtClean="0">
                <a:solidFill>
                  <a:schemeClr val="bg1"/>
                </a:solidFill>
              </a:rPr>
              <a:t>attention</a:t>
            </a:r>
            <a:endParaRPr lang="en-GB" sz="28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Early </a:t>
            </a:r>
            <a:r>
              <a:rPr lang="en-GB" sz="2800" dirty="0">
                <a:solidFill>
                  <a:schemeClr val="bg1"/>
                </a:solidFill>
              </a:rPr>
              <a:t>selection </a:t>
            </a:r>
            <a:r>
              <a:rPr lang="en-GB" sz="2800" dirty="0" smtClean="0">
                <a:solidFill>
                  <a:schemeClr val="bg1"/>
                </a:solidFill>
              </a:rPr>
              <a:t>models: </a:t>
            </a:r>
            <a:r>
              <a:rPr lang="en-GB" sz="2800" dirty="0">
                <a:solidFill>
                  <a:schemeClr val="bg1"/>
                </a:solidFill>
              </a:rPr>
              <a:t>processing is bottom-up, data driven, selection made on </a:t>
            </a:r>
            <a:r>
              <a:rPr lang="en-GB" sz="2800" dirty="0" smtClean="0">
                <a:solidFill>
                  <a:schemeClr val="bg1"/>
                </a:solidFill>
              </a:rPr>
              <a:t>basis </a:t>
            </a:r>
            <a:r>
              <a:rPr lang="en-GB" sz="2800" dirty="0">
                <a:solidFill>
                  <a:schemeClr val="bg1"/>
                </a:solidFill>
              </a:rPr>
              <a:t>of </a:t>
            </a:r>
            <a:r>
              <a:rPr lang="en-GB" sz="2800" dirty="0" smtClean="0">
                <a:solidFill>
                  <a:schemeClr val="bg1"/>
                </a:solidFill>
              </a:rPr>
              <a:t>characteristics.</a:t>
            </a:r>
            <a:endParaRPr lang="en-GB" sz="28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Late selection </a:t>
            </a:r>
            <a:r>
              <a:rPr lang="en-GB" sz="2800" dirty="0" smtClean="0">
                <a:solidFill>
                  <a:schemeClr val="bg1"/>
                </a:solidFill>
              </a:rPr>
              <a:t>models: allow </a:t>
            </a:r>
            <a:r>
              <a:rPr lang="en-GB" sz="2800" dirty="0">
                <a:solidFill>
                  <a:schemeClr val="bg1"/>
                </a:solidFill>
              </a:rPr>
              <a:t>top-down processing with semantic content of </a:t>
            </a:r>
            <a:r>
              <a:rPr lang="en-GB" sz="2800" dirty="0" smtClean="0">
                <a:solidFill>
                  <a:schemeClr val="bg1"/>
                </a:solidFill>
              </a:rPr>
              <a:t>stimuli </a:t>
            </a:r>
            <a:r>
              <a:rPr lang="en-GB" sz="2800" dirty="0">
                <a:solidFill>
                  <a:schemeClr val="bg1"/>
                </a:solidFill>
              </a:rPr>
              <a:t>being related to </a:t>
            </a:r>
            <a:r>
              <a:rPr lang="en-GB" sz="2800" dirty="0" smtClean="0">
                <a:solidFill>
                  <a:schemeClr val="bg1"/>
                </a:solidFill>
              </a:rPr>
              <a:t>semantic </a:t>
            </a:r>
            <a:r>
              <a:rPr lang="en-GB" sz="2800" dirty="0">
                <a:solidFill>
                  <a:schemeClr val="bg1"/>
                </a:solidFill>
              </a:rPr>
              <a:t>content of </a:t>
            </a:r>
            <a:r>
              <a:rPr lang="en-GB" sz="2800" dirty="0" smtClean="0">
                <a:solidFill>
                  <a:schemeClr val="bg1"/>
                </a:solidFill>
              </a:rPr>
              <a:t>LTM, </a:t>
            </a:r>
            <a:r>
              <a:rPr lang="en-GB" sz="2800" dirty="0">
                <a:solidFill>
                  <a:schemeClr val="bg1"/>
                </a:solidFill>
              </a:rPr>
              <a:t>so they are conceptually driven.  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</p:spTree>
    <p:extLst>
      <p:ext uri="{BB962C8B-B14F-4D97-AF65-F5344CB8AC3E}">
        <p14:creationId xmlns:p14="http://schemas.microsoft.com/office/powerpoint/2010/main" val="10230432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23568" y="2831742"/>
            <a:ext cx="9020432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In real </a:t>
            </a:r>
            <a:r>
              <a:rPr lang="en-GB" sz="3200" dirty="0">
                <a:solidFill>
                  <a:schemeClr val="bg1"/>
                </a:solidFill>
              </a:rPr>
              <a:t>world there is a flow on what we </a:t>
            </a:r>
            <a:r>
              <a:rPr lang="en-GB" sz="3200" dirty="0" smtClean="0">
                <a:solidFill>
                  <a:schemeClr val="bg1"/>
                </a:solidFill>
              </a:rPr>
              <a:t>attend</a:t>
            </a:r>
            <a:endParaRPr lang="en-GB" sz="3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E.g., when driving would you just attend to the road and nothing else?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Attention </a:t>
            </a:r>
            <a:r>
              <a:rPr lang="en-GB" sz="3200" dirty="0">
                <a:solidFill>
                  <a:schemeClr val="bg1"/>
                </a:solidFill>
              </a:rPr>
              <a:t>in </a:t>
            </a:r>
            <a:r>
              <a:rPr lang="en-GB" sz="3200" dirty="0" smtClean="0">
                <a:solidFill>
                  <a:schemeClr val="bg1"/>
                </a:solidFill>
              </a:rPr>
              <a:t>real-world </a:t>
            </a:r>
            <a:r>
              <a:rPr lang="en-GB" sz="3200" dirty="0">
                <a:solidFill>
                  <a:schemeClr val="bg1"/>
                </a:solidFill>
              </a:rPr>
              <a:t>is </a:t>
            </a:r>
            <a:r>
              <a:rPr lang="en-GB" sz="3200" dirty="0" smtClean="0">
                <a:solidFill>
                  <a:schemeClr val="bg1"/>
                </a:solidFill>
              </a:rPr>
              <a:t>dynamic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Thus, the bottleneck </a:t>
            </a:r>
            <a:r>
              <a:rPr lang="en-GB" sz="3200" dirty="0">
                <a:solidFill>
                  <a:schemeClr val="bg1"/>
                </a:solidFill>
              </a:rPr>
              <a:t>metaphor falls </a:t>
            </a:r>
            <a:r>
              <a:rPr lang="en-GB" sz="3200" dirty="0" smtClean="0">
                <a:solidFill>
                  <a:schemeClr val="bg1"/>
                </a:solidFill>
              </a:rPr>
              <a:t>short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Instead, </a:t>
            </a:r>
            <a:r>
              <a:rPr lang="en-GB" sz="3200" dirty="0">
                <a:solidFill>
                  <a:schemeClr val="bg1"/>
                </a:solidFill>
              </a:rPr>
              <a:t>channels of attention </a:t>
            </a:r>
            <a:r>
              <a:rPr lang="en-GB" sz="3200" dirty="0" smtClean="0">
                <a:solidFill>
                  <a:schemeClr val="bg1"/>
                </a:solidFill>
              </a:rPr>
              <a:t>is a useful explanation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5301464" y="523983"/>
            <a:ext cx="3729519" cy="1880170"/>
            <a:chOff x="5263978" y="2106080"/>
            <a:chExt cx="3237932" cy="1267050"/>
          </a:xfrm>
        </p:grpSpPr>
        <p:grpSp>
          <p:nvGrpSpPr>
            <p:cNvPr id="12" name="Group 11"/>
            <p:cNvGrpSpPr/>
            <p:nvPr/>
          </p:nvGrpSpPr>
          <p:grpSpPr>
            <a:xfrm>
              <a:off x="5263978" y="2361966"/>
              <a:ext cx="3237932" cy="762388"/>
              <a:chOff x="983672" y="1482436"/>
              <a:chExt cx="7620001" cy="2008910"/>
            </a:xfrm>
          </p:grpSpPr>
          <p:cxnSp>
            <p:nvCxnSpPr>
              <p:cNvPr id="14" name="Straight Connector 13"/>
              <p:cNvCxnSpPr/>
              <p:nvPr/>
            </p:nvCxnSpPr>
            <p:spPr bwMode="auto">
              <a:xfrm>
                <a:off x="983672" y="1482436"/>
                <a:ext cx="4308764" cy="0"/>
              </a:xfrm>
              <a:prstGeom prst="line">
                <a:avLst/>
              </a:prstGeom>
              <a:solidFill>
                <a:srgbClr val="00CC99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15" name="Arc 14"/>
              <p:cNvSpPr/>
              <p:nvPr/>
            </p:nvSpPr>
            <p:spPr bwMode="auto">
              <a:xfrm>
                <a:off x="3830781" y="1482437"/>
                <a:ext cx="2923309" cy="1551709"/>
              </a:xfrm>
              <a:prstGeom prst="arc">
                <a:avLst/>
              </a:pr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"/>
                </a:endParaRPr>
              </a:p>
            </p:txBody>
          </p:sp>
          <p:cxnSp>
            <p:nvCxnSpPr>
              <p:cNvPr id="16" name="Straight Connector 15"/>
              <p:cNvCxnSpPr/>
              <p:nvPr/>
            </p:nvCxnSpPr>
            <p:spPr bwMode="auto">
              <a:xfrm>
                <a:off x="983672" y="3491346"/>
                <a:ext cx="4308764" cy="0"/>
              </a:xfrm>
              <a:prstGeom prst="line">
                <a:avLst/>
              </a:prstGeom>
              <a:solidFill>
                <a:srgbClr val="00CC99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7" name="Straight Connector 16"/>
              <p:cNvCxnSpPr/>
              <p:nvPr/>
            </p:nvCxnSpPr>
            <p:spPr bwMode="auto">
              <a:xfrm>
                <a:off x="6754089" y="2258291"/>
                <a:ext cx="1849584" cy="0"/>
              </a:xfrm>
              <a:prstGeom prst="line">
                <a:avLst/>
              </a:prstGeom>
              <a:solidFill>
                <a:srgbClr val="00CC99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18" name="Arc 17"/>
              <p:cNvSpPr/>
              <p:nvPr/>
            </p:nvSpPr>
            <p:spPr bwMode="auto">
              <a:xfrm flipV="1">
                <a:off x="3830780" y="1939636"/>
                <a:ext cx="2923309" cy="1551709"/>
              </a:xfrm>
              <a:prstGeom prst="arc">
                <a:avLst/>
              </a:pr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"/>
                </a:endParaRPr>
              </a:p>
            </p:txBody>
          </p:sp>
          <p:cxnSp>
            <p:nvCxnSpPr>
              <p:cNvPr id="19" name="Straight Connector 18"/>
              <p:cNvCxnSpPr/>
              <p:nvPr/>
            </p:nvCxnSpPr>
            <p:spPr bwMode="auto">
              <a:xfrm>
                <a:off x="6754089" y="2715490"/>
                <a:ext cx="1849584" cy="0"/>
              </a:xfrm>
              <a:prstGeom prst="line">
                <a:avLst/>
              </a:prstGeom>
              <a:solidFill>
                <a:srgbClr val="00CC99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cxnSp>
          <p:nvCxnSpPr>
            <p:cNvPr id="21" name="Straight Arrow Connector 20"/>
            <p:cNvCxnSpPr/>
            <p:nvPr/>
          </p:nvCxnSpPr>
          <p:spPr bwMode="auto">
            <a:xfrm flipV="1">
              <a:off x="5376511" y="2491225"/>
              <a:ext cx="1416384" cy="0"/>
            </a:xfrm>
            <a:prstGeom prst="straightConnector1">
              <a:avLst/>
            </a:prstGeom>
            <a:solidFill>
              <a:srgbClr val="00CC99"/>
            </a:solidFill>
            <a:ln w="28575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2" name="Straight Arrow Connector 21"/>
            <p:cNvCxnSpPr/>
            <p:nvPr/>
          </p:nvCxnSpPr>
          <p:spPr bwMode="auto">
            <a:xfrm flipV="1">
              <a:off x="5785500" y="2662584"/>
              <a:ext cx="1549415" cy="0"/>
            </a:xfrm>
            <a:prstGeom prst="straightConnector1">
              <a:avLst/>
            </a:prstGeom>
            <a:solidFill>
              <a:srgbClr val="00CC99"/>
            </a:solidFill>
            <a:ln w="28575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3" name="Straight Arrow Connector 22"/>
            <p:cNvCxnSpPr/>
            <p:nvPr/>
          </p:nvCxnSpPr>
          <p:spPr bwMode="auto">
            <a:xfrm flipV="1">
              <a:off x="6084703" y="2805508"/>
              <a:ext cx="1620155" cy="0"/>
            </a:xfrm>
            <a:prstGeom prst="straightConnector1">
              <a:avLst/>
            </a:prstGeom>
            <a:solidFill>
              <a:srgbClr val="00CC99"/>
            </a:solidFill>
            <a:ln w="28575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4" name="Straight Arrow Connector 23"/>
            <p:cNvCxnSpPr/>
            <p:nvPr/>
          </p:nvCxnSpPr>
          <p:spPr bwMode="auto">
            <a:xfrm>
              <a:off x="5592338" y="2950845"/>
              <a:ext cx="1496831" cy="0"/>
            </a:xfrm>
            <a:prstGeom prst="straightConnector1">
              <a:avLst/>
            </a:prstGeom>
            <a:solidFill>
              <a:srgbClr val="00CC99"/>
            </a:solidFill>
            <a:ln w="28575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sp>
          <p:nvSpPr>
            <p:cNvPr id="20" name="Multiplication Sign 18"/>
            <p:cNvSpPr/>
            <p:nvPr/>
          </p:nvSpPr>
          <p:spPr bwMode="auto">
            <a:xfrm>
              <a:off x="6015841" y="2106080"/>
              <a:ext cx="1466296" cy="1267050"/>
            </a:xfrm>
            <a:prstGeom prst="mathMultiply">
              <a:avLst/>
            </a:prstGeom>
            <a:solidFill>
              <a:srgbClr val="FF0000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/>
              </a:endParaRPr>
            </a:p>
          </p:txBody>
        </p:sp>
      </p:grpSp>
      <p:sp>
        <p:nvSpPr>
          <p:cNvPr id="4" name="Rectangle 3"/>
          <p:cNvSpPr/>
          <p:nvPr/>
        </p:nvSpPr>
        <p:spPr>
          <a:xfrm>
            <a:off x="77055" y="760230"/>
            <a:ext cx="514901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Is the bottleneck metaphor useful for explaining processing of attention in the real-world? </a:t>
            </a:r>
          </a:p>
        </p:txBody>
      </p:sp>
    </p:spTree>
    <p:extLst>
      <p:ext uri="{BB962C8B-B14F-4D97-AF65-F5344CB8AC3E}">
        <p14:creationId xmlns:p14="http://schemas.microsoft.com/office/powerpoint/2010/main" val="167550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But, </a:t>
            </a:r>
            <a:r>
              <a:rPr lang="en-GB" sz="2800" dirty="0">
                <a:solidFill>
                  <a:schemeClr val="bg1"/>
                </a:solidFill>
              </a:rPr>
              <a:t>examining channels of attention in </a:t>
            </a:r>
            <a:r>
              <a:rPr lang="en-GB" sz="2800" dirty="0" smtClean="0">
                <a:solidFill>
                  <a:schemeClr val="bg1"/>
                </a:solidFill>
              </a:rPr>
              <a:t>lab </a:t>
            </a:r>
            <a:r>
              <a:rPr lang="en-GB" sz="2800" dirty="0">
                <a:solidFill>
                  <a:schemeClr val="bg1"/>
                </a:solidFill>
              </a:rPr>
              <a:t>is restrictive (in real-life our focus of attention needs to be shifted continuously for us to </a:t>
            </a:r>
            <a:r>
              <a:rPr lang="en-GB" sz="2800" dirty="0" smtClean="0">
                <a:solidFill>
                  <a:schemeClr val="bg1"/>
                </a:solidFill>
              </a:rPr>
              <a:t>perform</a:t>
            </a:r>
            <a:r>
              <a:rPr lang="en-GB" sz="2800" dirty="0">
                <a:solidFill>
                  <a:schemeClr val="bg1"/>
                </a:solidFill>
              </a:rPr>
              <a:t>).  </a:t>
            </a:r>
          </a:p>
          <a:p>
            <a:r>
              <a:rPr lang="en-GB" sz="2800" dirty="0">
                <a:solidFill>
                  <a:schemeClr val="bg1"/>
                </a:solidFill>
              </a:rPr>
              <a:t>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So, we </a:t>
            </a:r>
            <a:r>
              <a:rPr lang="en-GB" sz="2800" dirty="0">
                <a:solidFill>
                  <a:schemeClr val="bg1"/>
                </a:solidFill>
              </a:rPr>
              <a:t>may only ever end up sampling a channel depending on its relevance to what we aim to achieve.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This sampling strategy is </a:t>
            </a:r>
            <a:r>
              <a:rPr lang="en-GB" sz="2800" dirty="0" smtClean="0">
                <a:solidFill>
                  <a:schemeClr val="bg1"/>
                </a:solidFill>
              </a:rPr>
              <a:t>based </a:t>
            </a:r>
            <a:r>
              <a:rPr lang="en-GB" sz="2800" dirty="0">
                <a:solidFill>
                  <a:schemeClr val="bg1"/>
                </a:solidFill>
              </a:rPr>
              <a:t>on </a:t>
            </a:r>
            <a:r>
              <a:rPr lang="en-GB" sz="2800" dirty="0" smtClean="0">
                <a:solidFill>
                  <a:schemeClr val="bg1"/>
                </a:solidFill>
              </a:rPr>
              <a:t>Ps </a:t>
            </a:r>
            <a:r>
              <a:rPr lang="en-GB" sz="2800" dirty="0">
                <a:solidFill>
                  <a:schemeClr val="bg1"/>
                </a:solidFill>
              </a:rPr>
              <a:t>expectations about </a:t>
            </a:r>
            <a:r>
              <a:rPr lang="en-GB" sz="2800" dirty="0" smtClean="0">
                <a:solidFill>
                  <a:schemeClr val="bg1"/>
                </a:solidFill>
              </a:rPr>
              <a:t>frequency </a:t>
            </a:r>
            <a:r>
              <a:rPr lang="en-GB" sz="2800" dirty="0">
                <a:solidFill>
                  <a:schemeClr val="bg1"/>
                </a:solidFill>
              </a:rPr>
              <a:t>and importance of </a:t>
            </a:r>
            <a:r>
              <a:rPr lang="en-GB" sz="2800" dirty="0" smtClean="0">
                <a:solidFill>
                  <a:schemeClr val="bg1"/>
                </a:solidFill>
              </a:rPr>
              <a:t>info </a:t>
            </a:r>
            <a:r>
              <a:rPr lang="en-GB" sz="2800" dirty="0">
                <a:solidFill>
                  <a:schemeClr val="bg1"/>
                </a:solidFill>
              </a:rPr>
              <a:t>in the different channels.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Ideally the sampling strategy should be </a:t>
            </a:r>
            <a:r>
              <a:rPr lang="en-GB" sz="2800" dirty="0" smtClean="0">
                <a:solidFill>
                  <a:schemeClr val="bg1"/>
                </a:solidFill>
              </a:rPr>
              <a:t>adaptive: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So, </a:t>
            </a:r>
            <a:r>
              <a:rPr lang="en-GB" sz="2800" dirty="0">
                <a:solidFill>
                  <a:schemeClr val="bg1"/>
                </a:solidFill>
              </a:rPr>
              <a:t>can quickly and </a:t>
            </a:r>
            <a:r>
              <a:rPr lang="en-GB" sz="2800" dirty="0" smtClean="0">
                <a:solidFill>
                  <a:schemeClr val="bg1"/>
                </a:solidFill>
              </a:rPr>
              <a:t>easily </a:t>
            </a:r>
            <a:r>
              <a:rPr lang="en-GB" sz="2800" dirty="0">
                <a:solidFill>
                  <a:schemeClr val="bg1"/>
                </a:solidFill>
              </a:rPr>
              <a:t>switch or change </a:t>
            </a:r>
            <a:r>
              <a:rPr lang="en-GB" sz="2800" dirty="0" smtClean="0">
                <a:solidFill>
                  <a:schemeClr val="bg1"/>
                </a:solidFill>
              </a:rPr>
              <a:t>to optimize taking </a:t>
            </a:r>
            <a:r>
              <a:rPr lang="en-GB" sz="2800" dirty="0">
                <a:solidFill>
                  <a:schemeClr val="bg1"/>
                </a:solidFill>
              </a:rPr>
              <a:t>in </a:t>
            </a:r>
            <a:r>
              <a:rPr lang="en-GB" sz="2800" dirty="0" smtClean="0">
                <a:solidFill>
                  <a:schemeClr val="bg1"/>
                </a:solidFill>
              </a:rPr>
              <a:t>important info.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</p:spTree>
    <p:extLst>
      <p:ext uri="{BB962C8B-B14F-4D97-AF65-F5344CB8AC3E}">
        <p14:creationId xmlns:p14="http://schemas.microsoft.com/office/powerpoint/2010/main" val="12406571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1782" y="840978"/>
            <a:ext cx="9028671" cy="62247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In </a:t>
            </a:r>
            <a:r>
              <a:rPr lang="en-GB" sz="3200" dirty="0" smtClean="0">
                <a:solidFill>
                  <a:schemeClr val="bg1"/>
                </a:solidFill>
              </a:rPr>
              <a:t>real-world</a:t>
            </a:r>
            <a:r>
              <a:rPr lang="en-GB" sz="3200" dirty="0">
                <a:solidFill>
                  <a:schemeClr val="bg1"/>
                </a:solidFill>
              </a:rPr>
              <a:t>, training people in certain </a:t>
            </a:r>
            <a:r>
              <a:rPr lang="en-GB" sz="3200" dirty="0" smtClean="0">
                <a:solidFill>
                  <a:schemeClr val="bg1"/>
                </a:solidFill>
              </a:rPr>
              <a:t>occupations </a:t>
            </a:r>
            <a:r>
              <a:rPr lang="en-GB" sz="3200" dirty="0">
                <a:solidFill>
                  <a:schemeClr val="bg1"/>
                </a:solidFill>
              </a:rPr>
              <a:t>(pilot), involves them acquiring an adaptive model of attention in order to perform specialist tasks.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105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 err="1">
                <a:solidFill>
                  <a:schemeClr val="bg1"/>
                </a:solidFill>
              </a:rPr>
              <a:t>Bellenks</a:t>
            </a:r>
            <a:r>
              <a:rPr lang="en-GB" sz="3200" dirty="0">
                <a:solidFill>
                  <a:schemeClr val="bg1"/>
                </a:solidFill>
              </a:rPr>
              <a:t> et al. (1997): expert pilots scan across their equipment much quicker and more flexibly than less experienced pilots.  </a:t>
            </a:r>
          </a:p>
          <a:p>
            <a:pPr lvl="1"/>
            <a:endParaRPr lang="en-GB" sz="11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This type of research </a:t>
            </a:r>
            <a:r>
              <a:rPr lang="en-GB" sz="3200" dirty="0" smtClean="0">
                <a:solidFill>
                  <a:schemeClr val="bg1"/>
                </a:solidFill>
              </a:rPr>
              <a:t>leads </a:t>
            </a:r>
            <a:r>
              <a:rPr lang="en-GB" sz="3200" dirty="0">
                <a:solidFill>
                  <a:schemeClr val="bg1"/>
                </a:solidFill>
              </a:rPr>
              <a:t>to specific training </a:t>
            </a:r>
            <a:r>
              <a:rPr lang="en-GB" sz="3200" dirty="0" smtClean="0">
                <a:solidFill>
                  <a:schemeClr val="bg1"/>
                </a:solidFill>
              </a:rPr>
              <a:t>programmes based </a:t>
            </a:r>
            <a:r>
              <a:rPr lang="en-GB" sz="3200" dirty="0">
                <a:solidFill>
                  <a:schemeClr val="bg1"/>
                </a:solidFill>
              </a:rPr>
              <a:t>on how mental operations are performed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But first we need to understand how attention operates and is structured</a:t>
            </a:r>
            <a:endParaRPr lang="en-GB" sz="3200" dirty="0">
              <a:solidFill>
                <a:schemeClr val="bg1"/>
              </a:solidFill>
            </a:endParaRPr>
          </a:p>
          <a:p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</p:spTree>
    <p:extLst>
      <p:ext uri="{BB962C8B-B14F-4D97-AF65-F5344CB8AC3E}">
        <p14:creationId xmlns:p14="http://schemas.microsoft.com/office/powerpoint/2010/main" val="1161748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There </a:t>
            </a:r>
            <a:r>
              <a:rPr lang="en-GB" sz="3200" dirty="0">
                <a:solidFill>
                  <a:schemeClr val="bg1"/>
                </a:solidFill>
              </a:rPr>
              <a:t>is no uniformity among theorists of the architecture of attention or on what types of questions should even be examined.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u="sng" dirty="0">
                <a:solidFill>
                  <a:schemeClr val="bg1"/>
                </a:solidFill>
              </a:rPr>
              <a:t>Issue 1: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dirty="0">
                <a:solidFill>
                  <a:schemeClr val="bg1"/>
                </a:solidFill>
              </a:rPr>
              <a:t>What </a:t>
            </a:r>
            <a:r>
              <a:rPr lang="en-GB" sz="3200" dirty="0" smtClean="0">
                <a:solidFill>
                  <a:schemeClr val="bg1"/>
                </a:solidFill>
              </a:rPr>
              <a:t>is attention for/What </a:t>
            </a:r>
            <a:r>
              <a:rPr lang="en-GB" sz="3200" dirty="0">
                <a:solidFill>
                  <a:schemeClr val="bg1"/>
                </a:solidFill>
              </a:rPr>
              <a:t>is the purpose</a:t>
            </a:r>
            <a:r>
              <a:rPr lang="en-GB" sz="3200" dirty="0" smtClean="0">
                <a:solidFill>
                  <a:schemeClr val="bg1"/>
                </a:solidFill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The function of visual attention is to select objects </a:t>
            </a:r>
            <a:r>
              <a:rPr lang="en-GB" sz="3200" dirty="0" smtClean="0">
                <a:solidFill>
                  <a:schemeClr val="bg1"/>
                </a:solidFill>
              </a:rPr>
              <a:t>for </a:t>
            </a:r>
            <a:r>
              <a:rPr lang="en-GB" sz="3200" dirty="0">
                <a:solidFill>
                  <a:schemeClr val="bg1"/>
                </a:solidFill>
              </a:rPr>
              <a:t>recognition - </a:t>
            </a:r>
            <a:r>
              <a:rPr lang="en-GB" sz="3200" b="1" i="1" dirty="0" smtClean="0">
                <a:solidFill>
                  <a:schemeClr val="bg1"/>
                </a:solidFill>
              </a:rPr>
              <a:t>selection </a:t>
            </a:r>
            <a:r>
              <a:rPr lang="en-GB" sz="3200" b="1" i="1" dirty="0">
                <a:solidFill>
                  <a:schemeClr val="bg1"/>
                </a:solidFill>
              </a:rPr>
              <a:t>for recognition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However, attention prepares us to act on the environment - </a:t>
            </a:r>
            <a:r>
              <a:rPr lang="en-GB" sz="3200" b="1" i="1" dirty="0" smtClean="0">
                <a:solidFill>
                  <a:schemeClr val="bg1"/>
                </a:solidFill>
              </a:rPr>
              <a:t>selection </a:t>
            </a:r>
            <a:r>
              <a:rPr lang="en-GB" sz="3200" b="1" i="1" dirty="0">
                <a:solidFill>
                  <a:schemeClr val="bg1"/>
                </a:solidFill>
              </a:rPr>
              <a:t>for action.</a:t>
            </a:r>
          </a:p>
          <a:p>
            <a:pPr lvl="1"/>
            <a:endParaRPr lang="en-GB" sz="1200" b="1" i="1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75123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These two functions </a:t>
            </a:r>
            <a:r>
              <a:rPr lang="en-GB" sz="3600" dirty="0" smtClean="0">
                <a:solidFill>
                  <a:schemeClr val="bg1"/>
                </a:solidFill>
              </a:rPr>
              <a:t>correspond </a:t>
            </a:r>
            <a:r>
              <a:rPr lang="en-GB" sz="3600" dirty="0">
                <a:solidFill>
                  <a:schemeClr val="bg1"/>
                </a:solidFill>
              </a:rPr>
              <a:t>to two challenges</a:t>
            </a:r>
            <a:r>
              <a:rPr lang="en-GB" sz="3600" dirty="0" smtClean="0">
                <a:solidFill>
                  <a:schemeClr val="bg1"/>
                </a:solidFill>
              </a:rPr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bg1"/>
              </a:solidFill>
            </a:endParaRPr>
          </a:p>
          <a:p>
            <a:pPr marL="971550" lvl="1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Perceptual overload: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1428750" lvl="2" indent="-5143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too </a:t>
            </a:r>
            <a:r>
              <a:rPr lang="en-GB" sz="3200" dirty="0">
                <a:solidFill>
                  <a:schemeClr val="bg1"/>
                </a:solidFill>
              </a:rPr>
              <a:t>many stimuli requiring processing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</a:p>
          <a:p>
            <a:pPr lvl="1"/>
            <a:endParaRPr lang="en-GB" sz="3200" dirty="0">
              <a:solidFill>
                <a:schemeClr val="bg1"/>
              </a:solidFill>
            </a:endParaRPr>
          </a:p>
          <a:p>
            <a:pPr marL="971550" lvl="1" indent="-514350">
              <a:buFont typeface="+mj-lt"/>
              <a:buAutoNum type="arabicPeriod" startAt="2"/>
            </a:pPr>
            <a:r>
              <a:rPr lang="en-GB" sz="3200" dirty="0">
                <a:solidFill>
                  <a:schemeClr val="bg1"/>
                </a:solidFill>
              </a:rPr>
              <a:t>Response incoherence: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1428750" lvl="2" indent="-5143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performing incorrect </a:t>
            </a:r>
            <a:r>
              <a:rPr lang="en-GB" sz="3200" dirty="0">
                <a:solidFill>
                  <a:schemeClr val="bg1"/>
                </a:solidFill>
              </a:rPr>
              <a:t>action as a result of too many incompatible responses being simultaneously activated. </a:t>
            </a:r>
          </a:p>
          <a:p>
            <a:pPr lvl="1"/>
            <a:endParaRPr lang="en-GB" sz="1200" b="1" i="1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58762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u="sng" dirty="0">
                <a:solidFill>
                  <a:schemeClr val="bg1"/>
                </a:solidFill>
              </a:rPr>
              <a:t>Issue 2:</a:t>
            </a:r>
            <a:r>
              <a:rPr lang="en-GB" sz="3200" dirty="0">
                <a:solidFill>
                  <a:schemeClr val="bg1"/>
                </a:solidFill>
              </a:rPr>
              <a:t> Do attentional selection mechanisms exist at all?   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Early selection theories: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when </a:t>
            </a:r>
            <a:r>
              <a:rPr lang="en-GB" sz="3200" dirty="0">
                <a:solidFill>
                  <a:schemeClr val="bg1"/>
                </a:solidFill>
              </a:rPr>
              <a:t>there is overload of </a:t>
            </a:r>
            <a:r>
              <a:rPr lang="en-GB" sz="3200" dirty="0" smtClean="0">
                <a:solidFill>
                  <a:schemeClr val="bg1"/>
                </a:solidFill>
              </a:rPr>
              <a:t>processing, </a:t>
            </a:r>
            <a:r>
              <a:rPr lang="en-GB" sz="3200" dirty="0">
                <a:solidFill>
                  <a:schemeClr val="bg1"/>
                </a:solidFill>
              </a:rPr>
              <a:t>there must be a special purpose selection mechanism that filters out irrelevant stimuli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Attention operates as a cause: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1828800" lvl="3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It </a:t>
            </a:r>
            <a:r>
              <a:rPr lang="en-GB" sz="3200" dirty="0">
                <a:solidFill>
                  <a:schemeClr val="bg1"/>
                </a:solidFill>
              </a:rPr>
              <a:t>needs to be done</a:t>
            </a:r>
          </a:p>
          <a:p>
            <a:pPr lvl="2"/>
            <a:endParaRPr lang="en-GB" sz="16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For others attention is an effect: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A </a:t>
            </a:r>
            <a:r>
              <a:rPr lang="en-GB" sz="3200" dirty="0">
                <a:solidFill>
                  <a:schemeClr val="bg1"/>
                </a:solidFill>
              </a:rPr>
              <a:t>phenomenon we see happening, not from specific selection mechanism. </a:t>
            </a:r>
          </a:p>
          <a:p>
            <a:pPr lvl="1"/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0415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For </a:t>
            </a:r>
            <a:r>
              <a:rPr lang="en-GB" sz="3200" dirty="0">
                <a:solidFill>
                  <a:schemeClr val="bg1"/>
                </a:solidFill>
              </a:rPr>
              <a:t>others the purpose of the visual system is to control action through two types of selection</a:t>
            </a:r>
            <a:r>
              <a:rPr lang="en-GB" sz="3200" dirty="0" smtClean="0">
                <a:solidFill>
                  <a:schemeClr val="bg1"/>
                </a:solidFill>
              </a:rPr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The intention mechanism: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Chooses </a:t>
            </a:r>
            <a:r>
              <a:rPr lang="en-GB" sz="3200" dirty="0">
                <a:solidFill>
                  <a:schemeClr val="bg1"/>
                </a:solidFill>
              </a:rPr>
              <a:t>which skill or action should be implemented (relates to strategies/goals</a:t>
            </a:r>
            <a:r>
              <a:rPr lang="en-GB" sz="3200" dirty="0" smtClean="0">
                <a:solidFill>
                  <a:schemeClr val="bg1"/>
                </a:solidFill>
              </a:rPr>
              <a:t>)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Attention in the sense of selecting the stimulus information that will control the intended action. 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75968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u="sng" dirty="0">
                <a:solidFill>
                  <a:schemeClr val="bg1"/>
                </a:solidFill>
              </a:rPr>
              <a:t>Issue 3: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dirty="0">
                <a:solidFill>
                  <a:schemeClr val="bg1"/>
                </a:solidFill>
              </a:rPr>
              <a:t>What is the structure of the attention architecture?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For </a:t>
            </a:r>
            <a:r>
              <a:rPr lang="en-GB" sz="2800" dirty="0" smtClean="0">
                <a:solidFill>
                  <a:schemeClr val="bg1"/>
                </a:solidFill>
              </a:rPr>
              <a:t>some, </a:t>
            </a:r>
            <a:r>
              <a:rPr lang="en-GB" sz="2800" dirty="0">
                <a:solidFill>
                  <a:schemeClr val="bg1"/>
                </a:solidFill>
              </a:rPr>
              <a:t>this can only be addressed once the first two issues (functional &amp; causal aspects) are fully understood.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All of this has a subsequent influence on </a:t>
            </a:r>
            <a:r>
              <a:rPr lang="en-GB" sz="2800" i="1" dirty="0">
                <a:solidFill>
                  <a:schemeClr val="bg1"/>
                </a:solidFill>
              </a:rPr>
              <a:t>what</a:t>
            </a:r>
            <a:r>
              <a:rPr lang="en-GB" sz="2800" dirty="0">
                <a:solidFill>
                  <a:schemeClr val="bg1"/>
                </a:solidFill>
              </a:rPr>
              <a:t> &amp; </a:t>
            </a:r>
            <a:r>
              <a:rPr lang="en-GB" sz="2800" i="1" dirty="0">
                <a:solidFill>
                  <a:schemeClr val="bg1"/>
                </a:solidFill>
              </a:rPr>
              <a:t>how</a:t>
            </a:r>
            <a:r>
              <a:rPr lang="en-GB" sz="2800" dirty="0">
                <a:solidFill>
                  <a:schemeClr val="bg1"/>
                </a:solidFill>
              </a:rPr>
              <a:t> experimental </a:t>
            </a:r>
            <a:r>
              <a:rPr lang="en-GB" sz="2800" dirty="0" smtClean="0">
                <a:solidFill>
                  <a:schemeClr val="bg1"/>
                </a:solidFill>
              </a:rPr>
              <a:t>research </a:t>
            </a:r>
            <a:r>
              <a:rPr lang="en-GB" sz="2800" dirty="0">
                <a:solidFill>
                  <a:schemeClr val="bg1"/>
                </a:solidFill>
              </a:rPr>
              <a:t>is conducted.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If some </a:t>
            </a:r>
            <a:r>
              <a:rPr lang="en-GB" sz="2800" dirty="0" smtClean="0">
                <a:solidFill>
                  <a:schemeClr val="bg1"/>
                </a:solidFill>
              </a:rPr>
              <a:t>are </a:t>
            </a:r>
            <a:r>
              <a:rPr lang="en-GB" sz="2800" dirty="0">
                <a:solidFill>
                  <a:schemeClr val="bg1"/>
                </a:solidFill>
              </a:rPr>
              <a:t>characterising attention as selection for </a:t>
            </a:r>
            <a:r>
              <a:rPr lang="en-GB" sz="2800" dirty="0" smtClean="0">
                <a:solidFill>
                  <a:schemeClr val="bg1"/>
                </a:solidFill>
              </a:rPr>
              <a:t>recognition, </a:t>
            </a:r>
            <a:r>
              <a:rPr lang="en-GB" sz="2800" dirty="0">
                <a:solidFill>
                  <a:schemeClr val="bg1"/>
                </a:solidFill>
              </a:rPr>
              <a:t>then they </a:t>
            </a:r>
            <a:r>
              <a:rPr lang="en-GB" sz="2800" dirty="0" smtClean="0">
                <a:solidFill>
                  <a:schemeClr val="bg1"/>
                </a:solidFill>
              </a:rPr>
              <a:t>will </a:t>
            </a:r>
            <a:r>
              <a:rPr lang="en-GB" sz="2800" dirty="0">
                <a:solidFill>
                  <a:schemeClr val="bg1"/>
                </a:solidFill>
              </a:rPr>
              <a:t>develop models revolving around the selection process.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6144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For </a:t>
            </a:r>
            <a:r>
              <a:rPr lang="en-GB" sz="2800" dirty="0">
                <a:solidFill>
                  <a:schemeClr val="bg1"/>
                </a:solidFill>
              </a:rPr>
              <a:t>those who think attention is the output of multiple mechanisms operating in </a:t>
            </a:r>
            <a:r>
              <a:rPr lang="en-GB" sz="2800" dirty="0" smtClean="0">
                <a:solidFill>
                  <a:schemeClr val="bg1"/>
                </a:solidFill>
              </a:rPr>
              <a:t>a </a:t>
            </a:r>
            <a:r>
              <a:rPr lang="en-GB" sz="2800" dirty="0">
                <a:solidFill>
                  <a:schemeClr val="bg1"/>
                </a:solidFill>
              </a:rPr>
              <a:t>parallel processing system, the way they conceive the architecture </a:t>
            </a:r>
            <a:r>
              <a:rPr lang="en-GB" sz="2800" dirty="0" smtClean="0">
                <a:solidFill>
                  <a:schemeClr val="bg1"/>
                </a:solidFill>
              </a:rPr>
              <a:t>will </a:t>
            </a:r>
            <a:r>
              <a:rPr lang="en-GB" sz="2800" dirty="0">
                <a:solidFill>
                  <a:schemeClr val="bg1"/>
                </a:solidFill>
              </a:rPr>
              <a:t>be very different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Neuropsychology is used to work </a:t>
            </a:r>
            <a:r>
              <a:rPr lang="en-GB" sz="2800" dirty="0">
                <a:solidFill>
                  <a:schemeClr val="bg1"/>
                </a:solidFill>
              </a:rPr>
              <a:t>out when processes in the mind take place based on the time course of neurological activity (through ERP studies).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5904" y="2329380"/>
            <a:ext cx="9028670" cy="1200329"/>
          </a:xfrm>
          <a:prstGeom prst="rect">
            <a:avLst/>
          </a:prstGeom>
          <a:solidFill>
            <a:srgbClr val="FFFFFF"/>
          </a:solidFill>
          <a:ln w="57150">
            <a:solidFill>
              <a:srgbClr val="00CC99">
                <a:lumMod val="60000"/>
                <a:lumOff val="40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</a:rPr>
              <a:t>“to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</a:rPr>
              <a:t>pursue a general ‘theory of attention’, without first specifying the computational functions that the theory is to account for, would appear to be a likely recipe for disaster</a:t>
            </a: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</a:rPr>
              <a:t>.” </a:t>
            </a:r>
            <a:r>
              <a:rPr kumimoji="0" lang="en-GB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</a:rPr>
              <a:t>Allport</a:t>
            </a: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</a:rPr>
              <a:t>(1989)</a:t>
            </a:r>
          </a:p>
        </p:txBody>
      </p:sp>
    </p:spTree>
    <p:extLst>
      <p:ext uri="{BB962C8B-B14F-4D97-AF65-F5344CB8AC3E}">
        <p14:creationId xmlns:p14="http://schemas.microsoft.com/office/powerpoint/2010/main" val="41623575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6477" y="635495"/>
            <a:ext cx="9094574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>
                <a:solidFill>
                  <a:schemeClr val="bg1"/>
                </a:solidFill>
              </a:rPr>
              <a:t>Hillyard</a:t>
            </a:r>
            <a:r>
              <a:rPr lang="en-GB" sz="2800" dirty="0">
                <a:solidFill>
                  <a:schemeClr val="bg1"/>
                </a:solidFill>
              </a:rPr>
              <a:t> &amp; colleagues: if selection happens early, differences in </a:t>
            </a:r>
            <a:r>
              <a:rPr lang="en-GB" sz="2800" dirty="0" smtClean="0">
                <a:solidFill>
                  <a:schemeClr val="bg1"/>
                </a:solidFill>
              </a:rPr>
              <a:t>ERP </a:t>
            </a:r>
            <a:r>
              <a:rPr lang="en-GB" sz="2800" dirty="0">
                <a:solidFill>
                  <a:schemeClr val="bg1"/>
                </a:solidFill>
              </a:rPr>
              <a:t>produced by attenuated </a:t>
            </a:r>
            <a:r>
              <a:rPr lang="en-GB" sz="2800" dirty="0" smtClean="0">
                <a:solidFill>
                  <a:schemeClr val="bg1"/>
                </a:solidFill>
              </a:rPr>
              <a:t>&amp; </a:t>
            </a:r>
            <a:r>
              <a:rPr lang="en-GB" sz="2800" dirty="0">
                <a:solidFill>
                  <a:schemeClr val="bg1"/>
                </a:solidFill>
              </a:rPr>
              <a:t>un-attenuated stimuli should happen straight after stimuli is presented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Support for late attentional selection models would come from no difference in the early ERP components.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When Ps completed dichotic listening task with tones, results </a:t>
            </a:r>
            <a:r>
              <a:rPr lang="en-GB" sz="2800" dirty="0" smtClean="0">
                <a:solidFill>
                  <a:schemeClr val="bg1"/>
                </a:solidFill>
              </a:rPr>
              <a:t>supported </a:t>
            </a:r>
            <a:r>
              <a:rPr lang="en-GB" sz="2800" dirty="0">
                <a:solidFill>
                  <a:schemeClr val="bg1"/>
                </a:solidFill>
              </a:rPr>
              <a:t>early </a:t>
            </a:r>
            <a:r>
              <a:rPr lang="en-GB" sz="2800" dirty="0" smtClean="0">
                <a:solidFill>
                  <a:schemeClr val="bg1"/>
                </a:solidFill>
              </a:rPr>
              <a:t>selection, </a:t>
            </a:r>
            <a:r>
              <a:rPr lang="en-GB" sz="2800" dirty="0">
                <a:solidFill>
                  <a:schemeClr val="bg1"/>
                </a:solidFill>
              </a:rPr>
              <a:t>with differences between attenuated &amp; un-attenuated seen in </a:t>
            </a:r>
            <a:r>
              <a:rPr lang="en-GB" sz="2800" dirty="0" smtClean="0">
                <a:solidFill>
                  <a:schemeClr val="bg1"/>
                </a:solidFill>
              </a:rPr>
              <a:t>N1 </a:t>
            </a:r>
            <a:r>
              <a:rPr lang="en-GB" sz="2800" dirty="0">
                <a:solidFill>
                  <a:schemeClr val="bg1"/>
                </a:solidFill>
              </a:rPr>
              <a:t>component of </a:t>
            </a:r>
            <a:r>
              <a:rPr lang="en-GB" sz="2800" dirty="0" smtClean="0">
                <a:solidFill>
                  <a:schemeClr val="bg1"/>
                </a:solidFill>
              </a:rPr>
              <a:t>ERP.</a:t>
            </a:r>
            <a:endParaRPr lang="en-GB" sz="2800" dirty="0">
              <a:solidFill>
                <a:schemeClr val="bg1"/>
              </a:solidFill>
            </a:endParaRPr>
          </a:p>
          <a:p>
            <a:endParaRPr lang="en-GB" sz="11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Conclusion: difference in processing of info they were meant to be focusing attention on and info not for focused attention was happening earlier than 100ms after the stimulus was presented.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5152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However, we cannot be </a:t>
            </a:r>
            <a:r>
              <a:rPr lang="en-GB" sz="2800" dirty="0" smtClean="0">
                <a:solidFill>
                  <a:schemeClr val="bg1"/>
                </a:solidFill>
              </a:rPr>
              <a:t>confident </a:t>
            </a:r>
            <a:r>
              <a:rPr lang="en-GB" sz="2800" dirty="0">
                <a:solidFill>
                  <a:schemeClr val="bg1"/>
                </a:solidFill>
              </a:rPr>
              <a:t>of where selective attention within the processing system occurs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“Breakthrough” of info disrepute's early </a:t>
            </a:r>
            <a:r>
              <a:rPr lang="en-GB" sz="2800" dirty="0" smtClean="0">
                <a:solidFill>
                  <a:schemeClr val="bg1"/>
                </a:solidFill>
              </a:rPr>
              <a:t>models.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Reason why different studies show variations: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Particular </a:t>
            </a:r>
            <a:r>
              <a:rPr lang="en-GB" sz="2800" dirty="0">
                <a:solidFill>
                  <a:schemeClr val="bg1"/>
                </a:solidFill>
              </a:rPr>
              <a:t>parameters of </a:t>
            </a:r>
            <a:r>
              <a:rPr lang="en-GB" sz="2800" dirty="0" smtClean="0">
                <a:solidFill>
                  <a:schemeClr val="bg1"/>
                </a:solidFill>
              </a:rPr>
              <a:t>task</a:t>
            </a:r>
            <a:r>
              <a:rPr lang="en-GB" sz="2800" dirty="0">
                <a:solidFill>
                  <a:schemeClr val="bg1"/>
                </a:solidFill>
              </a:rPr>
              <a:t>: even in dichotic listening tasks, different types of stimuli are being examined</a:t>
            </a:r>
            <a:r>
              <a:rPr lang="en-GB" sz="2800" dirty="0" smtClean="0">
                <a:solidFill>
                  <a:schemeClr val="bg1"/>
                </a:solidFill>
              </a:rPr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Spoken words (P has to attend to meaning, which involves semantic processing)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Tones (P attends to physical characteristic of the sound) 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64946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Different </a:t>
            </a:r>
            <a:r>
              <a:rPr lang="en-GB" sz="2800" dirty="0">
                <a:solidFill>
                  <a:schemeClr val="bg1"/>
                </a:solidFill>
              </a:rPr>
              <a:t>conditions lead to varying levels of demand &amp; resources placed on attentional system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Likely to </a:t>
            </a:r>
            <a:r>
              <a:rPr lang="en-GB" sz="2800" dirty="0" smtClean="0">
                <a:solidFill>
                  <a:schemeClr val="bg1"/>
                </a:solidFill>
              </a:rPr>
              <a:t>be </a:t>
            </a:r>
            <a:r>
              <a:rPr lang="en-GB" sz="2800" dirty="0">
                <a:solidFill>
                  <a:schemeClr val="bg1"/>
                </a:solidFill>
              </a:rPr>
              <a:t>the reason why there is no all-encompassing model of selective attention because it depends on what the stimuli is, which changes how we process it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Even if the time-course of selective attention was agreed, we still need to work out what is selectively attended.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0672" y="5614529"/>
            <a:ext cx="2254950" cy="880905"/>
          </a:xfrm>
          <a:prstGeom prst="rect">
            <a:avLst/>
          </a:prstGeom>
        </p:spPr>
      </p:pic>
      <p:pic>
        <p:nvPicPr>
          <p:cNvPr id="5" name="Picture 4" descr="table - coloured by franke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9804" y="5587795"/>
            <a:ext cx="1224120" cy="1033361"/>
          </a:xfrm>
          <a:prstGeom prst="rect">
            <a:avLst/>
          </a:prstGeom>
        </p:spPr>
      </p:pic>
      <p:pic>
        <p:nvPicPr>
          <p:cNvPr id="6" name="Picture 5" descr="table - coloured by franke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021" y="5928954"/>
            <a:ext cx="679490" cy="573603"/>
          </a:xfrm>
          <a:prstGeom prst="rect">
            <a:avLst/>
          </a:prstGeom>
        </p:spPr>
      </p:pic>
      <p:pic>
        <p:nvPicPr>
          <p:cNvPr id="7" name="Picture 6" descr="chair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73" t="9812" r="25631" b="9786"/>
          <a:stretch/>
        </p:blipFill>
        <p:spPr>
          <a:xfrm>
            <a:off x="3002331" y="5614529"/>
            <a:ext cx="369355" cy="578925"/>
          </a:xfrm>
          <a:prstGeom prst="rect">
            <a:avLst/>
          </a:prstGeom>
        </p:spPr>
      </p:pic>
      <p:grpSp>
        <p:nvGrpSpPr>
          <p:cNvPr id="8" name="Group 18"/>
          <p:cNvGrpSpPr>
            <a:grpSpLocks/>
          </p:cNvGrpSpPr>
          <p:nvPr/>
        </p:nvGrpSpPr>
        <p:grpSpPr bwMode="auto">
          <a:xfrm>
            <a:off x="70138" y="5751537"/>
            <a:ext cx="585316" cy="661369"/>
            <a:chOff x="7785100" y="0"/>
            <a:chExt cx="1346200" cy="1485900"/>
          </a:xfrm>
        </p:grpSpPr>
        <p:pic>
          <p:nvPicPr>
            <p:cNvPr id="9" name="Picture 19" descr="insideBtn_ch07.jpg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12100" y="0"/>
              <a:ext cx="1219200" cy="1206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Picture 17" descr="insideBtn_ch01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85100" y="0"/>
              <a:ext cx="1346200" cy="1485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1" name="TextBox 10"/>
          <p:cNvSpPr txBox="1"/>
          <p:nvPr/>
        </p:nvSpPr>
        <p:spPr>
          <a:xfrm>
            <a:off x="65903" y="4880317"/>
            <a:ext cx="4212000" cy="58477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Space-based theories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74574" y="4880316"/>
            <a:ext cx="4320000" cy="58477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Object-based theories</a:t>
            </a:r>
          </a:p>
        </p:txBody>
      </p:sp>
      <p:grpSp>
        <p:nvGrpSpPr>
          <p:cNvPr id="14" name="Group 18"/>
          <p:cNvGrpSpPr>
            <a:grpSpLocks/>
          </p:cNvGrpSpPr>
          <p:nvPr/>
        </p:nvGrpSpPr>
        <p:grpSpPr bwMode="auto">
          <a:xfrm>
            <a:off x="5620925" y="5751536"/>
            <a:ext cx="585316" cy="661369"/>
            <a:chOff x="7785100" y="0"/>
            <a:chExt cx="1346200" cy="1485900"/>
          </a:xfrm>
        </p:grpSpPr>
        <p:pic>
          <p:nvPicPr>
            <p:cNvPr id="15" name="Picture 19" descr="insideBtn_ch07.jpg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12100" y="0"/>
              <a:ext cx="1219200" cy="1206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Picture 17" descr="insideBtn_ch01.png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85100" y="0"/>
              <a:ext cx="1346200" cy="1485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165709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2387" y="799881"/>
            <a:ext cx="9027462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 smtClean="0">
                <a:solidFill>
                  <a:schemeClr val="bg1"/>
                </a:solidFill>
              </a:rPr>
              <a:t>Johnston </a:t>
            </a:r>
            <a:r>
              <a:rPr lang="en-GB" sz="2600" dirty="0">
                <a:solidFill>
                  <a:schemeClr val="bg1"/>
                </a:solidFill>
              </a:rPr>
              <a:t>&amp; Dark (1986): highlighted </a:t>
            </a:r>
            <a:r>
              <a:rPr lang="en-GB" sz="2600" dirty="0" smtClean="0">
                <a:solidFill>
                  <a:schemeClr val="bg1"/>
                </a:solidFill>
              </a:rPr>
              <a:t>characteristics </a:t>
            </a:r>
            <a:r>
              <a:rPr lang="en-GB" sz="2600" dirty="0">
                <a:solidFill>
                  <a:schemeClr val="bg1"/>
                </a:solidFill>
              </a:rPr>
              <a:t>of </a:t>
            </a:r>
            <a:r>
              <a:rPr lang="en-GB" sz="2600" dirty="0" smtClean="0">
                <a:solidFill>
                  <a:schemeClr val="bg1"/>
                </a:solidFill>
              </a:rPr>
              <a:t>attentional </a:t>
            </a:r>
            <a:r>
              <a:rPr lang="en-GB" sz="2600" dirty="0">
                <a:solidFill>
                  <a:schemeClr val="bg1"/>
                </a:solidFill>
              </a:rPr>
              <a:t>spotlight: </a:t>
            </a:r>
            <a:endParaRPr lang="en-GB" sz="2600" dirty="0" smtClean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S</a:t>
            </a:r>
            <a:r>
              <a:rPr lang="en-GB" sz="2600" dirty="0" smtClean="0">
                <a:solidFill>
                  <a:schemeClr val="bg1"/>
                </a:solidFill>
              </a:rPr>
              <a:t>ize </a:t>
            </a:r>
            <a:r>
              <a:rPr lang="en-GB" sz="2600" dirty="0">
                <a:solidFill>
                  <a:schemeClr val="bg1"/>
                </a:solidFill>
              </a:rPr>
              <a:t>&amp; shape of area, that a single spotlight results in more effective processing but there is the possibility for attending to two locations, and that there is a link with eye fixation (dependant on fovea).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If spotlight area is narrow, processing efficiency would be better because there is less information to have to process</a:t>
            </a:r>
            <a:r>
              <a:rPr lang="en-GB" sz="26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bg1"/>
                </a:solidFill>
              </a:rPr>
              <a:t>Treisman</a:t>
            </a:r>
            <a:r>
              <a:rPr lang="en-GB" sz="2400" dirty="0">
                <a:solidFill>
                  <a:schemeClr val="bg1"/>
                </a:solidFill>
              </a:rPr>
              <a:t>: </a:t>
            </a:r>
            <a:r>
              <a:rPr lang="en-GB" sz="2400" dirty="0" smtClean="0">
                <a:solidFill>
                  <a:schemeClr val="bg1"/>
                </a:solidFill>
              </a:rPr>
              <a:t>attention acts as </a:t>
            </a:r>
            <a:r>
              <a:rPr lang="en-GB" sz="2400" dirty="0">
                <a:solidFill>
                  <a:schemeClr val="bg1"/>
                </a:solidFill>
              </a:rPr>
              <a:t>a moving window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Feature Integration model (FIT) </a:t>
            </a:r>
            <a:r>
              <a:rPr lang="en-GB" sz="2400" dirty="0">
                <a:solidFill>
                  <a:schemeClr val="bg1"/>
                </a:solidFill>
              </a:rPr>
              <a:t>suggests </a:t>
            </a:r>
            <a:r>
              <a:rPr lang="en-GB" sz="2400" i="1" dirty="0">
                <a:solidFill>
                  <a:schemeClr val="bg1"/>
                </a:solidFill>
              </a:rPr>
              <a:t>pre-</a:t>
            </a:r>
            <a:r>
              <a:rPr lang="en-GB" sz="2400" i="1" dirty="0" err="1">
                <a:solidFill>
                  <a:schemeClr val="bg1"/>
                </a:solidFill>
              </a:rPr>
              <a:t>attentative</a:t>
            </a:r>
            <a:r>
              <a:rPr lang="en-GB" sz="2400" i="1" dirty="0">
                <a:solidFill>
                  <a:schemeClr val="bg1"/>
                </a:solidFill>
              </a:rPr>
              <a:t> segmentation</a:t>
            </a:r>
            <a:r>
              <a:rPr lang="en-GB" sz="2400" dirty="0">
                <a:solidFill>
                  <a:schemeClr val="bg1"/>
                </a:solidFill>
              </a:rPr>
              <a:t> (processing before we actually attend), influences area of space that we then attend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4968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Parallel processing of features in the visual field produce maps of where specific features are located.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E.g., colour map shows where a particular colour is and the type of “red” there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Then there will be a different map of a line edge.</a:t>
            </a:r>
          </a:p>
          <a:p>
            <a:pPr lvl="1"/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Attention then uses a master map to show the features  binding into a construct of the object in a representation format, which enters an object file in STM.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4475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" descr="Signal detection and vigilance is paying constant attention looking ...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4" y="100668"/>
            <a:ext cx="4635523" cy="66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Rectangle 4"/>
          <p:cNvSpPr/>
          <p:nvPr/>
        </p:nvSpPr>
        <p:spPr>
          <a:xfrm>
            <a:off x="4773336" y="10101"/>
            <a:ext cx="4370663" cy="65864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 smtClean="0">
              <a:solidFill>
                <a:schemeClr val="bg1"/>
              </a:solidFill>
            </a:endParaRPr>
          </a:p>
          <a:p>
            <a:r>
              <a:rPr lang="en-GB" sz="3200" dirty="0" smtClean="0">
                <a:solidFill>
                  <a:schemeClr val="bg1"/>
                </a:solidFill>
              </a:rPr>
              <a:t>Predictions </a:t>
            </a:r>
            <a:r>
              <a:rPr lang="en-GB" sz="3200" dirty="0">
                <a:solidFill>
                  <a:schemeClr val="bg1"/>
                </a:solidFill>
              </a:rPr>
              <a:t>of the model</a:t>
            </a:r>
            <a:r>
              <a:rPr lang="en-GB" sz="3200" dirty="0" smtClean="0">
                <a:solidFill>
                  <a:schemeClr val="bg1"/>
                </a:solidFill>
              </a:rPr>
              <a:t>: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Searching for single feature (e.g., any red letter) is </a:t>
            </a:r>
            <a:r>
              <a:rPr lang="en-GB" sz="2800" dirty="0" smtClean="0">
                <a:solidFill>
                  <a:schemeClr val="bg1"/>
                </a:solidFill>
              </a:rPr>
              <a:t>parallel.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While </a:t>
            </a:r>
            <a:r>
              <a:rPr lang="en-GB" sz="2800" dirty="0">
                <a:solidFill>
                  <a:schemeClr val="bg1"/>
                </a:solidFill>
              </a:rPr>
              <a:t>search for object defined by conjunction of features (specifically a red K), requires serial search with attention moving from one location to the next until the target stimulus is found. </a:t>
            </a:r>
          </a:p>
        </p:txBody>
      </p:sp>
    </p:spTree>
    <p:extLst>
      <p:ext uri="{BB962C8B-B14F-4D97-AF65-F5344CB8AC3E}">
        <p14:creationId xmlns:p14="http://schemas.microsoft.com/office/powerpoint/2010/main" val="41297546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Suggests humans can make </a:t>
            </a:r>
            <a:r>
              <a:rPr lang="en-GB" sz="2800" b="1" i="1" dirty="0">
                <a:solidFill>
                  <a:schemeClr val="bg1"/>
                </a:solidFill>
              </a:rPr>
              <a:t>illusionary conjunctions</a:t>
            </a:r>
            <a:r>
              <a:rPr lang="en-GB" sz="2800" dirty="0">
                <a:solidFill>
                  <a:schemeClr val="bg1"/>
                </a:solidFill>
              </a:rPr>
              <a:t>: errors in binding features from different objects.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Think of examples when this might happen……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Why should we consider this for performance?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Criticism</a:t>
            </a:r>
            <a:r>
              <a:rPr lang="en-GB" sz="2800" dirty="0">
                <a:solidFill>
                  <a:schemeClr val="bg1"/>
                </a:solidFill>
              </a:rPr>
              <a:t>: No top-down </a:t>
            </a:r>
            <a:r>
              <a:rPr lang="en-GB" sz="2800" dirty="0" smtClean="0">
                <a:solidFill>
                  <a:schemeClr val="bg1"/>
                </a:solidFill>
              </a:rPr>
              <a:t>mechanism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Do </a:t>
            </a:r>
            <a:r>
              <a:rPr lang="en-GB" sz="2800" dirty="0">
                <a:solidFill>
                  <a:schemeClr val="bg1"/>
                </a:solidFill>
              </a:rPr>
              <a:t>we not use our knowledge of the world to guide where we search</a:t>
            </a:r>
            <a:r>
              <a:rPr lang="en-GB" sz="2800" dirty="0" smtClean="0">
                <a:solidFill>
                  <a:schemeClr val="bg1"/>
                </a:solidFill>
              </a:rPr>
              <a:t>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Cave </a:t>
            </a:r>
            <a:r>
              <a:rPr lang="en-GB" sz="2800" dirty="0" smtClean="0">
                <a:solidFill>
                  <a:schemeClr val="bg1"/>
                </a:solidFill>
              </a:rPr>
              <a:t>&amp; Wolfe </a:t>
            </a:r>
            <a:r>
              <a:rPr lang="en-GB" sz="2800" dirty="0">
                <a:solidFill>
                  <a:schemeClr val="bg1"/>
                </a:solidFill>
              </a:rPr>
              <a:t>(1990); Wolfe (1994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Modified </a:t>
            </a:r>
            <a:r>
              <a:rPr lang="en-GB" sz="2800" dirty="0">
                <a:solidFill>
                  <a:schemeClr val="bg1"/>
                </a:solidFill>
              </a:rPr>
              <a:t>the model by introducing a top-down activation of feature maps, which allows the implementation of a search strategy. 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7219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932120" y="844128"/>
            <a:ext cx="7287995" cy="771234"/>
          </a:xfrm>
          <a:prstGeom prst="rect">
            <a:avLst/>
          </a:prstGeom>
          <a:gradFill rotWithShape="1">
            <a:gsLst>
              <a:gs pos="0">
                <a:srgbClr val="3333CC">
                  <a:shade val="51000"/>
                  <a:satMod val="130000"/>
                </a:srgbClr>
              </a:gs>
              <a:gs pos="80000">
                <a:srgbClr val="3333CC">
                  <a:shade val="93000"/>
                  <a:satMod val="130000"/>
                </a:srgbClr>
              </a:gs>
              <a:gs pos="100000">
                <a:srgbClr val="3333CC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Issues with space-based models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15329" y="1717815"/>
            <a:ext cx="9028671" cy="1379343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</a:rPr>
              <a:t>They rely on elementary features of objects within space.</a:t>
            </a:r>
            <a:endParaRPr lang="en-GB" sz="2800" kern="0" noProof="0" dirty="0">
              <a:solidFill>
                <a:schemeClr val="bg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2600" kern="0" dirty="0">
                <a:solidFill>
                  <a:schemeClr val="bg1"/>
                </a:solidFill>
              </a:rPr>
              <a:t>But: visual search may not access feature-level representations 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3835809" y="4369619"/>
            <a:ext cx="4966377" cy="2344526"/>
            <a:chOff x="3470694" y="4789098"/>
            <a:chExt cx="4267200" cy="1905000"/>
          </a:xfrm>
        </p:grpSpPr>
        <p:sp>
          <p:nvSpPr>
            <p:cNvPr id="7" name="Oval 4"/>
            <p:cNvSpPr>
              <a:spLocks noChangeArrowheads="1"/>
            </p:cNvSpPr>
            <p:nvPr/>
          </p:nvSpPr>
          <p:spPr bwMode="auto">
            <a:xfrm>
              <a:off x="3470694" y="4789098"/>
              <a:ext cx="1905000" cy="1905000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rgbClr val="80808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endParaRPr>
            </a:p>
          </p:txBody>
        </p:sp>
        <p:sp>
          <p:nvSpPr>
            <p:cNvPr id="8" name="Oval 5"/>
            <p:cNvSpPr>
              <a:spLocks noChangeArrowheads="1"/>
            </p:cNvSpPr>
            <p:nvPr/>
          </p:nvSpPr>
          <p:spPr bwMode="auto">
            <a:xfrm>
              <a:off x="4689894" y="4789098"/>
              <a:ext cx="1905000" cy="1905000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rgbClr val="80808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5832894" y="4789098"/>
              <a:ext cx="1905000" cy="1905000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rgbClr val="80808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83134" y="2990276"/>
            <a:ext cx="873844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GB" sz="2600" dirty="0">
                <a:solidFill>
                  <a:schemeClr val="bg1"/>
                </a:solidFill>
              </a:rPr>
              <a:t>Main reason why objects themselves are thought to be the important factor in selective attention comes from studies looking at occlusion of objects.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4902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7708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We </a:t>
            </a:r>
            <a:r>
              <a:rPr lang="en-GB" sz="2800" dirty="0">
                <a:solidFill>
                  <a:schemeClr val="bg1"/>
                </a:solidFill>
              </a:rPr>
              <a:t>can identify occluded objects despite pre-</a:t>
            </a:r>
            <a:r>
              <a:rPr lang="en-GB" sz="2800" dirty="0" err="1">
                <a:solidFill>
                  <a:schemeClr val="bg1"/>
                </a:solidFill>
              </a:rPr>
              <a:t>attentative</a:t>
            </a:r>
            <a:r>
              <a:rPr lang="en-GB" sz="2800" dirty="0">
                <a:solidFill>
                  <a:schemeClr val="bg1"/>
                </a:solidFill>
              </a:rPr>
              <a:t> processes being unable to segregate </a:t>
            </a:r>
            <a:r>
              <a:rPr lang="en-GB" sz="2800" dirty="0" smtClean="0">
                <a:solidFill>
                  <a:schemeClr val="bg1"/>
                </a:solidFill>
              </a:rPr>
              <a:t>elements </a:t>
            </a:r>
            <a:r>
              <a:rPr lang="en-GB" sz="2800" dirty="0">
                <a:solidFill>
                  <a:schemeClr val="bg1"/>
                </a:solidFill>
              </a:rPr>
              <a:t>of </a:t>
            </a:r>
            <a:r>
              <a:rPr lang="en-GB" sz="2800" dirty="0" smtClean="0">
                <a:solidFill>
                  <a:schemeClr val="bg1"/>
                </a:solidFill>
              </a:rPr>
              <a:t>each.</a:t>
            </a:r>
            <a:endParaRPr lang="en-GB" sz="28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Likely depends on top-down processing.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>
                <a:solidFill>
                  <a:schemeClr val="bg1"/>
                </a:solidFill>
              </a:rPr>
              <a:t>Neiseer</a:t>
            </a:r>
            <a:r>
              <a:rPr lang="en-GB" sz="2800" dirty="0">
                <a:solidFill>
                  <a:schemeClr val="bg1"/>
                </a:solidFill>
              </a:rPr>
              <a:t> (1976): </a:t>
            </a:r>
            <a:r>
              <a:rPr lang="en-GB" sz="2800" dirty="0" smtClean="0">
                <a:solidFill>
                  <a:schemeClr val="bg1"/>
                </a:solidFill>
              </a:rPr>
              <a:t>selection </a:t>
            </a:r>
            <a:r>
              <a:rPr lang="en-GB" sz="2800" dirty="0">
                <a:solidFill>
                  <a:schemeClr val="bg1"/>
                </a:solidFill>
              </a:rPr>
              <a:t>is guided by a schema that actively cross-examines the environment which operate within a perceptual cycle.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Any information taken in can modify the schema, which can then modify what is selected.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Studies have shown that there is a processing cost to attending to two stimuli simultaneously.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kern="0" dirty="0">
                <a:solidFill>
                  <a:schemeClr val="bg1"/>
                </a:solidFill>
                <a:latin typeface="Arial"/>
                <a:ea typeface="MS PGothic" pitchFamily="34" charset="-128"/>
              </a:rPr>
              <a:t>Alternative = </a:t>
            </a:r>
            <a:r>
              <a:rPr lang="en-GB" sz="2800" b="1" kern="0" dirty="0">
                <a:solidFill>
                  <a:schemeClr val="bg1"/>
                </a:solidFill>
                <a:latin typeface="Arial"/>
                <a:ea typeface="MS PGothic" pitchFamily="34" charset="-128"/>
              </a:rPr>
              <a:t>Object-based models.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150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Duncan &amp; Humphreys </a:t>
            </a:r>
            <a:r>
              <a:rPr lang="en-GB" sz="2800" kern="0" dirty="0">
                <a:solidFill>
                  <a:schemeClr val="bg1"/>
                </a:solidFill>
                <a:ea typeface="MS PGothic" pitchFamily="34" charset="-128"/>
              </a:rPr>
              <a:t>(1989, 1992):</a:t>
            </a:r>
            <a:r>
              <a:rPr lang="en-GB" sz="2800" dirty="0">
                <a:solidFill>
                  <a:schemeClr val="bg1"/>
                </a:solidFill>
              </a:rPr>
              <a:t> Attentional Engagement.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Two-stage architecture: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>
                <a:solidFill>
                  <a:schemeClr val="bg1"/>
                </a:solidFill>
              </a:rPr>
              <a:t>1). Perceptual description: detailed representation of visual input produced, including codes for the meaning of objects.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>
                <a:solidFill>
                  <a:schemeClr val="bg1"/>
                </a:solidFill>
              </a:rPr>
              <a:t>2). Segmentation of the visual-field structures the representation in terms of object-like units.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Selection controls access of input to a visual STM (serves as the focus of attention).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Object representations compete for access to VSTM on the basis of activation levels (mainly affected by top-down control</a:t>
            </a:r>
            <a:r>
              <a:rPr lang="en-GB" sz="2800" dirty="0" smtClean="0">
                <a:solidFill>
                  <a:schemeClr val="bg1"/>
                </a:solidFill>
              </a:rPr>
              <a:t>).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09624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5903" y="635495"/>
            <a:ext cx="9028671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Efficiency </a:t>
            </a:r>
            <a:r>
              <a:rPr lang="en-GB" sz="2800" dirty="0">
                <a:solidFill>
                  <a:schemeClr val="bg1"/>
                </a:solidFill>
              </a:rPr>
              <a:t>of search impaired if targets and distractors are similar to each </a:t>
            </a:r>
            <a:r>
              <a:rPr lang="en-GB" sz="2800" dirty="0" smtClean="0">
                <a:solidFill>
                  <a:schemeClr val="bg1"/>
                </a:solidFill>
              </a:rPr>
              <a:t>other.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Searching </a:t>
            </a:r>
            <a:r>
              <a:rPr lang="en-GB" sz="2800" dirty="0">
                <a:solidFill>
                  <a:schemeClr val="bg1"/>
                </a:solidFill>
              </a:rPr>
              <a:t>for a target is easier if all distractors look similar to each other: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Perceptual </a:t>
            </a:r>
            <a:r>
              <a:rPr lang="en-GB" sz="2800" b="1" dirty="0">
                <a:solidFill>
                  <a:schemeClr val="bg1"/>
                </a:solidFill>
              </a:rPr>
              <a:t>grouping effect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No qualitative difference between searching for features &amp; searching for </a:t>
            </a:r>
            <a:r>
              <a:rPr lang="en-GB" sz="2800" dirty="0" smtClean="0">
                <a:solidFill>
                  <a:schemeClr val="bg1"/>
                </a:solidFill>
              </a:rPr>
              <a:t>conjunctions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Instead </a:t>
            </a:r>
            <a:r>
              <a:rPr lang="en-GB" sz="2800" dirty="0">
                <a:solidFill>
                  <a:schemeClr val="bg1"/>
                </a:solidFill>
              </a:rPr>
              <a:t>there is a continuum of search difficulty from target-distractor similarity and distractor-distractor distinctiveness. </a:t>
            </a:r>
            <a:endParaRPr lang="en-GB" sz="2400" kern="0" dirty="0">
              <a:solidFill>
                <a:schemeClr val="bg1"/>
              </a:solidFill>
              <a:latin typeface="Arial"/>
              <a:ea typeface="MS PGothic" pitchFamily="34" charset="-128"/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57666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architecture of Attention</a:t>
            </a:r>
            <a:endParaRPr lang="en-GB" sz="3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67384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 bwMode="auto">
          <a:xfrm>
            <a:off x="715085" y="71385"/>
            <a:ext cx="7772400" cy="809459"/>
          </a:xfrm>
          <a:prstGeom prst="rect">
            <a:avLst/>
          </a:prstGeom>
          <a:gradFill rotWithShape="1">
            <a:gsLst>
              <a:gs pos="0">
                <a:srgbClr val="3333CC">
                  <a:shade val="51000"/>
                  <a:satMod val="130000"/>
                </a:srgbClr>
              </a:gs>
              <a:gs pos="80000">
                <a:srgbClr val="3333CC">
                  <a:shade val="93000"/>
                  <a:satMod val="130000"/>
                </a:srgbClr>
              </a:gs>
              <a:gs pos="100000">
                <a:srgbClr val="3333CC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Evidence from Neuropsychology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1630" y="906010"/>
            <a:ext cx="4390598" cy="5752485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 bwMode="auto">
          <a:xfrm>
            <a:off x="83850" y="1015054"/>
            <a:ext cx="4517435" cy="1985841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</a:rPr>
              <a:t>Patients with </a:t>
            </a:r>
            <a:r>
              <a:rPr kumimoji="0" lang="en-GB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</a:rPr>
              <a:t>unilateral visual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</a:rPr>
              <a:t>neglect suggest attention operates on object-based </a:t>
            </a:r>
            <a:r>
              <a:rPr kumimoji="0" lang="en-GB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</a:rPr>
              <a:t>selection</a:t>
            </a:r>
            <a:r>
              <a:rPr lang="en-GB" sz="2800" kern="0" dirty="0">
                <a:solidFill>
                  <a:schemeClr val="bg1"/>
                </a:solidFill>
                <a:latin typeface="Arial"/>
              </a:rPr>
              <a:t>.</a:t>
            </a: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01778" y="3000895"/>
            <a:ext cx="4711291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Neuropsychological 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</a:t>
            </a:r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suggests 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object-based attention is associated with enhanced neural firing in </a:t>
            </a:r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V1.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supports 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pre-attentive processing.</a:t>
            </a:r>
          </a:p>
        </p:txBody>
      </p:sp>
    </p:spTree>
    <p:extLst>
      <p:ext uri="{BB962C8B-B14F-4D97-AF65-F5344CB8AC3E}">
        <p14:creationId xmlns:p14="http://schemas.microsoft.com/office/powerpoint/2010/main" val="1336510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736" y="585161"/>
            <a:ext cx="9028671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Other approach: combine exp. studies with cognitive neuroscience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Attempt to work out brain structures involved in specific processes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Posner et al: 3 neural networks contribute to selective attention </a:t>
            </a:r>
            <a:r>
              <a:rPr lang="en-GB" sz="2800" dirty="0" smtClean="0">
                <a:solidFill>
                  <a:schemeClr val="bg1"/>
                </a:solidFill>
              </a:rPr>
              <a:t>-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Posterior system: controls orienting to stimuli – directing attention to a location where something has happened. </a:t>
            </a:r>
            <a:endParaRPr lang="en-GB" sz="2800" dirty="0" smtClean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Components such as engagement, disengagement, &amp; shifting attention studied through spatial cueing tasks – a valid or invalid cue informs Ps where they should direct attention. 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</p:spTree>
    <p:extLst>
      <p:ext uri="{BB962C8B-B14F-4D97-AF65-F5344CB8AC3E}">
        <p14:creationId xmlns:p14="http://schemas.microsoft.com/office/powerpoint/2010/main" val="39572742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736" y="585161"/>
            <a:ext cx="9028671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GB" sz="2800" dirty="0" smtClean="0">
                <a:solidFill>
                  <a:schemeClr val="bg1"/>
                </a:solidFill>
              </a:rPr>
              <a:t>Anterior </a:t>
            </a:r>
            <a:r>
              <a:rPr lang="en-GB" sz="2800" dirty="0">
                <a:solidFill>
                  <a:schemeClr val="bg1"/>
                </a:solidFill>
              </a:rPr>
              <a:t>network: controls the detection of events and is active during tasks where visual targets must be detected. </a:t>
            </a:r>
            <a:endParaRPr lang="en-GB" sz="2800" dirty="0" smtClean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PET scans have shown this system is more active when the task is more demanding but activity is reduced if something is practiced. </a:t>
            </a:r>
            <a:endParaRPr lang="en-GB" sz="2400" dirty="0" smtClean="0">
              <a:solidFill>
                <a:schemeClr val="bg1"/>
              </a:solidFill>
            </a:endParaRPr>
          </a:p>
          <a:p>
            <a:pPr lvl="1"/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 startAt="3"/>
            </a:pPr>
            <a:r>
              <a:rPr lang="en-GB" sz="2800" dirty="0">
                <a:solidFill>
                  <a:schemeClr val="bg1"/>
                </a:solidFill>
              </a:rPr>
              <a:t>Control of alertness/vigilance: located in </a:t>
            </a:r>
            <a:r>
              <a:rPr lang="en-GB" sz="2800" dirty="0" smtClean="0">
                <a:solidFill>
                  <a:schemeClr val="bg1"/>
                </a:solidFill>
              </a:rPr>
              <a:t>right </a:t>
            </a:r>
            <a:r>
              <a:rPr lang="en-GB" sz="2800" dirty="0">
                <a:solidFill>
                  <a:schemeClr val="bg1"/>
                </a:solidFill>
              </a:rPr>
              <a:t>frontal lobe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Plays a role in variable-</a:t>
            </a:r>
            <a:r>
              <a:rPr lang="en-GB" sz="2400" dirty="0" err="1">
                <a:solidFill>
                  <a:schemeClr val="bg1"/>
                </a:solidFill>
              </a:rPr>
              <a:t>foreperiod</a:t>
            </a:r>
            <a:r>
              <a:rPr lang="en-GB" sz="2400" dirty="0">
                <a:solidFill>
                  <a:schemeClr val="bg1"/>
                </a:solidFill>
              </a:rPr>
              <a:t> reaction time tasks: Ps receive a warning that a stimulus that they must respond to will be presented but the time until it is shown can vary so the P must remain alert.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3 systems deal with different challenges in attention: 1. deciding what the object is, 2. deciding where it is, 3. dealing with uncertainty of presentation </a:t>
            </a:r>
            <a:r>
              <a:rPr lang="en-GB" sz="2800" dirty="0" smtClean="0">
                <a:solidFill>
                  <a:schemeClr val="bg1"/>
                </a:solidFill>
              </a:rPr>
              <a:t>timing. </a:t>
            </a:r>
            <a:endParaRPr lang="en-GB" sz="3600" kern="0" dirty="0">
              <a:solidFill>
                <a:schemeClr val="bg1"/>
              </a:solidFill>
              <a:latin typeface="Arial"/>
              <a:ea typeface="MS PGothic" pitchFamily="34" charset="-128"/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</p:txBody>
      </p:sp>
    </p:spTree>
    <p:extLst>
      <p:ext uri="{BB962C8B-B14F-4D97-AF65-F5344CB8AC3E}">
        <p14:creationId xmlns:p14="http://schemas.microsoft.com/office/powerpoint/2010/main" val="8185458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897" y="702895"/>
            <a:ext cx="8363824" cy="5929745"/>
          </a:xfrm>
          <a:noFill/>
        </p:spPr>
        <p:txBody>
          <a:bodyPr>
            <a:normAutofit lnSpcReduction="10000"/>
          </a:bodyPr>
          <a:lstStyle/>
          <a:p>
            <a:r>
              <a:rPr lang="en-GB" dirty="0"/>
              <a:t>Understanding underlying architecture of selective attention is very complicated.</a:t>
            </a:r>
          </a:p>
          <a:p>
            <a:r>
              <a:rPr lang="en-GB" sz="2400" dirty="0"/>
              <a:t>There is a distinction between stimulus-driven and expectancy-driven control of attention (Yantis, 1998).</a:t>
            </a:r>
          </a:p>
          <a:p>
            <a:r>
              <a:rPr lang="en-GB" sz="2400" dirty="0"/>
              <a:t>The focus of attention may be guided by both voluntary and pre-attentive processing and by search strategies (Wolfe, 1994)</a:t>
            </a:r>
          </a:p>
          <a:p>
            <a:r>
              <a:rPr lang="en-GB" sz="2400" dirty="0"/>
              <a:t>Activation based models integrate the 2 types of control.</a:t>
            </a:r>
          </a:p>
          <a:p>
            <a:r>
              <a:rPr lang="en-GB" sz="2400" dirty="0"/>
              <a:t>Remaining architectural issues:</a:t>
            </a:r>
          </a:p>
          <a:p>
            <a:pPr lvl="1"/>
            <a:r>
              <a:rPr lang="en-GB" sz="2000" dirty="0"/>
              <a:t>Early vs. Late selection</a:t>
            </a:r>
          </a:p>
          <a:p>
            <a:pPr lvl="1"/>
            <a:r>
              <a:rPr lang="en-GB" sz="2000" dirty="0"/>
              <a:t>Space vs. Object based attention</a:t>
            </a:r>
          </a:p>
          <a:p>
            <a:pPr lvl="1"/>
            <a:r>
              <a:rPr lang="en-GB" sz="2000" dirty="0"/>
              <a:t>The role of inhibitory processes. </a:t>
            </a:r>
          </a:p>
          <a:p>
            <a:r>
              <a:rPr lang="en-GB" sz="2400" dirty="0"/>
              <a:t>Evidence from cognitive neuroscience may help. 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82029" y="110836"/>
            <a:ext cx="6779941" cy="585355"/>
          </a:xfrm>
          <a:noFill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sz="2800" b="1" dirty="0"/>
              <a:t>Summary of selective attention</a:t>
            </a:r>
          </a:p>
        </p:txBody>
      </p:sp>
    </p:spTree>
    <p:extLst>
      <p:ext uri="{BB962C8B-B14F-4D97-AF65-F5344CB8AC3E}">
        <p14:creationId xmlns:p14="http://schemas.microsoft.com/office/powerpoint/2010/main" val="1304972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736" y="660662"/>
            <a:ext cx="9028671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Ability to attend/perform 2 or more tasks simultaneously.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Research examines theoretical issue of attentional capacity: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i="1" dirty="0" smtClean="0">
                <a:solidFill>
                  <a:schemeClr val="bg1"/>
                </a:solidFill>
              </a:rPr>
              <a:t>Mental </a:t>
            </a:r>
            <a:r>
              <a:rPr lang="en-GB" sz="2800" i="1" dirty="0">
                <a:solidFill>
                  <a:schemeClr val="bg1"/>
                </a:solidFill>
              </a:rPr>
              <a:t>workload </a:t>
            </a:r>
            <a:r>
              <a:rPr lang="en-GB" sz="2800" dirty="0" smtClean="0">
                <a:solidFill>
                  <a:schemeClr val="bg1"/>
                </a:solidFill>
              </a:rPr>
              <a:t>refers </a:t>
            </a:r>
            <a:r>
              <a:rPr lang="en-GB" sz="2800" dirty="0">
                <a:solidFill>
                  <a:schemeClr val="bg1"/>
                </a:solidFill>
              </a:rPr>
              <a:t>to attentional demand experienced during performance of </a:t>
            </a:r>
            <a:r>
              <a:rPr lang="en-GB" sz="2800" dirty="0" smtClean="0">
                <a:solidFill>
                  <a:schemeClr val="bg1"/>
                </a:solidFill>
              </a:rPr>
              <a:t>cognitive </a:t>
            </a:r>
            <a:r>
              <a:rPr lang="en-GB" sz="2800" dirty="0">
                <a:solidFill>
                  <a:schemeClr val="bg1"/>
                </a:solidFill>
              </a:rPr>
              <a:t>task.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When </a:t>
            </a:r>
            <a:r>
              <a:rPr lang="en-GB" sz="2800" dirty="0" smtClean="0">
                <a:solidFill>
                  <a:schemeClr val="bg1"/>
                </a:solidFill>
              </a:rPr>
              <a:t>capacity </a:t>
            </a:r>
            <a:r>
              <a:rPr lang="en-GB" sz="2800" dirty="0">
                <a:solidFill>
                  <a:schemeClr val="bg1"/>
                </a:solidFill>
              </a:rPr>
              <a:t>is </a:t>
            </a:r>
            <a:r>
              <a:rPr lang="en-GB" sz="2800" dirty="0" smtClean="0">
                <a:solidFill>
                  <a:schemeClr val="bg1"/>
                </a:solidFill>
              </a:rPr>
              <a:t>overloaded, </a:t>
            </a:r>
            <a:r>
              <a:rPr lang="en-GB" sz="2800" dirty="0">
                <a:solidFill>
                  <a:schemeClr val="bg1"/>
                </a:solidFill>
              </a:rPr>
              <a:t>performance deteriorates:</a:t>
            </a:r>
          </a:p>
          <a:p>
            <a:pPr lvl="1"/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Capacity limits of attention examined in dual-task </a:t>
            </a:r>
            <a:r>
              <a:rPr lang="en-GB" sz="2800" dirty="0" smtClean="0">
                <a:solidFill>
                  <a:schemeClr val="bg1"/>
                </a:solidFill>
              </a:rPr>
              <a:t>studies through levels of interference.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  </a:t>
            </a: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Experimental lab work uses 2 different methods to examine effects of divided attention…….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</p:spTree>
    <p:extLst>
      <p:ext uri="{BB962C8B-B14F-4D97-AF65-F5344CB8AC3E}">
        <p14:creationId xmlns:p14="http://schemas.microsoft.com/office/powerpoint/2010/main" val="2451619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736" y="585161"/>
            <a:ext cx="9027763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Discrete-trial tasks: </a:t>
            </a:r>
            <a:r>
              <a:rPr lang="en-GB" sz="2800" dirty="0" smtClean="0">
                <a:solidFill>
                  <a:schemeClr val="bg1"/>
                </a:solidFill>
              </a:rPr>
              <a:t>Present </a:t>
            </a:r>
            <a:r>
              <a:rPr lang="en-GB" sz="2800" dirty="0">
                <a:solidFill>
                  <a:schemeClr val="bg1"/>
                </a:solidFill>
              </a:rPr>
              <a:t>2 stimuli in </a:t>
            </a:r>
            <a:r>
              <a:rPr lang="en-GB" sz="2800" dirty="0" smtClean="0">
                <a:solidFill>
                  <a:schemeClr val="bg1"/>
                </a:solidFill>
              </a:rPr>
              <a:t>a RT </a:t>
            </a:r>
            <a:r>
              <a:rPr lang="en-GB" sz="2800" dirty="0" smtClean="0">
                <a:solidFill>
                  <a:schemeClr val="bg1"/>
                </a:solidFill>
              </a:rPr>
              <a:t>paradigm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Is response </a:t>
            </a:r>
            <a:r>
              <a:rPr lang="en-GB" sz="2800" dirty="0">
                <a:solidFill>
                  <a:schemeClr val="bg1"/>
                </a:solidFill>
              </a:rPr>
              <a:t>to one </a:t>
            </a:r>
            <a:r>
              <a:rPr lang="en-GB" sz="2800" dirty="0" smtClean="0">
                <a:solidFill>
                  <a:schemeClr val="bg1"/>
                </a:solidFill>
              </a:rPr>
              <a:t>slowed by presence </a:t>
            </a:r>
            <a:r>
              <a:rPr lang="en-GB" sz="2800" dirty="0">
                <a:solidFill>
                  <a:schemeClr val="bg1"/>
                </a:solidFill>
              </a:rPr>
              <a:t>of </a:t>
            </a:r>
            <a:r>
              <a:rPr lang="en-GB" sz="2800" dirty="0" smtClean="0">
                <a:solidFill>
                  <a:schemeClr val="bg1"/>
                </a:solidFill>
              </a:rPr>
              <a:t>other</a:t>
            </a:r>
            <a:r>
              <a:rPr lang="en-GB" sz="2800" dirty="0">
                <a:solidFill>
                  <a:schemeClr val="bg1"/>
                </a:solidFill>
              </a:rPr>
              <a:t>. </a:t>
            </a:r>
            <a:endParaRPr lang="en-GB" sz="2800" dirty="0" smtClean="0">
              <a:solidFill>
                <a:schemeClr val="bg1"/>
              </a:solidFill>
            </a:endParaRPr>
          </a:p>
          <a:p>
            <a:pPr lvl="1"/>
            <a:endParaRPr lang="en-GB" sz="16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Based on Welford’s (1980) single channel model: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Processing can only be performed serially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Supported by PRP studies: </a:t>
            </a:r>
            <a:r>
              <a:rPr lang="en-GB" sz="2600" dirty="0" smtClean="0">
                <a:solidFill>
                  <a:schemeClr val="bg1"/>
                </a:solidFill>
              </a:rPr>
              <a:t>processing </a:t>
            </a:r>
            <a:r>
              <a:rPr lang="en-GB" sz="2600" dirty="0">
                <a:solidFill>
                  <a:schemeClr val="bg1"/>
                </a:solidFill>
              </a:rPr>
              <a:t>a given stimulus may slow response to a second stimulus. </a:t>
            </a:r>
            <a:endParaRPr lang="en-GB" sz="2600" dirty="0" smtClean="0">
              <a:solidFill>
                <a:schemeClr val="bg1"/>
              </a:solidFill>
            </a:endParaRPr>
          </a:p>
          <a:p>
            <a:pPr marL="1371600" lvl="2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But single-channel models cannot explain shifting of visual attention or how info is stored in VSTM (</a:t>
            </a:r>
            <a:r>
              <a:rPr lang="en-GB" sz="2600" dirty="0" err="1">
                <a:solidFill>
                  <a:schemeClr val="bg1"/>
                </a:solidFill>
              </a:rPr>
              <a:t>Pashler</a:t>
            </a:r>
            <a:r>
              <a:rPr lang="en-GB" sz="2600" dirty="0">
                <a:solidFill>
                  <a:schemeClr val="bg1"/>
                </a:solidFill>
              </a:rPr>
              <a:t>, 1998a</a:t>
            </a:r>
            <a:r>
              <a:rPr lang="en-GB" sz="2600" dirty="0" smtClean="0">
                <a:solidFill>
                  <a:schemeClr val="bg1"/>
                </a:solidFill>
              </a:rPr>
              <a:t>).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12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Instead examine </a:t>
            </a:r>
            <a:r>
              <a:rPr lang="en-GB" sz="2800" dirty="0">
                <a:solidFill>
                  <a:schemeClr val="bg1"/>
                </a:solidFill>
              </a:rPr>
              <a:t>interference </a:t>
            </a:r>
            <a:r>
              <a:rPr lang="en-GB" sz="2800" dirty="0" smtClean="0">
                <a:solidFill>
                  <a:schemeClr val="bg1"/>
                </a:solidFill>
              </a:rPr>
              <a:t>in </a:t>
            </a:r>
            <a:r>
              <a:rPr lang="en-GB" sz="2800" b="1" i="1" dirty="0" smtClean="0">
                <a:solidFill>
                  <a:schemeClr val="bg1"/>
                </a:solidFill>
              </a:rPr>
              <a:t>continuous performance.</a:t>
            </a:r>
            <a:endParaRPr lang="en-GB" sz="28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Representative </a:t>
            </a:r>
            <a:r>
              <a:rPr lang="en-GB" sz="2800" dirty="0">
                <a:solidFill>
                  <a:schemeClr val="bg1"/>
                </a:solidFill>
              </a:rPr>
              <a:t>of real-world tasks such as </a:t>
            </a:r>
            <a:r>
              <a:rPr lang="en-GB" sz="2800" dirty="0" smtClean="0">
                <a:solidFill>
                  <a:schemeClr val="bg1"/>
                </a:solidFill>
              </a:rPr>
              <a:t>driving.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E.g</a:t>
            </a:r>
            <a:r>
              <a:rPr lang="en-GB" sz="2800" dirty="0">
                <a:solidFill>
                  <a:schemeClr val="bg1"/>
                </a:solidFill>
              </a:rPr>
              <a:t>., “tracking” task: </a:t>
            </a:r>
            <a:r>
              <a:rPr lang="en-GB" sz="2800" dirty="0" smtClean="0">
                <a:solidFill>
                  <a:schemeClr val="bg1"/>
                </a:solidFill>
              </a:rPr>
              <a:t>Monitoring target </a:t>
            </a:r>
            <a:r>
              <a:rPr lang="en-GB" sz="2800" dirty="0">
                <a:solidFill>
                  <a:schemeClr val="bg1"/>
                </a:solidFill>
              </a:rPr>
              <a:t>and </a:t>
            </a:r>
            <a:r>
              <a:rPr lang="en-GB" sz="2800" dirty="0" smtClean="0">
                <a:solidFill>
                  <a:schemeClr val="bg1"/>
                </a:solidFill>
              </a:rPr>
              <a:t>controlling tracking </a:t>
            </a:r>
            <a:r>
              <a:rPr lang="en-GB" sz="2800" dirty="0">
                <a:solidFill>
                  <a:schemeClr val="bg1"/>
                </a:solidFill>
              </a:rPr>
              <a:t>device impose </a:t>
            </a:r>
            <a:r>
              <a:rPr lang="en-GB" sz="2800" dirty="0" smtClean="0">
                <a:solidFill>
                  <a:schemeClr val="bg1"/>
                </a:solidFill>
              </a:rPr>
              <a:t>continuous </a:t>
            </a:r>
            <a:r>
              <a:rPr lang="en-GB" sz="2800" dirty="0">
                <a:solidFill>
                  <a:schemeClr val="bg1"/>
                </a:solidFill>
              </a:rPr>
              <a:t>demand on </a:t>
            </a:r>
            <a:r>
              <a:rPr lang="en-GB" sz="2800" dirty="0" smtClean="0">
                <a:solidFill>
                  <a:schemeClr val="bg1"/>
                </a:solidFill>
              </a:rPr>
              <a:t>attention</a:t>
            </a:r>
            <a:r>
              <a:rPr lang="en-GB" sz="2800" dirty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  <a:p>
            <a:pPr marL="1371600" lvl="2" indent="-457200">
              <a:buFont typeface="Arial" panose="020B0604020202020204" pitchFamily="34" charset="0"/>
              <a:buChar char="•"/>
            </a:pPr>
            <a:endParaRPr lang="en-GB" sz="2600" dirty="0">
              <a:solidFill>
                <a:schemeClr val="bg1"/>
              </a:solidFill>
            </a:endParaRPr>
          </a:p>
          <a:p>
            <a:pPr lvl="2"/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</p:spTree>
    <p:extLst>
      <p:ext uri="{BB962C8B-B14F-4D97-AF65-F5344CB8AC3E}">
        <p14:creationId xmlns:p14="http://schemas.microsoft.com/office/powerpoint/2010/main" val="27381189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736" y="585161"/>
            <a:ext cx="9028671" cy="566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Research </a:t>
            </a:r>
            <a:r>
              <a:rPr lang="en-GB" sz="2400" dirty="0" smtClean="0">
                <a:solidFill>
                  <a:schemeClr val="bg1"/>
                </a:solidFill>
              </a:rPr>
              <a:t>shows successful </a:t>
            </a:r>
            <a:r>
              <a:rPr lang="en-GB" sz="2400" dirty="0">
                <a:solidFill>
                  <a:schemeClr val="bg1"/>
                </a:solidFill>
              </a:rPr>
              <a:t>dual-task performance is constrained by 4 main factors: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Task difficulty: interference is worse when task components are demanding (see </a:t>
            </a:r>
            <a:r>
              <a:rPr lang="en-GB" sz="2400" dirty="0" err="1">
                <a:solidFill>
                  <a:schemeClr val="bg1"/>
                </a:solidFill>
              </a:rPr>
              <a:t>Wickens</a:t>
            </a:r>
            <a:r>
              <a:rPr lang="en-GB" sz="2400" dirty="0">
                <a:solidFill>
                  <a:schemeClr val="bg1"/>
                </a:solidFill>
              </a:rPr>
              <a:t>, 1980).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eriod" startAt="2"/>
            </a:pPr>
            <a:r>
              <a:rPr lang="en-GB" sz="2400" dirty="0">
                <a:solidFill>
                  <a:schemeClr val="bg1"/>
                </a:solidFill>
              </a:rPr>
              <a:t>Skill: being skilled can protect the performer from dual-task interference, possibly through automatization processes reducing the need for resource allocation (</a:t>
            </a:r>
            <a:r>
              <a:rPr lang="en-GB" sz="2400" dirty="0" err="1">
                <a:solidFill>
                  <a:schemeClr val="bg1"/>
                </a:solidFill>
              </a:rPr>
              <a:t>Allport</a:t>
            </a:r>
            <a:r>
              <a:rPr lang="en-GB" sz="2400" dirty="0">
                <a:solidFill>
                  <a:schemeClr val="bg1"/>
                </a:solidFill>
              </a:rPr>
              <a:t> et al., 1972; </a:t>
            </a:r>
            <a:r>
              <a:rPr lang="en-GB" sz="2400" dirty="0" err="1">
                <a:solidFill>
                  <a:schemeClr val="bg1"/>
                </a:solidFill>
              </a:rPr>
              <a:t>Hatano</a:t>
            </a:r>
            <a:r>
              <a:rPr lang="en-GB" sz="2400" dirty="0">
                <a:solidFill>
                  <a:schemeClr val="bg1"/>
                </a:solidFill>
              </a:rPr>
              <a:t> et al., 1977; </a:t>
            </a:r>
            <a:r>
              <a:rPr lang="en-GB" sz="2400" dirty="0" err="1">
                <a:solidFill>
                  <a:schemeClr val="bg1"/>
                </a:solidFill>
              </a:rPr>
              <a:t>Hirst</a:t>
            </a:r>
            <a:r>
              <a:rPr lang="en-GB" sz="2400" dirty="0">
                <a:solidFill>
                  <a:schemeClr val="bg1"/>
                </a:solidFill>
              </a:rPr>
              <a:t> et al., 1980).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eriod" startAt="3"/>
            </a:pPr>
            <a:r>
              <a:rPr lang="en-GB" sz="2400" dirty="0">
                <a:solidFill>
                  <a:schemeClr val="bg1"/>
                </a:solidFill>
              </a:rPr>
              <a:t>Task similarity: interference increases when tasks are similar or involve same sensory modalities (</a:t>
            </a:r>
            <a:r>
              <a:rPr lang="en-GB" sz="2400" dirty="0" err="1">
                <a:solidFill>
                  <a:schemeClr val="bg1"/>
                </a:solidFill>
              </a:rPr>
              <a:t>Wickens</a:t>
            </a:r>
            <a:r>
              <a:rPr lang="en-GB" sz="2400" dirty="0">
                <a:solidFill>
                  <a:schemeClr val="bg1"/>
                </a:solidFill>
              </a:rPr>
              <a:t>, 1984b; McLeod, 1977).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eriod" startAt="4"/>
            </a:pPr>
            <a:r>
              <a:rPr lang="en-GB" sz="2400" dirty="0">
                <a:solidFill>
                  <a:schemeClr val="bg1"/>
                </a:solidFill>
              </a:rPr>
              <a:t>Emergent properties: as an example tapping your head while rubbing your stomach – timings and directions make them incompatible (Duncan, 1979; </a:t>
            </a:r>
            <a:r>
              <a:rPr lang="en-GB" sz="2400" dirty="0" err="1">
                <a:solidFill>
                  <a:schemeClr val="bg1"/>
                </a:solidFill>
              </a:rPr>
              <a:t>Wickens</a:t>
            </a:r>
            <a:r>
              <a:rPr lang="en-GB" sz="2400" dirty="0">
                <a:solidFill>
                  <a:schemeClr val="bg1"/>
                </a:solidFill>
              </a:rPr>
              <a:t>, 1992). 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</p:spTree>
    <p:extLst>
      <p:ext uri="{BB962C8B-B14F-4D97-AF65-F5344CB8AC3E}">
        <p14:creationId xmlns:p14="http://schemas.microsoft.com/office/powerpoint/2010/main" val="2541850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1782" y="610328"/>
            <a:ext cx="9028671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Emergent </a:t>
            </a:r>
            <a:r>
              <a:rPr lang="en-GB" sz="2800" dirty="0">
                <a:solidFill>
                  <a:schemeClr val="bg1"/>
                </a:solidFill>
              </a:rPr>
              <a:t>properties</a:t>
            </a:r>
            <a:r>
              <a:rPr lang="en-GB" sz="2800" dirty="0" smtClean="0">
                <a:solidFill>
                  <a:schemeClr val="bg1"/>
                </a:solidFill>
              </a:rPr>
              <a:t>: In relation to real-world scenarios, far easier for a pilot to see this in relation to the spatial altitude of the aircraft………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Than the same information being presented in </a:t>
            </a:r>
            <a:r>
              <a:rPr lang="en-GB" sz="2800" dirty="0" smtClean="0">
                <a:solidFill>
                  <a:schemeClr val="bg1"/>
                </a:solidFill>
              </a:rPr>
              <a:t>numerical form.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100648" y="1960605"/>
            <a:ext cx="4258963" cy="3707027"/>
            <a:chOff x="2100648" y="1960605"/>
            <a:chExt cx="4258963" cy="3707027"/>
          </a:xfrm>
        </p:grpSpPr>
        <p:sp>
          <p:nvSpPr>
            <p:cNvPr id="2" name="Oval 1"/>
            <p:cNvSpPr/>
            <p:nvPr/>
          </p:nvSpPr>
          <p:spPr>
            <a:xfrm>
              <a:off x="2100649" y="1960605"/>
              <a:ext cx="4258962" cy="3707027"/>
            </a:xfrm>
            <a:prstGeom prst="ellipse">
              <a:avLst/>
            </a:prstGeom>
            <a:noFill/>
            <a:ln w="571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Oval 3"/>
            <p:cNvSpPr/>
            <p:nvPr/>
          </p:nvSpPr>
          <p:spPr>
            <a:xfrm>
              <a:off x="4085968" y="3670118"/>
              <a:ext cx="288324" cy="288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6" name="Straight Connector 5"/>
            <p:cNvCxnSpPr/>
            <p:nvPr/>
          </p:nvCxnSpPr>
          <p:spPr>
            <a:xfrm>
              <a:off x="2100648" y="3814118"/>
              <a:ext cx="1152000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5185719" y="3814118"/>
              <a:ext cx="1152000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 flipV="1">
              <a:off x="4044779" y="3517557"/>
              <a:ext cx="127686" cy="207921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V="1">
              <a:off x="3421250" y="3822356"/>
              <a:ext cx="664718" cy="288325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V="1">
              <a:off x="4341341" y="3385752"/>
              <a:ext cx="592459" cy="339726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256975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1782" y="740599"/>
            <a:ext cx="9028671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Resource theory: </a:t>
            </a:r>
            <a:r>
              <a:rPr lang="en-GB" sz="2800" dirty="0">
                <a:solidFill>
                  <a:schemeClr val="bg1"/>
                </a:solidFill>
              </a:rPr>
              <a:t>dual-task interference emerges from an insufficiency of processing “energy”.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bg1"/>
                </a:solidFill>
              </a:rPr>
              <a:t>Attentional resources can be flexibly allocated to more than one task at a time, until all attention </a:t>
            </a:r>
            <a:r>
              <a:rPr lang="en-GB" sz="2800" dirty="0" smtClean="0">
                <a:solidFill>
                  <a:schemeClr val="bg1"/>
                </a:solidFill>
              </a:rPr>
              <a:t>is allocated</a:t>
            </a:r>
            <a:r>
              <a:rPr lang="en-GB" sz="2800" dirty="0">
                <a:solidFill>
                  <a:schemeClr val="bg1"/>
                </a:solidFill>
              </a:rPr>
              <a:t>.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bg1"/>
                </a:solidFill>
              </a:rPr>
              <a:t>Hypothesises a “pool” of attentional resources and “fuel” </a:t>
            </a:r>
            <a:r>
              <a:rPr lang="en-GB" sz="2800" dirty="0" smtClean="0">
                <a:solidFill>
                  <a:schemeClr val="bg1"/>
                </a:solidFill>
              </a:rPr>
              <a:t>to </a:t>
            </a:r>
            <a:r>
              <a:rPr lang="en-GB" sz="2800" dirty="0">
                <a:solidFill>
                  <a:schemeClr val="bg1"/>
                </a:solidFill>
              </a:rPr>
              <a:t>perform a task is taken from </a:t>
            </a:r>
            <a:r>
              <a:rPr lang="en-GB" sz="2800" dirty="0" smtClean="0">
                <a:solidFill>
                  <a:schemeClr val="bg1"/>
                </a:solidFill>
              </a:rPr>
              <a:t>central </a:t>
            </a:r>
            <a:r>
              <a:rPr lang="en-GB" sz="2800" dirty="0">
                <a:solidFill>
                  <a:schemeClr val="bg1"/>
                </a:solidFill>
              </a:rPr>
              <a:t>reservoir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endParaRPr lang="en-GB" sz="2400" dirty="0" smtClean="0">
              <a:solidFill>
                <a:schemeClr val="bg1"/>
              </a:solidFill>
            </a:endParaRPr>
          </a:p>
          <a:p>
            <a:pPr lvl="1">
              <a:defRPr/>
            </a:pP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  <p:sp>
        <p:nvSpPr>
          <p:cNvPr id="2" name="Freeform 1"/>
          <p:cNvSpPr/>
          <p:nvPr/>
        </p:nvSpPr>
        <p:spPr>
          <a:xfrm>
            <a:off x="2561969" y="3739871"/>
            <a:ext cx="3073108" cy="2166659"/>
          </a:xfrm>
          <a:custGeom>
            <a:avLst/>
            <a:gdLst>
              <a:gd name="connsiteX0" fmla="*/ 798685 w 2265413"/>
              <a:gd name="connsiteY0" fmla="*/ 0 h 1598141"/>
              <a:gd name="connsiteX1" fmla="*/ 798685 w 2265413"/>
              <a:gd name="connsiteY1" fmla="*/ 0 h 1598141"/>
              <a:gd name="connsiteX2" fmla="*/ 856350 w 2265413"/>
              <a:gd name="connsiteY2" fmla="*/ 90616 h 1598141"/>
              <a:gd name="connsiteX3" fmla="*/ 922252 w 2265413"/>
              <a:gd name="connsiteY3" fmla="*/ 156519 h 1598141"/>
              <a:gd name="connsiteX4" fmla="*/ 946966 w 2265413"/>
              <a:gd name="connsiteY4" fmla="*/ 172995 h 1598141"/>
              <a:gd name="connsiteX5" fmla="*/ 1021106 w 2265413"/>
              <a:gd name="connsiteY5" fmla="*/ 230660 h 1598141"/>
              <a:gd name="connsiteX6" fmla="*/ 1062296 w 2265413"/>
              <a:gd name="connsiteY6" fmla="*/ 255373 h 1598141"/>
              <a:gd name="connsiteX7" fmla="*/ 1136436 w 2265413"/>
              <a:gd name="connsiteY7" fmla="*/ 288324 h 1598141"/>
              <a:gd name="connsiteX8" fmla="*/ 1202339 w 2265413"/>
              <a:gd name="connsiteY8" fmla="*/ 321276 h 1598141"/>
              <a:gd name="connsiteX9" fmla="*/ 1334144 w 2265413"/>
              <a:gd name="connsiteY9" fmla="*/ 345989 h 1598141"/>
              <a:gd name="connsiteX10" fmla="*/ 1498901 w 2265413"/>
              <a:gd name="connsiteY10" fmla="*/ 387179 h 1598141"/>
              <a:gd name="connsiteX11" fmla="*/ 1564804 w 2265413"/>
              <a:gd name="connsiteY11" fmla="*/ 403654 h 1598141"/>
              <a:gd name="connsiteX12" fmla="*/ 1795463 w 2265413"/>
              <a:gd name="connsiteY12" fmla="*/ 411892 h 1598141"/>
              <a:gd name="connsiteX13" fmla="*/ 1820177 w 2265413"/>
              <a:gd name="connsiteY13" fmla="*/ 428368 h 1598141"/>
              <a:gd name="connsiteX14" fmla="*/ 1844890 w 2265413"/>
              <a:gd name="connsiteY14" fmla="*/ 502508 h 1598141"/>
              <a:gd name="connsiteX15" fmla="*/ 1869604 w 2265413"/>
              <a:gd name="connsiteY15" fmla="*/ 543697 h 1598141"/>
              <a:gd name="connsiteX16" fmla="*/ 1894317 w 2265413"/>
              <a:gd name="connsiteY16" fmla="*/ 609600 h 1598141"/>
              <a:gd name="connsiteX17" fmla="*/ 1919031 w 2265413"/>
              <a:gd name="connsiteY17" fmla="*/ 659027 h 1598141"/>
              <a:gd name="connsiteX18" fmla="*/ 1960220 w 2265413"/>
              <a:gd name="connsiteY18" fmla="*/ 749643 h 1598141"/>
              <a:gd name="connsiteX19" fmla="*/ 1993171 w 2265413"/>
              <a:gd name="connsiteY19" fmla="*/ 815546 h 1598141"/>
              <a:gd name="connsiteX20" fmla="*/ 2001409 w 2265413"/>
              <a:gd name="connsiteY20" fmla="*/ 840260 h 1598141"/>
              <a:gd name="connsiteX21" fmla="*/ 2042598 w 2265413"/>
              <a:gd name="connsiteY21" fmla="*/ 889687 h 1598141"/>
              <a:gd name="connsiteX22" fmla="*/ 2067312 w 2265413"/>
              <a:gd name="connsiteY22" fmla="*/ 906162 h 1598141"/>
              <a:gd name="connsiteX23" fmla="*/ 2207355 w 2265413"/>
              <a:gd name="connsiteY23" fmla="*/ 914400 h 1598141"/>
              <a:gd name="connsiteX24" fmla="*/ 2232069 w 2265413"/>
              <a:gd name="connsiteY24" fmla="*/ 930876 h 1598141"/>
              <a:gd name="connsiteX25" fmla="*/ 2256782 w 2265413"/>
              <a:gd name="connsiteY25" fmla="*/ 996779 h 1598141"/>
              <a:gd name="connsiteX26" fmla="*/ 2256782 w 2265413"/>
              <a:gd name="connsiteY26" fmla="*/ 1186249 h 1598141"/>
              <a:gd name="connsiteX27" fmla="*/ 2240306 w 2265413"/>
              <a:gd name="connsiteY27" fmla="*/ 1219200 h 1598141"/>
              <a:gd name="connsiteX28" fmla="*/ 2215593 w 2265413"/>
              <a:gd name="connsiteY28" fmla="*/ 1268627 h 1598141"/>
              <a:gd name="connsiteX29" fmla="*/ 2199117 w 2265413"/>
              <a:gd name="connsiteY29" fmla="*/ 1301579 h 1598141"/>
              <a:gd name="connsiteX30" fmla="*/ 2116739 w 2265413"/>
              <a:gd name="connsiteY30" fmla="*/ 1375719 h 1598141"/>
              <a:gd name="connsiteX31" fmla="*/ 2050836 w 2265413"/>
              <a:gd name="connsiteY31" fmla="*/ 1425146 h 1598141"/>
              <a:gd name="connsiteX32" fmla="*/ 1968458 w 2265413"/>
              <a:gd name="connsiteY32" fmla="*/ 1482811 h 1598141"/>
              <a:gd name="connsiteX33" fmla="*/ 1919031 w 2265413"/>
              <a:gd name="connsiteY33" fmla="*/ 1499287 h 1598141"/>
              <a:gd name="connsiteX34" fmla="*/ 1853128 w 2265413"/>
              <a:gd name="connsiteY34" fmla="*/ 1532238 h 1598141"/>
              <a:gd name="connsiteX35" fmla="*/ 1803701 w 2265413"/>
              <a:gd name="connsiteY35" fmla="*/ 1556952 h 1598141"/>
              <a:gd name="connsiteX36" fmla="*/ 1696609 w 2265413"/>
              <a:gd name="connsiteY36" fmla="*/ 1581665 h 1598141"/>
              <a:gd name="connsiteX37" fmla="*/ 1605993 w 2265413"/>
              <a:gd name="connsiteY37" fmla="*/ 1598141 h 1598141"/>
              <a:gd name="connsiteX38" fmla="*/ 1416523 w 2265413"/>
              <a:gd name="connsiteY38" fmla="*/ 1589903 h 1598141"/>
              <a:gd name="connsiteX39" fmla="*/ 1325906 w 2265413"/>
              <a:gd name="connsiteY39" fmla="*/ 1515762 h 1598141"/>
              <a:gd name="connsiteX40" fmla="*/ 1309431 w 2265413"/>
              <a:gd name="connsiteY40" fmla="*/ 1491049 h 1598141"/>
              <a:gd name="connsiteX41" fmla="*/ 1284717 w 2265413"/>
              <a:gd name="connsiteY41" fmla="*/ 1474573 h 1598141"/>
              <a:gd name="connsiteX42" fmla="*/ 1227052 w 2265413"/>
              <a:gd name="connsiteY42" fmla="*/ 1416908 h 1598141"/>
              <a:gd name="connsiteX43" fmla="*/ 1152912 w 2265413"/>
              <a:gd name="connsiteY43" fmla="*/ 1342768 h 1598141"/>
              <a:gd name="connsiteX44" fmla="*/ 1119961 w 2265413"/>
              <a:gd name="connsiteY44" fmla="*/ 1309816 h 1598141"/>
              <a:gd name="connsiteX45" fmla="*/ 1070533 w 2265413"/>
              <a:gd name="connsiteY45" fmla="*/ 1268627 h 1598141"/>
              <a:gd name="connsiteX46" fmla="*/ 1021106 w 2265413"/>
              <a:gd name="connsiteY46" fmla="*/ 1235676 h 1598141"/>
              <a:gd name="connsiteX47" fmla="*/ 922252 w 2265413"/>
              <a:gd name="connsiteY47" fmla="*/ 1219200 h 1598141"/>
              <a:gd name="connsiteX48" fmla="*/ 782209 w 2265413"/>
              <a:gd name="connsiteY48" fmla="*/ 1235676 h 1598141"/>
              <a:gd name="connsiteX49" fmla="*/ 691593 w 2265413"/>
              <a:gd name="connsiteY49" fmla="*/ 1276865 h 1598141"/>
              <a:gd name="connsiteX50" fmla="*/ 666879 w 2265413"/>
              <a:gd name="connsiteY50" fmla="*/ 1285103 h 1598141"/>
              <a:gd name="connsiteX51" fmla="*/ 642166 w 2265413"/>
              <a:gd name="connsiteY51" fmla="*/ 1301579 h 1598141"/>
              <a:gd name="connsiteX52" fmla="*/ 609215 w 2265413"/>
              <a:gd name="connsiteY52" fmla="*/ 1309816 h 1598141"/>
              <a:gd name="connsiteX53" fmla="*/ 584501 w 2265413"/>
              <a:gd name="connsiteY53" fmla="*/ 1318054 h 1598141"/>
              <a:gd name="connsiteX54" fmla="*/ 510361 w 2265413"/>
              <a:gd name="connsiteY54" fmla="*/ 1342768 h 1598141"/>
              <a:gd name="connsiteX55" fmla="*/ 485647 w 2265413"/>
              <a:gd name="connsiteY55" fmla="*/ 1359243 h 1598141"/>
              <a:gd name="connsiteX56" fmla="*/ 452696 w 2265413"/>
              <a:gd name="connsiteY56" fmla="*/ 1367481 h 1598141"/>
              <a:gd name="connsiteX57" fmla="*/ 427982 w 2265413"/>
              <a:gd name="connsiteY57" fmla="*/ 1375719 h 1598141"/>
              <a:gd name="connsiteX58" fmla="*/ 304415 w 2265413"/>
              <a:gd name="connsiteY58" fmla="*/ 1318054 h 1598141"/>
              <a:gd name="connsiteX59" fmla="*/ 279701 w 2265413"/>
              <a:gd name="connsiteY59" fmla="*/ 1293341 h 1598141"/>
              <a:gd name="connsiteX60" fmla="*/ 246750 w 2265413"/>
              <a:gd name="connsiteY60" fmla="*/ 1243914 h 1598141"/>
              <a:gd name="connsiteX61" fmla="*/ 222036 w 2265413"/>
              <a:gd name="connsiteY61" fmla="*/ 1186249 h 1598141"/>
              <a:gd name="connsiteX62" fmla="*/ 197323 w 2265413"/>
              <a:gd name="connsiteY62" fmla="*/ 1112108 h 1598141"/>
              <a:gd name="connsiteX63" fmla="*/ 189085 w 2265413"/>
              <a:gd name="connsiteY63" fmla="*/ 1070919 h 1598141"/>
              <a:gd name="connsiteX64" fmla="*/ 180847 w 2265413"/>
              <a:gd name="connsiteY64" fmla="*/ 1037968 h 1598141"/>
              <a:gd name="connsiteX65" fmla="*/ 172609 w 2265413"/>
              <a:gd name="connsiteY65" fmla="*/ 1013254 h 1598141"/>
              <a:gd name="connsiteX66" fmla="*/ 164371 w 2265413"/>
              <a:gd name="connsiteY66" fmla="*/ 972065 h 1598141"/>
              <a:gd name="connsiteX67" fmla="*/ 147896 w 2265413"/>
              <a:gd name="connsiteY67" fmla="*/ 906162 h 1598141"/>
              <a:gd name="connsiteX68" fmla="*/ 131420 w 2265413"/>
              <a:gd name="connsiteY68" fmla="*/ 856735 h 1598141"/>
              <a:gd name="connsiteX69" fmla="*/ 114944 w 2265413"/>
              <a:gd name="connsiteY69" fmla="*/ 790833 h 1598141"/>
              <a:gd name="connsiteX70" fmla="*/ 106706 w 2265413"/>
              <a:gd name="connsiteY70" fmla="*/ 617838 h 1598141"/>
              <a:gd name="connsiteX71" fmla="*/ 90231 w 2265413"/>
              <a:gd name="connsiteY71" fmla="*/ 535460 h 1598141"/>
              <a:gd name="connsiteX72" fmla="*/ 81993 w 2265413"/>
              <a:gd name="connsiteY72" fmla="*/ 477795 h 1598141"/>
              <a:gd name="connsiteX73" fmla="*/ 73755 w 2265413"/>
              <a:gd name="connsiteY73" fmla="*/ 453081 h 1598141"/>
              <a:gd name="connsiteX74" fmla="*/ 65517 w 2265413"/>
              <a:gd name="connsiteY74" fmla="*/ 420130 h 1598141"/>
              <a:gd name="connsiteX75" fmla="*/ 49042 w 2265413"/>
              <a:gd name="connsiteY75" fmla="*/ 378941 h 1598141"/>
              <a:gd name="connsiteX76" fmla="*/ 16090 w 2265413"/>
              <a:gd name="connsiteY76" fmla="*/ 313038 h 1598141"/>
              <a:gd name="connsiteX77" fmla="*/ 16090 w 2265413"/>
              <a:gd name="connsiteY77" fmla="*/ 123568 h 1598141"/>
              <a:gd name="connsiteX78" fmla="*/ 32566 w 2265413"/>
              <a:gd name="connsiteY78" fmla="*/ 98854 h 1598141"/>
              <a:gd name="connsiteX79" fmla="*/ 57279 w 2265413"/>
              <a:gd name="connsiteY79" fmla="*/ 82379 h 1598141"/>
              <a:gd name="connsiteX80" fmla="*/ 90231 w 2265413"/>
              <a:gd name="connsiteY80" fmla="*/ 57665 h 1598141"/>
              <a:gd name="connsiteX81" fmla="*/ 139658 w 2265413"/>
              <a:gd name="connsiteY81" fmla="*/ 24714 h 1598141"/>
              <a:gd name="connsiteX82" fmla="*/ 600977 w 2265413"/>
              <a:gd name="connsiteY82" fmla="*/ 32952 h 1598141"/>
              <a:gd name="connsiteX83" fmla="*/ 625690 w 2265413"/>
              <a:gd name="connsiteY83" fmla="*/ 41189 h 1598141"/>
              <a:gd name="connsiteX84" fmla="*/ 798685 w 2265413"/>
              <a:gd name="connsiteY84" fmla="*/ 0 h 1598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2265413" h="1598141">
                <a:moveTo>
                  <a:pt x="798685" y="0"/>
                </a:moveTo>
                <a:lnTo>
                  <a:pt x="798685" y="0"/>
                </a:lnTo>
                <a:cubicBezTo>
                  <a:pt x="817907" y="30205"/>
                  <a:pt x="831034" y="65299"/>
                  <a:pt x="856350" y="90616"/>
                </a:cubicBezTo>
                <a:cubicBezTo>
                  <a:pt x="878317" y="112584"/>
                  <a:pt x="896403" y="139286"/>
                  <a:pt x="922252" y="156519"/>
                </a:cubicBezTo>
                <a:cubicBezTo>
                  <a:pt x="930490" y="162011"/>
                  <a:pt x="939045" y="167054"/>
                  <a:pt x="946966" y="172995"/>
                </a:cubicBezTo>
                <a:cubicBezTo>
                  <a:pt x="972013" y="191780"/>
                  <a:pt x="994259" y="214552"/>
                  <a:pt x="1021106" y="230660"/>
                </a:cubicBezTo>
                <a:cubicBezTo>
                  <a:pt x="1034836" y="238898"/>
                  <a:pt x="1048299" y="247597"/>
                  <a:pt x="1062296" y="255373"/>
                </a:cubicBezTo>
                <a:cubicBezTo>
                  <a:pt x="1109791" y="281759"/>
                  <a:pt x="1082259" y="263319"/>
                  <a:pt x="1136436" y="288324"/>
                </a:cubicBezTo>
                <a:cubicBezTo>
                  <a:pt x="1158736" y="298616"/>
                  <a:pt x="1178512" y="315319"/>
                  <a:pt x="1202339" y="321276"/>
                </a:cubicBezTo>
                <a:cubicBezTo>
                  <a:pt x="1289719" y="343121"/>
                  <a:pt x="1245773" y="334944"/>
                  <a:pt x="1334144" y="345989"/>
                </a:cubicBezTo>
                <a:cubicBezTo>
                  <a:pt x="1475651" y="388442"/>
                  <a:pt x="1356855" y="355614"/>
                  <a:pt x="1498901" y="387179"/>
                </a:cubicBezTo>
                <a:cubicBezTo>
                  <a:pt x="1521005" y="392091"/>
                  <a:pt x="1542239" y="401774"/>
                  <a:pt x="1564804" y="403654"/>
                </a:cubicBezTo>
                <a:cubicBezTo>
                  <a:pt x="1641474" y="410043"/>
                  <a:pt x="1718577" y="409146"/>
                  <a:pt x="1795463" y="411892"/>
                </a:cubicBezTo>
                <a:cubicBezTo>
                  <a:pt x="1803701" y="417384"/>
                  <a:pt x="1814422" y="420311"/>
                  <a:pt x="1820177" y="428368"/>
                </a:cubicBezTo>
                <a:cubicBezTo>
                  <a:pt x="1845888" y="464364"/>
                  <a:pt x="1829213" y="467236"/>
                  <a:pt x="1844890" y="502508"/>
                </a:cubicBezTo>
                <a:cubicBezTo>
                  <a:pt x="1851393" y="517139"/>
                  <a:pt x="1862894" y="529159"/>
                  <a:pt x="1869604" y="543697"/>
                </a:cubicBezTo>
                <a:cubicBezTo>
                  <a:pt x="1879436" y="564999"/>
                  <a:pt x="1885075" y="588036"/>
                  <a:pt x="1894317" y="609600"/>
                </a:cubicBezTo>
                <a:cubicBezTo>
                  <a:pt x="1901573" y="626531"/>
                  <a:pt x="1911946" y="642024"/>
                  <a:pt x="1919031" y="659027"/>
                </a:cubicBezTo>
                <a:cubicBezTo>
                  <a:pt x="1958193" y="753017"/>
                  <a:pt x="1910322" y="666482"/>
                  <a:pt x="1960220" y="749643"/>
                </a:cubicBezTo>
                <a:cubicBezTo>
                  <a:pt x="1976599" y="815161"/>
                  <a:pt x="1955830" y="750199"/>
                  <a:pt x="1993171" y="815546"/>
                </a:cubicBezTo>
                <a:cubicBezTo>
                  <a:pt x="1997479" y="823086"/>
                  <a:pt x="1997526" y="832493"/>
                  <a:pt x="2001409" y="840260"/>
                </a:cubicBezTo>
                <a:cubicBezTo>
                  <a:pt x="2010665" y="858771"/>
                  <a:pt x="2026985" y="876676"/>
                  <a:pt x="2042598" y="889687"/>
                </a:cubicBezTo>
                <a:cubicBezTo>
                  <a:pt x="2050204" y="896025"/>
                  <a:pt x="2057521" y="904693"/>
                  <a:pt x="2067312" y="906162"/>
                </a:cubicBezTo>
                <a:cubicBezTo>
                  <a:pt x="2113556" y="913099"/>
                  <a:pt x="2160674" y="911654"/>
                  <a:pt x="2207355" y="914400"/>
                </a:cubicBezTo>
                <a:cubicBezTo>
                  <a:pt x="2215593" y="919892"/>
                  <a:pt x="2225731" y="923270"/>
                  <a:pt x="2232069" y="930876"/>
                </a:cubicBezTo>
                <a:cubicBezTo>
                  <a:pt x="2247453" y="949337"/>
                  <a:pt x="2251240" y="974610"/>
                  <a:pt x="2256782" y="996779"/>
                </a:cubicBezTo>
                <a:cubicBezTo>
                  <a:pt x="2263986" y="1076025"/>
                  <a:pt x="2271929" y="1105465"/>
                  <a:pt x="2256782" y="1186249"/>
                </a:cubicBezTo>
                <a:cubicBezTo>
                  <a:pt x="2254519" y="1198319"/>
                  <a:pt x="2245143" y="1207913"/>
                  <a:pt x="2240306" y="1219200"/>
                </a:cubicBezTo>
                <a:cubicBezTo>
                  <a:pt x="2207939" y="1294724"/>
                  <a:pt x="2260828" y="1189467"/>
                  <a:pt x="2215593" y="1268627"/>
                </a:cubicBezTo>
                <a:cubicBezTo>
                  <a:pt x="2209500" y="1279289"/>
                  <a:pt x="2206894" y="1292074"/>
                  <a:pt x="2199117" y="1301579"/>
                </a:cubicBezTo>
                <a:cubicBezTo>
                  <a:pt x="2147579" y="1364569"/>
                  <a:pt x="2159288" y="1344774"/>
                  <a:pt x="2116739" y="1375719"/>
                </a:cubicBezTo>
                <a:cubicBezTo>
                  <a:pt x="2094532" y="1391870"/>
                  <a:pt x="2072804" y="1408670"/>
                  <a:pt x="2050836" y="1425146"/>
                </a:cubicBezTo>
                <a:cubicBezTo>
                  <a:pt x="2035795" y="1436427"/>
                  <a:pt x="1980633" y="1478753"/>
                  <a:pt x="1968458" y="1482811"/>
                </a:cubicBezTo>
                <a:lnTo>
                  <a:pt x="1919031" y="1499287"/>
                </a:lnTo>
                <a:cubicBezTo>
                  <a:pt x="1873158" y="1545158"/>
                  <a:pt x="1919271" y="1508185"/>
                  <a:pt x="1853128" y="1532238"/>
                </a:cubicBezTo>
                <a:cubicBezTo>
                  <a:pt x="1835817" y="1538533"/>
                  <a:pt x="1821048" y="1550757"/>
                  <a:pt x="1803701" y="1556952"/>
                </a:cubicBezTo>
                <a:cubicBezTo>
                  <a:pt x="1755865" y="1574036"/>
                  <a:pt x="1740431" y="1570709"/>
                  <a:pt x="1696609" y="1581665"/>
                </a:cubicBezTo>
                <a:cubicBezTo>
                  <a:pt x="1620416" y="1600714"/>
                  <a:pt x="1758217" y="1579113"/>
                  <a:pt x="1605993" y="1598141"/>
                </a:cubicBezTo>
                <a:cubicBezTo>
                  <a:pt x="1542836" y="1595395"/>
                  <a:pt x="1478820" y="1600644"/>
                  <a:pt x="1416523" y="1589903"/>
                </a:cubicBezTo>
                <a:cubicBezTo>
                  <a:pt x="1392627" y="1585783"/>
                  <a:pt x="1340219" y="1532120"/>
                  <a:pt x="1325906" y="1515762"/>
                </a:cubicBezTo>
                <a:cubicBezTo>
                  <a:pt x="1319387" y="1508311"/>
                  <a:pt x="1316432" y="1498050"/>
                  <a:pt x="1309431" y="1491049"/>
                </a:cubicBezTo>
                <a:cubicBezTo>
                  <a:pt x="1302430" y="1484048"/>
                  <a:pt x="1292076" y="1481196"/>
                  <a:pt x="1284717" y="1474573"/>
                </a:cubicBezTo>
                <a:cubicBezTo>
                  <a:pt x="1264512" y="1456388"/>
                  <a:pt x="1246274" y="1436130"/>
                  <a:pt x="1227052" y="1416908"/>
                </a:cubicBezTo>
                <a:lnTo>
                  <a:pt x="1152912" y="1342768"/>
                </a:lnTo>
                <a:cubicBezTo>
                  <a:pt x="1141928" y="1331784"/>
                  <a:pt x="1128578" y="1322740"/>
                  <a:pt x="1119961" y="1309816"/>
                </a:cubicBezTo>
                <a:cubicBezTo>
                  <a:pt x="1092928" y="1269268"/>
                  <a:pt x="1116986" y="1296498"/>
                  <a:pt x="1070533" y="1268627"/>
                </a:cubicBezTo>
                <a:cubicBezTo>
                  <a:pt x="1053554" y="1258439"/>
                  <a:pt x="1040316" y="1240479"/>
                  <a:pt x="1021106" y="1235676"/>
                </a:cubicBezTo>
                <a:cubicBezTo>
                  <a:pt x="966677" y="1222068"/>
                  <a:pt x="999389" y="1228842"/>
                  <a:pt x="922252" y="1219200"/>
                </a:cubicBezTo>
                <a:cubicBezTo>
                  <a:pt x="902156" y="1220875"/>
                  <a:pt x="816563" y="1224225"/>
                  <a:pt x="782209" y="1235676"/>
                </a:cubicBezTo>
                <a:cubicBezTo>
                  <a:pt x="716222" y="1257671"/>
                  <a:pt x="741507" y="1255473"/>
                  <a:pt x="691593" y="1276865"/>
                </a:cubicBezTo>
                <a:cubicBezTo>
                  <a:pt x="683612" y="1280286"/>
                  <a:pt x="675117" y="1282357"/>
                  <a:pt x="666879" y="1285103"/>
                </a:cubicBezTo>
                <a:cubicBezTo>
                  <a:pt x="658641" y="1290595"/>
                  <a:pt x="651266" y="1297679"/>
                  <a:pt x="642166" y="1301579"/>
                </a:cubicBezTo>
                <a:cubicBezTo>
                  <a:pt x="631760" y="1306039"/>
                  <a:pt x="620101" y="1306706"/>
                  <a:pt x="609215" y="1309816"/>
                </a:cubicBezTo>
                <a:cubicBezTo>
                  <a:pt x="600865" y="1312201"/>
                  <a:pt x="592482" y="1314633"/>
                  <a:pt x="584501" y="1318054"/>
                </a:cubicBezTo>
                <a:cubicBezTo>
                  <a:pt x="524815" y="1343634"/>
                  <a:pt x="579796" y="1328881"/>
                  <a:pt x="510361" y="1342768"/>
                </a:cubicBezTo>
                <a:cubicBezTo>
                  <a:pt x="502123" y="1348260"/>
                  <a:pt x="494747" y="1355343"/>
                  <a:pt x="485647" y="1359243"/>
                </a:cubicBezTo>
                <a:cubicBezTo>
                  <a:pt x="475241" y="1363703"/>
                  <a:pt x="463582" y="1364371"/>
                  <a:pt x="452696" y="1367481"/>
                </a:cubicBezTo>
                <a:cubicBezTo>
                  <a:pt x="444347" y="1369867"/>
                  <a:pt x="436220" y="1372973"/>
                  <a:pt x="427982" y="1375719"/>
                </a:cubicBezTo>
                <a:cubicBezTo>
                  <a:pt x="275707" y="1361876"/>
                  <a:pt x="381570" y="1395206"/>
                  <a:pt x="304415" y="1318054"/>
                </a:cubicBezTo>
                <a:cubicBezTo>
                  <a:pt x="296177" y="1309816"/>
                  <a:pt x="286853" y="1302537"/>
                  <a:pt x="279701" y="1293341"/>
                </a:cubicBezTo>
                <a:cubicBezTo>
                  <a:pt x="267544" y="1277711"/>
                  <a:pt x="246750" y="1243914"/>
                  <a:pt x="246750" y="1243914"/>
                </a:cubicBezTo>
                <a:cubicBezTo>
                  <a:pt x="221471" y="1142799"/>
                  <a:pt x="257594" y="1271589"/>
                  <a:pt x="222036" y="1186249"/>
                </a:cubicBezTo>
                <a:cubicBezTo>
                  <a:pt x="212017" y="1162202"/>
                  <a:pt x="204480" y="1137156"/>
                  <a:pt x="197323" y="1112108"/>
                </a:cubicBezTo>
                <a:cubicBezTo>
                  <a:pt x="193477" y="1098645"/>
                  <a:pt x="192122" y="1084587"/>
                  <a:pt x="189085" y="1070919"/>
                </a:cubicBezTo>
                <a:cubicBezTo>
                  <a:pt x="186629" y="1059867"/>
                  <a:pt x="183957" y="1048854"/>
                  <a:pt x="180847" y="1037968"/>
                </a:cubicBezTo>
                <a:cubicBezTo>
                  <a:pt x="178461" y="1029619"/>
                  <a:pt x="174715" y="1021678"/>
                  <a:pt x="172609" y="1013254"/>
                </a:cubicBezTo>
                <a:cubicBezTo>
                  <a:pt x="169213" y="999670"/>
                  <a:pt x="167519" y="985708"/>
                  <a:pt x="164371" y="972065"/>
                </a:cubicBezTo>
                <a:cubicBezTo>
                  <a:pt x="159279" y="950001"/>
                  <a:pt x="155057" y="927644"/>
                  <a:pt x="147896" y="906162"/>
                </a:cubicBezTo>
                <a:cubicBezTo>
                  <a:pt x="142404" y="889686"/>
                  <a:pt x="134826" y="873765"/>
                  <a:pt x="131420" y="856735"/>
                </a:cubicBezTo>
                <a:cubicBezTo>
                  <a:pt x="121479" y="807031"/>
                  <a:pt x="127610" y="828829"/>
                  <a:pt x="114944" y="790833"/>
                </a:cubicBezTo>
                <a:cubicBezTo>
                  <a:pt x="112198" y="733168"/>
                  <a:pt x="112267" y="675300"/>
                  <a:pt x="106706" y="617838"/>
                </a:cubicBezTo>
                <a:cubicBezTo>
                  <a:pt x="104009" y="589965"/>
                  <a:pt x="94191" y="563182"/>
                  <a:pt x="90231" y="535460"/>
                </a:cubicBezTo>
                <a:cubicBezTo>
                  <a:pt x="87485" y="516238"/>
                  <a:pt x="85801" y="496835"/>
                  <a:pt x="81993" y="477795"/>
                </a:cubicBezTo>
                <a:cubicBezTo>
                  <a:pt x="80290" y="469280"/>
                  <a:pt x="76141" y="461430"/>
                  <a:pt x="73755" y="453081"/>
                </a:cubicBezTo>
                <a:cubicBezTo>
                  <a:pt x="70645" y="442195"/>
                  <a:pt x="69097" y="430871"/>
                  <a:pt x="65517" y="420130"/>
                </a:cubicBezTo>
                <a:cubicBezTo>
                  <a:pt x="60841" y="406102"/>
                  <a:pt x="53291" y="393105"/>
                  <a:pt x="49042" y="378941"/>
                </a:cubicBezTo>
                <a:cubicBezTo>
                  <a:pt x="31004" y="318813"/>
                  <a:pt x="56958" y="353906"/>
                  <a:pt x="16090" y="313038"/>
                </a:cubicBezTo>
                <a:cubicBezTo>
                  <a:pt x="-7953" y="240909"/>
                  <a:pt x="-2608" y="266917"/>
                  <a:pt x="16090" y="123568"/>
                </a:cubicBezTo>
                <a:cubicBezTo>
                  <a:pt x="17371" y="113750"/>
                  <a:pt x="25565" y="105855"/>
                  <a:pt x="32566" y="98854"/>
                </a:cubicBezTo>
                <a:cubicBezTo>
                  <a:pt x="39567" y="91853"/>
                  <a:pt x="49223" y="88133"/>
                  <a:pt x="57279" y="82379"/>
                </a:cubicBezTo>
                <a:cubicBezTo>
                  <a:pt x="68452" y="74399"/>
                  <a:pt x="78983" y="65539"/>
                  <a:pt x="90231" y="57665"/>
                </a:cubicBezTo>
                <a:cubicBezTo>
                  <a:pt x="106453" y="46310"/>
                  <a:pt x="139658" y="24714"/>
                  <a:pt x="139658" y="24714"/>
                </a:cubicBezTo>
                <a:lnTo>
                  <a:pt x="600977" y="32952"/>
                </a:lnTo>
                <a:cubicBezTo>
                  <a:pt x="609655" y="33246"/>
                  <a:pt x="617014" y="40828"/>
                  <a:pt x="625690" y="41189"/>
                </a:cubicBezTo>
                <a:cubicBezTo>
                  <a:pt x="683305" y="43589"/>
                  <a:pt x="769852" y="6865"/>
                  <a:pt x="798685" y="0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230659" y="5802244"/>
            <a:ext cx="2717706" cy="935334"/>
          </a:xfrm>
          <a:prstGeom prst="rect">
            <a:avLst/>
          </a:prstGeom>
          <a:ln w="38100"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</a:rPr>
              <a:t>Kahneman</a:t>
            </a: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</a:rPr>
              <a:t>, 1973; Moray, 1967</a:t>
            </a: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078629" y="4432157"/>
            <a:ext cx="140400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5210433" y="4794369"/>
            <a:ext cx="140400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3099587" y="4337799"/>
            <a:ext cx="19240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Attentional Resources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52112" y="4361535"/>
            <a:ext cx="1243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Fuel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737704" y="4350102"/>
            <a:ext cx="96362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TASK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0291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/>
      <p:bldP spid="11" grpId="0"/>
      <p:bldP spid="12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736" y="585161"/>
            <a:ext cx="9028671" cy="68018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800" dirty="0" smtClean="0">
                <a:solidFill>
                  <a:schemeClr val="bg1"/>
                </a:solidFill>
              </a:rPr>
              <a:t>More </a:t>
            </a:r>
            <a:r>
              <a:rPr lang="en-GB" sz="2800" dirty="0">
                <a:solidFill>
                  <a:schemeClr val="bg1"/>
                </a:solidFill>
              </a:rPr>
              <a:t>difficult </a:t>
            </a:r>
            <a:r>
              <a:rPr lang="en-GB" sz="2800" dirty="0" smtClean="0">
                <a:solidFill>
                  <a:schemeClr val="bg1"/>
                </a:solidFill>
              </a:rPr>
              <a:t>task = more </a:t>
            </a:r>
            <a:r>
              <a:rPr lang="en-GB" sz="2800" dirty="0">
                <a:solidFill>
                  <a:schemeClr val="bg1"/>
                </a:solidFill>
              </a:rPr>
              <a:t>resources &amp; fuel </a:t>
            </a:r>
            <a:r>
              <a:rPr lang="en-GB" sz="2800" dirty="0" smtClean="0">
                <a:solidFill>
                  <a:schemeClr val="bg1"/>
                </a:solidFill>
              </a:rPr>
              <a:t>required.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1400" dirty="0" smtClean="0">
              <a:solidFill>
                <a:schemeClr val="bg1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sz="2800" dirty="0" smtClean="0">
                <a:solidFill>
                  <a:schemeClr val="bg1"/>
                </a:solidFill>
              </a:rPr>
              <a:t>Relationship represented </a:t>
            </a:r>
            <a:r>
              <a:rPr lang="en-GB" sz="2800" dirty="0">
                <a:solidFill>
                  <a:schemeClr val="bg1"/>
                </a:solidFill>
              </a:rPr>
              <a:t>in “performance-resource function” (PRF) graph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endParaRPr lang="en-GB" sz="1400" dirty="0" smtClean="0">
              <a:solidFill>
                <a:schemeClr val="bg1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sz="2800" dirty="0" smtClean="0">
                <a:solidFill>
                  <a:schemeClr val="bg1"/>
                </a:solidFill>
              </a:rPr>
              <a:t>But: </a:t>
            </a:r>
            <a:r>
              <a:rPr lang="en-GB" sz="2800" dirty="0">
                <a:solidFill>
                  <a:schemeClr val="bg1"/>
                </a:solidFill>
              </a:rPr>
              <a:t>formula </a:t>
            </a:r>
            <a:r>
              <a:rPr lang="en-GB" sz="2800" dirty="0" smtClean="0">
                <a:solidFill>
                  <a:schemeClr val="bg1"/>
                </a:solidFill>
              </a:rPr>
              <a:t>cannot always be applied </a:t>
            </a:r>
            <a:endParaRPr lang="en-GB" sz="1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solidFill>
                  <a:schemeClr val="bg1"/>
                </a:solidFill>
              </a:rPr>
              <a:t>Highlights </a:t>
            </a:r>
            <a:r>
              <a:rPr lang="en-GB" sz="2400" b="1" dirty="0">
                <a:solidFill>
                  <a:schemeClr val="bg1"/>
                </a:solidFill>
              </a:rPr>
              <a:t>data limited processing</a:t>
            </a:r>
            <a:r>
              <a:rPr lang="en-GB" sz="2400" dirty="0">
                <a:solidFill>
                  <a:schemeClr val="bg1"/>
                </a:solidFill>
              </a:rPr>
              <a:t>.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bg1"/>
                </a:solidFill>
              </a:rPr>
              <a:t>If two tasks </a:t>
            </a:r>
            <a:r>
              <a:rPr lang="en-GB" sz="2400" dirty="0" smtClean="0">
                <a:solidFill>
                  <a:schemeClr val="bg1"/>
                </a:solidFill>
              </a:rPr>
              <a:t>“</a:t>
            </a:r>
            <a:r>
              <a:rPr lang="en-GB" sz="2400" dirty="0">
                <a:solidFill>
                  <a:schemeClr val="bg1"/>
                </a:solidFill>
              </a:rPr>
              <a:t>compete” for </a:t>
            </a:r>
            <a:r>
              <a:rPr lang="en-GB" sz="2400" dirty="0" smtClean="0">
                <a:solidFill>
                  <a:schemeClr val="bg1"/>
                </a:solidFill>
              </a:rPr>
              <a:t>limited </a:t>
            </a:r>
            <a:r>
              <a:rPr lang="en-GB" sz="2400" dirty="0">
                <a:solidFill>
                  <a:schemeClr val="bg1"/>
                </a:solidFill>
              </a:rPr>
              <a:t>attentional capacity, resource allocation can only go to one task.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bg1"/>
                </a:solidFill>
              </a:rPr>
              <a:t>But if demands of both tasks do not exceed attentional capacity, there can be a sharing of resources. 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endParaRPr lang="en-GB" sz="12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Problems with resource theory: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bg1"/>
                </a:solidFill>
              </a:rPr>
              <a:t>Cannot account for all processing limitations.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bg1"/>
                </a:solidFill>
              </a:rPr>
              <a:t>Needs to explain what resources actually refer.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Hypothetical model - does not provide direct way of assessing assumptions.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</p:spTree>
    <p:extLst>
      <p:ext uri="{BB962C8B-B14F-4D97-AF65-F5344CB8AC3E}">
        <p14:creationId xmlns:p14="http://schemas.microsoft.com/office/powerpoint/2010/main" val="2923770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1782" y="834543"/>
            <a:ext cx="9028671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But </a:t>
            </a:r>
            <a:r>
              <a:rPr lang="en-GB" sz="2800" dirty="0">
                <a:solidFill>
                  <a:schemeClr val="bg1"/>
                </a:solidFill>
              </a:rPr>
              <a:t>task procedures have been designed that require resource usage to be inferred.</a:t>
            </a:r>
            <a:endParaRPr lang="en-GB" sz="1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Can </a:t>
            </a:r>
            <a:r>
              <a:rPr lang="en-GB" sz="2400" dirty="0">
                <a:solidFill>
                  <a:schemeClr val="bg1"/>
                </a:solidFill>
              </a:rPr>
              <a:t>examine resources when a task is performed in </a:t>
            </a:r>
            <a:r>
              <a:rPr lang="en-GB" sz="2400" dirty="0" smtClean="0">
                <a:solidFill>
                  <a:schemeClr val="bg1"/>
                </a:solidFill>
              </a:rPr>
              <a:t>isolation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Enables </a:t>
            </a:r>
            <a:r>
              <a:rPr lang="en-GB" sz="2400" dirty="0">
                <a:solidFill>
                  <a:schemeClr val="bg1"/>
                </a:solidFill>
              </a:rPr>
              <a:t>us to distinguish how much spare attentional capacity the person performing the task has </a:t>
            </a:r>
            <a:r>
              <a:rPr lang="en-GB" sz="2400" dirty="0" smtClean="0">
                <a:solidFill>
                  <a:schemeClr val="bg1"/>
                </a:solidFill>
              </a:rPr>
              <a:t>available. </a:t>
            </a:r>
            <a:endParaRPr lang="en-GB" sz="2400" dirty="0">
              <a:solidFill>
                <a:schemeClr val="bg1"/>
              </a:solidFill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E.g., if a pilot </a:t>
            </a:r>
            <a:r>
              <a:rPr lang="en-GB" sz="2400" dirty="0" smtClean="0">
                <a:solidFill>
                  <a:schemeClr val="bg1"/>
                </a:solidFill>
              </a:rPr>
              <a:t>was </a:t>
            </a:r>
            <a:r>
              <a:rPr lang="en-GB" sz="2400" dirty="0">
                <a:solidFill>
                  <a:schemeClr val="bg1"/>
                </a:solidFill>
              </a:rPr>
              <a:t>able to deal with an emergency, </a:t>
            </a:r>
            <a:r>
              <a:rPr lang="en-GB" sz="2400" dirty="0" smtClean="0">
                <a:solidFill>
                  <a:schemeClr val="bg1"/>
                </a:solidFill>
              </a:rPr>
              <a:t>there must be </a:t>
            </a:r>
            <a:r>
              <a:rPr lang="en-GB" sz="2400" dirty="0">
                <a:solidFill>
                  <a:schemeClr val="bg1"/>
                </a:solidFill>
              </a:rPr>
              <a:t>spare resources </a:t>
            </a:r>
            <a:r>
              <a:rPr lang="en-GB" sz="2400" dirty="0" smtClean="0">
                <a:solidFill>
                  <a:schemeClr val="bg1"/>
                </a:solidFill>
              </a:rPr>
              <a:t>above performing basic </a:t>
            </a:r>
            <a:r>
              <a:rPr lang="en-GB" sz="2400" dirty="0">
                <a:solidFill>
                  <a:schemeClr val="bg1"/>
                </a:solidFill>
              </a:rPr>
              <a:t>task of flying. 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By changing </a:t>
            </a:r>
            <a:r>
              <a:rPr lang="en-GB" sz="2800" dirty="0" smtClean="0">
                <a:solidFill>
                  <a:schemeClr val="bg1"/>
                </a:solidFill>
              </a:rPr>
              <a:t>task </a:t>
            </a:r>
            <a:r>
              <a:rPr lang="en-GB" sz="2800" dirty="0">
                <a:solidFill>
                  <a:schemeClr val="bg1"/>
                </a:solidFill>
              </a:rPr>
              <a:t>difficulty we can assess performance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Can anyone see any issues here?....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Do not know if P will devote all resources to a task or not.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Research is very specific &amp; has little generalisability. 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</p:spTree>
    <p:extLst>
      <p:ext uri="{BB962C8B-B14F-4D97-AF65-F5344CB8AC3E}">
        <p14:creationId xmlns:p14="http://schemas.microsoft.com/office/powerpoint/2010/main" val="8476258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669051"/>
            <a:ext cx="9144000" cy="6032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To add backing to </a:t>
            </a:r>
            <a:r>
              <a:rPr lang="en-GB" sz="2400" dirty="0" smtClean="0">
                <a:solidFill>
                  <a:schemeClr val="bg1"/>
                </a:solidFill>
              </a:rPr>
              <a:t>theories/models, </a:t>
            </a:r>
            <a:r>
              <a:rPr lang="en-GB" sz="2400" dirty="0">
                <a:solidFill>
                  <a:schemeClr val="bg1"/>
                </a:solidFill>
              </a:rPr>
              <a:t>researchers </a:t>
            </a:r>
            <a:r>
              <a:rPr lang="en-GB" sz="2400" dirty="0" smtClean="0">
                <a:solidFill>
                  <a:schemeClr val="bg1"/>
                </a:solidFill>
              </a:rPr>
              <a:t>use </a:t>
            </a:r>
            <a:r>
              <a:rPr lang="en-GB" sz="2400" dirty="0">
                <a:solidFill>
                  <a:schemeClr val="bg1"/>
                </a:solidFill>
              </a:rPr>
              <a:t>physiological </a:t>
            </a:r>
            <a:r>
              <a:rPr lang="en-GB" sz="2400" dirty="0" smtClean="0">
                <a:solidFill>
                  <a:schemeClr val="bg1"/>
                </a:solidFill>
              </a:rPr>
              <a:t>measures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(association </a:t>
            </a:r>
            <a:r>
              <a:rPr lang="en-GB" sz="2400" dirty="0">
                <a:solidFill>
                  <a:schemeClr val="bg1"/>
                </a:solidFill>
              </a:rPr>
              <a:t>between cognitive and physical </a:t>
            </a:r>
            <a:r>
              <a:rPr lang="en-GB" sz="2400" dirty="0" smtClean="0">
                <a:solidFill>
                  <a:schemeClr val="bg1"/>
                </a:solidFill>
              </a:rPr>
              <a:t>processes). </a:t>
            </a:r>
            <a:endParaRPr lang="en-GB" sz="2400" dirty="0">
              <a:solidFill>
                <a:schemeClr val="bg1"/>
              </a:solidFill>
            </a:endParaRPr>
          </a:p>
          <a:p>
            <a:pPr lvl="1"/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However, there are issues with this: 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(</a:t>
            </a:r>
            <a:r>
              <a:rPr lang="en-GB" sz="2400" dirty="0">
                <a:solidFill>
                  <a:schemeClr val="bg1"/>
                </a:solidFill>
              </a:rPr>
              <a:t>1) it is only a correlation 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(</a:t>
            </a:r>
            <a:r>
              <a:rPr lang="en-GB" sz="2400" dirty="0">
                <a:solidFill>
                  <a:schemeClr val="bg1"/>
                </a:solidFill>
              </a:rPr>
              <a:t>2) there could be a range of other factors involved.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Nevertheless, two physiological indicators of mental workload have been identified </a:t>
            </a:r>
            <a:r>
              <a:rPr lang="en-GB" sz="2400" dirty="0" smtClean="0">
                <a:solidFill>
                  <a:schemeClr val="bg1"/>
                </a:solidFill>
              </a:rPr>
              <a:t>through….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(</a:t>
            </a:r>
            <a:r>
              <a:rPr lang="en-GB" sz="2400" dirty="0">
                <a:solidFill>
                  <a:schemeClr val="bg1"/>
                </a:solidFill>
              </a:rPr>
              <a:t>1) pupil diameter (</a:t>
            </a:r>
            <a:r>
              <a:rPr lang="en-GB" sz="2400" dirty="0" err="1">
                <a:solidFill>
                  <a:schemeClr val="bg1"/>
                </a:solidFill>
              </a:rPr>
              <a:t>Kahneman</a:t>
            </a:r>
            <a:r>
              <a:rPr lang="en-GB" sz="2400" dirty="0">
                <a:solidFill>
                  <a:schemeClr val="bg1"/>
                </a:solidFill>
              </a:rPr>
              <a:t>, 1973) and 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(</a:t>
            </a:r>
            <a:r>
              <a:rPr lang="en-GB" sz="2400" dirty="0">
                <a:solidFill>
                  <a:schemeClr val="bg1"/>
                </a:solidFill>
              </a:rPr>
              <a:t>2) event related potentials (Kramer, 1991).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Pupil diameter: linked to differences in task difficulty and effort.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But findings </a:t>
            </a:r>
            <a:r>
              <a:rPr lang="en-GB" sz="2400" dirty="0" smtClean="0">
                <a:solidFill>
                  <a:schemeClr val="bg1"/>
                </a:solidFill>
              </a:rPr>
              <a:t>are </a:t>
            </a:r>
            <a:r>
              <a:rPr lang="en-GB" sz="2400" dirty="0">
                <a:solidFill>
                  <a:schemeClr val="bg1"/>
                </a:solidFill>
              </a:rPr>
              <a:t>mixed </a:t>
            </a:r>
            <a:r>
              <a:rPr lang="en-GB" sz="2400" dirty="0" smtClean="0">
                <a:solidFill>
                  <a:schemeClr val="bg1"/>
                </a:solidFill>
              </a:rPr>
              <a:t>&amp; </a:t>
            </a:r>
            <a:r>
              <a:rPr lang="en-GB" sz="2400" dirty="0">
                <a:solidFill>
                  <a:schemeClr val="bg1"/>
                </a:solidFill>
              </a:rPr>
              <a:t>factors not related to </a:t>
            </a:r>
            <a:r>
              <a:rPr lang="en-GB" sz="2400" dirty="0" smtClean="0">
                <a:solidFill>
                  <a:schemeClr val="bg1"/>
                </a:solidFill>
              </a:rPr>
              <a:t>task (illumination</a:t>
            </a:r>
            <a:r>
              <a:rPr lang="en-GB" sz="2400" dirty="0">
                <a:solidFill>
                  <a:schemeClr val="bg1"/>
                </a:solidFill>
              </a:rPr>
              <a:t>) produce larger </a:t>
            </a:r>
            <a:r>
              <a:rPr lang="en-GB" sz="2400" dirty="0" smtClean="0">
                <a:solidFill>
                  <a:schemeClr val="bg1"/>
                </a:solidFill>
              </a:rPr>
              <a:t>change </a:t>
            </a:r>
            <a:r>
              <a:rPr lang="en-GB" sz="2400" dirty="0">
                <a:solidFill>
                  <a:schemeClr val="bg1"/>
                </a:solidFill>
              </a:rPr>
              <a:t>in dilation than </a:t>
            </a:r>
            <a:r>
              <a:rPr lang="en-GB" sz="2400" dirty="0" smtClean="0">
                <a:solidFill>
                  <a:schemeClr val="bg1"/>
                </a:solidFill>
              </a:rPr>
              <a:t>task manipulations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  <a:p>
            <a:pPr lvl="2"/>
            <a:endParaRPr lang="en-GB" sz="1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ERPs give the averaged recording of electro-cortical activity following the presentation of a stimulus or a response.  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</p:spTree>
    <p:extLst>
      <p:ext uri="{BB962C8B-B14F-4D97-AF65-F5344CB8AC3E}">
        <p14:creationId xmlns:p14="http://schemas.microsoft.com/office/powerpoint/2010/main" val="4617156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1782" y="751415"/>
            <a:ext cx="9028671" cy="6632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err="1" smtClean="0">
                <a:solidFill>
                  <a:schemeClr val="bg1"/>
                </a:solidFill>
              </a:rPr>
              <a:t>Wickens</a:t>
            </a:r>
            <a:r>
              <a:rPr lang="en-GB" sz="3200" dirty="0" smtClean="0">
                <a:solidFill>
                  <a:schemeClr val="bg1"/>
                </a:solidFill>
              </a:rPr>
              <a:t>: For </a:t>
            </a:r>
            <a:r>
              <a:rPr lang="en-GB" sz="3200" dirty="0">
                <a:solidFill>
                  <a:schemeClr val="bg1"/>
                </a:solidFill>
              </a:rPr>
              <a:t>some dual-task </a:t>
            </a:r>
            <a:r>
              <a:rPr lang="en-GB" sz="3200" dirty="0" smtClean="0">
                <a:solidFill>
                  <a:schemeClr val="bg1"/>
                </a:solidFill>
              </a:rPr>
              <a:t>combinations: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800" dirty="0" smtClean="0">
                <a:solidFill>
                  <a:schemeClr val="bg1"/>
                </a:solidFill>
              </a:rPr>
              <a:t>The </a:t>
            </a:r>
            <a:r>
              <a:rPr lang="en-GB" sz="2800" dirty="0">
                <a:solidFill>
                  <a:schemeClr val="bg1"/>
                </a:solidFill>
              </a:rPr>
              <a:t>difficulty-sensitivity trade-off does not occur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1371600" lvl="2" indent="-457200">
              <a:buFont typeface="+mj-lt"/>
              <a:buAutoNum type="arabicPeriod"/>
            </a:pPr>
            <a:r>
              <a:rPr lang="en-GB" sz="2800" dirty="0" smtClean="0">
                <a:solidFill>
                  <a:schemeClr val="bg1"/>
                </a:solidFill>
              </a:rPr>
              <a:t>Performance </a:t>
            </a:r>
            <a:r>
              <a:rPr lang="en-GB" sz="2800" dirty="0">
                <a:solidFill>
                  <a:schemeClr val="bg1"/>
                </a:solidFill>
              </a:rPr>
              <a:t>on one task could be improved by changing the response format on the other </a:t>
            </a:r>
            <a:r>
              <a:rPr lang="en-GB" sz="2800" dirty="0" smtClean="0">
                <a:solidFill>
                  <a:schemeClr val="bg1"/>
                </a:solidFill>
              </a:rPr>
              <a:t>task. </a:t>
            </a:r>
          </a:p>
          <a:p>
            <a:pPr lvl="2"/>
            <a:endParaRPr lang="en-GB" sz="1100" dirty="0">
              <a:solidFill>
                <a:schemeClr val="bg1"/>
              </a:solidFill>
            </a:endParaRP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E.g., </a:t>
            </a:r>
            <a:r>
              <a:rPr lang="en-GB" sz="2800" dirty="0" smtClean="0">
                <a:solidFill>
                  <a:schemeClr val="bg1"/>
                </a:solidFill>
              </a:rPr>
              <a:t>on </a:t>
            </a:r>
            <a:r>
              <a:rPr lang="en-GB" sz="2800" dirty="0" smtClean="0">
                <a:solidFill>
                  <a:schemeClr val="bg1"/>
                </a:solidFill>
              </a:rPr>
              <a:t>tracking &amp; </a:t>
            </a:r>
            <a:r>
              <a:rPr lang="en-GB" sz="2800" dirty="0">
                <a:solidFill>
                  <a:schemeClr val="bg1"/>
                </a:solidFill>
              </a:rPr>
              <a:t>tone detection </a:t>
            </a:r>
            <a:r>
              <a:rPr lang="en-GB" sz="2800" dirty="0" smtClean="0">
                <a:solidFill>
                  <a:schemeClr val="bg1"/>
                </a:solidFill>
              </a:rPr>
              <a:t>task, </a:t>
            </a:r>
            <a:r>
              <a:rPr lang="en-GB" sz="2800" dirty="0">
                <a:solidFill>
                  <a:schemeClr val="bg1"/>
                </a:solidFill>
              </a:rPr>
              <a:t>performance would improve if </a:t>
            </a:r>
            <a:r>
              <a:rPr lang="en-GB" sz="2800" dirty="0" smtClean="0">
                <a:solidFill>
                  <a:schemeClr val="bg1"/>
                </a:solidFill>
              </a:rPr>
              <a:t>response was  vocal </a:t>
            </a:r>
            <a:r>
              <a:rPr lang="en-GB" sz="2800" dirty="0">
                <a:solidFill>
                  <a:schemeClr val="bg1"/>
                </a:solidFill>
              </a:rPr>
              <a:t>to the detection task rather than </a:t>
            </a:r>
            <a:r>
              <a:rPr lang="en-GB" sz="2800" dirty="0" smtClean="0">
                <a:solidFill>
                  <a:schemeClr val="bg1"/>
                </a:solidFill>
              </a:rPr>
              <a:t>manual.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 smtClean="0">
                <a:solidFill>
                  <a:schemeClr val="bg1"/>
                </a:solidFill>
              </a:rPr>
              <a:t>Wickens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>
                <a:solidFill>
                  <a:schemeClr val="bg1"/>
                </a:solidFill>
              </a:rPr>
              <a:t>(1980; 1984a; 1991): human attentional capacity should be viewed as having </a:t>
            </a:r>
            <a:r>
              <a:rPr lang="en-GB" sz="2800" b="1" i="1" u="sng" dirty="0">
                <a:solidFill>
                  <a:schemeClr val="bg1"/>
                </a:solidFill>
              </a:rPr>
              <a:t>multiple resource </a:t>
            </a:r>
            <a:r>
              <a:rPr lang="en-GB" sz="2800" dirty="0">
                <a:solidFill>
                  <a:schemeClr val="bg1"/>
                </a:solidFill>
              </a:rPr>
              <a:t>pools.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Dual-task interference greatest when tasks compete for similar resources, and least when they draw from different resource pools.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</p:spTree>
    <p:extLst>
      <p:ext uri="{BB962C8B-B14F-4D97-AF65-F5344CB8AC3E}">
        <p14:creationId xmlns:p14="http://schemas.microsoft.com/office/powerpoint/2010/main" val="27603691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736" y="585161"/>
            <a:ext cx="9028671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 smtClean="0">
                <a:solidFill>
                  <a:schemeClr val="bg1"/>
                </a:solidFill>
              </a:rPr>
              <a:t>Wickens</a:t>
            </a:r>
            <a:r>
              <a:rPr lang="en-GB" sz="2400" dirty="0">
                <a:solidFill>
                  <a:schemeClr val="bg1"/>
                </a:solidFill>
              </a:rPr>
              <a:t>’ model identifies dichotomies across each of the 3 orthogonal attentional </a:t>
            </a:r>
            <a:r>
              <a:rPr lang="en-GB" sz="2400" dirty="0" smtClean="0">
                <a:solidFill>
                  <a:schemeClr val="bg1"/>
                </a:solidFill>
              </a:rPr>
              <a:t>resources (stages, modalities, codes).</a:t>
            </a:r>
            <a:endParaRPr lang="en-GB" sz="2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6" r="47700" b="35237"/>
          <a:stretch/>
        </p:blipFill>
        <p:spPr>
          <a:xfrm>
            <a:off x="40736" y="1787236"/>
            <a:ext cx="5322645" cy="371578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017296" y="1633256"/>
            <a:ext cx="412670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Stages: Tasks requiring early &amp; central processing draw from different pool of resources than tasks requiring response selection. </a:t>
            </a:r>
            <a:endParaRPr lang="en-GB" sz="2400" dirty="0" smtClean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Processing codes: spatial &amp; verbal draw from different resource pools. </a:t>
            </a:r>
            <a:endParaRPr lang="en-GB" sz="2400" dirty="0" smtClean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Processing modality: auditory and visual tasks drawn from different resource pools. 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1027" y="5855189"/>
            <a:ext cx="4843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Also a distinction between Manual spatial and vocal verbal responding. 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66842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736" y="585161"/>
            <a:ext cx="9028671" cy="62324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Issue </a:t>
            </a:r>
            <a:r>
              <a:rPr lang="en-GB" sz="2800" dirty="0">
                <a:solidFill>
                  <a:schemeClr val="bg1"/>
                </a:solidFill>
              </a:rPr>
              <a:t>with </a:t>
            </a:r>
            <a:r>
              <a:rPr lang="en-GB" sz="2800" dirty="0" smtClean="0">
                <a:solidFill>
                  <a:schemeClr val="bg1"/>
                </a:solidFill>
              </a:rPr>
              <a:t>model: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Studies </a:t>
            </a:r>
            <a:r>
              <a:rPr lang="en-GB" sz="2800" dirty="0">
                <a:solidFill>
                  <a:schemeClr val="bg1"/>
                </a:solidFill>
              </a:rPr>
              <a:t>have shown </a:t>
            </a:r>
            <a:r>
              <a:rPr lang="en-GB" sz="2800" dirty="0" smtClean="0">
                <a:solidFill>
                  <a:schemeClr val="bg1"/>
                </a:solidFill>
              </a:rPr>
              <a:t>an </a:t>
            </a:r>
            <a:r>
              <a:rPr lang="en-GB" sz="2800" dirty="0">
                <a:solidFill>
                  <a:schemeClr val="bg1"/>
                </a:solidFill>
              </a:rPr>
              <a:t>association between dual-task interference and </a:t>
            </a:r>
            <a:r>
              <a:rPr lang="en-GB" sz="2800" dirty="0" smtClean="0">
                <a:solidFill>
                  <a:schemeClr val="bg1"/>
                </a:solidFill>
              </a:rPr>
              <a:t>semantic </a:t>
            </a:r>
            <a:r>
              <a:rPr lang="en-GB" sz="2800" dirty="0">
                <a:solidFill>
                  <a:schemeClr val="bg1"/>
                </a:solidFill>
              </a:rPr>
              <a:t>similarity of dual </a:t>
            </a:r>
            <a:r>
              <a:rPr lang="en-GB" sz="2800" dirty="0" smtClean="0">
                <a:solidFill>
                  <a:schemeClr val="bg1"/>
                </a:solidFill>
              </a:rPr>
              <a:t>tasks.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Suggests findings </a:t>
            </a:r>
            <a:r>
              <a:rPr lang="en-GB" sz="2400" dirty="0">
                <a:solidFill>
                  <a:schemeClr val="bg1"/>
                </a:solidFill>
              </a:rPr>
              <a:t>from dual-task performance studies may be better described in terms of “</a:t>
            </a:r>
            <a:r>
              <a:rPr lang="en-GB" sz="2400" dirty="0" smtClean="0">
                <a:solidFill>
                  <a:schemeClr val="bg1"/>
                </a:solidFill>
              </a:rPr>
              <a:t>crosstalk” </a:t>
            </a:r>
            <a:r>
              <a:rPr lang="en-GB" sz="2400" dirty="0">
                <a:solidFill>
                  <a:schemeClr val="bg1"/>
                </a:solidFill>
              </a:rPr>
              <a:t>between tasks rather than competition from resource pools. 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Processing in </a:t>
            </a:r>
            <a:r>
              <a:rPr lang="en-GB" sz="2800" dirty="0">
                <a:solidFill>
                  <a:schemeClr val="bg1"/>
                </a:solidFill>
              </a:rPr>
              <a:t>dual-tasks may be </a:t>
            </a:r>
            <a:r>
              <a:rPr lang="en-GB" sz="2800" dirty="0" smtClean="0">
                <a:solidFill>
                  <a:schemeClr val="bg1"/>
                </a:solidFill>
              </a:rPr>
              <a:t>result </a:t>
            </a:r>
            <a:r>
              <a:rPr lang="en-GB" sz="2800" dirty="0">
                <a:solidFill>
                  <a:schemeClr val="bg1"/>
                </a:solidFill>
              </a:rPr>
              <a:t>of outcome conflict between two independent streams of </a:t>
            </a:r>
            <a:r>
              <a:rPr lang="en-GB" sz="2800" dirty="0" smtClean="0">
                <a:solidFill>
                  <a:schemeClr val="bg1"/>
                </a:solidFill>
              </a:rPr>
              <a:t>processing.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Stroop </a:t>
            </a:r>
            <a:r>
              <a:rPr lang="en-GB" sz="2800" dirty="0">
                <a:solidFill>
                  <a:schemeClr val="bg1"/>
                </a:solidFill>
              </a:rPr>
              <a:t>test provides an example of such an </a:t>
            </a:r>
            <a:r>
              <a:rPr lang="en-GB" sz="2800" dirty="0" smtClean="0">
                <a:solidFill>
                  <a:schemeClr val="bg1"/>
                </a:solidFill>
              </a:rPr>
              <a:t>outcome: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Irrelevant </a:t>
            </a:r>
            <a:r>
              <a:rPr lang="en-GB" sz="2400" dirty="0">
                <a:solidFill>
                  <a:schemeClr val="bg1"/>
                </a:solidFill>
              </a:rPr>
              <a:t>word meaning activates </a:t>
            </a:r>
            <a:r>
              <a:rPr lang="en-GB" sz="2400" dirty="0" smtClean="0">
                <a:solidFill>
                  <a:schemeClr val="bg1"/>
                </a:solidFill>
              </a:rPr>
              <a:t>colour </a:t>
            </a:r>
            <a:r>
              <a:rPr lang="en-GB" sz="2400" dirty="0">
                <a:solidFill>
                  <a:schemeClr val="bg1"/>
                </a:solidFill>
              </a:rPr>
              <a:t>naming </a:t>
            </a:r>
            <a:r>
              <a:rPr lang="en-GB" sz="2400" dirty="0" smtClean="0">
                <a:solidFill>
                  <a:schemeClr val="bg1"/>
                </a:solidFill>
              </a:rPr>
              <a:t>response.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But </a:t>
            </a:r>
            <a:r>
              <a:rPr lang="en-GB" sz="2800" dirty="0">
                <a:solidFill>
                  <a:schemeClr val="bg1"/>
                </a:solidFill>
              </a:rPr>
              <a:t>there is also evidence to suggest increases in task similarity can result in reduced dual-task </a:t>
            </a:r>
            <a:r>
              <a:rPr lang="en-GB" sz="2800" dirty="0" smtClean="0">
                <a:solidFill>
                  <a:schemeClr val="bg1"/>
                </a:solidFill>
              </a:rPr>
              <a:t>interference,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Because similarity </a:t>
            </a:r>
            <a:r>
              <a:rPr lang="en-GB" sz="2800" dirty="0">
                <a:solidFill>
                  <a:schemeClr val="bg1"/>
                </a:solidFill>
              </a:rPr>
              <a:t>of 2 concurrently performed responses reduces competition. 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</p:spTree>
    <p:extLst>
      <p:ext uri="{BB962C8B-B14F-4D97-AF65-F5344CB8AC3E}">
        <p14:creationId xmlns:p14="http://schemas.microsoft.com/office/powerpoint/2010/main" val="24795779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736" y="667541"/>
            <a:ext cx="9028671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Criticisms of the resource theory</a:t>
            </a:r>
            <a:r>
              <a:rPr lang="en-GB" sz="2800" dirty="0" smtClean="0">
                <a:solidFill>
                  <a:schemeClr val="bg1"/>
                </a:solidFill>
              </a:rPr>
              <a:t>: Methodological </a:t>
            </a:r>
            <a:r>
              <a:rPr lang="en-GB" sz="2800" dirty="0">
                <a:solidFill>
                  <a:schemeClr val="bg1"/>
                </a:solidFill>
              </a:rPr>
              <a:t>issues.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err="1" smtClean="0">
                <a:solidFill>
                  <a:schemeClr val="bg1"/>
                </a:solidFill>
              </a:rPr>
              <a:t>Navon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smtClean="0">
                <a:solidFill>
                  <a:schemeClr val="bg1"/>
                </a:solidFill>
              </a:rPr>
              <a:t>(1984</a:t>
            </a:r>
            <a:r>
              <a:rPr lang="en-GB" sz="2800" dirty="0" smtClean="0">
                <a:solidFill>
                  <a:schemeClr val="bg1"/>
                </a:solidFill>
              </a:rPr>
              <a:t>): criteria </a:t>
            </a:r>
            <a:r>
              <a:rPr lang="en-GB" sz="2800" dirty="0">
                <a:solidFill>
                  <a:schemeClr val="bg1"/>
                </a:solidFill>
              </a:rPr>
              <a:t>for resource limitation </a:t>
            </a:r>
            <a:r>
              <a:rPr lang="en-GB" sz="2800" dirty="0" smtClean="0">
                <a:solidFill>
                  <a:schemeClr val="bg1"/>
                </a:solidFill>
              </a:rPr>
              <a:t>could </a:t>
            </a:r>
            <a:r>
              <a:rPr lang="en-GB" sz="2800" dirty="0">
                <a:solidFill>
                  <a:schemeClr val="bg1"/>
                </a:solidFill>
              </a:rPr>
              <a:t>just be </a:t>
            </a:r>
            <a:r>
              <a:rPr lang="en-GB" sz="2800" dirty="0" smtClean="0">
                <a:solidFill>
                  <a:schemeClr val="bg1"/>
                </a:solidFill>
              </a:rPr>
              <a:t>consequence </a:t>
            </a:r>
            <a:r>
              <a:rPr lang="en-GB" sz="2800" dirty="0">
                <a:solidFill>
                  <a:schemeClr val="bg1"/>
                </a:solidFill>
              </a:rPr>
              <a:t>of demand characteristics.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Uncertainty </a:t>
            </a:r>
            <a:r>
              <a:rPr lang="en-GB" sz="2800" dirty="0">
                <a:solidFill>
                  <a:schemeClr val="bg1"/>
                </a:solidFill>
              </a:rPr>
              <a:t>over how many dimensions of resources should be distinguished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>
                <a:solidFill>
                  <a:schemeClr val="bg1"/>
                </a:solidFill>
              </a:rPr>
              <a:t>Allport’s</a:t>
            </a:r>
            <a:r>
              <a:rPr lang="en-GB" sz="2800" dirty="0">
                <a:solidFill>
                  <a:schemeClr val="bg1"/>
                </a:solidFill>
              </a:rPr>
              <a:t> (1980) architectural argument: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Serial </a:t>
            </a:r>
            <a:r>
              <a:rPr lang="en-GB" sz="2800" dirty="0">
                <a:solidFill>
                  <a:schemeClr val="bg1"/>
                </a:solidFill>
              </a:rPr>
              <a:t>processing assumption of resource theory is not compatible with </a:t>
            </a:r>
            <a:r>
              <a:rPr lang="en-GB" sz="2800" dirty="0" smtClean="0">
                <a:solidFill>
                  <a:schemeClr val="bg1"/>
                </a:solidFill>
              </a:rPr>
              <a:t>parallel </a:t>
            </a:r>
            <a:r>
              <a:rPr lang="en-GB" sz="2800" dirty="0">
                <a:solidFill>
                  <a:schemeClr val="bg1"/>
                </a:solidFill>
              </a:rPr>
              <a:t>functioning of the </a:t>
            </a:r>
            <a:r>
              <a:rPr lang="en-GB" sz="2800" dirty="0" smtClean="0">
                <a:solidFill>
                  <a:schemeClr val="bg1"/>
                </a:solidFill>
              </a:rPr>
              <a:t>brain.</a:t>
            </a: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However</a:t>
            </a:r>
            <a:r>
              <a:rPr lang="en-GB" sz="2800" dirty="0">
                <a:solidFill>
                  <a:schemeClr val="bg1"/>
                </a:solidFill>
              </a:rPr>
              <a:t>, there are 2 counterarguments to the above: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>
                <a:solidFill>
                  <a:schemeClr val="bg1"/>
                </a:solidFill>
              </a:rPr>
              <a:t>Software </a:t>
            </a:r>
            <a:r>
              <a:rPr lang="en-GB" sz="2800" dirty="0">
                <a:solidFill>
                  <a:schemeClr val="bg1"/>
                </a:solidFill>
              </a:rPr>
              <a:t>and hardware refers to different levels of explanation, so processing may operate serially even if hardware components operate in parallel.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GB" sz="2800" dirty="0" smtClean="0">
                <a:solidFill>
                  <a:schemeClr val="bg1"/>
                </a:solidFill>
              </a:rPr>
              <a:t>Seriality </a:t>
            </a:r>
            <a:r>
              <a:rPr lang="en-GB" sz="2800" dirty="0">
                <a:solidFill>
                  <a:schemeClr val="bg1"/>
                </a:solidFill>
              </a:rPr>
              <a:t>and resource limits in processing are distinct from one another. 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30659" y="32499"/>
            <a:ext cx="8690919" cy="57782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Divided Attention &amp; workload</a:t>
            </a:r>
          </a:p>
        </p:txBody>
      </p:sp>
    </p:spTree>
    <p:extLst>
      <p:ext uri="{BB962C8B-B14F-4D97-AF65-F5344CB8AC3E}">
        <p14:creationId xmlns:p14="http://schemas.microsoft.com/office/powerpoint/2010/main" val="14094896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4243" y="124471"/>
            <a:ext cx="5595456" cy="750849"/>
          </a:xfrm>
          <a:noFill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3200" b="1" dirty="0"/>
              <a:t>Summary of divided attention and workload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620" y="941169"/>
            <a:ext cx="7667539" cy="5858108"/>
          </a:xfrm>
          <a:noFill/>
        </p:spPr>
        <p:txBody>
          <a:bodyPr>
            <a:normAutofit lnSpcReduction="10000"/>
          </a:bodyPr>
          <a:lstStyle/>
          <a:p>
            <a:r>
              <a:rPr lang="en-GB" sz="2800" dirty="0"/>
              <a:t>Attentional resource theory of capacity</a:t>
            </a:r>
          </a:p>
          <a:p>
            <a:pPr lvl="1"/>
            <a:r>
              <a:rPr lang="en-GB" sz="2400" dirty="0"/>
              <a:t>Inspired the development of workload measures.</a:t>
            </a:r>
          </a:p>
          <a:p>
            <a:pPr marL="457200" lvl="1" indent="0">
              <a:buNone/>
            </a:pPr>
            <a:endParaRPr lang="en-GB" sz="800" dirty="0"/>
          </a:p>
          <a:p>
            <a:r>
              <a:rPr lang="en-GB" sz="2800" dirty="0"/>
              <a:t>Dual-task studies suggest “single-pool” theories do not account for the empirical data.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sz="2800" dirty="0"/>
              <a:t>Therefore, multiple resource theories were developed – e.g., </a:t>
            </a:r>
            <a:r>
              <a:rPr lang="en-GB" sz="2800" dirty="0" err="1"/>
              <a:t>Wickens</a:t>
            </a:r>
            <a:r>
              <a:rPr lang="en-GB" sz="2800" dirty="0"/>
              <a:t>’ model. </a:t>
            </a:r>
          </a:p>
          <a:p>
            <a:pPr marL="0" indent="0">
              <a:buNone/>
            </a:pPr>
            <a:endParaRPr lang="en-GB" sz="300" dirty="0"/>
          </a:p>
          <a:p>
            <a:r>
              <a:rPr lang="en-GB" sz="2800" dirty="0"/>
              <a:t>However, further understanding is needed to account for task-similarity effects on interference, constraints on executive control of processing, and neuropsychological evidence. </a:t>
            </a:r>
          </a:p>
        </p:txBody>
      </p:sp>
    </p:spTree>
    <p:extLst>
      <p:ext uri="{BB962C8B-B14F-4D97-AF65-F5344CB8AC3E}">
        <p14:creationId xmlns:p14="http://schemas.microsoft.com/office/powerpoint/2010/main" val="4195890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226032"/>
            <a:ext cx="7429499" cy="947351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next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645" y="1431995"/>
            <a:ext cx="8542638" cy="371526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4400" u="sng" dirty="0"/>
              <a:t>Lecture:</a:t>
            </a:r>
            <a:r>
              <a:rPr lang="en-GB" sz="4400" dirty="0"/>
              <a:t> Models of Memory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dirty="0"/>
          </a:p>
          <a:p>
            <a:pPr>
              <a:lnSpc>
                <a:spcPct val="100000"/>
              </a:lnSpc>
            </a:pPr>
            <a:r>
              <a:rPr lang="en-GB" sz="4400" u="sng" dirty="0"/>
              <a:t>Seminar:</a:t>
            </a:r>
            <a:r>
              <a:rPr lang="en-GB" sz="4400" dirty="0"/>
              <a:t> Considerations for EWT</a:t>
            </a:r>
            <a:r>
              <a:rPr lang="en-GB" sz="4400" dirty="0" smtClean="0"/>
              <a:t>.</a:t>
            </a:r>
          </a:p>
          <a:p>
            <a:pPr>
              <a:lnSpc>
                <a:spcPct val="100000"/>
              </a:lnSpc>
            </a:pPr>
            <a:endParaRPr lang="en-GB" sz="4400" dirty="0"/>
          </a:p>
          <a:p>
            <a:pPr>
              <a:lnSpc>
                <a:spcPct val="100000"/>
              </a:lnSpc>
            </a:pPr>
            <a:r>
              <a:rPr lang="en-GB" sz="4400" dirty="0" smtClean="0"/>
              <a:t>Reading: See module handbook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7939893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2_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3.xml><?xml version="1.0" encoding="utf-8"?>
<a:theme xmlns:a="http://schemas.openxmlformats.org/drawingml/2006/main" name="3_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2855</TotalTime>
  <Words>4168</Words>
  <Application>Microsoft Office PowerPoint</Application>
  <PresentationFormat>On-screen Show (4:3)</PresentationFormat>
  <Paragraphs>495</Paragraphs>
  <Slides>55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55</vt:i4>
      </vt:variant>
    </vt:vector>
  </HeadingPairs>
  <TitlesOfParts>
    <vt:vector size="65" baseType="lpstr">
      <vt:lpstr>ＭＳ Ｐゴシック</vt:lpstr>
      <vt:lpstr>ＭＳ Ｐゴシック</vt:lpstr>
      <vt:lpstr>Arial</vt:lpstr>
      <vt:lpstr>Courier New</vt:lpstr>
      <vt:lpstr>Times</vt:lpstr>
      <vt:lpstr>Trebuchet MS</vt:lpstr>
      <vt:lpstr>Tw Cen MT</vt:lpstr>
      <vt:lpstr>Circuit</vt:lpstr>
      <vt:lpstr>2_Circuit</vt:lpstr>
      <vt:lpstr>3_Circuit</vt:lpstr>
      <vt:lpstr>Human performance m6x00915  Lecture 5: VIGILANCE &amp; attention</vt:lpstr>
      <vt:lpstr>Today’s session</vt:lpstr>
      <vt:lpstr>Combating the loss of VIGILANCE</vt:lpstr>
      <vt:lpstr>Combating the loss of VIGILANCE</vt:lpstr>
      <vt:lpstr>Combating the loss of vigilance</vt:lpstr>
      <vt:lpstr>COMBATING THE LOSS OF VIGILANCE</vt:lpstr>
      <vt:lpstr>COMBATING THE LOSS OF VIGILANCE</vt:lpstr>
      <vt:lpstr>Combating the loss of vigilance</vt:lpstr>
      <vt:lpstr>Combating the loss of vigilance</vt:lpstr>
      <vt:lpstr>Attention</vt:lpstr>
      <vt:lpstr>Attention</vt:lpstr>
      <vt:lpstr>Attention</vt:lpstr>
      <vt:lpstr>Attention</vt:lpstr>
      <vt:lpstr>Attention</vt:lpstr>
      <vt:lpstr>PowerPoint Presentation</vt:lpstr>
      <vt:lpstr>PowerPoint Presentation</vt:lpstr>
      <vt:lpstr>Attention</vt:lpstr>
      <vt:lpstr>Attention</vt:lpstr>
      <vt:lpstr>Attention</vt:lpstr>
      <vt:lpstr>Attention</vt:lpstr>
      <vt:lpstr>The architecture of Attention</vt:lpstr>
      <vt:lpstr>The architecture of Attention</vt:lpstr>
      <vt:lpstr>The architecture of Attention</vt:lpstr>
      <vt:lpstr>The architecture of Attention</vt:lpstr>
      <vt:lpstr>The architecture of Attention</vt:lpstr>
      <vt:lpstr>The architecture of Attention</vt:lpstr>
      <vt:lpstr>The architecture of Attention</vt:lpstr>
      <vt:lpstr>The architecture of Attention</vt:lpstr>
      <vt:lpstr>The architecture of Attention</vt:lpstr>
      <vt:lpstr>The architecture of Attention</vt:lpstr>
      <vt:lpstr>The architecture of Attention</vt:lpstr>
      <vt:lpstr>PowerPoint Presentation</vt:lpstr>
      <vt:lpstr>The architecture of Attention</vt:lpstr>
      <vt:lpstr>The architecture of Attention</vt:lpstr>
      <vt:lpstr>The architecture of Attention</vt:lpstr>
      <vt:lpstr>The architecture of Attention</vt:lpstr>
      <vt:lpstr>The architecture of Attention</vt:lpstr>
      <vt:lpstr>PowerPoint Presentation</vt:lpstr>
      <vt:lpstr>Attention</vt:lpstr>
      <vt:lpstr>Attention</vt:lpstr>
      <vt:lpstr>Summary of selective attention</vt:lpstr>
      <vt:lpstr>Divided Attention &amp; workload</vt:lpstr>
      <vt:lpstr>Divided Attention &amp; workload</vt:lpstr>
      <vt:lpstr>Divided Attention &amp; workload</vt:lpstr>
      <vt:lpstr>Divided Attention &amp; workload</vt:lpstr>
      <vt:lpstr>Divided Attention &amp; workload</vt:lpstr>
      <vt:lpstr>Divided Attention &amp; workload</vt:lpstr>
      <vt:lpstr>Divided Attention &amp; workload</vt:lpstr>
      <vt:lpstr>Divided Attention &amp; workload</vt:lpstr>
      <vt:lpstr>Divided Attention &amp; workload</vt:lpstr>
      <vt:lpstr>Divided Attention &amp; workload</vt:lpstr>
      <vt:lpstr>Divided Attention &amp; workload</vt:lpstr>
      <vt:lpstr>Divided Attention &amp; workload</vt:lpstr>
      <vt:lpstr>Summary of divided attention and workload</vt:lpstr>
      <vt:lpstr>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performance m6x00915  Lecture 4: Signal detection</dc:title>
  <dc:creator>Kate Williams</dc:creator>
  <cp:lastModifiedBy>Kate Williams</cp:lastModifiedBy>
  <cp:revision>227</cp:revision>
  <dcterms:created xsi:type="dcterms:W3CDTF">2017-08-30T13:45:09Z</dcterms:created>
  <dcterms:modified xsi:type="dcterms:W3CDTF">2019-08-12T13:41:49Z</dcterms:modified>
</cp:coreProperties>
</file>