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Lst>
  <p:notesMasterIdLst>
    <p:notesMasterId r:id="rId41"/>
  </p:notesMasterIdLst>
  <p:sldIdLst>
    <p:sldId id="289" r:id="rId6"/>
    <p:sldId id="484" r:id="rId7"/>
    <p:sldId id="485" r:id="rId8"/>
    <p:sldId id="486" r:id="rId9"/>
    <p:sldId id="330" r:id="rId10"/>
    <p:sldId id="487" r:id="rId11"/>
    <p:sldId id="505" r:id="rId12"/>
    <p:sldId id="504" r:id="rId13"/>
    <p:sldId id="415" r:id="rId14"/>
    <p:sldId id="469" r:id="rId15"/>
    <p:sldId id="463" r:id="rId16"/>
    <p:sldId id="506" r:id="rId17"/>
    <p:sldId id="470" r:id="rId18"/>
    <p:sldId id="489" r:id="rId19"/>
    <p:sldId id="490" r:id="rId20"/>
    <p:sldId id="491" r:id="rId21"/>
    <p:sldId id="492" r:id="rId22"/>
    <p:sldId id="493" r:id="rId23"/>
    <p:sldId id="465" r:id="rId24"/>
    <p:sldId id="494" r:id="rId25"/>
    <p:sldId id="495" r:id="rId26"/>
    <p:sldId id="477" r:id="rId27"/>
    <p:sldId id="496" r:id="rId28"/>
    <p:sldId id="497" r:id="rId29"/>
    <p:sldId id="414" r:id="rId30"/>
    <p:sldId id="498" r:id="rId31"/>
    <p:sldId id="466" r:id="rId32"/>
    <p:sldId id="499" r:id="rId33"/>
    <p:sldId id="500" r:id="rId34"/>
    <p:sldId id="501" r:id="rId35"/>
    <p:sldId id="409" r:id="rId36"/>
    <p:sldId id="315" r:id="rId37"/>
    <p:sldId id="327" r:id="rId38"/>
    <p:sldId id="334" r:id="rId39"/>
    <p:sldId id="503"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C04"/>
    <a:srgbClr val="F41427"/>
    <a:srgbClr val="231571"/>
    <a:srgbClr val="FC035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16E9BA-5C7D-40B6-AC60-0FD9E20881F4}" v="3" dt="2023-10-19T12:43:11.6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5714" autoAdjust="0"/>
  </p:normalViewPr>
  <p:slideViewPr>
    <p:cSldViewPr snapToGrid="0">
      <p:cViewPr varScale="1">
        <p:scale>
          <a:sx n="95" d="100"/>
          <a:sy n="95" d="100"/>
        </p:scale>
        <p:origin x="2664"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Hutt" userId="6e990c27-b975-47f8-958f-196c9d1d551f" providerId="ADAL" clId="{2816E9BA-5C7D-40B6-AC60-0FD9E20881F4}"/>
    <pc:docChg chg="modSld">
      <pc:chgData name="Matthew Hutt" userId="6e990c27-b975-47f8-958f-196c9d1d551f" providerId="ADAL" clId="{2816E9BA-5C7D-40B6-AC60-0FD9E20881F4}" dt="2023-10-19T12:43:35.416" v="20" actId="20577"/>
      <pc:docMkLst>
        <pc:docMk/>
      </pc:docMkLst>
      <pc:sldChg chg="addSp delSp modSp mod">
        <pc:chgData name="Matthew Hutt" userId="6e990c27-b975-47f8-958f-196c9d1d551f" providerId="ADAL" clId="{2816E9BA-5C7D-40B6-AC60-0FD9E20881F4}" dt="2023-10-19T12:43:17.961" v="11" actId="6549"/>
        <pc:sldMkLst>
          <pc:docMk/>
          <pc:sldMk cId="3586664404" sldId="315"/>
        </pc:sldMkLst>
        <pc:spChg chg="mod">
          <ac:chgData name="Matthew Hutt" userId="6e990c27-b975-47f8-958f-196c9d1d551f" providerId="ADAL" clId="{2816E9BA-5C7D-40B6-AC60-0FD9E20881F4}" dt="2023-10-19T12:43:17.961" v="11" actId="6549"/>
          <ac:spMkLst>
            <pc:docMk/>
            <pc:sldMk cId="3586664404" sldId="315"/>
            <ac:spMk id="3" creationId="{78D98EFF-3A2D-0D4A-B0FC-6E663EE25E6C}"/>
          </ac:spMkLst>
        </pc:spChg>
        <pc:spChg chg="add del">
          <ac:chgData name="Matthew Hutt" userId="6e990c27-b975-47f8-958f-196c9d1d551f" providerId="ADAL" clId="{2816E9BA-5C7D-40B6-AC60-0FD9E20881F4}" dt="2023-10-19T12:43:08.800" v="6"/>
          <ac:spMkLst>
            <pc:docMk/>
            <pc:sldMk cId="3586664404" sldId="315"/>
            <ac:spMk id="4" creationId="{4FE40BB2-DAAF-65FB-54A1-505D7408838D}"/>
          </ac:spMkLst>
        </pc:spChg>
      </pc:sldChg>
      <pc:sldChg chg="modSp mod">
        <pc:chgData name="Matthew Hutt" userId="6e990c27-b975-47f8-958f-196c9d1d551f" providerId="ADAL" clId="{2816E9BA-5C7D-40B6-AC60-0FD9E20881F4}" dt="2023-10-19T12:43:35.416" v="20" actId="20577"/>
        <pc:sldMkLst>
          <pc:docMk/>
          <pc:sldMk cId="3297473478" sldId="503"/>
        </pc:sldMkLst>
        <pc:spChg chg="mod">
          <ac:chgData name="Matthew Hutt" userId="6e990c27-b975-47f8-958f-196c9d1d551f" providerId="ADAL" clId="{2816E9BA-5C7D-40B6-AC60-0FD9E20881F4}" dt="2023-10-19T12:43:35.416" v="20" actId="20577"/>
          <ac:spMkLst>
            <pc:docMk/>
            <pc:sldMk cId="3297473478" sldId="503"/>
            <ac:spMk id="2" creationId="{6D918A68-91B3-ACBE-7FFD-85716430738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3BA752-11D7-F948-B8D3-308FEFB9D21F}" type="datetimeFigureOut">
              <a:rPr lang="en-US" smtClean="0"/>
              <a:t>11/8/23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C2477-61D7-F946-B35A-3E65E0D777E7}" type="slidenum">
              <a:rPr lang="en-US" smtClean="0"/>
              <a:t>‹#›</a:t>
            </a:fld>
            <a:endParaRPr lang="en-US"/>
          </a:p>
        </p:txBody>
      </p:sp>
    </p:spTree>
    <p:extLst>
      <p:ext uri="{BB962C8B-B14F-4D97-AF65-F5344CB8AC3E}">
        <p14:creationId xmlns:p14="http://schemas.microsoft.com/office/powerpoint/2010/main" val="3473970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hwb.gov.wales/api/storage/aeb2810d-f670-4718-87a1-299696ce5156/guide-to-undertaking-professional-enquiry.pdf"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hwb.gov.wales/api/storage/92ad9966-0370-41f2-a19c-58e12f51f1cc/guide-to-undertaking-professional-enquiry-cy.pdf"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citethemrightonline.com/"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9" name="Google Shape;8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 name="Google Shape;9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0"/>
              </a:spcBef>
            </a:pPr>
            <a:r>
              <a:rPr lang="en-GB" dirty="0">
                <a:ea typeface="+mn-lt"/>
                <a:cs typeface="+mn-lt"/>
              </a:rPr>
              <a:t>Reflective Practice Cycle mimics the Action Research cycle:</a:t>
            </a:r>
          </a:p>
          <a:p>
            <a:pPr marL="171450" indent="-171450">
              <a:lnSpc>
                <a:spcPct val="100000"/>
              </a:lnSpc>
              <a:spcBef>
                <a:spcPts val="0"/>
              </a:spcBef>
              <a:buFont typeface="Arial" panose="020B0604020202020204" pitchFamily="34" charset="0"/>
              <a:buChar char="•"/>
            </a:pPr>
            <a:r>
              <a:rPr lang="en-GB" dirty="0">
                <a:ea typeface="+mn-lt"/>
                <a:cs typeface="+mn-lt"/>
              </a:rPr>
              <a:t>Identifying an issue, </a:t>
            </a:r>
            <a:endParaRPr lang="en-US" dirty="0">
              <a:ea typeface="+mn-lt"/>
              <a:cs typeface="+mn-lt"/>
            </a:endParaRPr>
          </a:p>
          <a:p>
            <a:pPr marL="171450" indent="-171450">
              <a:lnSpc>
                <a:spcPct val="100000"/>
              </a:lnSpc>
              <a:spcBef>
                <a:spcPts val="0"/>
              </a:spcBef>
              <a:buFont typeface="Arial" panose="020B0604020202020204" pitchFamily="34" charset="0"/>
              <a:buChar char="•"/>
            </a:pPr>
            <a:r>
              <a:rPr lang="en-GB" dirty="0">
                <a:ea typeface="+mn-lt"/>
                <a:cs typeface="+mn-lt"/>
              </a:rPr>
              <a:t>Taking time and space to think about that issue in some depth, </a:t>
            </a:r>
            <a:endParaRPr lang="en-US" dirty="0">
              <a:ea typeface="+mn-lt"/>
              <a:cs typeface="+mn-lt"/>
            </a:endParaRPr>
          </a:p>
          <a:p>
            <a:pPr marL="171450" indent="-171450">
              <a:lnSpc>
                <a:spcPct val="100000"/>
              </a:lnSpc>
              <a:spcBef>
                <a:spcPts val="0"/>
              </a:spcBef>
              <a:buFont typeface="Arial" panose="020B0604020202020204" pitchFamily="34" charset="0"/>
              <a:buChar char="•"/>
            </a:pPr>
            <a:r>
              <a:rPr lang="en-GB" dirty="0">
                <a:ea typeface="+mn-lt"/>
                <a:cs typeface="+mn-lt"/>
              </a:rPr>
              <a:t>Considering an action that responds to the issue, and </a:t>
            </a:r>
            <a:endParaRPr lang="en-US" dirty="0">
              <a:ea typeface="+mn-lt"/>
              <a:cs typeface="+mn-lt"/>
            </a:endParaRPr>
          </a:p>
          <a:p>
            <a:pPr marL="171450" indent="-171450">
              <a:lnSpc>
                <a:spcPct val="100000"/>
              </a:lnSpc>
              <a:spcBef>
                <a:spcPts val="0"/>
              </a:spcBef>
              <a:buFont typeface="Arial" panose="020B0604020202020204" pitchFamily="34" charset="0"/>
              <a:buChar char="•"/>
            </a:pPr>
            <a:r>
              <a:rPr lang="en-GB" dirty="0">
                <a:ea typeface="+mn-lt"/>
                <a:cs typeface="+mn-lt"/>
              </a:rPr>
              <a:t>Evaluating that response. </a:t>
            </a:r>
          </a:p>
          <a:p>
            <a:pPr marL="171450" indent="-171450">
              <a:lnSpc>
                <a:spcPct val="100000"/>
              </a:lnSpc>
              <a:spcBef>
                <a:spcPts val="0"/>
              </a:spcBef>
              <a:buFont typeface="Arial" panose="020B0604020202020204" pitchFamily="34" charset="0"/>
              <a:buChar char="•"/>
            </a:pPr>
            <a:r>
              <a:rPr lang="en-GB" dirty="0">
                <a:ea typeface="+mn-lt"/>
                <a:cs typeface="+mn-lt"/>
              </a:rPr>
              <a:t>Starting again?</a:t>
            </a:r>
          </a:p>
          <a:p>
            <a:pPr marL="171450" indent="-171450">
              <a:lnSpc>
                <a:spcPct val="100000"/>
              </a:lnSpc>
              <a:spcBef>
                <a:spcPts val="0"/>
              </a:spcBef>
              <a:buFont typeface="Arial" panose="020B0604020202020204" pitchFamily="34" charset="0"/>
              <a:buChar char="•"/>
            </a:pPr>
            <a:endParaRPr lang="en-GB" dirty="0">
              <a:ea typeface="+mn-lt"/>
              <a:cs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ea typeface="+mn-lt"/>
                <a:cs typeface="+mn-lt"/>
              </a:rPr>
              <a:t>Welsh Gov NPEP Action Research Professional Enquiry ( page 17 )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https://hwb.gov.wales/api/storage/aeb2810d-f670-4718-87a1-299696ce5156/guide-to-undertaking-professional-enquiry.pdf</a:t>
            </a:r>
            <a:endPar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u="none" dirty="0">
                <a:solidFill>
                  <a:srgbClr val="0563C1"/>
                </a:solidFill>
                <a:effectLst/>
                <a:latin typeface="Calibri" panose="020F0502020204030204" pitchFamily="34" charset="0"/>
                <a:ea typeface="+mn-lt"/>
                <a:cs typeface="Times New Roman" panose="02020603050405020304" pitchFamily="18" charset="0"/>
              </a:rPr>
              <a:t>Welsh Version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https://hwb.gov.wales/api/storage/92ad9966-0370-41f2-a19c-58e12f51f1cc/guide-to-undertaking-professional-enquiry-cy.pdf</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u="none" dirty="0">
                <a:solidFill>
                  <a:srgbClr val="0563C1"/>
                </a:solidFill>
                <a:effectLst/>
                <a:latin typeface="Calibri" panose="020F0502020204030204" pitchFamily="34" charset="0"/>
                <a:ea typeface="+mn-lt"/>
                <a:cs typeface="Times New Roman" panose="02020603050405020304" pitchFamily="18" charset="0"/>
              </a:rPr>
              <a:t> ENQUIRY similar to Action research </a:t>
            </a:r>
            <a:endParaRPr lang="en-GB" u="none" dirty="0">
              <a:ea typeface="+mn-lt"/>
              <a:cs typeface="+mn-lt"/>
            </a:endParaRPr>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6</a:t>
            </a:fld>
            <a:endParaRPr lang="en-US"/>
          </a:p>
        </p:txBody>
      </p:sp>
    </p:spTree>
    <p:extLst>
      <p:ext uri="{BB962C8B-B14F-4D97-AF65-F5344CB8AC3E}">
        <p14:creationId xmlns:p14="http://schemas.microsoft.com/office/powerpoint/2010/main" val="4153153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1644b276df6_1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1644b276df6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9" name="Google Shape;269;g1644b276df6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2" name="Google Shape;25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253" name="Google Shape;25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sz="1200">
                <a:solidFill>
                  <a:schemeClr val="dk1"/>
                </a:solidFill>
                <a:latin typeface="Arial"/>
                <a:ea typeface="Arial"/>
                <a:cs typeface="Arial"/>
                <a:sym typeface="Arial"/>
              </a:rPr>
              <a:t>8</a:t>
            </a:fld>
            <a:endParaRPr sz="12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Door, 2015: </a:t>
            </a:r>
          </a:p>
          <a:p>
            <a:endParaRPr lang="en-GB" dirty="0"/>
          </a:p>
          <a:p>
            <a:r>
              <a:rPr lang="en-GB" dirty="0"/>
              <a:t>Also useful books for critical writing:</a:t>
            </a:r>
          </a:p>
          <a:p>
            <a:r>
              <a:rPr lang="en-GB" dirty="0"/>
              <a:t> </a:t>
            </a:r>
          </a:p>
          <a:p>
            <a:r>
              <a:rPr lang="en-GB" sz="1800" dirty="0" err="1">
                <a:effectLst/>
                <a:latin typeface="Calibri" panose="020F0502020204030204" pitchFamily="34" charset="0"/>
                <a:ea typeface="Times New Roman" panose="02020603050405020304" pitchFamily="18" charset="0"/>
                <a:cs typeface="Calibri" panose="020F0502020204030204" pitchFamily="34" charset="0"/>
              </a:rPr>
              <a:t>Biggam</a:t>
            </a:r>
            <a:r>
              <a:rPr lang="en-GB" sz="1800" dirty="0">
                <a:effectLst/>
                <a:latin typeface="Calibri" panose="020F0502020204030204" pitchFamily="34" charset="0"/>
                <a:ea typeface="Times New Roman" panose="02020603050405020304" pitchFamily="18" charset="0"/>
                <a:cs typeface="Calibri" panose="020F0502020204030204" pitchFamily="34" charset="0"/>
              </a:rPr>
              <a:t>, J. (2008).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Succeeding with Your Master’s Dissertation: A practical step-by-step Handbook.</a:t>
            </a:r>
            <a:r>
              <a:rPr lang="en-GB" sz="1800" dirty="0">
                <a:effectLst/>
                <a:latin typeface="Calibri" panose="020F0502020204030204" pitchFamily="34" charset="0"/>
                <a:ea typeface="Times New Roman" panose="02020603050405020304" pitchFamily="18" charset="0"/>
                <a:cs typeface="Calibri" panose="020F0502020204030204" pitchFamily="34" charset="0"/>
              </a:rPr>
              <a:t> London: Open University Press.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cs typeface="Calibri" panose="020F0502020204030204" pitchFamily="34" charset="0"/>
              </a:rPr>
              <a:t>Wallace, M. and Wray, A., 2021.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Critical reading and writing for postgradua</a:t>
            </a:r>
            <a:r>
              <a:rPr lang="en-GB" sz="1800" dirty="0">
                <a:effectLst/>
                <a:latin typeface="Calibri" panose="020F0502020204030204" pitchFamily="34" charset="0"/>
                <a:ea typeface="Times New Roman" panose="02020603050405020304" pitchFamily="18" charset="0"/>
                <a:cs typeface="Calibri" panose="020F0502020204030204" pitchFamily="34" charset="0"/>
              </a:rPr>
              <a:t>tes. Sage Publications Limited.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20</a:t>
            </a:fld>
            <a:endParaRPr lang="en-US"/>
          </a:p>
        </p:txBody>
      </p:sp>
    </p:spTree>
    <p:extLst>
      <p:ext uri="{BB962C8B-B14F-4D97-AF65-F5344CB8AC3E}">
        <p14:creationId xmlns:p14="http://schemas.microsoft.com/office/powerpoint/2010/main" val="55943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21</a:t>
            </a:fld>
            <a:endParaRPr lang="en-US"/>
          </a:p>
        </p:txBody>
      </p:sp>
    </p:spTree>
    <p:extLst>
      <p:ext uri="{BB962C8B-B14F-4D97-AF65-F5344CB8AC3E}">
        <p14:creationId xmlns:p14="http://schemas.microsoft.com/office/powerpoint/2010/main" val="4171712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22</a:t>
            </a:fld>
            <a:endParaRPr lang="en-US"/>
          </a:p>
        </p:txBody>
      </p:sp>
    </p:spTree>
    <p:extLst>
      <p:ext uri="{BB962C8B-B14F-4D97-AF65-F5344CB8AC3E}">
        <p14:creationId xmlns:p14="http://schemas.microsoft.com/office/powerpoint/2010/main" val="1392951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23</a:t>
            </a:fld>
            <a:endParaRPr lang="en-US"/>
          </a:p>
        </p:txBody>
      </p:sp>
    </p:spTree>
    <p:extLst>
      <p:ext uri="{BB962C8B-B14F-4D97-AF65-F5344CB8AC3E}">
        <p14:creationId xmlns:p14="http://schemas.microsoft.com/office/powerpoint/2010/main" val="3009447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Pears, R. and Shields, G. (2022) Cite Them Right: The Essential Referencing Guide (Bloomsbury Study Skills), Palgrave, London p22.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 trinity https://uwtsd.ac.uk/media/uwtsd-website/content-assets/documents/library-and-learning-resources/infoskills/Harvard-eng_v.1.2.pdf </a:t>
            </a:r>
          </a:p>
        </p:txBody>
      </p:sp>
      <p:sp>
        <p:nvSpPr>
          <p:cNvPr id="4" name="Slide Number Placeholder 3"/>
          <p:cNvSpPr>
            <a:spLocks noGrp="1"/>
          </p:cNvSpPr>
          <p:nvPr>
            <p:ph type="sldNum" sz="quarter" idx="5"/>
          </p:nvPr>
        </p:nvSpPr>
        <p:spPr/>
        <p:txBody>
          <a:bodyPr/>
          <a:lstStyle/>
          <a:p>
            <a:fld id="{5EEC2477-61D7-F946-B35A-3E65E0D777E7}" type="slidenum">
              <a:rPr lang="en-US" smtClean="0"/>
              <a:t>29</a:t>
            </a:fld>
            <a:endParaRPr lang="en-US"/>
          </a:p>
        </p:txBody>
      </p:sp>
    </p:spTree>
    <p:extLst>
      <p:ext uri="{BB962C8B-B14F-4D97-AF65-F5344CB8AC3E}">
        <p14:creationId xmlns:p14="http://schemas.microsoft.com/office/powerpoint/2010/main" val="2079807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Useful textbook:</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Pears, R. and Shields, G. (2022) Cite Them Right: The Essential Referencing Guide (Bloomsbury Study Skills), Palgrave, London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https://www.citethemrightonline.com/</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https://www.citethemrightonline.com/</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30</a:t>
            </a:fld>
            <a:endParaRPr lang="en-US"/>
          </a:p>
        </p:txBody>
      </p:sp>
    </p:spTree>
    <p:extLst>
      <p:ext uri="{BB962C8B-B14F-4D97-AF65-F5344CB8AC3E}">
        <p14:creationId xmlns:p14="http://schemas.microsoft.com/office/powerpoint/2010/main" val="1187454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32</a:t>
            </a:fld>
            <a:endParaRPr lang="en-US" dirty="0"/>
          </a:p>
        </p:txBody>
      </p:sp>
    </p:spTree>
    <p:extLst>
      <p:ext uri="{BB962C8B-B14F-4D97-AF65-F5344CB8AC3E}">
        <p14:creationId xmlns:p14="http://schemas.microsoft.com/office/powerpoint/2010/main" val="2277871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EC2477-61D7-F946-B35A-3E65E0D777E7}" type="slidenum">
              <a:rPr lang="en-US" smtClean="0"/>
              <a:t>33</a:t>
            </a:fld>
            <a:endParaRPr lang="en-US" dirty="0"/>
          </a:p>
        </p:txBody>
      </p:sp>
    </p:spTree>
    <p:extLst>
      <p:ext uri="{BB962C8B-B14F-4D97-AF65-F5344CB8AC3E}">
        <p14:creationId xmlns:p14="http://schemas.microsoft.com/office/powerpoint/2010/main" val="3051655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a brief look at the </a:t>
            </a:r>
            <a:r>
              <a:rPr lang="en-GB" dirty="0" err="1"/>
              <a:t>ouline</a:t>
            </a:r>
            <a:r>
              <a:rPr lang="en-GB" dirty="0"/>
              <a:t> of the assessment/ Felly </a:t>
            </a:r>
            <a:r>
              <a:rPr lang="en-GB" dirty="0" err="1"/>
              <a:t>rhagolwg</a:t>
            </a:r>
            <a:r>
              <a:rPr lang="en-GB" dirty="0"/>
              <a:t> </a:t>
            </a:r>
            <a:r>
              <a:rPr lang="en-GB" dirty="0" err="1"/>
              <a:t>cyflym</a:t>
            </a:r>
            <a:r>
              <a:rPr lang="en-GB" dirty="0"/>
              <a:t> o </a:t>
            </a:r>
            <a:r>
              <a:rPr lang="en-GB" dirty="0" err="1"/>
              <a:t>ofynion</a:t>
            </a:r>
            <a:r>
              <a:rPr lang="en-GB" dirty="0"/>
              <a:t> yr </a:t>
            </a:r>
            <a:r>
              <a:rPr lang="en-GB" dirty="0" err="1"/>
              <a:t>aseiniad</a:t>
            </a:r>
            <a:r>
              <a:rPr lang="en-GB" dirty="0"/>
              <a:t>.</a:t>
            </a:r>
          </a:p>
          <a:p>
            <a:endParaRPr lang="en-GB" dirty="0"/>
          </a:p>
          <a:p>
            <a:r>
              <a:rPr lang="en-GB" dirty="0"/>
              <a:t>Basically you are planning an enquiry that will be undertaken as part of your dissertation module next year.</a:t>
            </a:r>
          </a:p>
        </p:txBody>
      </p:sp>
      <p:sp>
        <p:nvSpPr>
          <p:cNvPr id="4" name="Slide Number Placeholder 3"/>
          <p:cNvSpPr>
            <a:spLocks noGrp="1"/>
          </p:cNvSpPr>
          <p:nvPr>
            <p:ph type="sldNum" sz="quarter" idx="5"/>
          </p:nvPr>
        </p:nvSpPr>
        <p:spPr/>
        <p:txBody>
          <a:bodyPr/>
          <a:lstStyle/>
          <a:p>
            <a:fld id="{5EEC2477-61D7-F946-B35A-3E65E0D777E7}" type="slidenum">
              <a:rPr lang="en-US" smtClean="0"/>
              <a:t>34</a:t>
            </a:fld>
            <a:endParaRPr lang="en-US" dirty="0"/>
          </a:p>
        </p:txBody>
      </p:sp>
    </p:spTree>
    <p:extLst>
      <p:ext uri="{BB962C8B-B14F-4D97-AF65-F5344CB8AC3E}">
        <p14:creationId xmlns:p14="http://schemas.microsoft.com/office/powerpoint/2010/main" val="1939528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11/8/23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56205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11/8/23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pic>
        <p:nvPicPr>
          <p:cNvPr id="8" name="Picture 7" descr="Graphical user interface&#10;&#10;Description automatically generated">
            <a:extLst>
              <a:ext uri="{FF2B5EF4-FFF2-40B4-BE49-F238E27FC236}">
                <a16:creationId xmlns:a16="http://schemas.microsoft.com/office/drawing/2014/main" id="{7C6B2FED-4482-4741-9570-880BCAD31E6A}"/>
              </a:ext>
            </a:extLst>
          </p:cNvPr>
          <p:cNvPicPr>
            <a:picLocks noChangeAspect="1"/>
          </p:cNvPicPr>
          <p:nvPr userDrawn="1"/>
        </p:nvPicPr>
        <p:blipFill>
          <a:blip r:embed="rId2"/>
          <a:stretch>
            <a:fillRect/>
          </a:stretch>
        </p:blipFill>
        <p:spPr>
          <a:xfrm>
            <a:off x="0" y="0"/>
            <a:ext cx="9229501" cy="6955791"/>
          </a:xfrm>
          <a:prstGeom prst="rect">
            <a:avLst/>
          </a:prstGeom>
        </p:spPr>
      </p:pic>
    </p:spTree>
    <p:extLst>
      <p:ext uri="{BB962C8B-B14F-4D97-AF65-F5344CB8AC3E}">
        <p14:creationId xmlns:p14="http://schemas.microsoft.com/office/powerpoint/2010/main" val="1513117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DED699-838B-094B-9974-7EAD773EA11E}" type="datetimeFigureOut">
              <a:rPr lang="en-US" smtClean="0"/>
              <a:t>11/8/23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019758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5DED699-838B-094B-9974-7EAD773EA11E}" type="datetimeFigureOut">
              <a:rPr lang="en-US" smtClean="0"/>
              <a:t>11/8/23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788671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E5DED699-838B-094B-9974-7EAD773EA11E}" type="datetimeFigureOut">
              <a:rPr lang="en-US" smtClean="0"/>
              <a:t>11/8/23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77474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E5DED699-838B-094B-9974-7EAD773EA11E}" type="datetimeFigureOut">
              <a:rPr lang="en-US" smtClean="0"/>
              <a:t>11/8/23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709812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DED699-838B-094B-9974-7EAD773EA11E}" type="datetimeFigureOut">
              <a:rPr lang="en-US" smtClean="0"/>
              <a:t>11/8/23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91313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11/8/23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2388897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11/8/23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6723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11/8/23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977021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11/8/23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068853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7"/>
        <p:cNvGrpSpPr/>
        <p:nvPr/>
      </p:nvGrpSpPr>
      <p:grpSpPr>
        <a:xfrm>
          <a:off x="0" y="0"/>
          <a:ext cx="0" cy="0"/>
          <a:chOff x="0" y="0"/>
          <a:chExt cx="0" cy="0"/>
        </a:xfrm>
      </p:grpSpPr>
      <p:sp>
        <p:nvSpPr>
          <p:cNvPr id="18" name="Google Shape;18;p27"/>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7"/>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2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14659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3"/>
        <p:cNvGrpSpPr/>
        <p:nvPr/>
      </p:nvGrpSpPr>
      <p:grpSpPr>
        <a:xfrm>
          <a:off x="0" y="0"/>
          <a:ext cx="0" cy="0"/>
          <a:chOff x="0" y="0"/>
          <a:chExt cx="0" cy="0"/>
        </a:xfrm>
      </p:grpSpPr>
      <p:sp>
        <p:nvSpPr>
          <p:cNvPr id="24" name="Google Shape;24;p2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8"/>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29" name="Google Shape;29;p28" descr="Graphical user interface&#10;&#10;Description automatically generated"/>
          <p:cNvPicPr preferRelativeResize="0"/>
          <p:nvPr/>
        </p:nvPicPr>
        <p:blipFill rotWithShape="1">
          <a:blip r:embed="rId2">
            <a:alphaModFix/>
          </a:blip>
          <a:srcRect/>
          <a:stretch/>
        </p:blipFill>
        <p:spPr>
          <a:xfrm>
            <a:off x="0" y="0"/>
            <a:ext cx="9229501" cy="6955791"/>
          </a:xfrm>
          <a:prstGeom prst="rect">
            <a:avLst/>
          </a:prstGeom>
          <a:noFill/>
          <a:ln>
            <a:noFill/>
          </a:ln>
        </p:spPr>
      </p:pic>
    </p:spTree>
    <p:extLst>
      <p:ext uri="{BB962C8B-B14F-4D97-AF65-F5344CB8AC3E}">
        <p14:creationId xmlns:p14="http://schemas.microsoft.com/office/powerpoint/2010/main" val="563979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0"/>
        <p:cNvGrpSpPr/>
        <p:nvPr/>
      </p:nvGrpSpPr>
      <p:grpSpPr>
        <a:xfrm>
          <a:off x="0" y="0"/>
          <a:ext cx="0" cy="0"/>
          <a:chOff x="0" y="0"/>
          <a:chExt cx="0" cy="0"/>
        </a:xfrm>
      </p:grpSpPr>
      <p:sp>
        <p:nvSpPr>
          <p:cNvPr id="31" name="Google Shape;31;p2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616369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
        <p:cNvGrpSpPr/>
        <p:nvPr/>
      </p:nvGrpSpPr>
      <p:grpSpPr>
        <a:xfrm>
          <a:off x="0" y="0"/>
          <a:ext cx="0" cy="0"/>
          <a:chOff x="0" y="0"/>
          <a:chExt cx="0" cy="0"/>
        </a:xfrm>
      </p:grpSpPr>
      <p:sp>
        <p:nvSpPr>
          <p:cNvPr id="36" name="Google Shape;36;p30"/>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30"/>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1998389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1"/>
        <p:cNvGrpSpPr/>
        <p:nvPr/>
      </p:nvGrpSpPr>
      <p:grpSpPr>
        <a:xfrm>
          <a:off x="0" y="0"/>
          <a:ext cx="0" cy="0"/>
          <a:chOff x="0" y="0"/>
          <a:chExt cx="0" cy="0"/>
        </a:xfrm>
      </p:grpSpPr>
      <p:sp>
        <p:nvSpPr>
          <p:cNvPr id="42" name="Google Shape;42;p3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31"/>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685800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8"/>
        <p:cNvGrpSpPr/>
        <p:nvPr/>
      </p:nvGrpSpPr>
      <p:grpSpPr>
        <a:xfrm>
          <a:off x="0" y="0"/>
          <a:ext cx="0" cy="0"/>
          <a:chOff x="0" y="0"/>
          <a:chExt cx="0" cy="0"/>
        </a:xfrm>
      </p:grpSpPr>
      <p:sp>
        <p:nvSpPr>
          <p:cNvPr id="49" name="Google Shape;49;p32"/>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32"/>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32"/>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32"/>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32"/>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3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3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8158433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58" name="Google Shape;58;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0782900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34"/>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4"/>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4" name="Google Shape;64;p34"/>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873685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35"/>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5"/>
          <p:cNvSpPr>
            <a:spLocks noGrp="1"/>
          </p:cNvSpPr>
          <p:nvPr>
            <p:ph type="pic" idx="2"/>
          </p:nvPr>
        </p:nvSpPr>
        <p:spPr>
          <a:xfrm>
            <a:off x="3887391" y="987426"/>
            <a:ext cx="4629150" cy="4873625"/>
          </a:xfrm>
          <a:prstGeom prst="rect">
            <a:avLst/>
          </a:prstGeom>
          <a:noFill/>
          <a:ln>
            <a:noFill/>
          </a:ln>
        </p:spPr>
      </p:sp>
      <p:sp>
        <p:nvSpPr>
          <p:cNvPr id="71" name="Google Shape;71;p35"/>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3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3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5921535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3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36"/>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3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3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3494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37"/>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7"/>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3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289869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DED699-838B-094B-9974-7EAD773EA11E}" type="datetimeFigureOut">
              <a:rPr lang="en-US" smtClean="0"/>
              <a:t>11/8/23</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1FB2A-E4CB-6A46-862A-5012FBCB6341}" type="slidenum">
              <a:rPr lang="en-US" smtClean="0"/>
              <a:t>‹#›</a:t>
            </a:fld>
            <a:endParaRPr lang="en-US"/>
          </a:p>
        </p:txBody>
      </p:sp>
      <p:pic>
        <p:nvPicPr>
          <p:cNvPr id="7" name="Picture 6" descr="Graphical user interface&#10;&#10;Description automatically generated">
            <a:extLst>
              <a:ext uri="{FF2B5EF4-FFF2-40B4-BE49-F238E27FC236}">
                <a16:creationId xmlns:a16="http://schemas.microsoft.com/office/drawing/2014/main" id="{26933C6E-B659-AE4F-B387-E6FF2EBE1604}"/>
              </a:ext>
            </a:extLst>
          </p:cNvPr>
          <p:cNvPicPr>
            <a:picLocks noChangeAspect="1"/>
          </p:cNvPicPr>
          <p:nvPr userDrawn="1"/>
        </p:nvPicPr>
        <p:blipFill>
          <a:blip r:embed="rId13"/>
          <a:stretch>
            <a:fillRect/>
          </a:stretch>
        </p:blipFill>
        <p:spPr>
          <a:xfrm>
            <a:off x="0" y="0"/>
            <a:ext cx="9229501" cy="6955791"/>
          </a:xfrm>
          <a:prstGeom prst="rect">
            <a:avLst/>
          </a:prstGeom>
        </p:spPr>
      </p:pic>
      <p:sp>
        <p:nvSpPr>
          <p:cNvPr id="9" name="TextBox 8">
            <a:extLst>
              <a:ext uri="{FF2B5EF4-FFF2-40B4-BE49-F238E27FC236}">
                <a16:creationId xmlns:a16="http://schemas.microsoft.com/office/drawing/2014/main" id="{CD6FA6E9-66B7-403D-B491-8B44DD3142C7}"/>
              </a:ext>
            </a:extLst>
          </p:cNvPr>
          <p:cNvSpPr txBox="1"/>
          <p:nvPr userDrawn="1">
            <p:extLst>
              <p:ext uri="{1162E1C5-73C7-4A58-AE30-91384D911F3F}">
                <p184:classification xmlns:p184="http://schemas.microsoft.com/office/powerpoint/2018/4/main" val="hdr"/>
              </p:ext>
            </p:extLst>
          </p:nvPr>
        </p:nvSpPr>
        <p:spPr>
          <a:xfrm>
            <a:off x="783272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spTree>
    <p:extLst>
      <p:ext uri="{BB962C8B-B14F-4D97-AF65-F5344CB8AC3E}">
        <p14:creationId xmlns:p14="http://schemas.microsoft.com/office/powerpoint/2010/main" val="16104941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5" name="Google Shape;15;p26" descr="Graphical user interface&#10;&#10;Description automatically generated"/>
          <p:cNvPicPr preferRelativeResize="0"/>
          <p:nvPr/>
        </p:nvPicPr>
        <p:blipFill rotWithShape="1">
          <a:blip r:embed="rId13">
            <a:alphaModFix/>
          </a:blip>
          <a:srcRect/>
          <a:stretch/>
        </p:blipFill>
        <p:spPr>
          <a:xfrm>
            <a:off x="0" y="0"/>
            <a:ext cx="9229501" cy="6955791"/>
          </a:xfrm>
          <a:prstGeom prst="rect">
            <a:avLst/>
          </a:prstGeom>
          <a:noFill/>
          <a:ln>
            <a:noFill/>
          </a:ln>
        </p:spPr>
      </p:pic>
      <p:sp>
        <p:nvSpPr>
          <p:cNvPr id="16" name="Google Shape;16;p26"/>
          <p:cNvSpPr txBox="1"/>
          <p:nvPr/>
        </p:nvSpPr>
        <p:spPr>
          <a:xfrm>
            <a:off x="7832725" y="0"/>
            <a:ext cx="1155700" cy="152400"/>
          </a:xfrm>
          <a:prstGeom prst="rect">
            <a:avLst/>
          </a:prstGeom>
          <a:noFill/>
          <a:ln>
            <a:noFill/>
          </a:ln>
        </p:spPr>
        <p:txBody>
          <a:bodyPr spcFirstLastPara="1" wrap="square" lIns="0" tIns="0" rIns="0" bIns="0" anchor="t" anchorCtr="0">
            <a:spAutoFit/>
          </a:bodyPr>
          <a:lstStyle/>
          <a:p>
            <a:pPr marL="0" marR="0" lvl="0" indent="0" algn="r" rtl="0">
              <a:spcBef>
                <a:spcPts val="0"/>
              </a:spcBef>
              <a:spcAft>
                <a:spcPts val="0"/>
              </a:spcAft>
              <a:buNone/>
            </a:pPr>
            <a:r>
              <a:rPr lang="en-GB" sz="1000" b="0" i="0" u="none" strike="noStrike" cap="none">
                <a:solidFill>
                  <a:srgbClr val="000000"/>
                </a:solidFill>
                <a:latin typeface="Calibri"/>
                <a:ea typeface="Calibri"/>
                <a:cs typeface="Calibri"/>
                <a:sym typeface="Calibri"/>
              </a:rPr>
              <a:t>PUBLIC / CYHOEDDUS</a:t>
            </a:r>
            <a:endParaRPr/>
          </a:p>
        </p:txBody>
      </p:sp>
    </p:spTree>
    <p:extLst>
      <p:ext uri="{BB962C8B-B14F-4D97-AF65-F5344CB8AC3E}">
        <p14:creationId xmlns:p14="http://schemas.microsoft.com/office/powerpoint/2010/main" val="120792133"/>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cei.ust.hk/teaching-resources/action-research"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hyperlink" Target="https://www.mendeley.com/guides/harvard-citation-guide/"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p:nvPr/>
        </p:nvSpPr>
        <p:spPr>
          <a:xfrm>
            <a:off x="0" y="0"/>
            <a:ext cx="9249104" cy="6936828"/>
          </a:xfrm>
          <a:prstGeom prst="rect">
            <a:avLst/>
          </a:prstGeom>
          <a:solidFill>
            <a:schemeClr val="l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93" name="Google Shape;93;p1" descr="Shape&#10;&#10;Description automatically generated"/>
          <p:cNvPicPr preferRelativeResize="0"/>
          <p:nvPr/>
        </p:nvPicPr>
        <p:blipFill rotWithShape="1">
          <a:blip r:embed="rId3">
            <a:alphaModFix/>
          </a:blip>
          <a:srcRect/>
          <a:stretch/>
        </p:blipFill>
        <p:spPr>
          <a:xfrm>
            <a:off x="0" y="0"/>
            <a:ext cx="9199174" cy="6936828"/>
          </a:xfrm>
          <a:prstGeom prst="rect">
            <a:avLst/>
          </a:prstGeom>
          <a:noFill/>
          <a:ln>
            <a:noFill/>
          </a:ln>
        </p:spPr>
      </p:pic>
      <p:sp>
        <p:nvSpPr>
          <p:cNvPr id="94" name="Google Shape;94;p1"/>
          <p:cNvSpPr txBox="1">
            <a:spLocks noGrp="1"/>
          </p:cNvSpPr>
          <p:nvPr>
            <p:ph type="ctrTitle"/>
          </p:nvPr>
        </p:nvSpPr>
        <p:spPr>
          <a:xfrm>
            <a:off x="299550" y="5664700"/>
            <a:ext cx="7630500" cy="10512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lt1"/>
              </a:buClr>
              <a:buSzPct val="125581"/>
              <a:buFont typeface="Helvetica Neue"/>
              <a:buNone/>
            </a:pPr>
            <a:r>
              <a:rPr lang="cy-GB" sz="4777" dirty="0">
                <a:solidFill>
                  <a:schemeClr val="lt1"/>
                </a:solidFill>
                <a:latin typeface="Helvetica Neue"/>
                <a:ea typeface="Helvetica Neue"/>
                <a:cs typeface="Helvetica Neue"/>
                <a:sym typeface="Helvetica Neue"/>
              </a:rPr>
              <a:t>Sgiliau Ymchwil ac </a:t>
            </a:r>
          </a:p>
          <a:p>
            <a:pPr marL="0" lvl="0" indent="0" algn="l" rtl="0">
              <a:lnSpc>
                <a:spcPct val="90000"/>
              </a:lnSpc>
              <a:spcBef>
                <a:spcPts val="0"/>
              </a:spcBef>
              <a:spcAft>
                <a:spcPts val="0"/>
              </a:spcAft>
              <a:buClr>
                <a:schemeClr val="lt1"/>
              </a:buClr>
              <a:buSzPct val="125581"/>
              <a:buFont typeface="Helvetica Neue"/>
              <a:buNone/>
            </a:pPr>
            <a:r>
              <a:rPr lang="cy-GB" sz="4777" dirty="0">
                <a:solidFill>
                  <a:schemeClr val="lt1"/>
                </a:solidFill>
                <a:latin typeface="Helvetica Neue"/>
                <a:ea typeface="Helvetica Neue"/>
                <a:cs typeface="Helvetica Neue"/>
                <a:sym typeface="Helvetica Neue"/>
              </a:rPr>
              <a:t>Ymholi Uwch </a:t>
            </a:r>
            <a:r>
              <a:rPr lang="en-GB" sz="4777" dirty="0">
                <a:solidFill>
                  <a:schemeClr val="lt1"/>
                </a:solidFill>
                <a:latin typeface="Helvetica Neue"/>
                <a:ea typeface="Helvetica Neue"/>
                <a:cs typeface="Helvetica Neue"/>
                <a:sym typeface="Helvetica Neue"/>
              </a:rPr>
              <a:t>/ </a:t>
            </a:r>
            <a:br>
              <a:rPr lang="en-GB" sz="4777" dirty="0">
                <a:solidFill>
                  <a:schemeClr val="lt1"/>
                </a:solidFill>
                <a:latin typeface="Helvetica Neue"/>
                <a:ea typeface="Helvetica Neue"/>
                <a:cs typeface="Helvetica Neue"/>
                <a:sym typeface="Helvetica Neue"/>
              </a:rPr>
            </a:br>
            <a:r>
              <a:rPr lang="en-GB" sz="4777" i="1" dirty="0">
                <a:solidFill>
                  <a:schemeClr val="lt1"/>
                </a:solidFill>
                <a:latin typeface="Helvetica Neue"/>
                <a:ea typeface="Helvetica Neue"/>
                <a:cs typeface="Helvetica Neue"/>
                <a:sym typeface="Helvetica Neue"/>
              </a:rPr>
              <a:t>Advanced Research </a:t>
            </a:r>
            <a:br>
              <a:rPr lang="en-GB" sz="4777" i="1" dirty="0">
                <a:solidFill>
                  <a:schemeClr val="lt1"/>
                </a:solidFill>
                <a:latin typeface="Helvetica Neue"/>
                <a:ea typeface="Helvetica Neue"/>
                <a:cs typeface="Helvetica Neue"/>
                <a:sym typeface="Helvetica Neue"/>
              </a:rPr>
            </a:br>
            <a:r>
              <a:rPr lang="en-GB" sz="4777" i="1" dirty="0">
                <a:solidFill>
                  <a:schemeClr val="lt1"/>
                </a:solidFill>
                <a:latin typeface="Helvetica Neue"/>
                <a:ea typeface="Helvetica Neue"/>
                <a:cs typeface="Helvetica Neue"/>
                <a:sym typeface="Helvetica Neue"/>
              </a:rPr>
              <a:t>and Enquiry Skills</a:t>
            </a:r>
            <a:br>
              <a:rPr lang="en-GB" dirty="0">
                <a:solidFill>
                  <a:schemeClr val="lt1"/>
                </a:solidFill>
                <a:latin typeface="Helvetica Neue"/>
                <a:ea typeface="Helvetica Neue"/>
                <a:cs typeface="Helvetica Neue"/>
                <a:sym typeface="Helvetica Neue"/>
              </a:rPr>
            </a:br>
            <a:br>
              <a:rPr lang="en-GB" dirty="0">
                <a:solidFill>
                  <a:schemeClr val="lt1"/>
                </a:solidFill>
              </a:rPr>
            </a:br>
            <a:r>
              <a:rPr lang="cy-GB" sz="3444" dirty="0">
                <a:solidFill>
                  <a:schemeClr val="lt1"/>
                </a:solidFill>
              </a:rPr>
              <a:t>Sesiwn </a:t>
            </a:r>
            <a:r>
              <a:rPr lang="en-GB" sz="3444" dirty="0">
                <a:solidFill>
                  <a:schemeClr val="lt1"/>
                </a:solidFill>
              </a:rPr>
              <a:t>2 / </a:t>
            </a:r>
            <a:r>
              <a:rPr lang="en-GB" sz="3444" i="1" dirty="0">
                <a:solidFill>
                  <a:schemeClr val="lt1"/>
                </a:solidFill>
              </a:rPr>
              <a:t>Session 2</a:t>
            </a:r>
          </a:p>
          <a:p>
            <a:pPr marL="0" lvl="0" indent="0" algn="l" rtl="0">
              <a:lnSpc>
                <a:spcPct val="90000"/>
              </a:lnSpc>
              <a:spcBef>
                <a:spcPts val="0"/>
              </a:spcBef>
              <a:spcAft>
                <a:spcPts val="0"/>
              </a:spcAft>
              <a:buClr>
                <a:schemeClr val="lt1"/>
              </a:buClr>
              <a:buSzPct val="174193"/>
              <a:buFont typeface="Helvetica Neue"/>
              <a:buNone/>
            </a:pPr>
            <a:endParaRPr sz="3444" dirty="0">
              <a:solidFill>
                <a:schemeClr val="lt1"/>
              </a:solidFill>
            </a:endParaRPr>
          </a:p>
          <a:p>
            <a:pPr marL="0" lvl="0" indent="0" algn="l" rtl="0">
              <a:lnSpc>
                <a:spcPct val="90000"/>
              </a:lnSpc>
              <a:spcBef>
                <a:spcPts val="0"/>
              </a:spcBef>
              <a:spcAft>
                <a:spcPts val="0"/>
              </a:spcAft>
              <a:buClr>
                <a:schemeClr val="lt1"/>
              </a:buClr>
              <a:buSzPct val="181818"/>
              <a:buFont typeface="Helvetica Neue"/>
              <a:buNone/>
            </a:pPr>
            <a:r>
              <a:rPr lang="cy-GB" sz="3600" dirty="0">
                <a:solidFill>
                  <a:schemeClr val="lt1"/>
                </a:solidFill>
                <a:latin typeface="Helvetica Neue"/>
                <a:ea typeface="Helvetica Neue"/>
                <a:cs typeface="Helvetica Neue"/>
                <a:sym typeface="Helvetica Neue"/>
              </a:rPr>
              <a:t>Meddwl am eich cynnig ymchwil</a:t>
            </a:r>
            <a:br>
              <a:rPr lang="cy-GB" sz="3600" dirty="0">
                <a:solidFill>
                  <a:schemeClr val="lt1"/>
                </a:solidFill>
                <a:latin typeface="Helvetica Neue"/>
                <a:ea typeface="Helvetica Neue"/>
                <a:cs typeface="Helvetica Neue"/>
                <a:sym typeface="Helvetica Neue"/>
              </a:rPr>
            </a:br>
            <a:r>
              <a:rPr lang="en-GB" sz="3300" i="1" dirty="0">
                <a:solidFill>
                  <a:schemeClr val="lt1"/>
                </a:solidFill>
              </a:rPr>
              <a:t>Thinking about your research proposal</a:t>
            </a:r>
            <a:endParaRPr sz="2477" dirty="0">
              <a:solidFill>
                <a:schemeClr val="lt1"/>
              </a:solidFill>
              <a:latin typeface="Helvetica Neue"/>
              <a:ea typeface="Helvetica Neue"/>
              <a:cs typeface="Helvetica Neue"/>
              <a:sym typeface="Helvetica Neue"/>
            </a:endParaRPr>
          </a:p>
        </p:txBody>
      </p:sp>
      <p:pic>
        <p:nvPicPr>
          <p:cNvPr id="95" name="Google Shape;95;p1" descr="A picture containing text&#10;&#10;Description automatically generated"/>
          <p:cNvPicPr preferRelativeResize="0"/>
          <p:nvPr/>
        </p:nvPicPr>
        <p:blipFill rotWithShape="1">
          <a:blip r:embed="rId4">
            <a:alphaModFix/>
          </a:blip>
          <a:srcRect/>
          <a:stretch/>
        </p:blipFill>
        <p:spPr>
          <a:xfrm>
            <a:off x="5954316" y="367205"/>
            <a:ext cx="2938091" cy="196609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663BC-F4E2-43EC-9A1E-580495600214}"/>
              </a:ext>
            </a:extLst>
          </p:cNvPr>
          <p:cNvSpPr>
            <a:spLocks noGrp="1"/>
          </p:cNvSpPr>
          <p:nvPr>
            <p:ph type="title"/>
          </p:nvPr>
        </p:nvSpPr>
        <p:spPr>
          <a:xfrm>
            <a:off x="628650" y="365126"/>
            <a:ext cx="7886700" cy="900003"/>
          </a:xfrm>
          <a:solidFill>
            <a:srgbClr val="FFC000"/>
          </a:solidFill>
        </p:spPr>
        <p:txBody>
          <a:bodyPr/>
          <a:lstStyle/>
          <a:p>
            <a:r>
              <a:rPr lang="en-GB" dirty="0" err="1"/>
              <a:t>Sesiwn</a:t>
            </a:r>
            <a:r>
              <a:rPr lang="en-GB" dirty="0"/>
              <a:t> 2: </a:t>
            </a:r>
            <a:r>
              <a:rPr lang="en-GB" dirty="0" err="1"/>
              <a:t>Nodau</a:t>
            </a:r>
            <a:r>
              <a:rPr lang="en-GB" dirty="0"/>
              <a:t> / Session 2: Aims</a:t>
            </a:r>
          </a:p>
        </p:txBody>
      </p:sp>
      <p:sp>
        <p:nvSpPr>
          <p:cNvPr id="3" name="Content Placeholder 2">
            <a:extLst>
              <a:ext uri="{FF2B5EF4-FFF2-40B4-BE49-F238E27FC236}">
                <a16:creationId xmlns:a16="http://schemas.microsoft.com/office/drawing/2014/main" id="{65375B5F-C4F9-4BB2-BF59-FF18DC587B06}"/>
              </a:ext>
            </a:extLst>
          </p:cNvPr>
          <p:cNvSpPr>
            <a:spLocks noGrp="1"/>
          </p:cNvSpPr>
          <p:nvPr>
            <p:ph sz="half" idx="1"/>
          </p:nvPr>
        </p:nvSpPr>
        <p:spPr>
          <a:xfrm>
            <a:off x="628650" y="1512474"/>
            <a:ext cx="3886200" cy="4351338"/>
          </a:xfrm>
        </p:spPr>
        <p:txBody>
          <a:bodyPr>
            <a:normAutofit fontScale="92500" lnSpcReduction="20000"/>
          </a:bodyPr>
          <a:lstStyle/>
          <a:p>
            <a:pPr marL="0" indent="0">
              <a:buNone/>
            </a:pPr>
            <a:r>
              <a:rPr lang="cy-GB" dirty="0"/>
              <a:t>Deall a chymhwyso'r tri chysyniad cyd gysylltiedig canlynol i'ch ymarfer a'ch ymholiad </a:t>
            </a:r>
            <a:r>
              <a:rPr lang="cy-GB" dirty="0" err="1"/>
              <a:t>addysgegol</a:t>
            </a:r>
            <a:r>
              <a:rPr lang="cy-GB" dirty="0"/>
              <a:t> eich hun:</a:t>
            </a:r>
          </a:p>
          <a:p>
            <a:r>
              <a:rPr lang="cy-GB" dirty="0"/>
              <a:t>Ymarfer Myfyriol</a:t>
            </a:r>
          </a:p>
          <a:p>
            <a:r>
              <a:rPr lang="cy-GB" dirty="0"/>
              <a:t>Adweithedd</a:t>
            </a:r>
          </a:p>
          <a:p>
            <a:r>
              <a:rPr lang="cy-GB" dirty="0"/>
              <a:t>Beirniadaeth</a:t>
            </a:r>
          </a:p>
          <a:p>
            <a:pPr marL="0" indent="0">
              <a:buNone/>
            </a:pPr>
            <a:endParaRPr lang="cy-GB" dirty="0"/>
          </a:p>
          <a:p>
            <a:pPr marL="0" indent="0">
              <a:buNone/>
            </a:pPr>
            <a:r>
              <a:rPr lang="cy-GB" dirty="0"/>
              <a:t>Ac i ddod yn gyfarwydd â gofynion cyfeirnodi academaidd.</a:t>
            </a:r>
          </a:p>
        </p:txBody>
      </p:sp>
      <p:sp>
        <p:nvSpPr>
          <p:cNvPr id="7" name="Content Placeholder 6">
            <a:extLst>
              <a:ext uri="{FF2B5EF4-FFF2-40B4-BE49-F238E27FC236}">
                <a16:creationId xmlns:a16="http://schemas.microsoft.com/office/drawing/2014/main" id="{84AE010E-0EEC-1731-A643-7C58067B2760}"/>
              </a:ext>
            </a:extLst>
          </p:cNvPr>
          <p:cNvSpPr>
            <a:spLocks noGrp="1"/>
          </p:cNvSpPr>
          <p:nvPr>
            <p:ph sz="half" idx="2"/>
          </p:nvPr>
        </p:nvSpPr>
        <p:spPr>
          <a:xfrm>
            <a:off x="4629152" y="1512474"/>
            <a:ext cx="3886200" cy="4351338"/>
          </a:xfrm>
          <a:solidFill>
            <a:schemeClr val="bg1"/>
          </a:solidFill>
        </p:spPr>
        <p:txBody>
          <a:bodyPr>
            <a:normAutofit fontScale="92500" lnSpcReduction="20000"/>
          </a:bodyPr>
          <a:lstStyle/>
          <a:p>
            <a:pPr marL="0" indent="0">
              <a:buNone/>
            </a:pPr>
            <a:r>
              <a:rPr lang="en-GB" i="1" dirty="0"/>
              <a:t>To understand and apply the following three, interconnected concepts to your own practice and pedagogical enquiry:</a:t>
            </a:r>
          </a:p>
          <a:p>
            <a:r>
              <a:rPr lang="en-GB" i="1" dirty="0"/>
              <a:t>Reflective Practice</a:t>
            </a:r>
          </a:p>
          <a:p>
            <a:r>
              <a:rPr lang="en-GB" i="1" dirty="0"/>
              <a:t>Reflexivity</a:t>
            </a:r>
          </a:p>
          <a:p>
            <a:r>
              <a:rPr lang="en-GB" i="1" dirty="0"/>
              <a:t>Criticality</a:t>
            </a:r>
          </a:p>
          <a:p>
            <a:pPr marL="0" indent="0">
              <a:buNone/>
            </a:pPr>
            <a:endParaRPr lang="en-GB" i="1" dirty="0"/>
          </a:p>
          <a:p>
            <a:pPr marL="0" indent="0">
              <a:buNone/>
            </a:pPr>
            <a:r>
              <a:rPr lang="en-GB" i="1" dirty="0"/>
              <a:t>And to become familiar with academic referencing requirements</a:t>
            </a:r>
          </a:p>
          <a:p>
            <a:endParaRPr lang="cy-GB" dirty="0"/>
          </a:p>
        </p:txBody>
      </p:sp>
    </p:spTree>
    <p:extLst>
      <p:ext uri="{BB962C8B-B14F-4D97-AF65-F5344CB8AC3E}">
        <p14:creationId xmlns:p14="http://schemas.microsoft.com/office/powerpoint/2010/main" val="4018184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20B18-617C-40C1-9E91-5B0A23030A29}"/>
              </a:ext>
            </a:extLst>
          </p:cNvPr>
          <p:cNvSpPr>
            <a:spLocks noGrp="1"/>
          </p:cNvSpPr>
          <p:nvPr>
            <p:ph type="title"/>
          </p:nvPr>
        </p:nvSpPr>
        <p:spPr>
          <a:xfrm>
            <a:off x="589897" y="563673"/>
            <a:ext cx="7339078" cy="1552902"/>
          </a:xfrm>
          <a:noFill/>
        </p:spPr>
        <p:txBody>
          <a:bodyPr>
            <a:normAutofit fontScale="90000"/>
          </a:bodyPr>
          <a:lstStyle/>
          <a:p>
            <a:r>
              <a:rPr lang="cy-GB" b="1" dirty="0">
                <a:cs typeface="Calibri Light"/>
              </a:rPr>
              <a:t>Beth wyddon ni am ymarfer myfyriol? </a:t>
            </a:r>
            <a:br>
              <a:rPr lang="cy-GB" b="1" dirty="0">
                <a:cs typeface="Calibri Light"/>
              </a:rPr>
            </a:br>
            <a:r>
              <a:rPr lang="en-GB" i="1" dirty="0">
                <a:cs typeface="Calibri Light"/>
              </a:rPr>
              <a:t>What do we know about reflective practice?</a:t>
            </a:r>
            <a:endParaRPr lang="cy-GB" i="1" dirty="0"/>
          </a:p>
        </p:txBody>
      </p:sp>
      <p:sp>
        <p:nvSpPr>
          <p:cNvPr id="3" name="Content Placeholder 2">
            <a:extLst>
              <a:ext uri="{FF2B5EF4-FFF2-40B4-BE49-F238E27FC236}">
                <a16:creationId xmlns:a16="http://schemas.microsoft.com/office/drawing/2014/main" id="{4E996961-ED7B-4464-8693-E38DAF520279}"/>
              </a:ext>
            </a:extLst>
          </p:cNvPr>
          <p:cNvSpPr>
            <a:spLocks noGrp="1"/>
          </p:cNvSpPr>
          <p:nvPr>
            <p:ph idx="1"/>
          </p:nvPr>
        </p:nvSpPr>
        <p:spPr>
          <a:xfrm>
            <a:off x="1280003" y="2825035"/>
            <a:ext cx="7158498" cy="2058231"/>
          </a:xfrm>
        </p:spPr>
        <p:txBody>
          <a:bodyPr vert="horz" lIns="91440" tIns="45720" rIns="91440" bIns="45720" rtlCol="0" anchor="t">
            <a:normAutofit/>
          </a:bodyPr>
          <a:lstStyle/>
          <a:p>
            <a:pPr marL="0" indent="0">
              <a:buNone/>
            </a:pPr>
            <a:r>
              <a:rPr lang="en-US" dirty="0">
                <a:ea typeface="+mn-lt"/>
                <a:cs typeface="+mn-lt"/>
              </a:rPr>
              <a:t>“RP is about looking back at our practice, making sense of it, and using that learning to affect future practice”</a:t>
            </a:r>
            <a:endParaRPr lang="en-GB" dirty="0">
              <a:ea typeface="+mn-lt"/>
              <a:cs typeface="+mn-lt"/>
            </a:endParaRPr>
          </a:p>
          <a:p>
            <a:pPr marL="0" indent="0">
              <a:buNone/>
            </a:pPr>
            <a:r>
              <a:rPr lang="en-US" dirty="0">
                <a:cs typeface="Calibri"/>
              </a:rPr>
              <a:t>(</a:t>
            </a:r>
            <a:r>
              <a:rPr lang="en-US" dirty="0" err="1">
                <a:cs typeface="Calibri"/>
              </a:rPr>
              <a:t>Ghaye</a:t>
            </a:r>
            <a:r>
              <a:rPr lang="en-US" dirty="0">
                <a:cs typeface="Calibri"/>
              </a:rPr>
              <a:t>, 2011)</a:t>
            </a:r>
          </a:p>
          <a:p>
            <a:endParaRPr lang="en-GB" dirty="0">
              <a:cs typeface="Calibri"/>
            </a:endParaRPr>
          </a:p>
        </p:txBody>
      </p:sp>
    </p:spTree>
    <p:extLst>
      <p:ext uri="{BB962C8B-B14F-4D97-AF65-F5344CB8AC3E}">
        <p14:creationId xmlns:p14="http://schemas.microsoft.com/office/powerpoint/2010/main" val="2421764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897C9-777D-49D6-A367-DD313C1D4D1A}"/>
              </a:ext>
            </a:extLst>
          </p:cNvPr>
          <p:cNvSpPr>
            <a:spLocks noGrp="1"/>
          </p:cNvSpPr>
          <p:nvPr>
            <p:ph type="title"/>
          </p:nvPr>
        </p:nvSpPr>
        <p:spPr/>
        <p:txBody>
          <a:bodyPr/>
          <a:lstStyle/>
          <a:p>
            <a:r>
              <a:rPr lang="en-GB" b="1" dirty="0">
                <a:cs typeface="Calibri Light"/>
              </a:rPr>
              <a:t>BETH YW YMARFER MYFYRIOL?</a:t>
            </a:r>
            <a:br>
              <a:rPr lang="en-GB" b="1" dirty="0">
                <a:cs typeface="Calibri Light"/>
              </a:rPr>
            </a:br>
            <a:r>
              <a:rPr lang="en-GB" i="1" dirty="0">
                <a:cs typeface="Calibri Light"/>
              </a:rPr>
              <a:t>What is reflective practice?</a:t>
            </a:r>
            <a:endParaRPr lang="en-GB" b="1" i="1" dirty="0"/>
          </a:p>
        </p:txBody>
      </p:sp>
      <p:sp>
        <p:nvSpPr>
          <p:cNvPr id="3" name="Content Placeholder 2">
            <a:extLst>
              <a:ext uri="{FF2B5EF4-FFF2-40B4-BE49-F238E27FC236}">
                <a16:creationId xmlns:a16="http://schemas.microsoft.com/office/drawing/2014/main" id="{3B7435EA-90A2-498F-B83E-779076034B5C}"/>
              </a:ext>
            </a:extLst>
          </p:cNvPr>
          <p:cNvSpPr>
            <a:spLocks noGrp="1"/>
          </p:cNvSpPr>
          <p:nvPr>
            <p:ph sz="half" idx="1"/>
          </p:nvPr>
        </p:nvSpPr>
        <p:spPr/>
        <p:txBody>
          <a:bodyPr vert="horz" lIns="91440" tIns="45720" rIns="91440" bIns="45720" rtlCol="0" anchor="t">
            <a:normAutofit lnSpcReduction="10000"/>
          </a:bodyPr>
          <a:lstStyle/>
          <a:p>
            <a:pPr marL="0" indent="0">
              <a:buNone/>
            </a:pPr>
            <a:r>
              <a:rPr lang="cy-GB" dirty="0">
                <a:cs typeface="Calibri"/>
              </a:rPr>
              <a:t>Themâu cyffredin o fewn y diffiniad hwn:</a:t>
            </a:r>
          </a:p>
          <a:p>
            <a:r>
              <a:rPr lang="cy-GB" dirty="0">
                <a:cs typeface="Calibri"/>
              </a:rPr>
              <a:t>Bwriadol</a:t>
            </a:r>
          </a:p>
          <a:p>
            <a:r>
              <a:rPr lang="cy-GB" dirty="0">
                <a:cs typeface="Calibri"/>
              </a:rPr>
              <a:t>Symbylir drwy gwestiynu</a:t>
            </a:r>
          </a:p>
          <a:p>
            <a:r>
              <a:rPr lang="cy-GB" dirty="0">
                <a:cs typeface="Calibri"/>
              </a:rPr>
              <a:t>Cynnwys yr hunan</a:t>
            </a:r>
          </a:p>
          <a:p>
            <a:r>
              <a:rPr lang="cy-GB" dirty="0">
                <a:cs typeface="Calibri"/>
              </a:rPr>
              <a:t>Ceir newid fel canlyniad</a:t>
            </a:r>
          </a:p>
          <a:p>
            <a:r>
              <a:rPr lang="cy-GB" dirty="0">
                <a:cs typeface="Calibri"/>
              </a:rPr>
              <a:t>Proses gymhleth sy’n cynnwys y person cyfan</a:t>
            </a:r>
          </a:p>
        </p:txBody>
      </p:sp>
      <p:sp>
        <p:nvSpPr>
          <p:cNvPr id="4" name="Content Placeholder 3">
            <a:extLst>
              <a:ext uri="{FF2B5EF4-FFF2-40B4-BE49-F238E27FC236}">
                <a16:creationId xmlns:a16="http://schemas.microsoft.com/office/drawing/2014/main" id="{3E982DD2-88C9-F74B-5C09-898C8D052FBE}"/>
              </a:ext>
            </a:extLst>
          </p:cNvPr>
          <p:cNvSpPr>
            <a:spLocks noGrp="1"/>
          </p:cNvSpPr>
          <p:nvPr>
            <p:ph sz="half" idx="2"/>
          </p:nvPr>
        </p:nvSpPr>
        <p:spPr>
          <a:solidFill>
            <a:schemeClr val="bg1"/>
          </a:solidFill>
        </p:spPr>
        <p:txBody>
          <a:bodyPr>
            <a:normAutofit lnSpcReduction="10000"/>
          </a:bodyPr>
          <a:lstStyle/>
          <a:p>
            <a:pPr marL="0" indent="0">
              <a:buNone/>
            </a:pPr>
            <a:r>
              <a:rPr lang="en-GB" i="1" dirty="0">
                <a:cs typeface="Calibri"/>
              </a:rPr>
              <a:t>Common themes within definition:</a:t>
            </a:r>
            <a:endParaRPr lang="en-US" i="1" dirty="0">
              <a:cs typeface="Calibri"/>
            </a:endParaRPr>
          </a:p>
          <a:p>
            <a:r>
              <a:rPr lang="en-GB" i="1" dirty="0">
                <a:cs typeface="Calibri"/>
              </a:rPr>
              <a:t>Purposeful</a:t>
            </a:r>
          </a:p>
          <a:p>
            <a:r>
              <a:rPr lang="en-GB" i="1" dirty="0">
                <a:cs typeface="Calibri"/>
              </a:rPr>
              <a:t>Instigated through questioning</a:t>
            </a:r>
          </a:p>
          <a:p>
            <a:r>
              <a:rPr lang="en-GB" i="1" dirty="0">
                <a:cs typeface="Calibri"/>
              </a:rPr>
              <a:t>Include the self</a:t>
            </a:r>
          </a:p>
          <a:p>
            <a:r>
              <a:rPr lang="en-GB" i="1" dirty="0">
                <a:cs typeface="Calibri"/>
              </a:rPr>
              <a:t>Result in change</a:t>
            </a:r>
          </a:p>
          <a:p>
            <a:r>
              <a:rPr lang="en-GB" i="1" dirty="0">
                <a:cs typeface="Calibri"/>
              </a:rPr>
              <a:t>Complex process involving the whole person</a:t>
            </a:r>
          </a:p>
          <a:p>
            <a:endParaRPr lang="cy-GB" dirty="0"/>
          </a:p>
        </p:txBody>
      </p:sp>
    </p:spTree>
    <p:extLst>
      <p:ext uri="{BB962C8B-B14F-4D97-AF65-F5344CB8AC3E}">
        <p14:creationId xmlns:p14="http://schemas.microsoft.com/office/powerpoint/2010/main" val="961805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Getting started with Reflective Practice">
            <a:extLst>
              <a:ext uri="{FF2B5EF4-FFF2-40B4-BE49-F238E27FC236}">
                <a16:creationId xmlns:a16="http://schemas.microsoft.com/office/drawing/2014/main" id="{8494360F-5B05-BF49-AD92-0F70176C16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02" b="2110"/>
          <a:stretch/>
        </p:blipFill>
        <p:spPr bwMode="auto">
          <a:xfrm>
            <a:off x="3230412" y="1006100"/>
            <a:ext cx="5057775" cy="4464050"/>
          </a:xfrm>
          <a:prstGeom prst="rect">
            <a:avLst/>
          </a:prstGeom>
          <a:solidFill>
            <a:schemeClr val="bg1"/>
          </a:solidFill>
        </p:spPr>
      </p:pic>
      <p:sp>
        <p:nvSpPr>
          <p:cNvPr id="2" name="Title 1">
            <a:extLst>
              <a:ext uri="{FF2B5EF4-FFF2-40B4-BE49-F238E27FC236}">
                <a16:creationId xmlns:a16="http://schemas.microsoft.com/office/drawing/2014/main" id="{AC1FDBE6-D072-6745-964E-76F856C5D833}"/>
              </a:ext>
            </a:extLst>
          </p:cNvPr>
          <p:cNvSpPr>
            <a:spLocks noGrp="1"/>
          </p:cNvSpPr>
          <p:nvPr>
            <p:ph type="title"/>
          </p:nvPr>
        </p:nvSpPr>
        <p:spPr>
          <a:xfrm>
            <a:off x="627321" y="326199"/>
            <a:ext cx="2064266" cy="2709275"/>
          </a:xfrm>
          <a:prstGeom prst="rect">
            <a:avLst/>
          </a:prstGeom>
          <a:solidFill>
            <a:srgbClr val="2E5337"/>
          </a:solidFill>
          <a:ln>
            <a:solidFill>
              <a:srgbClr val="2E5337"/>
            </a:solidFill>
          </a:ln>
        </p:spPr>
        <p:txBody>
          <a:bodyPr vert="horz" lIns="91440" tIns="45720" rIns="91440" bIns="45720" rtlCol="0" anchor="ctr">
            <a:normAutofit/>
          </a:bodyPr>
          <a:lstStyle/>
          <a:p>
            <a:pPr algn="ctr"/>
            <a:r>
              <a:rPr lang="cy-GB" sz="2400" kern="1200" dirty="0">
                <a:solidFill>
                  <a:srgbClr val="FFFFFF"/>
                </a:solidFill>
                <a:latin typeface="+mj-lt"/>
                <a:ea typeface="+mj-ea"/>
                <a:cs typeface="+mj-cs"/>
              </a:rPr>
              <a:t>Sut mae Cylch Myfyriol </a:t>
            </a:r>
            <a:r>
              <a:rPr lang="cy-GB" sz="2400" kern="1200" dirty="0" err="1">
                <a:solidFill>
                  <a:srgbClr val="FFFFFF"/>
                </a:solidFill>
                <a:latin typeface="+mj-lt"/>
                <a:ea typeface="+mj-ea"/>
                <a:cs typeface="+mj-cs"/>
              </a:rPr>
              <a:t>Kolb</a:t>
            </a:r>
            <a:r>
              <a:rPr lang="cy-GB" sz="2400" kern="1200" dirty="0">
                <a:solidFill>
                  <a:srgbClr val="FFFFFF"/>
                </a:solidFill>
                <a:latin typeface="+mj-lt"/>
                <a:ea typeface="+mj-ea"/>
                <a:cs typeface="+mj-cs"/>
              </a:rPr>
              <a:t> yn perthyn i’ch meddylfryd a’ch ymchwil? </a:t>
            </a:r>
          </a:p>
        </p:txBody>
      </p:sp>
      <p:sp>
        <p:nvSpPr>
          <p:cNvPr id="7" name="Title 1">
            <a:extLst>
              <a:ext uri="{FF2B5EF4-FFF2-40B4-BE49-F238E27FC236}">
                <a16:creationId xmlns:a16="http://schemas.microsoft.com/office/drawing/2014/main" id="{29CDDBF1-7F5E-7022-2925-531555764766}"/>
              </a:ext>
            </a:extLst>
          </p:cNvPr>
          <p:cNvSpPr txBox="1">
            <a:spLocks/>
          </p:cNvSpPr>
          <p:nvPr/>
        </p:nvSpPr>
        <p:spPr>
          <a:xfrm>
            <a:off x="627321" y="3238125"/>
            <a:ext cx="2064266" cy="2709275"/>
          </a:xfrm>
          <a:prstGeom prst="rect">
            <a:avLst/>
          </a:prstGeom>
          <a:solidFill>
            <a:srgbClr val="2E5337"/>
          </a:solidFill>
          <a:ln>
            <a:solidFill>
              <a:srgbClr val="2E5337"/>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i="1" dirty="0">
                <a:solidFill>
                  <a:srgbClr val="FFFFFF"/>
                </a:solidFill>
              </a:rPr>
              <a:t>How does Kolb’s reflective relate to your </a:t>
            </a:r>
            <a:r>
              <a:rPr lang="en-GB" sz="2400" i="1" dirty="0" err="1">
                <a:solidFill>
                  <a:srgbClr val="FFFFFF"/>
                </a:solidFill>
              </a:rPr>
              <a:t>refletions</a:t>
            </a:r>
            <a:r>
              <a:rPr lang="en-GB" sz="2400" i="1" dirty="0">
                <a:solidFill>
                  <a:srgbClr val="FFFFFF"/>
                </a:solidFill>
              </a:rPr>
              <a:t> on research? </a:t>
            </a:r>
          </a:p>
        </p:txBody>
      </p:sp>
    </p:spTree>
    <p:extLst>
      <p:ext uri="{BB962C8B-B14F-4D97-AF65-F5344CB8AC3E}">
        <p14:creationId xmlns:p14="http://schemas.microsoft.com/office/powerpoint/2010/main" val="3642109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D5C562-4BA3-4001-800E-ECE42C1F548F}"/>
              </a:ext>
            </a:extLst>
          </p:cNvPr>
          <p:cNvSpPr>
            <a:spLocks noGrp="1"/>
          </p:cNvSpPr>
          <p:nvPr>
            <p:ph type="title"/>
          </p:nvPr>
        </p:nvSpPr>
        <p:spPr>
          <a:xfrm>
            <a:off x="235206" y="1075809"/>
            <a:ext cx="4599839" cy="1082545"/>
          </a:xfrm>
        </p:spPr>
        <p:txBody>
          <a:bodyPr vert="horz" lIns="91440" tIns="45720" rIns="91440" bIns="45720" rtlCol="0" anchor="b">
            <a:normAutofit/>
          </a:bodyPr>
          <a:lstStyle/>
          <a:p>
            <a:r>
              <a:rPr lang="en-US" sz="3200" b="1" kern="1200" dirty="0" err="1">
                <a:solidFill>
                  <a:schemeClr val="tx1"/>
                </a:solidFill>
                <a:latin typeface="+mj-lt"/>
                <a:ea typeface="+mj-ea"/>
                <a:cs typeface="+mj-cs"/>
              </a:rPr>
              <a:t>Cylch</a:t>
            </a:r>
            <a:r>
              <a:rPr lang="en-US" sz="3200" b="1" kern="1200" dirty="0">
                <a:solidFill>
                  <a:schemeClr val="tx1"/>
                </a:solidFill>
                <a:latin typeface="+mj-lt"/>
                <a:ea typeface="+mj-ea"/>
                <a:cs typeface="+mj-cs"/>
              </a:rPr>
              <a:t> Ymchwil </a:t>
            </a:r>
            <a:r>
              <a:rPr lang="en-US" sz="3200" b="1" kern="1200" dirty="0" err="1">
                <a:solidFill>
                  <a:schemeClr val="tx1"/>
                </a:solidFill>
                <a:latin typeface="+mj-lt"/>
                <a:ea typeface="+mj-ea"/>
                <a:cs typeface="+mj-cs"/>
              </a:rPr>
              <a:t>Weithredol</a:t>
            </a:r>
            <a:br>
              <a:rPr lang="en-US" sz="3200" b="1" kern="1200" dirty="0">
                <a:solidFill>
                  <a:schemeClr val="tx1"/>
                </a:solidFill>
                <a:latin typeface="+mj-lt"/>
                <a:ea typeface="+mj-ea"/>
                <a:cs typeface="+mj-cs"/>
              </a:rPr>
            </a:br>
            <a:r>
              <a:rPr lang="en-US" sz="3200" i="1" kern="1200" dirty="0">
                <a:solidFill>
                  <a:schemeClr val="tx1"/>
                </a:solidFill>
                <a:latin typeface="+mj-lt"/>
                <a:ea typeface="+mj-ea"/>
                <a:cs typeface="+mj-cs"/>
              </a:rPr>
              <a:t>Action Research Cycle</a:t>
            </a:r>
          </a:p>
        </p:txBody>
      </p:sp>
      <p:sp>
        <p:nvSpPr>
          <p:cNvPr id="4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BA89BCD-90F0-406B-858B-B9A638F604F3}"/>
              </a:ext>
            </a:extLst>
          </p:cNvPr>
          <p:cNvSpPr txBox="1"/>
          <p:nvPr/>
        </p:nvSpPr>
        <p:spPr>
          <a:xfrm>
            <a:off x="836457" y="2802821"/>
            <a:ext cx="2571750" cy="3410712"/>
          </a:xfrm>
          <a:prstGeom prst="rect">
            <a:avLst/>
          </a:prstGeom>
        </p:spPr>
        <p:txBody>
          <a:bodyPr vert="horz" lIns="91440" tIns="45720" rIns="91440" bIns="45720" rtlCol="0" anchor="t">
            <a:normAutofit/>
          </a:bodyPr>
          <a:lstStyle/>
          <a:p>
            <a:pPr defTabSz="914400">
              <a:lnSpc>
                <a:spcPct val="90000"/>
              </a:lnSpc>
              <a:spcAft>
                <a:spcPts val="600"/>
              </a:spcAft>
            </a:pPr>
            <a:r>
              <a:rPr lang="en-US" sz="1900" dirty="0"/>
              <a:t>Centre for Education Innovation, Hong Kong University</a:t>
            </a:r>
          </a:p>
          <a:p>
            <a:pPr indent="-228600" defTabSz="914400">
              <a:lnSpc>
                <a:spcPct val="90000"/>
              </a:lnSpc>
              <a:spcAft>
                <a:spcPts val="600"/>
              </a:spcAft>
              <a:buFont typeface="Arial" panose="020B0604020202020204" pitchFamily="34" charset="0"/>
              <a:buChar char="•"/>
            </a:pPr>
            <a:endParaRPr lang="en-US" sz="1900" dirty="0"/>
          </a:p>
          <a:p>
            <a:pPr defTabSz="914400">
              <a:lnSpc>
                <a:spcPct val="90000"/>
              </a:lnSpc>
              <a:spcAft>
                <a:spcPts val="600"/>
              </a:spcAft>
            </a:pPr>
            <a:r>
              <a:rPr lang="en-US" sz="1900" dirty="0">
                <a:hlinkClick r:id="rId3"/>
              </a:rPr>
              <a:t>http://cei.ust.hk/teaching-resources/action-research</a:t>
            </a:r>
            <a:endParaRPr lang="en-US" sz="1900" dirty="0"/>
          </a:p>
          <a:p>
            <a:pPr indent="-228600" defTabSz="914400">
              <a:lnSpc>
                <a:spcPct val="90000"/>
              </a:lnSpc>
              <a:spcAft>
                <a:spcPts val="600"/>
              </a:spcAft>
              <a:buFont typeface="Arial" panose="020B0604020202020204" pitchFamily="34" charset="0"/>
              <a:buChar char="•"/>
            </a:pPr>
            <a:endParaRPr lang="en-US" sz="1900" dirty="0"/>
          </a:p>
        </p:txBody>
      </p:sp>
      <p:pic>
        <p:nvPicPr>
          <p:cNvPr id="4" name="Content Placeholder 3">
            <a:extLst>
              <a:ext uri="{FF2B5EF4-FFF2-40B4-BE49-F238E27FC236}">
                <a16:creationId xmlns:a16="http://schemas.microsoft.com/office/drawing/2014/main" id="{6F88421B-D99E-4571-A8BB-7ED605E4499B}"/>
              </a:ext>
            </a:extLst>
          </p:cNvPr>
          <p:cNvPicPr>
            <a:picLocks noGrp="1" noChangeAspect="1"/>
          </p:cNvPicPr>
          <p:nvPr>
            <p:ph idx="1"/>
          </p:nvPr>
        </p:nvPicPr>
        <p:blipFill>
          <a:blip r:embed="rId4"/>
          <a:stretch>
            <a:fillRect/>
          </a:stretch>
        </p:blipFill>
        <p:spPr>
          <a:xfrm>
            <a:off x="4647154" y="427342"/>
            <a:ext cx="3820819" cy="5577840"/>
          </a:xfrm>
          <a:prstGeom prst="rect">
            <a:avLst/>
          </a:prstGeom>
        </p:spPr>
      </p:pic>
    </p:spTree>
    <p:extLst>
      <p:ext uri="{BB962C8B-B14F-4D97-AF65-F5344CB8AC3E}">
        <p14:creationId xmlns:p14="http://schemas.microsoft.com/office/powerpoint/2010/main" val="2959359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g1644b276df6_1_0"/>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2"/>
          <p:cNvSpPr/>
          <p:nvPr/>
        </p:nvSpPr>
        <p:spPr>
          <a:xfrm>
            <a:off x="2519364" y="2330055"/>
            <a:ext cx="3864769" cy="2850356"/>
          </a:xfrm>
          <a:prstGeom prst="ellipse">
            <a:avLst/>
          </a:prstGeom>
          <a:solidFill>
            <a:schemeClr val="lt1"/>
          </a:solidFill>
          <a:ln w="12700"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425">
              <a:solidFill>
                <a:srgbClr val="000000"/>
              </a:solidFill>
              <a:latin typeface="Arial"/>
              <a:ea typeface="Arial"/>
              <a:cs typeface="Arial"/>
              <a:sym typeface="Arial"/>
            </a:endParaRPr>
          </a:p>
        </p:txBody>
      </p:sp>
      <p:sp>
        <p:nvSpPr>
          <p:cNvPr id="256" name="Google Shape;256;p12"/>
          <p:cNvSpPr txBox="1">
            <a:spLocks noGrp="1"/>
          </p:cNvSpPr>
          <p:nvPr>
            <p:ph type="title"/>
          </p:nvPr>
        </p:nvSpPr>
        <p:spPr>
          <a:xfrm>
            <a:off x="692050" y="715325"/>
            <a:ext cx="6221400" cy="4716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400"/>
              <a:buFont typeface="Calibri"/>
              <a:buNone/>
            </a:pPr>
            <a:r>
              <a:rPr lang="en-GB" sz="2600" b="1" i="1" dirty="0"/>
              <a:t>Exploring my question: who can help me?</a:t>
            </a:r>
            <a:r>
              <a:rPr lang="en-GB" sz="2400" b="1" i="1" dirty="0"/>
              <a:t> </a:t>
            </a:r>
            <a:endParaRPr sz="2400" b="1" i="1" dirty="0"/>
          </a:p>
        </p:txBody>
      </p:sp>
      <p:sp>
        <p:nvSpPr>
          <p:cNvPr id="257" name="Google Shape;257;p12"/>
          <p:cNvSpPr/>
          <p:nvPr/>
        </p:nvSpPr>
        <p:spPr>
          <a:xfrm>
            <a:off x="3224214" y="2817020"/>
            <a:ext cx="1256110" cy="812006"/>
          </a:xfrm>
          <a:prstGeom prst="roundRect">
            <a:avLst>
              <a:gd name="adj" fmla="val 16667"/>
            </a:avLst>
          </a:prstGeom>
          <a:solidFill>
            <a:srgbClr val="D5DBE5"/>
          </a:solidFill>
          <a:ln w="9525"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950">
                <a:solidFill>
                  <a:srgbClr val="000000"/>
                </a:solidFill>
                <a:latin typeface="Arial"/>
                <a:ea typeface="Arial"/>
                <a:cs typeface="Arial"/>
                <a:sym typeface="Arial"/>
              </a:rPr>
              <a:t>Self</a:t>
            </a:r>
            <a:endParaRPr/>
          </a:p>
        </p:txBody>
      </p:sp>
      <p:sp>
        <p:nvSpPr>
          <p:cNvPr id="258" name="Google Shape;258;p12"/>
          <p:cNvSpPr/>
          <p:nvPr/>
        </p:nvSpPr>
        <p:spPr>
          <a:xfrm>
            <a:off x="3249217" y="3807619"/>
            <a:ext cx="1202531" cy="791766"/>
          </a:xfrm>
          <a:prstGeom prst="roundRect">
            <a:avLst>
              <a:gd name="adj" fmla="val 16667"/>
            </a:avLst>
          </a:prstGeom>
          <a:solidFill>
            <a:srgbClr val="D5DBE5"/>
          </a:solidFill>
          <a:ln w="9525"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950">
                <a:solidFill>
                  <a:srgbClr val="000000"/>
                </a:solidFill>
                <a:latin typeface="Arial"/>
                <a:ea typeface="Arial"/>
                <a:cs typeface="Arial"/>
                <a:sym typeface="Arial"/>
              </a:rPr>
              <a:t>Peers</a:t>
            </a:r>
            <a:endParaRPr/>
          </a:p>
        </p:txBody>
      </p:sp>
      <p:sp>
        <p:nvSpPr>
          <p:cNvPr id="259" name="Google Shape;259;p12"/>
          <p:cNvSpPr/>
          <p:nvPr/>
        </p:nvSpPr>
        <p:spPr>
          <a:xfrm>
            <a:off x="4710114" y="3807620"/>
            <a:ext cx="1140619" cy="813197"/>
          </a:xfrm>
          <a:prstGeom prst="roundRect">
            <a:avLst>
              <a:gd name="adj" fmla="val 16667"/>
            </a:avLst>
          </a:prstGeom>
          <a:solidFill>
            <a:srgbClr val="D5DBE5"/>
          </a:solidFill>
          <a:ln w="9525"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19">
                <a:solidFill>
                  <a:srgbClr val="000000"/>
                </a:solidFill>
                <a:latin typeface="Arial"/>
                <a:ea typeface="Arial"/>
                <a:cs typeface="Arial"/>
                <a:sym typeface="Arial"/>
              </a:rPr>
              <a:t>Scholarship</a:t>
            </a:r>
            <a:endParaRPr/>
          </a:p>
        </p:txBody>
      </p:sp>
      <p:sp>
        <p:nvSpPr>
          <p:cNvPr id="260" name="Google Shape;260;p12"/>
          <p:cNvSpPr/>
          <p:nvPr/>
        </p:nvSpPr>
        <p:spPr>
          <a:xfrm>
            <a:off x="4710114" y="2847976"/>
            <a:ext cx="1140619" cy="813197"/>
          </a:xfrm>
          <a:prstGeom prst="roundRect">
            <a:avLst>
              <a:gd name="adj" fmla="val 16667"/>
            </a:avLst>
          </a:prstGeom>
          <a:solidFill>
            <a:srgbClr val="D5DBE5"/>
          </a:solidFill>
          <a:ln w="9525"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706">
                <a:solidFill>
                  <a:srgbClr val="000000"/>
                </a:solidFill>
                <a:latin typeface="Arial"/>
                <a:ea typeface="Arial"/>
                <a:cs typeface="Arial"/>
                <a:sym typeface="Arial"/>
              </a:rPr>
              <a:t>Learners</a:t>
            </a:r>
            <a:endParaRPr/>
          </a:p>
        </p:txBody>
      </p:sp>
      <p:sp>
        <p:nvSpPr>
          <p:cNvPr id="261" name="Google Shape;261;p12"/>
          <p:cNvSpPr/>
          <p:nvPr/>
        </p:nvSpPr>
        <p:spPr>
          <a:xfrm>
            <a:off x="4946706" y="5593927"/>
            <a:ext cx="1811522" cy="3174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63">
                <a:solidFill>
                  <a:schemeClr val="dk1"/>
                </a:solidFill>
                <a:latin typeface="Arial"/>
                <a:ea typeface="Arial"/>
                <a:cs typeface="Arial"/>
                <a:sym typeface="Arial"/>
              </a:rPr>
              <a:t>Brookfield’s Lenses</a:t>
            </a:r>
            <a:endParaRPr/>
          </a:p>
        </p:txBody>
      </p:sp>
      <p:sp>
        <p:nvSpPr>
          <p:cNvPr id="262" name="Google Shape;262;p12"/>
          <p:cNvSpPr txBox="1"/>
          <p:nvPr/>
        </p:nvSpPr>
        <p:spPr>
          <a:xfrm>
            <a:off x="816572" y="2159175"/>
            <a:ext cx="2303400" cy="646500"/>
          </a:xfrm>
          <a:prstGeom prst="rect">
            <a:avLst/>
          </a:prstGeom>
          <a:noFill/>
          <a:ln w="38100" cap="flat" cmpd="sng">
            <a:solidFill>
              <a:srgbClr val="C00000"/>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Arial"/>
                <a:ea typeface="Arial"/>
                <a:cs typeface="Arial"/>
                <a:sym typeface="Arial"/>
              </a:rPr>
              <a:t>Being curious/ logging noticings in personal, private notes.</a:t>
            </a:r>
            <a:endParaRPr/>
          </a:p>
        </p:txBody>
      </p:sp>
      <p:sp>
        <p:nvSpPr>
          <p:cNvPr id="263" name="Google Shape;263;p12"/>
          <p:cNvSpPr txBox="1"/>
          <p:nvPr/>
        </p:nvSpPr>
        <p:spPr>
          <a:xfrm>
            <a:off x="5875736" y="2159175"/>
            <a:ext cx="1906869" cy="646331"/>
          </a:xfrm>
          <a:prstGeom prst="rect">
            <a:avLst/>
          </a:prstGeom>
          <a:noFill/>
          <a:ln w="38100" cap="flat" cmpd="sng">
            <a:solidFill>
              <a:srgbClr val="C0504D"/>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Arial"/>
                <a:ea typeface="Arial"/>
                <a:cs typeface="Arial"/>
                <a:sym typeface="Arial"/>
              </a:rPr>
              <a:t>Learners as partners;</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Touch-points for learning;</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Traffic lights etc.</a:t>
            </a:r>
            <a:endParaRPr/>
          </a:p>
        </p:txBody>
      </p:sp>
      <p:sp>
        <p:nvSpPr>
          <p:cNvPr id="264" name="Google Shape;264;p12"/>
          <p:cNvSpPr txBox="1"/>
          <p:nvPr/>
        </p:nvSpPr>
        <p:spPr>
          <a:xfrm>
            <a:off x="5935457" y="4655136"/>
            <a:ext cx="2525765" cy="646331"/>
          </a:xfrm>
          <a:prstGeom prst="rect">
            <a:avLst/>
          </a:prstGeom>
          <a:noFill/>
          <a:ln w="38100" cap="flat" cmpd="sng">
            <a:solidFill>
              <a:srgbClr val="C0504D"/>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Arial"/>
                <a:ea typeface="Arial"/>
                <a:cs typeface="Arial"/>
                <a:sym typeface="Arial"/>
              </a:rPr>
              <a:t>Weaves through whole;</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Generic and discipline-specific;</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Creating own scholarship.</a:t>
            </a:r>
            <a:endParaRPr/>
          </a:p>
        </p:txBody>
      </p:sp>
      <p:sp>
        <p:nvSpPr>
          <p:cNvPr id="265" name="Google Shape;265;p12"/>
          <p:cNvSpPr txBox="1"/>
          <p:nvPr/>
        </p:nvSpPr>
        <p:spPr>
          <a:xfrm>
            <a:off x="793238" y="4629830"/>
            <a:ext cx="2326797" cy="830997"/>
          </a:xfrm>
          <a:prstGeom prst="rect">
            <a:avLst/>
          </a:prstGeom>
          <a:noFill/>
          <a:ln w="38100" cap="flat" cmpd="sng">
            <a:solidFill>
              <a:srgbClr val="C0504D"/>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Arial"/>
                <a:ea typeface="Arial"/>
                <a:cs typeface="Arial"/>
                <a:sym typeface="Arial"/>
              </a:rPr>
              <a:t>Professional groups</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Communities of learning</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Learning walks; </a:t>
            </a:r>
            <a:endParaRPr/>
          </a:p>
          <a:p>
            <a:pPr marL="0" marR="0" lvl="0" indent="0" algn="l" rtl="0">
              <a:spcBef>
                <a:spcPts val="0"/>
              </a:spcBef>
              <a:spcAft>
                <a:spcPts val="0"/>
              </a:spcAft>
              <a:buNone/>
            </a:pPr>
            <a:r>
              <a:rPr lang="en-GB" sz="1200">
                <a:solidFill>
                  <a:schemeClr val="dk1"/>
                </a:solidFill>
                <a:latin typeface="Arial"/>
                <a:ea typeface="Arial"/>
                <a:cs typeface="Arial"/>
                <a:sym typeface="Arial"/>
              </a:rPr>
              <a:t>Collective nosiness /curiosity….</a:t>
            </a:r>
            <a:endParaRPr sz="1800">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8C817-EAB1-EE58-6756-92A192DDE348}"/>
              </a:ext>
            </a:extLst>
          </p:cNvPr>
          <p:cNvSpPr>
            <a:spLocks noGrp="1"/>
          </p:cNvSpPr>
          <p:nvPr>
            <p:ph type="title"/>
          </p:nvPr>
        </p:nvSpPr>
        <p:spPr>
          <a:xfrm>
            <a:off x="5648564" y="2222370"/>
            <a:ext cx="3065480" cy="2889114"/>
          </a:xfrm>
        </p:spPr>
        <p:txBody>
          <a:bodyPr vert="horz" lIns="91440" tIns="45720" rIns="91440" bIns="45720" rtlCol="0" anchor="b">
            <a:normAutofit fontScale="90000"/>
          </a:bodyPr>
          <a:lstStyle/>
          <a:p>
            <a:r>
              <a:rPr lang="cy-GB" sz="3600" b="1" dirty="0"/>
              <a:t>Syniadau cychwynnol am ddatblygu eich cynnig ymchwil</a:t>
            </a:r>
            <a:br>
              <a:rPr lang="en-US" sz="3600" b="1" dirty="0"/>
            </a:br>
            <a:br>
              <a:rPr lang="en-US" sz="3600" b="1" i="1" dirty="0"/>
            </a:br>
            <a:r>
              <a:rPr lang="en-US" sz="3600" b="1" i="1" dirty="0"/>
              <a:t>Initial thoughts about developing your research proposal</a:t>
            </a: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5391039"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indoor, light, lit, dark&#10;&#10;Description automatically generated">
            <a:extLst>
              <a:ext uri="{FF2B5EF4-FFF2-40B4-BE49-F238E27FC236}">
                <a16:creationId xmlns:a16="http://schemas.microsoft.com/office/drawing/2014/main" id="{5FBADD7C-DC61-40D0-B91F-EE928F60BA66}"/>
              </a:ext>
            </a:extLst>
          </p:cNvPr>
          <p:cNvPicPr>
            <a:picLocks noChangeAspect="1"/>
          </p:cNvPicPr>
          <p:nvPr/>
        </p:nvPicPr>
        <p:blipFill rotWithShape="1">
          <a:blip r:embed="rId2"/>
          <a:srcRect l="18689" r="4447"/>
          <a:stretch/>
        </p:blipFill>
        <p:spPr>
          <a:xfrm>
            <a:off x="20" y="10"/>
            <a:ext cx="5271352"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60085795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3D39-3E8B-441D-9CB8-639065247581}"/>
              </a:ext>
            </a:extLst>
          </p:cNvPr>
          <p:cNvSpPr>
            <a:spLocks noGrp="1"/>
          </p:cNvSpPr>
          <p:nvPr>
            <p:ph type="title"/>
          </p:nvPr>
        </p:nvSpPr>
        <p:spPr>
          <a:xfrm>
            <a:off x="643983" y="365126"/>
            <a:ext cx="7886700" cy="1325563"/>
          </a:xfrm>
        </p:spPr>
        <p:txBody>
          <a:bodyPr>
            <a:normAutofit fontScale="90000"/>
          </a:bodyPr>
          <a:lstStyle/>
          <a:p>
            <a:r>
              <a:rPr lang="en-GB" sz="3200" b="1" dirty="0"/>
              <a:t>Beth </a:t>
            </a:r>
            <a:r>
              <a:rPr lang="en-GB" sz="3200" b="1" dirty="0" err="1"/>
              <a:t>yw’r</a:t>
            </a:r>
            <a:r>
              <a:rPr lang="en-GB" sz="3200" b="1" dirty="0"/>
              <a:t> ‘</a:t>
            </a:r>
            <a:r>
              <a:rPr lang="en-GB" sz="3200" b="1" dirty="0" err="1"/>
              <a:t>garreg</a:t>
            </a:r>
            <a:r>
              <a:rPr lang="en-GB" sz="3200" b="1" dirty="0"/>
              <a:t> yn </a:t>
            </a:r>
            <a:r>
              <a:rPr lang="en-GB" sz="3200" b="1" dirty="0" err="1"/>
              <a:t>eich</a:t>
            </a:r>
            <a:r>
              <a:rPr lang="en-GB" sz="3200" b="1" dirty="0"/>
              <a:t> </a:t>
            </a:r>
            <a:r>
              <a:rPr lang="en-GB" sz="3200" b="1" dirty="0" err="1"/>
              <a:t>esgid</a:t>
            </a:r>
            <a:r>
              <a:rPr lang="en-GB" sz="3200" b="1" dirty="0"/>
              <a:t>?’ </a:t>
            </a:r>
            <a:br>
              <a:rPr lang="en-GB" sz="3200" b="1" dirty="0"/>
            </a:br>
            <a:r>
              <a:rPr lang="en-GB" sz="3200" b="1" dirty="0"/>
              <a:t>What is ‘the stone in your shoe?’</a:t>
            </a:r>
            <a:br>
              <a:rPr lang="en-GB" sz="3200" b="1" dirty="0"/>
            </a:br>
            <a:endParaRPr lang="en-GB" sz="3200" dirty="0"/>
          </a:p>
        </p:txBody>
      </p:sp>
      <p:sp>
        <p:nvSpPr>
          <p:cNvPr id="3" name="Content Placeholder 2">
            <a:extLst>
              <a:ext uri="{FF2B5EF4-FFF2-40B4-BE49-F238E27FC236}">
                <a16:creationId xmlns:a16="http://schemas.microsoft.com/office/drawing/2014/main" id="{FD45630A-8090-420B-BB1F-CD495ACF32C2}"/>
              </a:ext>
            </a:extLst>
          </p:cNvPr>
          <p:cNvSpPr>
            <a:spLocks noGrp="1"/>
          </p:cNvSpPr>
          <p:nvPr>
            <p:ph sz="half" idx="1"/>
          </p:nvPr>
        </p:nvSpPr>
        <p:spPr>
          <a:xfrm>
            <a:off x="4750420" y="1712566"/>
            <a:ext cx="3723113" cy="3660775"/>
          </a:xfrm>
          <a:solidFill>
            <a:schemeClr val="bg1"/>
          </a:solidFill>
        </p:spPr>
        <p:txBody>
          <a:bodyPr>
            <a:normAutofit/>
          </a:bodyPr>
          <a:lstStyle/>
          <a:p>
            <a:pPr marL="0" indent="0">
              <a:buNone/>
              <a:defRPr/>
            </a:pPr>
            <a:r>
              <a:rPr lang="en-US" altLang="en-US" sz="2400" i="1" dirty="0"/>
              <a:t>The stone in the shoe….</a:t>
            </a:r>
          </a:p>
          <a:p>
            <a:pPr>
              <a:defRPr/>
            </a:pPr>
            <a:r>
              <a:rPr lang="en-US" altLang="en-US" sz="2400" i="1" dirty="0"/>
              <a:t>Something that is bothering you</a:t>
            </a:r>
          </a:p>
          <a:p>
            <a:pPr>
              <a:defRPr/>
            </a:pPr>
            <a:r>
              <a:rPr lang="en-US" altLang="en-US" sz="2400" i="1" dirty="0"/>
              <a:t>Something that is interesting you;</a:t>
            </a:r>
          </a:p>
          <a:p>
            <a:pPr>
              <a:defRPr/>
            </a:pPr>
            <a:r>
              <a:rPr lang="en-US" altLang="en-US" sz="2400" i="1" dirty="0"/>
              <a:t>Something that you have begun to notice</a:t>
            </a:r>
          </a:p>
          <a:p>
            <a:pPr>
              <a:defRPr/>
            </a:pPr>
            <a:r>
              <a:rPr lang="en-US" altLang="en-US" sz="2400" i="1" dirty="0"/>
              <a:t>Something you think is worthy of effort.</a:t>
            </a:r>
          </a:p>
          <a:p>
            <a:endParaRPr lang="en-GB" i="1" dirty="0"/>
          </a:p>
        </p:txBody>
      </p:sp>
      <p:sp>
        <p:nvSpPr>
          <p:cNvPr id="4" name="Content Placeholder 3">
            <a:extLst>
              <a:ext uri="{FF2B5EF4-FFF2-40B4-BE49-F238E27FC236}">
                <a16:creationId xmlns:a16="http://schemas.microsoft.com/office/drawing/2014/main" id="{D16DB40F-9E51-4593-94EC-F8C53BFD1B4E}"/>
              </a:ext>
            </a:extLst>
          </p:cNvPr>
          <p:cNvSpPr>
            <a:spLocks noGrp="1"/>
          </p:cNvSpPr>
          <p:nvPr>
            <p:ph sz="half" idx="2"/>
          </p:nvPr>
        </p:nvSpPr>
        <p:spPr>
          <a:xfrm>
            <a:off x="670467" y="1690689"/>
            <a:ext cx="3723113" cy="3660775"/>
          </a:xfrm>
        </p:spPr>
        <p:txBody>
          <a:bodyPr>
            <a:normAutofit/>
          </a:bodyPr>
          <a:lstStyle/>
          <a:p>
            <a:pPr marL="0" indent="0">
              <a:buFont typeface="Arial" panose="020B0604020202020204" pitchFamily="34" charset="0"/>
              <a:buNone/>
              <a:defRPr/>
            </a:pPr>
            <a:r>
              <a:rPr lang="cy-GB" altLang="en-US" sz="2400" dirty="0"/>
              <a:t>Y garreg yn eich esgid….</a:t>
            </a:r>
          </a:p>
          <a:p>
            <a:pPr>
              <a:defRPr/>
            </a:pPr>
            <a:r>
              <a:rPr lang="cy-GB" altLang="en-US" sz="2400" dirty="0"/>
              <a:t>Rhywbeth sydd yn eich pryderu</a:t>
            </a:r>
          </a:p>
          <a:p>
            <a:pPr>
              <a:defRPr/>
            </a:pPr>
            <a:r>
              <a:rPr lang="cy-GB" altLang="en-US" sz="2400" dirty="0"/>
              <a:t>Rhywbeth sydd yn eich diddori</a:t>
            </a:r>
          </a:p>
          <a:p>
            <a:pPr>
              <a:defRPr/>
            </a:pPr>
            <a:r>
              <a:rPr lang="cy-GB" altLang="en-US" sz="2400" dirty="0"/>
              <a:t>Rhywbeth rydych wedi dechrau sylwi arno</a:t>
            </a:r>
          </a:p>
          <a:p>
            <a:pPr>
              <a:defRPr/>
            </a:pPr>
            <a:r>
              <a:rPr lang="cy-GB" altLang="en-US" sz="2400" dirty="0"/>
              <a:t>Rhywbeth sydd werth yr ymdrech </a:t>
            </a:r>
          </a:p>
          <a:p>
            <a:endParaRPr lang="en-GB" dirty="0"/>
          </a:p>
        </p:txBody>
      </p:sp>
      <p:sp>
        <p:nvSpPr>
          <p:cNvPr id="5" name="TextBox 4">
            <a:extLst>
              <a:ext uri="{FF2B5EF4-FFF2-40B4-BE49-F238E27FC236}">
                <a16:creationId xmlns:a16="http://schemas.microsoft.com/office/drawing/2014/main" id="{1EE8F8EF-B3FC-4CB0-800A-AF63FC981D63}"/>
              </a:ext>
            </a:extLst>
          </p:cNvPr>
          <p:cNvSpPr txBox="1"/>
          <p:nvPr/>
        </p:nvSpPr>
        <p:spPr>
          <a:xfrm>
            <a:off x="3088888" y="5621336"/>
            <a:ext cx="3323064" cy="646331"/>
          </a:xfrm>
          <a:prstGeom prst="rect">
            <a:avLst/>
          </a:prstGeom>
          <a:noFill/>
        </p:spPr>
        <p:txBody>
          <a:bodyPr wrap="square" rtlCol="0">
            <a:spAutoFit/>
          </a:bodyPr>
          <a:lstStyle/>
          <a:p>
            <a:r>
              <a:rPr lang="en-US" altLang="en-US" sz="1800" dirty="0" err="1"/>
              <a:t>Baumfield</a:t>
            </a:r>
            <a:r>
              <a:rPr lang="en-US" altLang="en-US" sz="1800" dirty="0"/>
              <a:t>, Hall and Wall (2013)</a:t>
            </a:r>
          </a:p>
          <a:p>
            <a:endParaRPr lang="en-GB" dirty="0"/>
          </a:p>
        </p:txBody>
      </p:sp>
    </p:spTree>
    <p:extLst>
      <p:ext uri="{BB962C8B-B14F-4D97-AF65-F5344CB8AC3E}">
        <p14:creationId xmlns:p14="http://schemas.microsoft.com/office/powerpoint/2010/main" val="2705476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86F738-A075-5205-8D59-BE77C296B034}"/>
              </a:ext>
            </a:extLst>
          </p:cNvPr>
          <p:cNvSpPr>
            <a:spLocks noGrp="1"/>
          </p:cNvSpPr>
          <p:nvPr>
            <p:ph type="title"/>
          </p:nvPr>
        </p:nvSpPr>
        <p:spPr>
          <a:xfrm>
            <a:off x="257175" y="106139"/>
            <a:ext cx="8515350" cy="1325563"/>
          </a:xfrm>
          <a:solidFill>
            <a:schemeClr val="bg1"/>
          </a:solidFill>
        </p:spPr>
        <p:txBody>
          <a:bodyPr>
            <a:normAutofit fontScale="90000"/>
          </a:bodyPr>
          <a:lstStyle/>
          <a:p>
            <a:r>
              <a:rPr lang="en-US" sz="4400" b="1" dirty="0">
                <a:ea typeface="+mj-lt"/>
                <a:cs typeface="+mj-lt"/>
              </a:rPr>
              <a:t>MC 1 - </a:t>
            </a:r>
            <a:r>
              <a:rPr lang="cy-GB" sz="4400" b="1" dirty="0">
                <a:ea typeface="+mj-lt"/>
                <a:cs typeface="+mj-lt"/>
              </a:rPr>
              <a:t>Meysydd allweddol i'w hystyried </a:t>
            </a:r>
            <a:br>
              <a:rPr lang="cy-GB" sz="4400" b="1" dirty="0">
                <a:ea typeface="+mj-lt"/>
                <a:cs typeface="+mj-lt"/>
              </a:rPr>
            </a:br>
            <a:r>
              <a:rPr lang="en-US" sz="4400" i="1" dirty="0">
                <a:ea typeface="+mj-lt"/>
                <a:cs typeface="+mj-lt"/>
              </a:rPr>
              <a:t>CS 1 - Key areas for reflection</a:t>
            </a:r>
            <a:endParaRPr lang="cy-GB" dirty="0"/>
          </a:p>
        </p:txBody>
      </p:sp>
      <p:sp>
        <p:nvSpPr>
          <p:cNvPr id="4" name="Content Placeholder 3">
            <a:extLst>
              <a:ext uri="{FF2B5EF4-FFF2-40B4-BE49-F238E27FC236}">
                <a16:creationId xmlns:a16="http://schemas.microsoft.com/office/drawing/2014/main" id="{F1796B42-007C-83B8-C693-D6EA307AFBCF}"/>
              </a:ext>
            </a:extLst>
          </p:cNvPr>
          <p:cNvSpPr>
            <a:spLocks noGrp="1"/>
          </p:cNvSpPr>
          <p:nvPr>
            <p:ph sz="half" idx="1"/>
          </p:nvPr>
        </p:nvSpPr>
        <p:spPr>
          <a:xfrm>
            <a:off x="628650" y="1612683"/>
            <a:ext cx="3886200" cy="4351338"/>
          </a:xfrm>
        </p:spPr>
        <p:txBody>
          <a:bodyPr>
            <a:normAutofit fontScale="70000" lnSpcReduction="20000"/>
          </a:bodyPr>
          <a:lstStyle/>
          <a:p>
            <a:pPr marL="285750" indent="-285750">
              <a:buFont typeface="Arial" panose="020B0604020202020204" pitchFamily="34" charset="0"/>
              <a:buChar char="•"/>
            </a:pPr>
            <a:r>
              <a:rPr lang="cy-GB" sz="3100" dirty="0"/>
              <a:t>Beth yw’r dadleuon diweddar yn y maes Addysg ac a hoffech eu harchwilio ymhellach yn nghyd-destun eich ymarfer eich hunan? </a:t>
            </a:r>
          </a:p>
          <a:p>
            <a:pPr marL="0" indent="0">
              <a:buNone/>
            </a:pPr>
            <a:endParaRPr lang="cy-GB" sz="3100" dirty="0"/>
          </a:p>
          <a:p>
            <a:pPr marL="285750" indent="-285750">
              <a:buFont typeface="Arial" panose="020B0604020202020204" pitchFamily="34" charset="0"/>
              <a:buChar char="•"/>
            </a:pPr>
            <a:r>
              <a:rPr lang="cy-GB" sz="3100" dirty="0"/>
              <a:t>Beth sydd gennych chi ddiddordeb mewn ymchwilio ac ydych chi’n gallu darganfod llenyddiaeth i gefnogi y maes hwn? </a:t>
            </a:r>
          </a:p>
          <a:p>
            <a:pPr marL="285750" indent="-285750">
              <a:buFont typeface="Arial" panose="020B0604020202020204" pitchFamily="34" charset="0"/>
              <a:buChar char="•"/>
            </a:pPr>
            <a:endParaRPr lang="cy-GB" sz="3100" dirty="0"/>
          </a:p>
          <a:p>
            <a:pPr marL="285750" indent="-285750">
              <a:buFont typeface="Arial" panose="020B0604020202020204" pitchFamily="34" charset="0"/>
              <a:buChar char="•"/>
            </a:pPr>
            <a:r>
              <a:rPr lang="cy-GB" sz="3100" dirty="0"/>
              <a:t>Ystyriwch mathau gwahanol o gwestiynau. </a:t>
            </a:r>
            <a:endParaRPr lang="cy-GB" sz="3100" dirty="0">
              <a:ea typeface="Calibri"/>
              <a:cs typeface="Calibri"/>
            </a:endParaRPr>
          </a:p>
          <a:p>
            <a:pPr marL="285750" indent="-285750">
              <a:buFont typeface="Arial" panose="020B0604020202020204" pitchFamily="34" charset="0"/>
              <a:buChar char="•"/>
            </a:pPr>
            <a:endParaRPr lang="cy-GB" dirty="0"/>
          </a:p>
          <a:p>
            <a:endParaRPr lang="cy-GB" dirty="0"/>
          </a:p>
        </p:txBody>
      </p:sp>
      <p:sp>
        <p:nvSpPr>
          <p:cNvPr id="5" name="Content Placeholder 4">
            <a:extLst>
              <a:ext uri="{FF2B5EF4-FFF2-40B4-BE49-F238E27FC236}">
                <a16:creationId xmlns:a16="http://schemas.microsoft.com/office/drawing/2014/main" id="{C1141AAE-1208-3E53-79D0-A845D3DC3291}"/>
              </a:ext>
            </a:extLst>
          </p:cNvPr>
          <p:cNvSpPr>
            <a:spLocks noGrp="1"/>
          </p:cNvSpPr>
          <p:nvPr>
            <p:ph sz="half" idx="2"/>
          </p:nvPr>
        </p:nvSpPr>
        <p:spPr>
          <a:xfrm>
            <a:off x="4629152" y="1612683"/>
            <a:ext cx="3487714" cy="4351338"/>
          </a:xfrm>
          <a:solidFill>
            <a:schemeClr val="bg1"/>
          </a:solidFill>
        </p:spPr>
        <p:txBody>
          <a:bodyPr>
            <a:normAutofit fontScale="70000" lnSpcReduction="20000"/>
          </a:bodyPr>
          <a:lstStyle/>
          <a:p>
            <a:pPr marL="285750" indent="-285750">
              <a:buFont typeface="Arial" panose="020B0604020202020204" pitchFamily="34" charset="0"/>
              <a:buChar char="•"/>
            </a:pPr>
            <a:r>
              <a:rPr lang="en-GB" sz="3100" i="1" dirty="0"/>
              <a:t>What are some of current debates in education and would you like to explore them in your own practice?</a:t>
            </a:r>
            <a:endParaRPr lang="en-GB" sz="3100" i="1" dirty="0">
              <a:ea typeface="Calibri"/>
              <a:cs typeface="Calibri"/>
            </a:endParaRPr>
          </a:p>
          <a:p>
            <a:endParaRPr lang="en-GB" sz="3100" i="1" dirty="0"/>
          </a:p>
          <a:p>
            <a:pPr marL="285750" indent="-285750">
              <a:buFont typeface="Arial" panose="020B0604020202020204" pitchFamily="34" charset="0"/>
              <a:buChar char="•"/>
            </a:pPr>
            <a:r>
              <a:rPr lang="en-GB" sz="3100" i="1" dirty="0">
                <a:ea typeface="+mj-lt"/>
                <a:cs typeface="+mj-lt"/>
              </a:rPr>
              <a:t>What are you interested in exploring and can you</a:t>
            </a:r>
            <a:r>
              <a:rPr lang="en-GB" sz="3100" i="1" dirty="0">
                <a:ea typeface="Calibri Light"/>
                <a:cs typeface="Calibri Light"/>
              </a:rPr>
              <a:t> </a:t>
            </a:r>
            <a:r>
              <a:rPr lang="en-GB" sz="3100" i="1" dirty="0"/>
              <a:t>find literature to underpin the area?</a:t>
            </a:r>
            <a:endParaRPr lang="en-GB" sz="3100" i="1" dirty="0">
              <a:ea typeface="Calibri"/>
              <a:cs typeface="Calibri"/>
            </a:endParaRPr>
          </a:p>
          <a:p>
            <a:pPr marL="285750" indent="-285750">
              <a:buFont typeface="Arial" panose="020B0604020202020204" pitchFamily="34" charset="0"/>
              <a:buChar char="•"/>
            </a:pPr>
            <a:endParaRPr lang="en-GB" sz="3100" i="1" dirty="0"/>
          </a:p>
          <a:p>
            <a:pPr marL="285750" indent="-285750">
              <a:buFont typeface="Arial" panose="020B0604020202020204" pitchFamily="34" charset="0"/>
              <a:buChar char="•"/>
            </a:pPr>
            <a:r>
              <a:rPr lang="en-GB" sz="3100" i="1" dirty="0"/>
              <a:t>Think about the different question types</a:t>
            </a:r>
            <a:endParaRPr lang="en-GB" sz="3100" i="1" dirty="0">
              <a:ea typeface="Calibri"/>
              <a:cs typeface="Calibri"/>
            </a:endParaRPr>
          </a:p>
          <a:p>
            <a:pPr marL="285750" indent="-285750">
              <a:buFont typeface="Arial" panose="020B0604020202020204" pitchFamily="34" charset="0"/>
              <a:buChar char="•"/>
            </a:pPr>
            <a:endParaRPr lang="en-GB" sz="3100" i="1" dirty="0"/>
          </a:p>
          <a:p>
            <a:pPr marL="0" indent="0">
              <a:buNone/>
            </a:pPr>
            <a:endParaRPr lang="cy-GB" dirty="0"/>
          </a:p>
        </p:txBody>
      </p:sp>
    </p:spTree>
    <p:extLst>
      <p:ext uri="{BB962C8B-B14F-4D97-AF65-F5344CB8AC3E}">
        <p14:creationId xmlns:p14="http://schemas.microsoft.com/office/powerpoint/2010/main" val="1908004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86F738-A075-5205-8D59-BE77C296B034}"/>
              </a:ext>
            </a:extLst>
          </p:cNvPr>
          <p:cNvSpPr>
            <a:spLocks noGrp="1"/>
          </p:cNvSpPr>
          <p:nvPr>
            <p:ph type="title"/>
          </p:nvPr>
        </p:nvSpPr>
        <p:spPr>
          <a:xfrm>
            <a:off x="257175" y="106139"/>
            <a:ext cx="8515350" cy="1325563"/>
          </a:xfrm>
        </p:spPr>
        <p:txBody>
          <a:bodyPr>
            <a:normAutofit fontScale="90000"/>
          </a:bodyPr>
          <a:lstStyle/>
          <a:p>
            <a:r>
              <a:rPr lang="en-US" sz="4400" b="1" dirty="0">
                <a:ea typeface="+mj-lt"/>
                <a:cs typeface="+mj-lt"/>
              </a:rPr>
              <a:t>MC 1 - </a:t>
            </a:r>
            <a:r>
              <a:rPr lang="cy-GB" sz="4400" b="1" dirty="0">
                <a:ea typeface="+mj-lt"/>
                <a:cs typeface="+mj-lt"/>
              </a:rPr>
              <a:t>Meysydd allweddol i'w hystyried </a:t>
            </a:r>
            <a:br>
              <a:rPr lang="cy-GB" sz="4400" b="1" dirty="0">
                <a:ea typeface="+mj-lt"/>
                <a:cs typeface="+mj-lt"/>
              </a:rPr>
            </a:br>
            <a:r>
              <a:rPr lang="en-US" sz="4400" i="1" dirty="0">
                <a:ea typeface="+mj-lt"/>
                <a:cs typeface="+mj-lt"/>
              </a:rPr>
              <a:t>CS 1 - Key areas for reflection</a:t>
            </a:r>
            <a:endParaRPr lang="cy-GB" dirty="0"/>
          </a:p>
        </p:txBody>
      </p:sp>
      <p:sp>
        <p:nvSpPr>
          <p:cNvPr id="4" name="Content Placeholder 3">
            <a:extLst>
              <a:ext uri="{FF2B5EF4-FFF2-40B4-BE49-F238E27FC236}">
                <a16:creationId xmlns:a16="http://schemas.microsoft.com/office/drawing/2014/main" id="{F1796B42-007C-83B8-C693-D6EA307AFBCF}"/>
              </a:ext>
            </a:extLst>
          </p:cNvPr>
          <p:cNvSpPr>
            <a:spLocks noGrp="1"/>
          </p:cNvSpPr>
          <p:nvPr>
            <p:ph sz="half" idx="1"/>
          </p:nvPr>
        </p:nvSpPr>
        <p:spPr>
          <a:xfrm>
            <a:off x="628650" y="1600157"/>
            <a:ext cx="3886200" cy="4351338"/>
          </a:xfrm>
        </p:spPr>
        <p:txBody>
          <a:bodyPr>
            <a:normAutofit fontScale="85000" lnSpcReduction="20000"/>
          </a:bodyPr>
          <a:lstStyle/>
          <a:p>
            <a:pPr marL="285750" indent="-285750">
              <a:buFont typeface="Arial" panose="020B0604020202020204" pitchFamily="34" charset="0"/>
              <a:buChar char="•"/>
            </a:pPr>
            <a:r>
              <a:rPr lang="cy-GB" dirty="0"/>
              <a:t>Ystyriwch werth ymarfer myfyriol a sut y gall hyn gefnogi eich ymchwil. Mae modd i’r dyddlyfr myfyrio eich cynorthwyo gyda hyn. </a:t>
            </a:r>
          </a:p>
          <a:p>
            <a:pPr marL="285750" indent="-285750">
              <a:buFont typeface="Arial" panose="020B0604020202020204" pitchFamily="34" charset="0"/>
              <a:buChar char="•"/>
            </a:pPr>
            <a:endParaRPr lang="cy-GB" dirty="0"/>
          </a:p>
          <a:p>
            <a:pPr marL="285750" indent="-285750">
              <a:buFont typeface="Arial" panose="020B0604020202020204" pitchFamily="34" charset="0"/>
              <a:buChar char="•"/>
            </a:pPr>
            <a:r>
              <a:rPr lang="cy-GB" sz="2800" dirty="0"/>
              <a:t>Oes yna unrhyw ystyriaethau moesegol?</a:t>
            </a:r>
          </a:p>
          <a:p>
            <a:pPr marL="285750" indent="-285750">
              <a:buFont typeface="Arial" panose="020B0604020202020204" pitchFamily="34" charset="0"/>
              <a:buChar char="•"/>
            </a:pPr>
            <a:endParaRPr lang="cy-GB" dirty="0"/>
          </a:p>
          <a:p>
            <a:pPr marL="285750" indent="-285750">
              <a:buFont typeface="Arial" panose="020B0604020202020204" pitchFamily="34" charset="0"/>
              <a:buChar char="•"/>
            </a:pPr>
            <a:r>
              <a:rPr lang="cy-GB" sz="2800" dirty="0"/>
              <a:t>Ystyriwch eich sgiliau a’ch gwybodaeth chi ac beth allech chi gyfrannu i’r ymchwil.</a:t>
            </a:r>
            <a:endParaRPr lang="en-GB" sz="2800" b="0" i="0" dirty="0">
              <a:effectLst/>
              <a:latin typeface="Helvetica" panose="020B0604020202020204" pitchFamily="34" charset="0"/>
            </a:endParaRPr>
          </a:p>
          <a:p>
            <a:endParaRPr lang="cy-GB" dirty="0"/>
          </a:p>
        </p:txBody>
      </p:sp>
      <p:sp>
        <p:nvSpPr>
          <p:cNvPr id="5" name="Content Placeholder 4">
            <a:extLst>
              <a:ext uri="{FF2B5EF4-FFF2-40B4-BE49-F238E27FC236}">
                <a16:creationId xmlns:a16="http://schemas.microsoft.com/office/drawing/2014/main" id="{C1141AAE-1208-3E53-79D0-A845D3DC3291}"/>
              </a:ext>
            </a:extLst>
          </p:cNvPr>
          <p:cNvSpPr>
            <a:spLocks noGrp="1"/>
          </p:cNvSpPr>
          <p:nvPr>
            <p:ph sz="half" idx="2"/>
          </p:nvPr>
        </p:nvSpPr>
        <p:spPr>
          <a:xfrm>
            <a:off x="4629152" y="1600157"/>
            <a:ext cx="3886200" cy="4351338"/>
          </a:xfrm>
          <a:solidFill>
            <a:schemeClr val="bg1"/>
          </a:solidFill>
        </p:spPr>
        <p:txBody>
          <a:bodyPr>
            <a:normAutofit fontScale="85000" lnSpcReduction="20000"/>
          </a:bodyPr>
          <a:lstStyle/>
          <a:p>
            <a:pPr marL="285750" indent="-285750">
              <a:buFont typeface="Arial" panose="020B0604020202020204" pitchFamily="34" charset="0"/>
              <a:buChar char="•"/>
            </a:pPr>
            <a:r>
              <a:rPr lang="en-GB" i="1" dirty="0"/>
              <a:t>The value of reflective practice and how this supports your research.  The reflective journal can help with this.</a:t>
            </a:r>
            <a:endParaRPr lang="en-GB" sz="2800" i="1" dirty="0"/>
          </a:p>
          <a:p>
            <a:endParaRPr lang="en-GB" i="1" dirty="0"/>
          </a:p>
          <a:p>
            <a:pPr marL="285750" indent="-285750">
              <a:buFont typeface="Arial" panose="020B0604020202020204" pitchFamily="34" charset="0"/>
              <a:buChar char="•"/>
            </a:pPr>
            <a:r>
              <a:rPr lang="en-GB" sz="2800" i="1" dirty="0"/>
              <a:t>Are there any ethical considerations?</a:t>
            </a:r>
          </a:p>
          <a:p>
            <a:pPr marL="285750" indent="-285750">
              <a:buFont typeface="Arial" panose="020B0604020202020204" pitchFamily="34" charset="0"/>
              <a:buChar char="•"/>
            </a:pPr>
            <a:endParaRPr lang="en-GB" i="1" dirty="0"/>
          </a:p>
          <a:p>
            <a:pPr marL="285750" indent="-285750">
              <a:buFont typeface="Arial" panose="020B0604020202020204" pitchFamily="34" charset="0"/>
              <a:buChar char="•"/>
            </a:pPr>
            <a:r>
              <a:rPr lang="en-GB" sz="2800" i="1" dirty="0"/>
              <a:t>Think about your own skills and knowledge and what you bring to the research.</a:t>
            </a:r>
          </a:p>
          <a:p>
            <a:endParaRPr lang="cy-GB" dirty="0"/>
          </a:p>
        </p:txBody>
      </p:sp>
    </p:spTree>
    <p:extLst>
      <p:ext uri="{BB962C8B-B14F-4D97-AF65-F5344CB8AC3E}">
        <p14:creationId xmlns:p14="http://schemas.microsoft.com/office/powerpoint/2010/main" val="1719506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8A6F6E-1C18-4527-8FA5-6F6E814445F5}"/>
              </a:ext>
            </a:extLst>
          </p:cNvPr>
          <p:cNvSpPr>
            <a:spLocks noGrp="1"/>
          </p:cNvSpPr>
          <p:nvPr>
            <p:ph type="title"/>
          </p:nvPr>
        </p:nvSpPr>
        <p:spPr>
          <a:xfrm>
            <a:off x="473202" y="1284518"/>
            <a:ext cx="2571750" cy="832789"/>
          </a:xfrm>
        </p:spPr>
        <p:txBody>
          <a:bodyPr anchor="b">
            <a:normAutofit/>
          </a:bodyPr>
          <a:lstStyle/>
          <a:p>
            <a:r>
              <a:rPr lang="en-GB" sz="3600" dirty="0" err="1"/>
              <a:t>Tasg</a:t>
            </a:r>
            <a:r>
              <a:rPr lang="en-GB" sz="3600" dirty="0"/>
              <a:t> / </a:t>
            </a:r>
            <a:r>
              <a:rPr lang="en-GB" sz="3600" i="1" dirty="0"/>
              <a:t>Task</a:t>
            </a:r>
          </a:p>
        </p:txBody>
      </p:sp>
      <p:sp>
        <p:nvSpPr>
          <p:cNvPr id="16"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C8E9058-6C64-4157-A218-3E89EC018978}"/>
              </a:ext>
            </a:extLst>
          </p:cNvPr>
          <p:cNvSpPr>
            <a:spLocks noGrp="1"/>
          </p:cNvSpPr>
          <p:nvPr>
            <p:ph idx="1"/>
          </p:nvPr>
        </p:nvSpPr>
        <p:spPr>
          <a:xfrm>
            <a:off x="473202" y="2807208"/>
            <a:ext cx="2571750" cy="3410712"/>
          </a:xfrm>
        </p:spPr>
        <p:txBody>
          <a:bodyPr anchor="t">
            <a:normAutofit/>
          </a:bodyPr>
          <a:lstStyle/>
          <a:p>
            <a:pPr marL="0" indent="0">
              <a:buNone/>
            </a:pPr>
            <a:r>
              <a:rPr lang="cy-GB" sz="2400" dirty="0"/>
              <a:t>Gwnewch restr o gwestiynau posib fel syniadau posib ar gyfer prosiect.</a:t>
            </a:r>
          </a:p>
          <a:p>
            <a:pPr marL="0" indent="0">
              <a:buNone/>
            </a:pPr>
            <a:r>
              <a:rPr lang="en-GB" sz="2400" i="1" dirty="0"/>
              <a:t>Make a list of the potential research questions for </a:t>
            </a:r>
            <a:r>
              <a:rPr lang="en-GB" sz="2400" i="1"/>
              <a:t>your project</a:t>
            </a:r>
            <a:endParaRPr lang="en-GB" sz="1900" dirty="0"/>
          </a:p>
          <a:p>
            <a:endParaRPr lang="en-GB" sz="1900" dirty="0"/>
          </a:p>
        </p:txBody>
      </p:sp>
      <p:pic>
        <p:nvPicPr>
          <p:cNvPr id="6" name="Picture 5" descr="A picture containing nature, rock, stone, several&#10;&#10;Description automatically generated">
            <a:extLst>
              <a:ext uri="{FF2B5EF4-FFF2-40B4-BE49-F238E27FC236}">
                <a16:creationId xmlns:a16="http://schemas.microsoft.com/office/drawing/2014/main" id="{6102F339-B7E2-4907-A53E-0A87579E5640}"/>
              </a:ext>
            </a:extLst>
          </p:cNvPr>
          <p:cNvPicPr>
            <a:picLocks noChangeAspect="1"/>
          </p:cNvPicPr>
          <p:nvPr/>
        </p:nvPicPr>
        <p:blipFill>
          <a:blip r:embed="rId2"/>
          <a:stretch>
            <a:fillRect/>
          </a:stretch>
        </p:blipFill>
        <p:spPr>
          <a:xfrm>
            <a:off x="3490722" y="1700913"/>
            <a:ext cx="5177790" cy="3456174"/>
          </a:xfrm>
          <a:prstGeom prst="rect">
            <a:avLst/>
          </a:prstGeom>
        </p:spPr>
      </p:pic>
    </p:spTree>
    <p:extLst>
      <p:ext uri="{BB962C8B-B14F-4D97-AF65-F5344CB8AC3E}">
        <p14:creationId xmlns:p14="http://schemas.microsoft.com/office/powerpoint/2010/main" val="3045611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C583C-38E7-4091-B73B-544671B421A4}"/>
              </a:ext>
            </a:extLst>
          </p:cNvPr>
          <p:cNvSpPr>
            <a:spLocks noGrp="1"/>
          </p:cNvSpPr>
          <p:nvPr>
            <p:ph type="title"/>
          </p:nvPr>
        </p:nvSpPr>
        <p:spPr>
          <a:solidFill>
            <a:schemeClr val="bg1"/>
          </a:solidFill>
        </p:spPr>
        <p:txBody>
          <a:bodyPr>
            <a:normAutofit fontScale="90000"/>
          </a:bodyPr>
          <a:lstStyle/>
          <a:p>
            <a:r>
              <a:rPr lang="cy-GB" dirty="0"/>
              <a:t>O ymarfer myfyriol i ymarfer atblygol</a:t>
            </a:r>
            <a:br>
              <a:rPr lang="en-GB" dirty="0"/>
            </a:br>
            <a:r>
              <a:rPr lang="en-GB" dirty="0"/>
              <a:t>From reflective to reflexive practice</a:t>
            </a:r>
          </a:p>
        </p:txBody>
      </p:sp>
      <p:sp>
        <p:nvSpPr>
          <p:cNvPr id="3" name="Content Placeholder 2">
            <a:extLst>
              <a:ext uri="{FF2B5EF4-FFF2-40B4-BE49-F238E27FC236}">
                <a16:creationId xmlns:a16="http://schemas.microsoft.com/office/drawing/2014/main" id="{DAB69965-B3CC-4047-9B7F-C03AEC2F9602}"/>
              </a:ext>
            </a:extLst>
          </p:cNvPr>
          <p:cNvSpPr>
            <a:spLocks noGrp="1"/>
          </p:cNvSpPr>
          <p:nvPr>
            <p:ph idx="1"/>
          </p:nvPr>
        </p:nvSpPr>
        <p:spPr/>
        <p:txBody>
          <a:bodyPr/>
          <a:lstStyle/>
          <a:p>
            <a:pPr marL="0" indent="0">
              <a:buNone/>
            </a:pPr>
            <a:r>
              <a:rPr lang="en-GB" dirty="0" err="1"/>
              <a:t>Ymarfer</a:t>
            </a:r>
            <a:r>
              <a:rPr lang="en-GB" dirty="0"/>
              <a:t> </a:t>
            </a:r>
            <a:r>
              <a:rPr lang="en-GB" dirty="0" err="1"/>
              <a:t>atblygol</a:t>
            </a:r>
            <a:r>
              <a:rPr lang="en-GB" dirty="0"/>
              <a:t>/Reflexive practice:</a:t>
            </a:r>
          </a:p>
          <a:p>
            <a:pPr marL="0" indent="0">
              <a:buNone/>
            </a:pPr>
            <a:endParaRPr lang="en-GB" dirty="0"/>
          </a:p>
          <a:p>
            <a:pPr marL="0" indent="0">
              <a:buNone/>
            </a:pPr>
            <a:r>
              <a:rPr lang="en-GB" dirty="0"/>
              <a:t>“striving to be aware of the impact our actions might be having on others and on the systems in which we work … [and] recognising the external factors which constrain or shape our actions” (Door, 2015, p.13)</a:t>
            </a:r>
          </a:p>
          <a:p>
            <a:pPr marL="0" indent="0">
              <a:buNone/>
            </a:pPr>
            <a:endParaRPr lang="en-GB" dirty="0"/>
          </a:p>
          <a:p>
            <a:endParaRPr lang="en-GB" dirty="0"/>
          </a:p>
        </p:txBody>
      </p:sp>
    </p:spTree>
    <p:extLst>
      <p:ext uri="{BB962C8B-B14F-4D97-AF65-F5344CB8AC3E}">
        <p14:creationId xmlns:p14="http://schemas.microsoft.com/office/powerpoint/2010/main" val="3733710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0C916-CB40-46A4-863F-6F83BFD45C7C}"/>
              </a:ext>
            </a:extLst>
          </p:cNvPr>
          <p:cNvSpPr>
            <a:spLocks noGrp="1"/>
          </p:cNvSpPr>
          <p:nvPr>
            <p:ph type="title"/>
          </p:nvPr>
        </p:nvSpPr>
        <p:spPr/>
        <p:txBody>
          <a:bodyPr/>
          <a:lstStyle/>
          <a:p>
            <a:r>
              <a:rPr lang="cy-GB" dirty="0"/>
              <a:t>Adweithedd</a:t>
            </a:r>
            <a:r>
              <a:rPr lang="en-GB" dirty="0"/>
              <a:t> / Reflexivity …</a:t>
            </a:r>
          </a:p>
        </p:txBody>
      </p:sp>
      <p:sp>
        <p:nvSpPr>
          <p:cNvPr id="3" name="Content Placeholder 2">
            <a:extLst>
              <a:ext uri="{FF2B5EF4-FFF2-40B4-BE49-F238E27FC236}">
                <a16:creationId xmlns:a16="http://schemas.microsoft.com/office/drawing/2014/main" id="{CEB743C8-64A0-4296-B674-04CA2074589A}"/>
              </a:ext>
            </a:extLst>
          </p:cNvPr>
          <p:cNvSpPr>
            <a:spLocks noGrp="1"/>
          </p:cNvSpPr>
          <p:nvPr>
            <p:ph idx="1"/>
          </p:nvPr>
        </p:nvSpPr>
        <p:spPr>
          <a:xfrm>
            <a:off x="628650" y="2541065"/>
            <a:ext cx="4406813" cy="3120699"/>
          </a:xfrm>
        </p:spPr>
        <p:txBody>
          <a:bodyPr>
            <a:normAutofit/>
          </a:bodyPr>
          <a:lstStyle/>
          <a:p>
            <a:r>
              <a:rPr lang="cy-GB" sz="2400" dirty="0"/>
              <a:t>Epistemoleg (ein safbwynt ar beth yw gwybodaeth)</a:t>
            </a:r>
          </a:p>
          <a:p>
            <a:r>
              <a:rPr lang="cy-GB" sz="2400" dirty="0"/>
              <a:t>Ontoleg (sut rydyn ni'n diffinio realiti)</a:t>
            </a:r>
          </a:p>
          <a:p>
            <a:r>
              <a:rPr lang="cy-GB" sz="2400" dirty="0" err="1"/>
              <a:t>Axioleg</a:t>
            </a:r>
            <a:r>
              <a:rPr lang="cy-GB" sz="2400" dirty="0"/>
              <a:t> / moeseg (pa werthoedd sydd gennym ar addysg)</a:t>
            </a:r>
          </a:p>
          <a:p>
            <a:pPr marL="0" indent="0">
              <a:buNone/>
            </a:pPr>
            <a:endParaRPr lang="en-GB" dirty="0"/>
          </a:p>
        </p:txBody>
      </p:sp>
      <p:sp>
        <p:nvSpPr>
          <p:cNvPr id="4" name="TextBox 3">
            <a:extLst>
              <a:ext uri="{FF2B5EF4-FFF2-40B4-BE49-F238E27FC236}">
                <a16:creationId xmlns:a16="http://schemas.microsoft.com/office/drawing/2014/main" id="{A6FA2707-522F-BB06-431C-ECB08E5E662C}"/>
              </a:ext>
            </a:extLst>
          </p:cNvPr>
          <p:cNvSpPr txBox="1"/>
          <p:nvPr/>
        </p:nvSpPr>
        <p:spPr>
          <a:xfrm>
            <a:off x="777790" y="1410313"/>
            <a:ext cx="6661498" cy="1231106"/>
          </a:xfrm>
          <a:prstGeom prst="rect">
            <a:avLst/>
          </a:prstGeom>
          <a:noFill/>
        </p:spPr>
        <p:txBody>
          <a:bodyPr wrap="square" rtlCol="0">
            <a:spAutoFit/>
          </a:bodyPr>
          <a:lstStyle/>
          <a:p>
            <a:pPr marL="0" indent="0">
              <a:buNone/>
            </a:pPr>
            <a:r>
              <a:rPr lang="cy-GB" sz="2800" dirty="0"/>
              <a:t>Mae angen ymwybyddiaeth o’n…</a:t>
            </a:r>
          </a:p>
          <a:p>
            <a:pPr marL="0" indent="0">
              <a:buNone/>
            </a:pPr>
            <a:r>
              <a:rPr lang="en-GB" sz="2800" i="1" dirty="0"/>
              <a:t>Demands awareness of our:</a:t>
            </a:r>
          </a:p>
          <a:p>
            <a:endParaRPr lang="cy-GB" dirty="0"/>
          </a:p>
        </p:txBody>
      </p:sp>
      <p:sp>
        <p:nvSpPr>
          <p:cNvPr id="5" name="Content Placeholder 2">
            <a:extLst>
              <a:ext uri="{FF2B5EF4-FFF2-40B4-BE49-F238E27FC236}">
                <a16:creationId xmlns:a16="http://schemas.microsoft.com/office/drawing/2014/main" id="{E48DB546-ED0F-3C56-B32F-F590589E2B8F}"/>
              </a:ext>
            </a:extLst>
          </p:cNvPr>
          <p:cNvSpPr txBox="1">
            <a:spLocks/>
          </p:cNvSpPr>
          <p:nvPr/>
        </p:nvSpPr>
        <p:spPr>
          <a:xfrm>
            <a:off x="5035462" y="2541065"/>
            <a:ext cx="3858017" cy="363589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dirty="0"/>
              <a:t>Epistemology (our position on what knowledge is)</a:t>
            </a:r>
          </a:p>
          <a:p>
            <a:r>
              <a:rPr lang="en-GB" i="1" dirty="0"/>
              <a:t>Ontology (how we define reality)</a:t>
            </a:r>
          </a:p>
          <a:p>
            <a:r>
              <a:rPr lang="en-GB" i="1" dirty="0"/>
              <a:t>Axiology / ethics (what values we hold on education)</a:t>
            </a:r>
          </a:p>
          <a:p>
            <a:endParaRPr lang="en-GB" dirty="0"/>
          </a:p>
          <a:p>
            <a:r>
              <a:rPr lang="en-GB" dirty="0"/>
              <a:t>(Door, 2015, p.13)</a:t>
            </a:r>
          </a:p>
        </p:txBody>
      </p:sp>
    </p:spTree>
    <p:extLst>
      <p:ext uri="{BB962C8B-B14F-4D97-AF65-F5344CB8AC3E}">
        <p14:creationId xmlns:p14="http://schemas.microsoft.com/office/powerpoint/2010/main" val="3573579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DFE26-78C2-432D-959F-BCEE095F0709}"/>
              </a:ext>
            </a:extLst>
          </p:cNvPr>
          <p:cNvSpPr>
            <a:spLocks noGrp="1"/>
          </p:cNvSpPr>
          <p:nvPr>
            <p:ph type="title"/>
          </p:nvPr>
        </p:nvSpPr>
        <p:spPr>
          <a:xfrm>
            <a:off x="628650" y="365127"/>
            <a:ext cx="7886700" cy="762216"/>
          </a:xfrm>
          <a:solidFill>
            <a:schemeClr val="bg1"/>
          </a:solidFill>
        </p:spPr>
        <p:txBody>
          <a:bodyPr>
            <a:normAutofit fontScale="90000"/>
          </a:bodyPr>
          <a:lstStyle/>
          <a:p>
            <a:r>
              <a:rPr lang="cy-GB" dirty="0"/>
              <a:t>Gweithgaredd: Adweithedd</a:t>
            </a:r>
            <a:br>
              <a:rPr lang="cy-GB" dirty="0"/>
            </a:br>
            <a:r>
              <a:rPr lang="en-GB" i="1" dirty="0"/>
              <a:t>Activity - Reflexivity</a:t>
            </a:r>
          </a:p>
        </p:txBody>
      </p:sp>
      <p:sp>
        <p:nvSpPr>
          <p:cNvPr id="3" name="Content Placeholder 2">
            <a:extLst>
              <a:ext uri="{FF2B5EF4-FFF2-40B4-BE49-F238E27FC236}">
                <a16:creationId xmlns:a16="http://schemas.microsoft.com/office/drawing/2014/main" id="{729C0582-5EAD-46C4-8EF4-27413D8D2226}"/>
              </a:ext>
            </a:extLst>
          </p:cNvPr>
          <p:cNvSpPr>
            <a:spLocks noGrp="1"/>
          </p:cNvSpPr>
          <p:nvPr>
            <p:ph sz="half" idx="1"/>
          </p:nvPr>
        </p:nvSpPr>
        <p:spPr>
          <a:xfrm>
            <a:off x="628648" y="1410635"/>
            <a:ext cx="3886200" cy="4351338"/>
          </a:xfrm>
        </p:spPr>
        <p:txBody>
          <a:bodyPr>
            <a:normAutofit fontScale="85000" lnSpcReduction="20000"/>
          </a:bodyPr>
          <a:lstStyle/>
          <a:p>
            <a:pPr marL="0" indent="0">
              <a:buNone/>
            </a:pPr>
            <a:r>
              <a:rPr lang="cy-GB" dirty="0"/>
              <a:t>Lluniwch ddiagram/map meddwl/ysgrifennwch restrau sy’n ateb y canlynol:</a:t>
            </a:r>
          </a:p>
          <a:p>
            <a:pPr marL="0" indent="0">
              <a:buNone/>
            </a:pPr>
            <a:endParaRPr lang="cy-GB" dirty="0"/>
          </a:p>
          <a:p>
            <a:pPr marL="514350" indent="-514350">
              <a:buFont typeface="+mj-lt"/>
              <a:buAutoNum type="arabicPeriod"/>
            </a:pPr>
            <a:r>
              <a:rPr lang="cy-GB" dirty="0"/>
              <a:t>Pa ffactorau mewnol neu allanol sy'n effeithio ar eich ymarfer?</a:t>
            </a:r>
          </a:p>
          <a:p>
            <a:pPr marL="514350" indent="-514350">
              <a:buFont typeface="+mj-lt"/>
              <a:buAutoNum type="arabicPeriod"/>
            </a:pPr>
            <a:r>
              <a:rPr lang="cy-GB" dirty="0"/>
              <a:t>Sut gallai eich credoau a'ch gwerthoedd ddylanwadu ar eich ymarfer?</a:t>
            </a:r>
          </a:p>
          <a:p>
            <a:pPr marL="514350" indent="-514350">
              <a:buFont typeface="+mj-lt"/>
              <a:buAutoNum type="arabicPeriod"/>
            </a:pPr>
            <a:r>
              <a:rPr lang="cy-GB" dirty="0"/>
              <a:t>Sut ydych chi'n effeithio ar eich disgyblion, cydweithwyr, lleoliad?</a:t>
            </a:r>
            <a:endParaRPr lang="cy-GB" dirty="0">
              <a:highlight>
                <a:srgbClr val="FFFF00"/>
              </a:highlight>
            </a:endParaRPr>
          </a:p>
        </p:txBody>
      </p:sp>
      <p:sp>
        <p:nvSpPr>
          <p:cNvPr id="4" name="Content Placeholder 3">
            <a:extLst>
              <a:ext uri="{FF2B5EF4-FFF2-40B4-BE49-F238E27FC236}">
                <a16:creationId xmlns:a16="http://schemas.microsoft.com/office/drawing/2014/main" id="{1030871D-BCAE-9B7F-F501-10449507DCFD}"/>
              </a:ext>
            </a:extLst>
          </p:cNvPr>
          <p:cNvSpPr>
            <a:spLocks noGrp="1"/>
          </p:cNvSpPr>
          <p:nvPr>
            <p:ph sz="half" idx="2"/>
          </p:nvPr>
        </p:nvSpPr>
        <p:spPr>
          <a:xfrm>
            <a:off x="4629154" y="1410635"/>
            <a:ext cx="3886200" cy="4508642"/>
          </a:xfrm>
        </p:spPr>
        <p:txBody>
          <a:bodyPr>
            <a:normAutofit fontScale="85000" lnSpcReduction="20000"/>
          </a:bodyPr>
          <a:lstStyle/>
          <a:p>
            <a:pPr marL="0" indent="0">
              <a:buNone/>
            </a:pPr>
            <a:r>
              <a:rPr lang="en-GB" i="1" dirty="0"/>
              <a:t>Draw a diagram/mind map/write lists that answer the following:</a:t>
            </a:r>
          </a:p>
          <a:p>
            <a:endParaRPr lang="en-GB" i="1" dirty="0"/>
          </a:p>
          <a:p>
            <a:pPr marL="514350" indent="-514350">
              <a:buFont typeface="+mj-lt"/>
              <a:buAutoNum type="arabicPeriod"/>
            </a:pPr>
            <a:r>
              <a:rPr lang="en-GB" i="1" dirty="0"/>
              <a:t>What internal or external factors impact on your practice?</a:t>
            </a:r>
          </a:p>
          <a:p>
            <a:pPr marL="514350" indent="-514350">
              <a:buFont typeface="+mj-lt"/>
              <a:buAutoNum type="arabicPeriod"/>
            </a:pPr>
            <a:r>
              <a:rPr lang="en-GB" i="1" dirty="0"/>
              <a:t>How might your beliefs and values influence your practice?</a:t>
            </a:r>
          </a:p>
          <a:p>
            <a:pPr marL="514350" indent="-514350">
              <a:buFont typeface="+mj-lt"/>
              <a:buAutoNum type="arabicPeriod"/>
            </a:pPr>
            <a:r>
              <a:rPr lang="en-GB" i="1" dirty="0"/>
              <a:t>How do you impact on your pupils, colleagues, setting?</a:t>
            </a:r>
          </a:p>
          <a:p>
            <a:endParaRPr lang="cy-GB" dirty="0"/>
          </a:p>
        </p:txBody>
      </p:sp>
    </p:spTree>
    <p:extLst>
      <p:ext uri="{BB962C8B-B14F-4D97-AF65-F5344CB8AC3E}">
        <p14:creationId xmlns:p14="http://schemas.microsoft.com/office/powerpoint/2010/main" val="2812910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24BB-173C-41CB-85E9-AC6102DDA4E9}"/>
              </a:ext>
            </a:extLst>
          </p:cNvPr>
          <p:cNvSpPr>
            <a:spLocks noGrp="1"/>
          </p:cNvSpPr>
          <p:nvPr>
            <p:ph type="title"/>
          </p:nvPr>
        </p:nvSpPr>
        <p:spPr/>
        <p:txBody>
          <a:bodyPr/>
          <a:lstStyle/>
          <a:p>
            <a:r>
              <a:rPr lang="cy-GB" b="1" dirty="0"/>
              <a:t>Adweithedd mewn ymchwil</a:t>
            </a:r>
            <a:br>
              <a:rPr lang="en-GB" dirty="0"/>
            </a:br>
            <a:r>
              <a:rPr lang="cy-GB" dirty="0" err="1"/>
              <a:t>Reflexivity</a:t>
            </a:r>
            <a:r>
              <a:rPr lang="cy-GB" dirty="0"/>
              <a:t> </a:t>
            </a:r>
            <a:r>
              <a:rPr lang="cy-GB" dirty="0" err="1"/>
              <a:t>in</a:t>
            </a:r>
            <a:r>
              <a:rPr lang="cy-GB" dirty="0"/>
              <a:t> Research</a:t>
            </a:r>
          </a:p>
        </p:txBody>
      </p:sp>
      <p:sp>
        <p:nvSpPr>
          <p:cNvPr id="3" name="Content Placeholder 2">
            <a:extLst>
              <a:ext uri="{FF2B5EF4-FFF2-40B4-BE49-F238E27FC236}">
                <a16:creationId xmlns:a16="http://schemas.microsoft.com/office/drawing/2014/main" id="{C54D4CDA-99B9-4E4A-82CD-CAF432F92C54}"/>
              </a:ext>
            </a:extLst>
          </p:cNvPr>
          <p:cNvSpPr>
            <a:spLocks noGrp="1"/>
          </p:cNvSpPr>
          <p:nvPr>
            <p:ph idx="1"/>
          </p:nvPr>
        </p:nvSpPr>
        <p:spPr>
          <a:xfrm>
            <a:off x="628651" y="1825625"/>
            <a:ext cx="3943350" cy="3986452"/>
          </a:xfrm>
        </p:spPr>
        <p:txBody>
          <a:bodyPr>
            <a:normAutofit lnSpcReduction="10000"/>
          </a:bodyPr>
          <a:lstStyle/>
          <a:p>
            <a:pPr marL="0" indent="0">
              <a:buNone/>
            </a:pPr>
            <a:r>
              <a:rPr lang="cy-GB" sz="2400" dirty="0">
                <a:cs typeface="Calibri"/>
              </a:rPr>
              <a:t>Ymwybyddiaeth o ac ymateb i</a:t>
            </a:r>
          </a:p>
          <a:p>
            <a:r>
              <a:rPr lang="cy-GB" sz="2400" dirty="0">
                <a:cs typeface="Calibri"/>
              </a:rPr>
              <a:t>y sylweddoliad bod safle’r ymchwilydd yn y maes yn dylanwadu ar y data y mae’n ei gynhyrchu a’i ddehongli</a:t>
            </a:r>
          </a:p>
          <a:p>
            <a:r>
              <a:rPr lang="cy-GB" sz="2400" dirty="0">
                <a:cs typeface="Calibri"/>
              </a:rPr>
              <a:t>derbyniad beirniadol bod ymchwilwyr yn datblygu ‘dealltwriaethau’ nid ‘gwirioneddau’</a:t>
            </a:r>
            <a:endParaRPr lang="cy-GB" sz="2400" dirty="0">
              <a:ea typeface="+mn-lt"/>
              <a:cs typeface="+mn-lt"/>
            </a:endParaRPr>
          </a:p>
          <a:p>
            <a:pPr marL="0" indent="0" algn="r">
              <a:buNone/>
            </a:pPr>
            <a:r>
              <a:rPr lang="cy-GB" sz="2000" dirty="0">
                <a:cs typeface="Calibri"/>
              </a:rPr>
              <a:t>(</a:t>
            </a:r>
            <a:r>
              <a:rPr lang="cy-GB" sz="2000" dirty="0" err="1">
                <a:cs typeface="Calibri"/>
              </a:rPr>
              <a:t>Alvesson</a:t>
            </a:r>
            <a:r>
              <a:rPr lang="cy-GB" sz="2000" dirty="0">
                <a:cs typeface="Calibri"/>
              </a:rPr>
              <a:t> &amp; </a:t>
            </a:r>
            <a:r>
              <a:rPr lang="cy-GB" sz="2000" dirty="0" err="1">
                <a:cs typeface="Calibri"/>
              </a:rPr>
              <a:t>Skoldberg</a:t>
            </a:r>
            <a:r>
              <a:rPr lang="cy-GB" sz="2000" dirty="0">
                <a:cs typeface="Calibri"/>
              </a:rPr>
              <a:t>, 2000)</a:t>
            </a:r>
            <a:endParaRPr lang="cy-GB" sz="2000" dirty="0"/>
          </a:p>
          <a:p>
            <a:endParaRPr lang="en-GB" dirty="0"/>
          </a:p>
        </p:txBody>
      </p:sp>
      <p:sp>
        <p:nvSpPr>
          <p:cNvPr id="4" name="Content Placeholder 2">
            <a:extLst>
              <a:ext uri="{FF2B5EF4-FFF2-40B4-BE49-F238E27FC236}">
                <a16:creationId xmlns:a16="http://schemas.microsoft.com/office/drawing/2014/main" id="{B8A64764-A9C3-14D9-2DF6-1C7A0E8F98B5}"/>
              </a:ext>
            </a:extLst>
          </p:cNvPr>
          <p:cNvSpPr txBox="1">
            <a:spLocks/>
          </p:cNvSpPr>
          <p:nvPr/>
        </p:nvSpPr>
        <p:spPr>
          <a:xfrm>
            <a:off x="4571999" y="1825625"/>
            <a:ext cx="4108537" cy="3986452"/>
          </a:xfrm>
          <a:prstGeom prst="rect">
            <a:avLst/>
          </a:prstGeom>
          <a:solidFill>
            <a:schemeClr val="bg1"/>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i="1" dirty="0">
                <a:cs typeface="Calibri"/>
              </a:rPr>
              <a:t>An awareness of and response to</a:t>
            </a:r>
          </a:p>
          <a:p>
            <a:r>
              <a:rPr lang="en-GB" sz="2400" i="1" dirty="0">
                <a:cs typeface="Calibri"/>
              </a:rPr>
              <a:t>the realisation </a:t>
            </a:r>
            <a:r>
              <a:rPr lang="en-US" sz="2400" i="1" dirty="0">
                <a:cs typeface="Calibri"/>
              </a:rPr>
              <a:t>that the researcher's position in the field influences the data that they generate and interpret</a:t>
            </a:r>
            <a:endParaRPr lang="en-US" sz="2400" i="1" dirty="0">
              <a:ea typeface="+mn-lt"/>
              <a:cs typeface="+mn-lt"/>
            </a:endParaRPr>
          </a:p>
          <a:p>
            <a:r>
              <a:rPr lang="en-GB" sz="2400" i="1" dirty="0">
                <a:cs typeface="Calibri"/>
              </a:rPr>
              <a:t>a critical acceptance that researchers develop ‘understandings’ not ‘truths’ </a:t>
            </a:r>
            <a:endParaRPr lang="en-GB" sz="2400" i="1" dirty="0">
              <a:ea typeface="+mn-lt"/>
              <a:cs typeface="+mn-lt"/>
            </a:endParaRPr>
          </a:p>
          <a:p>
            <a:pPr marL="0" indent="0" algn="r">
              <a:buFont typeface="Arial" panose="020B0604020202020204" pitchFamily="34" charset="0"/>
              <a:buNone/>
            </a:pPr>
            <a:r>
              <a:rPr lang="en-GB" sz="2400" i="1" dirty="0">
                <a:cs typeface="Calibri"/>
              </a:rPr>
              <a:t>(Alvesson &amp; </a:t>
            </a:r>
            <a:r>
              <a:rPr lang="en-GB" sz="2400" i="1" dirty="0" err="1">
                <a:cs typeface="Calibri"/>
              </a:rPr>
              <a:t>Skoldberg</a:t>
            </a:r>
            <a:r>
              <a:rPr lang="en-GB" sz="2400" i="1" dirty="0">
                <a:cs typeface="Calibri"/>
              </a:rPr>
              <a:t>, 2000)</a:t>
            </a:r>
            <a:endParaRPr lang="en-GB" sz="2400" i="1" dirty="0"/>
          </a:p>
        </p:txBody>
      </p:sp>
    </p:spTree>
    <p:extLst>
      <p:ext uri="{BB962C8B-B14F-4D97-AF65-F5344CB8AC3E}">
        <p14:creationId xmlns:p14="http://schemas.microsoft.com/office/powerpoint/2010/main" val="326310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BC644-644D-4215-B50C-F1DE44737CE8}"/>
              </a:ext>
            </a:extLst>
          </p:cNvPr>
          <p:cNvSpPr>
            <a:spLocks noGrp="1"/>
          </p:cNvSpPr>
          <p:nvPr>
            <p:ph type="title"/>
          </p:nvPr>
        </p:nvSpPr>
        <p:spPr>
          <a:xfrm>
            <a:off x="628650" y="365126"/>
            <a:ext cx="7851471" cy="900003"/>
          </a:xfrm>
          <a:solidFill>
            <a:schemeClr val="bg1"/>
          </a:solidFill>
        </p:spPr>
        <p:txBody>
          <a:bodyPr>
            <a:normAutofit/>
          </a:bodyPr>
          <a:lstStyle/>
          <a:p>
            <a:r>
              <a:rPr lang="en-GB" sz="4000" dirty="0" err="1"/>
              <a:t>Adweithedd</a:t>
            </a:r>
            <a:r>
              <a:rPr lang="en-GB" sz="4000" dirty="0"/>
              <a:t> </a:t>
            </a:r>
            <a:r>
              <a:rPr lang="en-GB" sz="4000" dirty="0" err="1"/>
              <a:t>mewn</a:t>
            </a:r>
            <a:r>
              <a:rPr lang="en-GB" sz="4000" dirty="0"/>
              <a:t> </a:t>
            </a:r>
            <a:r>
              <a:rPr lang="en-GB" sz="4000" dirty="0" err="1"/>
              <a:t>ymchwil</a:t>
            </a:r>
            <a:r>
              <a:rPr lang="en-GB" sz="4000" dirty="0"/>
              <a:t>: </a:t>
            </a:r>
            <a:r>
              <a:rPr lang="en-GB" sz="4000" dirty="0" err="1"/>
              <a:t>esiampl</a:t>
            </a:r>
            <a:endParaRPr lang="en-GB" sz="4000" dirty="0"/>
          </a:p>
        </p:txBody>
      </p:sp>
      <p:sp>
        <p:nvSpPr>
          <p:cNvPr id="3" name="Content Placeholder 2">
            <a:extLst>
              <a:ext uri="{FF2B5EF4-FFF2-40B4-BE49-F238E27FC236}">
                <a16:creationId xmlns:a16="http://schemas.microsoft.com/office/drawing/2014/main" id="{71677BA0-CF19-4518-8EB8-1E1E17610FB1}"/>
              </a:ext>
            </a:extLst>
          </p:cNvPr>
          <p:cNvSpPr>
            <a:spLocks noGrp="1"/>
          </p:cNvSpPr>
          <p:nvPr>
            <p:ph idx="1"/>
          </p:nvPr>
        </p:nvSpPr>
        <p:spPr>
          <a:xfrm>
            <a:off x="511124" y="1502798"/>
            <a:ext cx="8121752" cy="4168168"/>
          </a:xfrm>
          <a:solidFill>
            <a:schemeClr val="bg1"/>
          </a:solidFill>
        </p:spPr>
        <p:txBody>
          <a:bodyPr>
            <a:noAutofit/>
          </a:bodyPr>
          <a:lstStyle/>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Cyfweliad gyda chyfranogwr =&gt; dadansoddiad =&gt; canfyddiadau</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Beth oeddech chi'n ei feddwl / deimlo ar y pryd?</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Cydnabod eich lleoliad: cefndir, tybiaethau, credoau, safbwynt (e.e. gwleidyddol, cymdeithasol, diwylliannol, crefyddol)</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Pa ddylanwad y gallai hyn ei gael ar eich data? Dadansoddi? Canfyddiadau?</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Ail-werthuso eich canfyddiadau</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Pa fewnwelediad ydych chi wedi'i gael, am eich sefyllfa?</a:t>
            </a:r>
          </a:p>
          <a:p>
            <a:pPr marL="342900" lvl="0" indent="-342900">
              <a:lnSpc>
                <a:spcPct val="107000"/>
              </a:lnSpc>
              <a:buFont typeface="+mj-lt"/>
              <a:buAutoNum type="arabicPeriod"/>
            </a:pPr>
            <a:r>
              <a:rPr lang="cy-GB" sz="2200" dirty="0">
                <a:latin typeface="Calibri" panose="020F0502020204030204" pitchFamily="34" charset="0"/>
                <a:ea typeface="Calibri" panose="020F0502020204030204" pitchFamily="34" charset="0"/>
                <a:cs typeface="Times New Roman" panose="02020603050405020304" pitchFamily="18" charset="0"/>
              </a:rPr>
              <a:t>Bwydwch y mewnwelediad atblygol hwn yn ôl i'ch camau nesaf </a:t>
            </a:r>
            <a:r>
              <a:rPr lang="en-GB" sz="2200" dirty="0">
                <a:latin typeface="Calibri" panose="020F0502020204030204" pitchFamily="34" charset="0"/>
                <a:ea typeface="Calibri" panose="020F0502020204030204" pitchFamily="34" charset="0"/>
                <a:cs typeface="Times New Roman" panose="02020603050405020304" pitchFamily="18" charset="0"/>
              </a:rPr>
              <a:t>(1)</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54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BC644-644D-4215-B50C-F1DE44737CE8}"/>
              </a:ext>
            </a:extLst>
          </p:cNvPr>
          <p:cNvSpPr>
            <a:spLocks noGrp="1"/>
          </p:cNvSpPr>
          <p:nvPr>
            <p:ph type="title"/>
          </p:nvPr>
        </p:nvSpPr>
        <p:spPr>
          <a:xfrm>
            <a:off x="628650" y="365126"/>
            <a:ext cx="7886700" cy="837373"/>
          </a:xfrm>
          <a:solidFill>
            <a:schemeClr val="bg1"/>
          </a:solidFill>
        </p:spPr>
        <p:txBody>
          <a:bodyPr/>
          <a:lstStyle/>
          <a:p>
            <a:r>
              <a:rPr lang="en-GB" dirty="0"/>
              <a:t>Reflexivity in research: example</a:t>
            </a:r>
          </a:p>
        </p:txBody>
      </p:sp>
      <p:sp>
        <p:nvSpPr>
          <p:cNvPr id="3" name="Content Placeholder 2">
            <a:extLst>
              <a:ext uri="{FF2B5EF4-FFF2-40B4-BE49-F238E27FC236}">
                <a16:creationId xmlns:a16="http://schemas.microsoft.com/office/drawing/2014/main" id="{71677BA0-CF19-4518-8EB8-1E1E17610FB1}"/>
              </a:ext>
            </a:extLst>
          </p:cNvPr>
          <p:cNvSpPr>
            <a:spLocks noGrp="1"/>
          </p:cNvSpPr>
          <p:nvPr>
            <p:ph idx="1"/>
          </p:nvPr>
        </p:nvSpPr>
        <p:spPr>
          <a:xfrm>
            <a:off x="628650" y="1499948"/>
            <a:ext cx="7886700" cy="4351338"/>
          </a:xfrm>
        </p:spPr>
        <p:txBody>
          <a:bodyPr>
            <a:noAutofit/>
          </a:bodyPr>
          <a:lstStyle/>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Interview with participant =&gt; analysis =&gt; findings</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What were you thinking / feeling at the time?</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Acknowledge your positionality: background, assumptions, beliefs, standpoint (e.g. political, social, cultural, religious)</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What influence might this have on your data? Analysis? Findings?</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Re-evaluate your findings</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What insight have you gained, about your position?</a:t>
            </a:r>
          </a:p>
          <a:p>
            <a:pPr marL="342900" lvl="0" indent="-342900">
              <a:lnSpc>
                <a:spcPct val="107000"/>
              </a:lnSpc>
              <a:buFont typeface="+mj-lt"/>
              <a:buAutoNum type="arabicPeriod"/>
            </a:pPr>
            <a:r>
              <a:rPr lang="en-GB" sz="2200" dirty="0">
                <a:effectLst/>
                <a:latin typeface="Calibri" panose="020F0502020204030204" pitchFamily="34" charset="0"/>
                <a:ea typeface="Calibri" panose="020F0502020204030204" pitchFamily="34" charset="0"/>
                <a:cs typeface="Times New Roman" panose="02020603050405020304" pitchFamily="18" charset="0"/>
              </a:rPr>
              <a:t>Feed this reflexive insight back into </a:t>
            </a:r>
            <a:r>
              <a:rPr lang="en-GB" sz="2200" dirty="0">
                <a:latin typeface="Calibri" panose="020F0502020204030204" pitchFamily="34" charset="0"/>
                <a:ea typeface="Calibri" panose="020F0502020204030204" pitchFamily="34" charset="0"/>
                <a:cs typeface="Times New Roman" panose="02020603050405020304" pitchFamily="18" charset="0"/>
              </a:rPr>
              <a:t>your</a:t>
            </a:r>
            <a:r>
              <a:rPr lang="en-GB" sz="2200" dirty="0">
                <a:effectLst/>
                <a:latin typeface="Calibri" panose="020F0502020204030204" pitchFamily="34" charset="0"/>
                <a:ea typeface="Calibri" panose="020F0502020204030204" pitchFamily="34" charset="0"/>
                <a:cs typeface="Times New Roman" panose="02020603050405020304" pitchFamily="18" charset="0"/>
              </a:rPr>
              <a:t> next </a:t>
            </a:r>
            <a:r>
              <a:rPr lang="en-GB" sz="2200" dirty="0">
                <a:latin typeface="Calibri" panose="020F0502020204030204" pitchFamily="34" charset="0"/>
                <a:ea typeface="Calibri" panose="020F0502020204030204" pitchFamily="34" charset="0"/>
                <a:cs typeface="Times New Roman" panose="02020603050405020304" pitchFamily="18" charset="0"/>
              </a:rPr>
              <a:t>steps (1)</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7080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344A2-B5C3-47C9-93E5-0D5CAD08A942}"/>
              </a:ext>
            </a:extLst>
          </p:cNvPr>
          <p:cNvSpPr>
            <a:spLocks noGrp="1"/>
          </p:cNvSpPr>
          <p:nvPr>
            <p:ph type="title"/>
          </p:nvPr>
        </p:nvSpPr>
        <p:spPr>
          <a:xfrm>
            <a:off x="353077" y="239865"/>
            <a:ext cx="7886700" cy="1025263"/>
          </a:xfrm>
        </p:spPr>
        <p:txBody>
          <a:bodyPr/>
          <a:lstStyle/>
          <a:p>
            <a:r>
              <a:rPr lang="cy-GB" dirty="0"/>
              <a:t>Beirniadaeth yw… </a:t>
            </a:r>
            <a:r>
              <a:rPr lang="en-GB" dirty="0"/>
              <a:t>/ </a:t>
            </a:r>
            <a:r>
              <a:rPr lang="en-GB" sz="4000" i="1" dirty="0"/>
              <a:t>Criticality is…</a:t>
            </a:r>
            <a:endParaRPr lang="en-GB" i="1" dirty="0"/>
          </a:p>
        </p:txBody>
      </p:sp>
      <p:sp>
        <p:nvSpPr>
          <p:cNvPr id="3" name="Content Placeholder 2">
            <a:extLst>
              <a:ext uri="{FF2B5EF4-FFF2-40B4-BE49-F238E27FC236}">
                <a16:creationId xmlns:a16="http://schemas.microsoft.com/office/drawing/2014/main" id="{046C8089-5496-4980-AE37-BEAA51177561}"/>
              </a:ext>
            </a:extLst>
          </p:cNvPr>
          <p:cNvSpPr>
            <a:spLocks noGrp="1"/>
          </p:cNvSpPr>
          <p:nvPr>
            <p:ph sz="half" idx="1"/>
          </p:nvPr>
        </p:nvSpPr>
        <p:spPr>
          <a:xfrm>
            <a:off x="628651" y="1387214"/>
            <a:ext cx="3886200" cy="4351338"/>
          </a:xfrm>
        </p:spPr>
        <p:txBody>
          <a:bodyPr>
            <a:normAutofit fontScale="92500" lnSpcReduction="20000"/>
          </a:bodyPr>
          <a:lstStyle/>
          <a:p>
            <a:r>
              <a:rPr lang="cy-GB" dirty="0"/>
              <a:t>Gofyn cwestiynau</a:t>
            </a:r>
          </a:p>
          <a:p>
            <a:r>
              <a:rPr lang="cy-GB" dirty="0"/>
              <a:t>A gofyn cwestiynau o'r cwestiynau hynny</a:t>
            </a:r>
          </a:p>
          <a:p>
            <a:endParaRPr lang="cy-GB" dirty="0"/>
          </a:p>
          <a:p>
            <a:pPr marL="0" indent="0">
              <a:buNone/>
            </a:pPr>
            <a:r>
              <a:rPr lang="cy-GB" dirty="0"/>
              <a:t>Tueddiad i fynnu a chwestiynu tystiolaeth am bolisi ac ymarfer, gan ddefnyddio eich crebwyll a’ch sgiliau ymholi eich hun i gwestiynu’r ffordd y mae pethau, sut y cânt eu disgrifio a’u deall, a’r tybiaethau a wneir</a:t>
            </a:r>
          </a:p>
          <a:p>
            <a:pPr marL="0" indent="0">
              <a:buNone/>
            </a:pPr>
            <a:endParaRPr lang="en-GB" dirty="0"/>
          </a:p>
        </p:txBody>
      </p:sp>
      <p:sp>
        <p:nvSpPr>
          <p:cNvPr id="4" name="Content Placeholder 3">
            <a:extLst>
              <a:ext uri="{FF2B5EF4-FFF2-40B4-BE49-F238E27FC236}">
                <a16:creationId xmlns:a16="http://schemas.microsoft.com/office/drawing/2014/main" id="{CB90001C-2583-4939-BE77-D0A50F8F2022}"/>
              </a:ext>
            </a:extLst>
          </p:cNvPr>
          <p:cNvSpPr>
            <a:spLocks noGrp="1"/>
          </p:cNvSpPr>
          <p:nvPr>
            <p:ph sz="half" idx="2"/>
          </p:nvPr>
        </p:nvSpPr>
        <p:spPr>
          <a:xfrm>
            <a:off x="4686299" y="1387214"/>
            <a:ext cx="3886200" cy="4351338"/>
          </a:xfrm>
          <a:solidFill>
            <a:schemeClr val="bg1"/>
          </a:solidFill>
        </p:spPr>
        <p:txBody>
          <a:bodyPr>
            <a:normAutofit fontScale="92500" lnSpcReduction="20000"/>
          </a:bodyPr>
          <a:lstStyle/>
          <a:p>
            <a:r>
              <a:rPr lang="en-GB" i="1" dirty="0"/>
              <a:t>Asking questions</a:t>
            </a:r>
          </a:p>
          <a:p>
            <a:r>
              <a:rPr lang="en-GB" i="1" dirty="0"/>
              <a:t>And asking questions of those questions</a:t>
            </a:r>
          </a:p>
          <a:p>
            <a:endParaRPr lang="en-GB" i="1" dirty="0"/>
          </a:p>
          <a:p>
            <a:pPr marL="0" indent="0">
              <a:buNone/>
            </a:pPr>
            <a:r>
              <a:rPr lang="en-GB" i="1" dirty="0"/>
              <a:t>A disposition to demand and interrogate evidence about policy and practice, using your own judgement and skills of enquiry to question the way things are, how they are described and understood, and the assumptions that are made</a:t>
            </a:r>
          </a:p>
          <a:p>
            <a:endParaRPr lang="cy-GB" dirty="0"/>
          </a:p>
        </p:txBody>
      </p:sp>
    </p:spTree>
    <p:extLst>
      <p:ext uri="{BB962C8B-B14F-4D97-AF65-F5344CB8AC3E}">
        <p14:creationId xmlns:p14="http://schemas.microsoft.com/office/powerpoint/2010/main" val="3225140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C9CC2-5619-4DA2-8FE4-5883B60406B1}"/>
              </a:ext>
            </a:extLst>
          </p:cNvPr>
          <p:cNvSpPr>
            <a:spLocks noGrp="1"/>
          </p:cNvSpPr>
          <p:nvPr>
            <p:ph type="title"/>
          </p:nvPr>
        </p:nvSpPr>
        <p:spPr/>
        <p:txBody>
          <a:bodyPr>
            <a:normAutofit/>
          </a:bodyPr>
          <a:lstStyle/>
          <a:p>
            <a:r>
              <a:rPr lang="cy-GB" dirty="0"/>
              <a:t>Saith Cwestiwn Beirniadol </a:t>
            </a:r>
            <a:br>
              <a:rPr lang="en-GB" dirty="0"/>
            </a:br>
            <a:r>
              <a:rPr lang="en-GB" sz="3200" dirty="0"/>
              <a:t>(Door, 2015)</a:t>
            </a:r>
            <a:endParaRPr lang="en-GB" dirty="0"/>
          </a:p>
        </p:txBody>
      </p:sp>
      <p:sp>
        <p:nvSpPr>
          <p:cNvPr id="3" name="Content Placeholder 2">
            <a:extLst>
              <a:ext uri="{FF2B5EF4-FFF2-40B4-BE49-F238E27FC236}">
                <a16:creationId xmlns:a16="http://schemas.microsoft.com/office/drawing/2014/main" id="{67CDA3D3-394F-45C4-93B3-22FD02B09F25}"/>
              </a:ext>
            </a:extLst>
          </p:cNvPr>
          <p:cNvSpPr>
            <a:spLocks noGrp="1"/>
          </p:cNvSpPr>
          <p:nvPr>
            <p:ph idx="1"/>
          </p:nvPr>
        </p:nvSpPr>
        <p:spPr>
          <a:xfrm>
            <a:off x="628650" y="1690689"/>
            <a:ext cx="7886700" cy="4351338"/>
          </a:xfrm>
        </p:spPr>
        <p:txBody>
          <a:bodyPr>
            <a:normAutofit fontScale="85000" lnSpcReduction="20000"/>
          </a:bodyPr>
          <a:lstStyle/>
          <a:p>
            <a:pPr marL="514350" indent="-514350">
              <a:buFont typeface="+mj-lt"/>
              <a:buAutoNum type="arabicPeriod"/>
            </a:pPr>
            <a:r>
              <a:rPr lang="cy-GB" dirty="0"/>
              <a:t>Ydw i'n meddwl yn weithredol am yr hyn rydw i'n ei ddarllen?</a:t>
            </a:r>
          </a:p>
          <a:p>
            <a:pPr marL="514350" indent="-514350">
              <a:buFont typeface="+mj-lt"/>
              <a:buAutoNum type="arabicPeriod"/>
            </a:pPr>
            <a:r>
              <a:rPr lang="cy-GB" dirty="0"/>
              <a:t>Ydw i mewn gwirionedd yn ystyried yr hyn y mae'r awdur yn ei ddweud, neu ydw i'n rhy brysur gyda fy syniadau fy hun?</a:t>
            </a:r>
          </a:p>
          <a:p>
            <a:pPr marL="514350" indent="-514350">
              <a:buFont typeface="+mj-lt"/>
              <a:buAutoNum type="arabicPeriod"/>
            </a:pPr>
            <a:r>
              <a:rPr lang="cy-GB" dirty="0"/>
              <a:t>Ydw i'n deall cyd-destun yr hyn rydw i'n ei ddarllen?</a:t>
            </a:r>
          </a:p>
          <a:p>
            <a:pPr marL="514350" indent="-514350">
              <a:buFont typeface="+mj-lt"/>
              <a:buAutoNum type="arabicPeriod"/>
            </a:pPr>
            <a:r>
              <a:rPr lang="cy-GB" dirty="0"/>
              <a:t>A yw'r darn ysgrifennu yn gydlynol? A yw'n gwneud synnwyr?</a:t>
            </a:r>
          </a:p>
          <a:p>
            <a:pPr marL="514350" indent="-514350">
              <a:buFont typeface="+mj-lt"/>
              <a:buAutoNum type="arabicPeriod"/>
            </a:pPr>
            <a:r>
              <a:rPr lang="cy-GB" dirty="0"/>
              <a:t>Sut mae'n cyd-fynd â'm profiad fy hun?</a:t>
            </a:r>
          </a:p>
          <a:p>
            <a:pPr marL="514350" indent="-514350">
              <a:buFont typeface="+mj-lt"/>
              <a:buAutoNum type="arabicPeriod"/>
            </a:pPr>
            <a:r>
              <a:rPr lang="cy-GB" dirty="0"/>
              <a:t>A yw safbwyntiau eraill wedi'u cynnwys?</a:t>
            </a:r>
          </a:p>
          <a:p>
            <a:pPr marL="514350" indent="-514350">
              <a:buFont typeface="+mj-lt"/>
              <a:buAutoNum type="arabicPeriod"/>
            </a:pPr>
            <a:r>
              <a:rPr lang="cy-GB" dirty="0"/>
              <a:t>Beth yw gwerthoedd yr awdur? Ydyn nhw'n eglur neu'n ymhlyg? Sut maen nhw'n gosod eu hunain fel addysgwr mewn perthynas â dysgwyr?</a:t>
            </a:r>
          </a:p>
        </p:txBody>
      </p:sp>
    </p:spTree>
    <p:extLst>
      <p:ext uri="{BB962C8B-B14F-4D97-AF65-F5344CB8AC3E}">
        <p14:creationId xmlns:p14="http://schemas.microsoft.com/office/powerpoint/2010/main" val="3751626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C9CC2-5619-4DA2-8FE4-5883B60406B1}"/>
              </a:ext>
            </a:extLst>
          </p:cNvPr>
          <p:cNvSpPr>
            <a:spLocks noGrp="1"/>
          </p:cNvSpPr>
          <p:nvPr>
            <p:ph type="title"/>
          </p:nvPr>
        </p:nvSpPr>
        <p:spPr/>
        <p:txBody>
          <a:bodyPr/>
          <a:lstStyle/>
          <a:p>
            <a:r>
              <a:rPr lang="en-GB" dirty="0"/>
              <a:t>Seven Critical Questions </a:t>
            </a:r>
            <a:br>
              <a:rPr lang="en-GB" dirty="0"/>
            </a:br>
            <a:r>
              <a:rPr lang="en-GB" dirty="0"/>
              <a:t>(Door, 2015)</a:t>
            </a:r>
          </a:p>
        </p:txBody>
      </p:sp>
      <p:sp>
        <p:nvSpPr>
          <p:cNvPr id="3" name="Content Placeholder 2">
            <a:extLst>
              <a:ext uri="{FF2B5EF4-FFF2-40B4-BE49-F238E27FC236}">
                <a16:creationId xmlns:a16="http://schemas.microsoft.com/office/drawing/2014/main" id="{67CDA3D3-394F-45C4-93B3-22FD02B09F25}"/>
              </a:ext>
            </a:extLst>
          </p:cNvPr>
          <p:cNvSpPr>
            <a:spLocks noGrp="1"/>
          </p:cNvSpPr>
          <p:nvPr>
            <p:ph idx="1"/>
          </p:nvPr>
        </p:nvSpPr>
        <p:spPr/>
        <p:txBody>
          <a:bodyPr>
            <a:normAutofit fontScale="92500" lnSpcReduction="10000"/>
          </a:bodyPr>
          <a:lstStyle/>
          <a:p>
            <a:pPr marL="514350" indent="-514350">
              <a:buFont typeface="+mj-lt"/>
              <a:buAutoNum type="arabicPeriod"/>
            </a:pPr>
            <a:r>
              <a:rPr lang="en-GB" dirty="0"/>
              <a:t>Am I thinking actively about what I read?</a:t>
            </a:r>
          </a:p>
          <a:p>
            <a:pPr marL="514350" indent="-514350">
              <a:buFont typeface="+mj-lt"/>
              <a:buAutoNum type="arabicPeriod"/>
            </a:pPr>
            <a:r>
              <a:rPr lang="en-GB" dirty="0"/>
              <a:t>Am I actually taking on board what the writer is saying, or am I too busy with my own ideas?</a:t>
            </a:r>
          </a:p>
          <a:p>
            <a:pPr marL="514350" indent="-514350">
              <a:buFont typeface="+mj-lt"/>
              <a:buAutoNum type="arabicPeriod"/>
            </a:pPr>
            <a:r>
              <a:rPr lang="en-GB" dirty="0"/>
              <a:t>Do I understand the context of what I am reading?</a:t>
            </a:r>
          </a:p>
          <a:p>
            <a:pPr marL="514350" indent="-514350">
              <a:buFont typeface="+mj-lt"/>
              <a:buAutoNum type="arabicPeriod"/>
            </a:pPr>
            <a:r>
              <a:rPr lang="en-GB" dirty="0"/>
              <a:t>Is the piece of writing coherent? Does it make sense?</a:t>
            </a:r>
          </a:p>
          <a:p>
            <a:pPr marL="514350" indent="-514350">
              <a:buFont typeface="+mj-lt"/>
              <a:buAutoNum type="arabicPeriod"/>
            </a:pPr>
            <a:r>
              <a:rPr lang="en-GB" dirty="0"/>
              <a:t>How does it fit my own experience?</a:t>
            </a:r>
          </a:p>
          <a:p>
            <a:pPr marL="514350" indent="-514350">
              <a:buFont typeface="+mj-lt"/>
              <a:buAutoNum type="arabicPeriod"/>
            </a:pPr>
            <a:r>
              <a:rPr lang="en-GB" dirty="0"/>
              <a:t>Are other perspectives included?</a:t>
            </a:r>
          </a:p>
          <a:p>
            <a:pPr marL="514350" indent="-514350">
              <a:buFont typeface="+mj-lt"/>
              <a:buAutoNum type="arabicPeriod"/>
            </a:pPr>
            <a:r>
              <a:rPr lang="en-GB" dirty="0"/>
              <a:t>What are the writer’s values? Are they explicit or implicit? How do they position themselves as an educator in relation to learners?</a:t>
            </a:r>
          </a:p>
        </p:txBody>
      </p:sp>
    </p:spTree>
    <p:extLst>
      <p:ext uri="{BB962C8B-B14F-4D97-AF65-F5344CB8AC3E}">
        <p14:creationId xmlns:p14="http://schemas.microsoft.com/office/powerpoint/2010/main" val="127351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79" y="347471"/>
            <a:ext cx="8325612"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4ABB65-2DD2-4273-BAA8-7AA32CFAE14A}"/>
              </a:ext>
            </a:extLst>
          </p:cNvPr>
          <p:cNvSpPr>
            <a:spLocks noGrp="1"/>
          </p:cNvSpPr>
          <p:nvPr>
            <p:ph type="title"/>
          </p:nvPr>
        </p:nvSpPr>
        <p:spPr>
          <a:xfrm>
            <a:off x="628650" y="585216"/>
            <a:ext cx="7886700" cy="1325563"/>
          </a:xfrm>
        </p:spPr>
        <p:txBody>
          <a:bodyPr>
            <a:normAutofit fontScale="90000"/>
          </a:bodyPr>
          <a:lstStyle/>
          <a:p>
            <a:r>
              <a:rPr lang="cy-GB" dirty="0">
                <a:solidFill>
                  <a:schemeClr val="bg1"/>
                </a:solidFill>
              </a:rPr>
              <a:t>Cwestiwn rhif 8</a:t>
            </a:r>
            <a:r>
              <a:rPr lang="en-GB" dirty="0">
                <a:solidFill>
                  <a:schemeClr val="bg1"/>
                </a:solidFill>
              </a:rPr>
              <a:t>/Question number 8</a:t>
            </a:r>
            <a:br>
              <a:rPr lang="en-GB" dirty="0">
                <a:solidFill>
                  <a:schemeClr val="bg1"/>
                </a:solidFill>
              </a:rPr>
            </a:br>
            <a:r>
              <a:rPr lang="en-GB" sz="4000" dirty="0">
                <a:solidFill>
                  <a:schemeClr val="bg1"/>
                </a:solidFill>
              </a:rPr>
              <a:t> (Alex, 2022)</a:t>
            </a:r>
            <a:endParaRPr lang="en-GB" dirty="0">
              <a:solidFill>
                <a:schemeClr val="bg1"/>
              </a:solidFill>
            </a:endParaRPr>
          </a:p>
        </p:txBody>
      </p:sp>
      <p:pic>
        <p:nvPicPr>
          <p:cNvPr id="4" name="Picture 3">
            <a:extLst>
              <a:ext uri="{FF2B5EF4-FFF2-40B4-BE49-F238E27FC236}">
                <a16:creationId xmlns:a16="http://schemas.microsoft.com/office/drawing/2014/main" id="{69F4C557-25D0-49ED-92F4-4BE3BA904D9F}"/>
              </a:ext>
            </a:extLst>
          </p:cNvPr>
          <p:cNvPicPr>
            <a:picLocks noChangeAspect="1"/>
          </p:cNvPicPr>
          <p:nvPr/>
        </p:nvPicPr>
        <p:blipFill rotWithShape="1">
          <a:blip r:embed="rId3"/>
          <a:srcRect l="4161" r="3" b="3"/>
          <a:stretch/>
        </p:blipFill>
        <p:spPr>
          <a:xfrm>
            <a:off x="630936" y="2516777"/>
            <a:ext cx="4677156" cy="3660185"/>
          </a:xfrm>
          <a:prstGeom prst="rect">
            <a:avLst/>
          </a:prstGeom>
        </p:spPr>
      </p:pic>
      <p:sp>
        <p:nvSpPr>
          <p:cNvPr id="3" name="Content Placeholder 2">
            <a:extLst>
              <a:ext uri="{FF2B5EF4-FFF2-40B4-BE49-F238E27FC236}">
                <a16:creationId xmlns:a16="http://schemas.microsoft.com/office/drawing/2014/main" id="{ABC81140-B804-4D09-88E9-6BF14444F920}"/>
              </a:ext>
            </a:extLst>
          </p:cNvPr>
          <p:cNvSpPr>
            <a:spLocks noGrp="1"/>
          </p:cNvSpPr>
          <p:nvPr>
            <p:ph idx="1"/>
          </p:nvPr>
        </p:nvSpPr>
        <p:spPr>
          <a:xfrm>
            <a:off x="5660136" y="2516777"/>
            <a:ext cx="2852928" cy="3660185"/>
          </a:xfrm>
        </p:spPr>
        <p:txBody>
          <a:bodyPr anchor="ctr">
            <a:normAutofit/>
          </a:bodyPr>
          <a:lstStyle/>
          <a:p>
            <a:pPr marL="0" indent="0">
              <a:buNone/>
            </a:pPr>
            <a:r>
              <a:rPr lang="en-GB" sz="2400" dirty="0"/>
              <a:t>8. Cui bono? </a:t>
            </a:r>
            <a:r>
              <a:rPr lang="cy-GB" sz="2400" dirty="0"/>
              <a:t>(Pwy sy'n elwa?/</a:t>
            </a:r>
            <a:r>
              <a:rPr lang="en-GB" sz="2400" dirty="0"/>
              <a:t>Who benefits?)</a:t>
            </a:r>
          </a:p>
          <a:p>
            <a:endParaRPr lang="en-GB" sz="1900" dirty="0"/>
          </a:p>
        </p:txBody>
      </p:sp>
    </p:spTree>
    <p:extLst>
      <p:ext uri="{BB962C8B-B14F-4D97-AF65-F5344CB8AC3E}">
        <p14:creationId xmlns:p14="http://schemas.microsoft.com/office/powerpoint/2010/main" val="664895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198A5-1319-47A7-BC88-6E5392EF8DB0}"/>
              </a:ext>
            </a:extLst>
          </p:cNvPr>
          <p:cNvSpPr>
            <a:spLocks noGrp="1"/>
          </p:cNvSpPr>
          <p:nvPr>
            <p:ph type="title"/>
          </p:nvPr>
        </p:nvSpPr>
        <p:spPr/>
        <p:txBody>
          <a:bodyPr/>
          <a:lstStyle/>
          <a:p>
            <a:r>
              <a:rPr lang="en-GB" dirty="0" err="1">
                <a:cs typeface="Calibri Light"/>
              </a:rPr>
              <a:t>Crynodeb</a:t>
            </a:r>
            <a:endParaRPr lang="en-GB" dirty="0"/>
          </a:p>
        </p:txBody>
      </p:sp>
      <p:sp>
        <p:nvSpPr>
          <p:cNvPr id="3" name="Content Placeholder 2">
            <a:extLst>
              <a:ext uri="{FF2B5EF4-FFF2-40B4-BE49-F238E27FC236}">
                <a16:creationId xmlns:a16="http://schemas.microsoft.com/office/drawing/2014/main" id="{DF768B6D-7662-43E8-A176-0FFA2BBCED75}"/>
              </a:ext>
            </a:extLst>
          </p:cNvPr>
          <p:cNvSpPr>
            <a:spLocks noGrp="1"/>
          </p:cNvSpPr>
          <p:nvPr>
            <p:ph idx="1"/>
          </p:nvPr>
        </p:nvSpPr>
        <p:spPr/>
        <p:txBody>
          <a:bodyPr vert="horz" lIns="91440" tIns="45720" rIns="91440" bIns="45720" rtlCol="0" anchor="t">
            <a:normAutofit/>
          </a:bodyPr>
          <a:lstStyle/>
          <a:p>
            <a:pPr marL="265430" indent="-265430"/>
            <a:r>
              <a:rPr lang="cy-GB" dirty="0">
                <a:cs typeface="Calibri"/>
              </a:rPr>
              <a:t>Mae ymchwil addysgol yn gofyn am gylchoedd o gynllunio, gweithredu a myfyrio</a:t>
            </a:r>
          </a:p>
          <a:p>
            <a:pPr marL="265430" indent="-265430"/>
            <a:r>
              <a:rPr lang="cy-GB" dirty="0">
                <a:cs typeface="Calibri"/>
              </a:rPr>
              <a:t>Dylai Ymarfer Myfyriol fod yn rhan o'ch ymyriadau, eich ymarfer a'ch ymchwil</a:t>
            </a:r>
          </a:p>
          <a:p>
            <a:pPr marL="265430" indent="-265430"/>
            <a:r>
              <a:rPr lang="cy-GB" dirty="0">
                <a:cs typeface="Calibri"/>
              </a:rPr>
              <a:t>Mae adweithedd yn cydnabod eich effaith ar yr ymchwil, a'r cyd-destun ehangach</a:t>
            </a:r>
          </a:p>
          <a:p>
            <a:pPr marL="265430" indent="-265430"/>
            <a:r>
              <a:rPr lang="cy-GB" dirty="0">
                <a:cs typeface="Calibri"/>
              </a:rPr>
              <a:t>Mae beirniadaeth yn dueddiad o gwestiynu myfyriol ac atblygol</a:t>
            </a:r>
          </a:p>
        </p:txBody>
      </p:sp>
    </p:spTree>
    <p:extLst>
      <p:ext uri="{BB962C8B-B14F-4D97-AF65-F5344CB8AC3E}">
        <p14:creationId xmlns:p14="http://schemas.microsoft.com/office/powerpoint/2010/main" val="3510608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198A5-1319-47A7-BC88-6E5392EF8DB0}"/>
              </a:ext>
            </a:extLst>
          </p:cNvPr>
          <p:cNvSpPr>
            <a:spLocks noGrp="1"/>
          </p:cNvSpPr>
          <p:nvPr>
            <p:ph type="title"/>
          </p:nvPr>
        </p:nvSpPr>
        <p:spPr/>
        <p:txBody>
          <a:bodyPr/>
          <a:lstStyle/>
          <a:p>
            <a:r>
              <a:rPr lang="en-GB">
                <a:cs typeface="Calibri Light"/>
              </a:rPr>
              <a:t>Summary</a:t>
            </a:r>
            <a:endParaRPr lang="en-GB"/>
          </a:p>
        </p:txBody>
      </p:sp>
      <p:sp>
        <p:nvSpPr>
          <p:cNvPr id="3" name="Content Placeholder 2">
            <a:extLst>
              <a:ext uri="{FF2B5EF4-FFF2-40B4-BE49-F238E27FC236}">
                <a16:creationId xmlns:a16="http://schemas.microsoft.com/office/drawing/2014/main" id="{DF768B6D-7662-43E8-A176-0FFA2BBCED75}"/>
              </a:ext>
            </a:extLst>
          </p:cNvPr>
          <p:cNvSpPr>
            <a:spLocks noGrp="1"/>
          </p:cNvSpPr>
          <p:nvPr>
            <p:ph idx="1"/>
          </p:nvPr>
        </p:nvSpPr>
        <p:spPr/>
        <p:txBody>
          <a:bodyPr vert="horz" lIns="91440" tIns="45720" rIns="91440" bIns="45720" rtlCol="0" anchor="t">
            <a:normAutofit/>
          </a:bodyPr>
          <a:lstStyle/>
          <a:p>
            <a:pPr marL="265430" indent="-265430"/>
            <a:r>
              <a:rPr lang="en-US" dirty="0">
                <a:cs typeface="Calibri"/>
              </a:rPr>
              <a:t>Educational research requires cycles of planning, action, and reflection </a:t>
            </a:r>
          </a:p>
          <a:p>
            <a:pPr marL="265430" indent="-265430"/>
            <a:r>
              <a:rPr lang="en-US" dirty="0">
                <a:cs typeface="Calibri"/>
              </a:rPr>
              <a:t>Reflective Practice should be part of your interventions, practice, and research</a:t>
            </a:r>
          </a:p>
          <a:p>
            <a:pPr marL="265430" indent="-265430"/>
            <a:r>
              <a:rPr lang="en-US" dirty="0">
                <a:ea typeface="+mn-lt"/>
                <a:cs typeface="Calibri"/>
              </a:rPr>
              <a:t>Reflexivity is acknowledging your impact on the research, and the wider context</a:t>
            </a:r>
            <a:endParaRPr lang="en-US" dirty="0">
              <a:ea typeface="+mn-lt"/>
              <a:cs typeface="+mn-lt"/>
            </a:endParaRPr>
          </a:p>
          <a:p>
            <a:pPr marL="265430" indent="-265430"/>
            <a:r>
              <a:rPr lang="en-US" dirty="0">
                <a:cs typeface="Calibri"/>
              </a:rPr>
              <a:t>Criticality is a disposition of reflective and reflexive questioning</a:t>
            </a:r>
          </a:p>
          <a:p>
            <a:endParaRPr lang="en-GB" dirty="0">
              <a:cs typeface="Calibri"/>
            </a:endParaRPr>
          </a:p>
        </p:txBody>
      </p:sp>
    </p:spTree>
    <p:extLst>
      <p:ext uri="{BB962C8B-B14F-4D97-AF65-F5344CB8AC3E}">
        <p14:creationId xmlns:p14="http://schemas.microsoft.com/office/powerpoint/2010/main" val="931954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DCD4-BA67-4999-98BE-8D8E402B7262}"/>
              </a:ext>
            </a:extLst>
          </p:cNvPr>
          <p:cNvSpPr>
            <a:spLocks noGrp="1"/>
          </p:cNvSpPr>
          <p:nvPr>
            <p:ph type="title"/>
          </p:nvPr>
        </p:nvSpPr>
        <p:spPr/>
        <p:txBody>
          <a:bodyPr/>
          <a:lstStyle/>
          <a:p>
            <a:r>
              <a:rPr lang="en-GB" dirty="0" err="1"/>
              <a:t>Cyfeirnodi</a:t>
            </a:r>
            <a:r>
              <a:rPr lang="en-GB" dirty="0"/>
              <a:t> </a:t>
            </a:r>
            <a:r>
              <a:rPr lang="en-GB" dirty="0" err="1"/>
              <a:t>mewn</a:t>
            </a:r>
            <a:r>
              <a:rPr lang="en-GB" dirty="0"/>
              <a:t> </a:t>
            </a:r>
            <a:r>
              <a:rPr lang="en-GB" dirty="0" err="1"/>
              <a:t>gwaith</a:t>
            </a:r>
            <a:r>
              <a:rPr lang="en-GB" dirty="0"/>
              <a:t> MA</a:t>
            </a:r>
          </a:p>
        </p:txBody>
      </p:sp>
      <p:sp>
        <p:nvSpPr>
          <p:cNvPr id="3" name="Content Placeholder 2">
            <a:extLst>
              <a:ext uri="{FF2B5EF4-FFF2-40B4-BE49-F238E27FC236}">
                <a16:creationId xmlns:a16="http://schemas.microsoft.com/office/drawing/2014/main" id="{710716BF-23DB-4328-AA14-86A0513A5F47}"/>
              </a:ext>
            </a:extLst>
          </p:cNvPr>
          <p:cNvSpPr>
            <a:spLocks noGrp="1"/>
          </p:cNvSpPr>
          <p:nvPr>
            <p:ph idx="1"/>
          </p:nvPr>
        </p:nvSpPr>
        <p:spPr>
          <a:xfrm>
            <a:off x="464527" y="1473933"/>
            <a:ext cx="7886700" cy="4351338"/>
          </a:xfrm>
        </p:spPr>
        <p:txBody>
          <a:bodyPr>
            <a:normAutofit fontScale="77500" lnSpcReduction="20000"/>
          </a:bodyPr>
          <a:lstStyle/>
          <a:p>
            <a:r>
              <a:rPr lang="cy-GB" dirty="0"/>
              <a:t>Yn dangos ysgolheictod da ac yn caniatáu i eraill archwilio eich gwaith ymhellach</a:t>
            </a:r>
          </a:p>
          <a:p>
            <a:r>
              <a:rPr lang="cy-GB" dirty="0"/>
              <a:t>Peidiwch â chopïo’n uniongyrchol o destunau ysgrifenedig, gan gynnwys papurau ymchwil, gwefannau, blogiau, </a:t>
            </a:r>
            <a:r>
              <a:rPr lang="cy-GB" b="1" i="1" dirty="0"/>
              <a:t>os nad ydych yn defnyddio dyfyniad uniongyrchol.</a:t>
            </a:r>
          </a:p>
          <a:p>
            <a:r>
              <a:rPr lang="cy-GB" dirty="0"/>
              <a:t>Nid yw aralleirio yn golygu newid un neu ddau o eiriau. Ysgrifennwch yn eich geiriau eich hun yr hyn y mae awdur neu ymchwilydd yn ei ddweud yn eich barn chi. Byddwch yn drylwyr yn y ffyrdd yr ydych yn dyfynnu syniadau pobl eraill. </a:t>
            </a:r>
            <a:r>
              <a:rPr lang="cy-GB" dirty="0">
                <a:solidFill>
                  <a:srgbClr val="FF0000"/>
                </a:solidFill>
              </a:rPr>
              <a:t>Mae rhaid defnyddio cyfeirnod bob tro.</a:t>
            </a:r>
          </a:p>
          <a:p>
            <a:r>
              <a:rPr lang="cy-GB" dirty="0"/>
              <a:t>Os ydych chi'n defnyddio dyfynbris uniongyrchol, rhaid i chi ddarparu'r awdur, y dyddiad a rhif y dudalen</a:t>
            </a:r>
          </a:p>
          <a:p>
            <a:r>
              <a:rPr lang="cy-GB" dirty="0"/>
              <a:t>Os byddwch yn cyflwyno aseiniad a'i bod yn ymddangos ei bod yn bosibl ei fod wedi'i ysgrifennu gan drydydd parti, gellir cyfeirio hyn hefyd at gamymddwyn academaidd.</a:t>
            </a:r>
          </a:p>
        </p:txBody>
      </p:sp>
    </p:spTree>
    <p:extLst>
      <p:ext uri="{BB962C8B-B14F-4D97-AF65-F5344CB8AC3E}">
        <p14:creationId xmlns:p14="http://schemas.microsoft.com/office/powerpoint/2010/main" val="11753954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DCD4-BA67-4999-98BE-8D8E402B7262}"/>
              </a:ext>
            </a:extLst>
          </p:cNvPr>
          <p:cNvSpPr>
            <a:spLocks noGrp="1"/>
          </p:cNvSpPr>
          <p:nvPr>
            <p:ph type="title"/>
          </p:nvPr>
        </p:nvSpPr>
        <p:spPr/>
        <p:txBody>
          <a:bodyPr/>
          <a:lstStyle/>
          <a:p>
            <a:r>
              <a:rPr lang="en-GB" dirty="0"/>
              <a:t>Referencing for MA work</a:t>
            </a:r>
          </a:p>
        </p:txBody>
      </p:sp>
      <p:sp>
        <p:nvSpPr>
          <p:cNvPr id="3" name="Content Placeholder 2">
            <a:extLst>
              <a:ext uri="{FF2B5EF4-FFF2-40B4-BE49-F238E27FC236}">
                <a16:creationId xmlns:a16="http://schemas.microsoft.com/office/drawing/2014/main" id="{710716BF-23DB-4328-AA14-86A0513A5F47}"/>
              </a:ext>
            </a:extLst>
          </p:cNvPr>
          <p:cNvSpPr>
            <a:spLocks noGrp="1"/>
          </p:cNvSpPr>
          <p:nvPr>
            <p:ph idx="1"/>
          </p:nvPr>
        </p:nvSpPr>
        <p:spPr>
          <a:xfrm>
            <a:off x="628650" y="1415317"/>
            <a:ext cx="7886700" cy="4351338"/>
          </a:xfrm>
        </p:spPr>
        <p:txBody>
          <a:bodyPr>
            <a:normAutofit fontScale="85000" lnSpcReduction="20000"/>
          </a:bodyPr>
          <a:lstStyle/>
          <a:p>
            <a:r>
              <a:rPr lang="en-GB" dirty="0"/>
              <a:t>Shows good scholarship and allows others to explore your work further</a:t>
            </a:r>
          </a:p>
          <a:p>
            <a:r>
              <a:rPr lang="en-GB" dirty="0"/>
              <a:t>Don’t copy directly from written texts, including research papers, websites, blogs</a:t>
            </a:r>
            <a:r>
              <a:rPr lang="en-GB" b="1" i="1" dirty="0"/>
              <a:t> unless you are creating a direct quote.</a:t>
            </a:r>
          </a:p>
          <a:p>
            <a:r>
              <a:rPr lang="en-GB" dirty="0"/>
              <a:t>Paraphrasing does not involve changing one or two words.  Write in your own words what you think an author or researcher is saying. Be rigorous in the ways you cite the ideas of others. </a:t>
            </a:r>
            <a:r>
              <a:rPr lang="en-GB" dirty="0">
                <a:solidFill>
                  <a:srgbClr val="FF0000"/>
                </a:solidFill>
              </a:rPr>
              <a:t>Always add a citation.</a:t>
            </a:r>
          </a:p>
          <a:p>
            <a:r>
              <a:rPr lang="en-GB" dirty="0"/>
              <a:t>If you use a direct quote, you must provide the author, date and page number</a:t>
            </a:r>
          </a:p>
          <a:p>
            <a:r>
              <a:rPr lang="en-GB" dirty="0"/>
              <a:t>If you submit an assignment and it appears that maybe it has been written by a third party, this can also be referred to academic misconduct. </a:t>
            </a:r>
          </a:p>
        </p:txBody>
      </p:sp>
    </p:spTree>
    <p:extLst>
      <p:ext uri="{BB962C8B-B14F-4D97-AF65-F5344CB8AC3E}">
        <p14:creationId xmlns:p14="http://schemas.microsoft.com/office/powerpoint/2010/main" val="1419104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DCD4-BA67-4999-98BE-8D8E402B7262}"/>
              </a:ext>
            </a:extLst>
          </p:cNvPr>
          <p:cNvSpPr>
            <a:spLocks noGrp="1"/>
          </p:cNvSpPr>
          <p:nvPr>
            <p:ph type="title"/>
          </p:nvPr>
        </p:nvSpPr>
        <p:spPr/>
        <p:txBody>
          <a:bodyPr/>
          <a:lstStyle/>
          <a:p>
            <a:r>
              <a:rPr lang="cy-GB" dirty="0"/>
              <a:t>Cyfeirnodi </a:t>
            </a:r>
            <a:r>
              <a:rPr lang="en-GB" dirty="0"/>
              <a:t>/ Referencing</a:t>
            </a:r>
          </a:p>
        </p:txBody>
      </p:sp>
      <p:sp>
        <p:nvSpPr>
          <p:cNvPr id="3" name="Content Placeholder 2">
            <a:extLst>
              <a:ext uri="{FF2B5EF4-FFF2-40B4-BE49-F238E27FC236}">
                <a16:creationId xmlns:a16="http://schemas.microsoft.com/office/drawing/2014/main" id="{710716BF-23DB-4328-AA14-86A0513A5F47}"/>
              </a:ext>
            </a:extLst>
          </p:cNvPr>
          <p:cNvSpPr>
            <a:spLocks noGrp="1"/>
          </p:cNvSpPr>
          <p:nvPr>
            <p:ph sz="half" idx="1"/>
          </p:nvPr>
        </p:nvSpPr>
        <p:spPr>
          <a:xfrm>
            <a:off x="628650" y="1575104"/>
            <a:ext cx="3886200" cy="4351338"/>
          </a:xfrm>
        </p:spPr>
        <p:txBody>
          <a:bodyPr>
            <a:normAutofit fontScale="92500" lnSpcReduction="20000"/>
          </a:bodyPr>
          <a:lstStyle/>
          <a:p>
            <a:pPr marL="0" indent="0">
              <a:buNone/>
            </a:pPr>
            <a:r>
              <a:rPr lang="cy-GB" dirty="0"/>
              <a:t>Ystyriwch y gwahaniaeth rhwng y canlynol:</a:t>
            </a:r>
          </a:p>
          <a:p>
            <a:pPr marL="0" indent="0">
              <a:buNone/>
            </a:pPr>
            <a:endParaRPr lang="cy-GB" dirty="0"/>
          </a:p>
          <a:p>
            <a:pPr marL="0" indent="0">
              <a:buNone/>
            </a:pPr>
            <a:r>
              <a:rPr lang="cy-GB" dirty="0"/>
              <a:t>‘Mae Smith (2016) yn ychwanegu dimensiynau pellach at ddiben tybiannol addysg…’</a:t>
            </a:r>
          </a:p>
          <a:p>
            <a:pPr marL="0" indent="0">
              <a:buNone/>
            </a:pPr>
            <a:r>
              <a:rPr lang="cy-GB" dirty="0"/>
              <a:t>‘Ni ellir lleihau pwrpas addysg yn yr oes fodern i gyflawni dangosyddion perfformiad syml (Smith, 2016).’</a:t>
            </a:r>
          </a:p>
        </p:txBody>
      </p:sp>
      <p:sp>
        <p:nvSpPr>
          <p:cNvPr id="4" name="Content Placeholder 3">
            <a:extLst>
              <a:ext uri="{FF2B5EF4-FFF2-40B4-BE49-F238E27FC236}">
                <a16:creationId xmlns:a16="http://schemas.microsoft.com/office/drawing/2014/main" id="{E7879787-8E2E-DA46-0C97-67957E05F575}"/>
              </a:ext>
            </a:extLst>
          </p:cNvPr>
          <p:cNvSpPr>
            <a:spLocks noGrp="1"/>
          </p:cNvSpPr>
          <p:nvPr>
            <p:ph sz="half" idx="2"/>
          </p:nvPr>
        </p:nvSpPr>
        <p:spPr>
          <a:xfrm>
            <a:off x="4629149" y="1632897"/>
            <a:ext cx="4101491" cy="3978763"/>
          </a:xfrm>
          <a:solidFill>
            <a:schemeClr val="bg1"/>
          </a:solidFill>
        </p:spPr>
        <p:txBody>
          <a:bodyPr>
            <a:normAutofit fontScale="92500" lnSpcReduction="20000"/>
          </a:bodyPr>
          <a:lstStyle/>
          <a:p>
            <a:pPr marL="0" indent="0">
              <a:buNone/>
            </a:pPr>
            <a:r>
              <a:rPr lang="en-GB" i="1" dirty="0"/>
              <a:t>Consider the difference between the following:</a:t>
            </a:r>
          </a:p>
          <a:p>
            <a:pPr marL="0" indent="0">
              <a:buNone/>
            </a:pPr>
            <a:endParaRPr lang="en-GB" i="1" dirty="0"/>
          </a:p>
          <a:p>
            <a:pPr>
              <a:buFontTx/>
              <a:buChar char="-"/>
            </a:pPr>
            <a:r>
              <a:rPr lang="en-GB" i="1" dirty="0"/>
              <a:t>‘Smith (2016) adds further dimensions to the notional purpose of education…’</a:t>
            </a:r>
          </a:p>
          <a:p>
            <a:pPr>
              <a:buFontTx/>
              <a:buChar char="-"/>
            </a:pPr>
            <a:r>
              <a:rPr lang="en-GB" i="1" dirty="0"/>
              <a:t>‘The purpose of education in the modern age cannot be reduced to the fulfilment of simple performance indicators (Smith, 2016).’</a:t>
            </a:r>
          </a:p>
          <a:p>
            <a:endParaRPr lang="cy-GB" dirty="0"/>
          </a:p>
        </p:txBody>
      </p:sp>
    </p:spTree>
    <p:extLst>
      <p:ext uri="{BB962C8B-B14F-4D97-AF65-F5344CB8AC3E}">
        <p14:creationId xmlns:p14="http://schemas.microsoft.com/office/powerpoint/2010/main" val="11105205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DCD4-BA67-4999-98BE-8D8E402B7262}"/>
              </a:ext>
            </a:extLst>
          </p:cNvPr>
          <p:cNvSpPr>
            <a:spLocks noGrp="1"/>
          </p:cNvSpPr>
          <p:nvPr>
            <p:ph type="title"/>
          </p:nvPr>
        </p:nvSpPr>
        <p:spPr>
          <a:xfrm>
            <a:off x="628650" y="200416"/>
            <a:ext cx="7886700" cy="1325563"/>
          </a:xfrm>
          <a:solidFill>
            <a:schemeClr val="bg1"/>
          </a:solidFill>
        </p:spPr>
        <p:txBody>
          <a:bodyPr>
            <a:normAutofit fontScale="90000"/>
          </a:bodyPr>
          <a:lstStyle/>
          <a:p>
            <a:r>
              <a:rPr lang="cy-GB" b="1" dirty="0"/>
              <a:t>Cyfeirnodi: Enghreifftiau </a:t>
            </a:r>
            <a:r>
              <a:rPr lang="cy-GB" b="1" dirty="0" err="1"/>
              <a:t>Harvard</a:t>
            </a:r>
            <a:br>
              <a:rPr lang="cy-GB" b="1" dirty="0"/>
            </a:br>
            <a:r>
              <a:rPr lang="en-GB" i="1" dirty="0"/>
              <a:t>Referencing: Harvard Examples</a:t>
            </a:r>
          </a:p>
        </p:txBody>
      </p:sp>
      <p:pic>
        <p:nvPicPr>
          <p:cNvPr id="7" name="Picture 6">
            <a:extLst>
              <a:ext uri="{FF2B5EF4-FFF2-40B4-BE49-F238E27FC236}">
                <a16:creationId xmlns:a16="http://schemas.microsoft.com/office/drawing/2014/main" id="{36CEFAB4-7B4D-4909-7DF3-757FBCF0F413}"/>
              </a:ext>
            </a:extLst>
          </p:cNvPr>
          <p:cNvPicPr>
            <a:picLocks noChangeAspect="1"/>
          </p:cNvPicPr>
          <p:nvPr/>
        </p:nvPicPr>
        <p:blipFill>
          <a:blip r:embed="rId3"/>
          <a:stretch>
            <a:fillRect/>
          </a:stretch>
        </p:blipFill>
        <p:spPr>
          <a:xfrm>
            <a:off x="4180342" y="2254219"/>
            <a:ext cx="3858607" cy="2349562"/>
          </a:xfrm>
          <a:prstGeom prst="rect">
            <a:avLst/>
          </a:prstGeom>
        </p:spPr>
      </p:pic>
      <p:pic>
        <p:nvPicPr>
          <p:cNvPr id="9" name="Picture 8">
            <a:extLst>
              <a:ext uri="{FF2B5EF4-FFF2-40B4-BE49-F238E27FC236}">
                <a16:creationId xmlns:a16="http://schemas.microsoft.com/office/drawing/2014/main" id="{27C14797-8B04-C565-6480-CD364ECDE3B5}"/>
              </a:ext>
            </a:extLst>
          </p:cNvPr>
          <p:cNvPicPr>
            <a:picLocks noChangeAspect="1"/>
          </p:cNvPicPr>
          <p:nvPr/>
        </p:nvPicPr>
        <p:blipFill>
          <a:blip r:embed="rId4"/>
          <a:stretch>
            <a:fillRect/>
          </a:stretch>
        </p:blipFill>
        <p:spPr>
          <a:xfrm>
            <a:off x="236992" y="1765680"/>
            <a:ext cx="3231454" cy="3746665"/>
          </a:xfrm>
          <a:prstGeom prst="rect">
            <a:avLst/>
          </a:prstGeom>
        </p:spPr>
      </p:pic>
      <p:sp>
        <p:nvSpPr>
          <p:cNvPr id="3" name="TextBox 2">
            <a:extLst>
              <a:ext uri="{FF2B5EF4-FFF2-40B4-BE49-F238E27FC236}">
                <a16:creationId xmlns:a16="http://schemas.microsoft.com/office/drawing/2014/main" id="{FE51892E-D91E-D93E-277A-FD9E002FE964}"/>
              </a:ext>
            </a:extLst>
          </p:cNvPr>
          <p:cNvSpPr txBox="1"/>
          <p:nvPr/>
        </p:nvSpPr>
        <p:spPr>
          <a:xfrm>
            <a:off x="4493918" y="4773681"/>
            <a:ext cx="3231454" cy="1477328"/>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Calibri" panose="020F0502020204030204" pitchFamily="34" charset="0"/>
              </a:rPr>
              <a:t>Pears, R. and Shields, G. (2022) Cite Them Right: The Essential Referencing Guide (Bloomsbury Study Skills), Palgrave, London p22</a:t>
            </a:r>
            <a:endParaRPr lang="en-US" dirty="0"/>
          </a:p>
        </p:txBody>
      </p:sp>
    </p:spTree>
    <p:extLst>
      <p:ext uri="{BB962C8B-B14F-4D97-AF65-F5344CB8AC3E}">
        <p14:creationId xmlns:p14="http://schemas.microsoft.com/office/powerpoint/2010/main" val="17539275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F0648-FAE4-47C5-83CF-CD0CF83B31DC}"/>
              </a:ext>
            </a:extLst>
          </p:cNvPr>
          <p:cNvSpPr>
            <a:spLocks noGrp="1"/>
          </p:cNvSpPr>
          <p:nvPr>
            <p:ph type="title"/>
          </p:nvPr>
        </p:nvSpPr>
        <p:spPr>
          <a:xfrm>
            <a:off x="628650" y="365126"/>
            <a:ext cx="7886700" cy="1087893"/>
          </a:xfrm>
        </p:spPr>
        <p:txBody>
          <a:bodyPr>
            <a:normAutofit/>
          </a:bodyPr>
          <a:lstStyle/>
          <a:p>
            <a:r>
              <a:rPr lang="en-GB" b="1" dirty="0" err="1"/>
              <a:t>Cyfeirnodi</a:t>
            </a:r>
            <a:r>
              <a:rPr lang="en-GB" b="1" dirty="0"/>
              <a:t> / </a:t>
            </a:r>
            <a:r>
              <a:rPr lang="en-GB" b="1" i="1" dirty="0"/>
              <a:t>Referencing</a:t>
            </a:r>
          </a:p>
        </p:txBody>
      </p:sp>
      <p:sp>
        <p:nvSpPr>
          <p:cNvPr id="3" name="Content Placeholder 2">
            <a:extLst>
              <a:ext uri="{FF2B5EF4-FFF2-40B4-BE49-F238E27FC236}">
                <a16:creationId xmlns:a16="http://schemas.microsoft.com/office/drawing/2014/main" id="{FC41A954-6209-49C5-96F4-D122C85D5954}"/>
              </a:ext>
            </a:extLst>
          </p:cNvPr>
          <p:cNvSpPr>
            <a:spLocks noGrp="1"/>
          </p:cNvSpPr>
          <p:nvPr>
            <p:ph sz="half" idx="1"/>
          </p:nvPr>
        </p:nvSpPr>
        <p:spPr>
          <a:xfrm>
            <a:off x="628650" y="1803748"/>
            <a:ext cx="8237429" cy="3131515"/>
          </a:xfrm>
        </p:spPr>
        <p:txBody>
          <a:bodyPr anchor="ctr">
            <a:normAutofit/>
          </a:bodyPr>
          <a:lstStyle/>
          <a:p>
            <a:pPr marL="0" indent="0">
              <a:buNone/>
            </a:pPr>
            <a:r>
              <a:rPr lang="cy-GB" sz="1900" dirty="0"/>
              <a:t>Cyfeiriwch at ganllawiau addas ar gyfeirnodi yn null </a:t>
            </a:r>
            <a:r>
              <a:rPr lang="cy-GB" sz="1900" dirty="0" err="1"/>
              <a:t>Harvard</a:t>
            </a:r>
            <a:r>
              <a:rPr lang="cy-GB" sz="1900" dirty="0"/>
              <a:t> e.e. </a:t>
            </a:r>
            <a:r>
              <a:rPr lang="cy-GB" sz="1800" u="none" strike="noStrike" dirty="0">
                <a:solidFill>
                  <a:srgbClr val="7F85F5"/>
                </a:solidFill>
                <a:effectLst/>
                <a:latin typeface="var(--fontFamilyBase)"/>
                <a:hlinkClick r:id="rId3" tooltip="https://www.mendeley.com/guides/harvard-citation-guide/"/>
              </a:rPr>
              <a:t>https://www.mendeley.com/guides/harvard-citation-guide/</a:t>
            </a:r>
            <a:r>
              <a:rPr lang="cy-GB" sz="1800" u="sng" dirty="0">
                <a:solidFill>
                  <a:srgbClr val="FFFFFF"/>
                </a:solidFill>
                <a:effectLst/>
                <a:latin typeface="-apple-system"/>
              </a:rPr>
              <a:t>)</a:t>
            </a:r>
          </a:p>
          <a:p>
            <a:pPr marL="0" indent="0">
              <a:buNone/>
            </a:pPr>
            <a:r>
              <a:rPr lang="cy-GB" sz="1900" dirty="0"/>
              <a:t>Cyfeiriwch hefyd at ganllawiau sefydliadol er mwyn gweld pa feddalwedd cyfeirnodi sydd ar gael.</a:t>
            </a:r>
          </a:p>
          <a:p>
            <a:pPr marL="0" indent="0">
              <a:buNone/>
            </a:pPr>
            <a:endParaRPr lang="cy-GB" sz="1900" dirty="0"/>
          </a:p>
          <a:p>
            <a:pPr marL="0" indent="0">
              <a:buNone/>
            </a:pPr>
            <a:r>
              <a:rPr lang="en-GB" sz="1900" i="1" dirty="0"/>
              <a:t>Please refer to a suitable Harvard referencing guide (e.g. </a:t>
            </a:r>
            <a:r>
              <a:rPr lang="en-GB" sz="1800" i="1" u="none" strike="noStrike" dirty="0">
                <a:solidFill>
                  <a:srgbClr val="7F85F5"/>
                </a:solidFill>
                <a:effectLst/>
                <a:latin typeface="var(--fontFamilyBase)"/>
                <a:hlinkClick r:id="rId3" tooltip="https://www.mendeley.com/guides/harvard-citation-guide/"/>
              </a:rPr>
              <a:t>https://www.mendeley.com/guides/harvard-citation-guide/</a:t>
            </a:r>
            <a:r>
              <a:rPr lang="en-GB" sz="1800" i="1" u="sng" dirty="0">
                <a:solidFill>
                  <a:srgbClr val="FFFFFF"/>
                </a:solidFill>
                <a:effectLst/>
                <a:latin typeface="-apple-system"/>
              </a:rPr>
              <a:t>)</a:t>
            </a:r>
          </a:p>
          <a:p>
            <a:pPr marL="0" indent="0">
              <a:buNone/>
            </a:pPr>
            <a:r>
              <a:rPr lang="en-GB" sz="1900" i="1" dirty="0"/>
              <a:t>Please also refer to you institution guidelines to see what referencing software may be available to you.</a:t>
            </a:r>
            <a:endParaRPr lang="cy-GB" sz="1900" i="1" dirty="0"/>
          </a:p>
          <a:p>
            <a:pPr marL="0" indent="0">
              <a:buNone/>
            </a:pPr>
            <a:endParaRPr lang="cy-GB" sz="1900" i="1" dirty="0"/>
          </a:p>
          <a:p>
            <a:pPr marL="0" indent="0">
              <a:buNone/>
            </a:pPr>
            <a:endParaRPr lang="cy-GB" sz="1900" dirty="0"/>
          </a:p>
        </p:txBody>
      </p:sp>
      <p:pic>
        <p:nvPicPr>
          <p:cNvPr id="5" name="Picture 4" descr="A picture containing text, indoor&#10;&#10;Description automatically generated">
            <a:extLst>
              <a:ext uri="{FF2B5EF4-FFF2-40B4-BE49-F238E27FC236}">
                <a16:creationId xmlns:a16="http://schemas.microsoft.com/office/drawing/2014/main" id="{C905B14B-788F-47A2-995B-E90EDA7B7F0E}"/>
              </a:ext>
            </a:extLst>
          </p:cNvPr>
          <p:cNvPicPr>
            <a:picLocks noChangeAspect="1"/>
          </p:cNvPicPr>
          <p:nvPr/>
        </p:nvPicPr>
        <p:blipFill rotWithShape="1">
          <a:blip r:embed="rId4"/>
          <a:srcRect l="3534" r="11173" b="3"/>
          <a:stretch/>
        </p:blipFill>
        <p:spPr>
          <a:xfrm>
            <a:off x="4572001" y="4166156"/>
            <a:ext cx="2693096" cy="2107527"/>
          </a:xfrm>
          <a:prstGeom prst="rect">
            <a:avLst/>
          </a:prstGeom>
        </p:spPr>
      </p:pic>
    </p:spTree>
    <p:extLst>
      <p:ext uri="{BB962C8B-B14F-4D97-AF65-F5344CB8AC3E}">
        <p14:creationId xmlns:p14="http://schemas.microsoft.com/office/powerpoint/2010/main" val="10224952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48C73-AA68-984C-886E-F8AEF42C600D}"/>
              </a:ext>
            </a:extLst>
          </p:cNvPr>
          <p:cNvSpPr>
            <a:spLocks noGrp="1"/>
          </p:cNvSpPr>
          <p:nvPr>
            <p:ph type="title"/>
          </p:nvPr>
        </p:nvSpPr>
        <p:spPr>
          <a:xfrm>
            <a:off x="189262" y="100208"/>
            <a:ext cx="8428645" cy="563671"/>
          </a:xfrm>
          <a:solidFill>
            <a:schemeClr val="bg1"/>
          </a:solidFill>
        </p:spPr>
        <p:txBody>
          <a:bodyPr>
            <a:noAutofit/>
          </a:bodyPr>
          <a:lstStyle/>
          <a:p>
            <a:r>
              <a:rPr lang="cy-GB" sz="3200" dirty="0"/>
              <a:t>Darllen â Argymhellir </a:t>
            </a:r>
            <a:r>
              <a:rPr lang="en-US" sz="3200" dirty="0"/>
              <a:t>/ </a:t>
            </a:r>
            <a:r>
              <a:rPr lang="en-US" sz="3200" i="1" dirty="0"/>
              <a:t>Recommended Reading </a:t>
            </a:r>
          </a:p>
        </p:txBody>
      </p:sp>
      <p:sp>
        <p:nvSpPr>
          <p:cNvPr id="3" name="Content Placeholder 2">
            <a:extLst>
              <a:ext uri="{FF2B5EF4-FFF2-40B4-BE49-F238E27FC236}">
                <a16:creationId xmlns:a16="http://schemas.microsoft.com/office/drawing/2014/main" id="{BDFC2085-4CE0-564A-AB56-836FBF22F1E6}"/>
              </a:ext>
            </a:extLst>
          </p:cNvPr>
          <p:cNvSpPr>
            <a:spLocks noGrp="1"/>
          </p:cNvSpPr>
          <p:nvPr>
            <p:ph idx="1"/>
          </p:nvPr>
        </p:nvSpPr>
        <p:spPr>
          <a:xfrm>
            <a:off x="189262" y="874908"/>
            <a:ext cx="7886700" cy="5108184"/>
          </a:xfrm>
        </p:spPr>
        <p:txBody>
          <a:bodyPr>
            <a:normAutofit fontScale="62500" lnSpcReduction="20000"/>
          </a:bodyPr>
          <a:lstStyle/>
          <a:p>
            <a:r>
              <a:rPr lang="en-GB" dirty="0"/>
              <a:t>Alvesson, M., &amp; </a:t>
            </a:r>
            <a:r>
              <a:rPr lang="en-GB" dirty="0" err="1"/>
              <a:t>Skoldberg</a:t>
            </a:r>
            <a:r>
              <a:rPr lang="en-GB" dirty="0"/>
              <a:t>, K. (2000). Reflexive Methodology: New Vistas for Qualitative Research. London, Thousand Oaks, CA and New Delhi: Sage.</a:t>
            </a:r>
          </a:p>
          <a:p>
            <a:r>
              <a:rPr lang="en-US" dirty="0" err="1">
                <a:latin typeface="Calibri" pitchFamily="34" charset="0"/>
              </a:rPr>
              <a:t>Biggam</a:t>
            </a:r>
            <a:r>
              <a:rPr lang="en-US" dirty="0">
                <a:latin typeface="Calibri" pitchFamily="34" charset="0"/>
              </a:rPr>
              <a:t>, J. (2008). Succeeding with Your Master’s Dissertation: A practical step-by-step Handbook. London: Open University Press.</a:t>
            </a:r>
          </a:p>
          <a:p>
            <a:r>
              <a:rPr lang="en-US" dirty="0">
                <a:latin typeface="Calibri" pitchFamily="34" charset="0"/>
              </a:rPr>
              <a:t>Bolton, G. (2006). </a:t>
            </a:r>
            <a:r>
              <a:rPr lang="en-US" i="1" dirty="0">
                <a:latin typeface="Calibri" pitchFamily="34" charset="0"/>
              </a:rPr>
              <a:t>Reflective practice: Writing and professional development</a:t>
            </a:r>
            <a:r>
              <a:rPr lang="en-US" dirty="0">
                <a:latin typeface="Calibri" pitchFamily="34" charset="0"/>
              </a:rPr>
              <a:t>. London: Sage.</a:t>
            </a:r>
          </a:p>
          <a:p>
            <a:r>
              <a:rPr lang="en-GB" dirty="0" err="1"/>
              <a:t>Ewens</a:t>
            </a:r>
            <a:r>
              <a:rPr lang="en-GB" dirty="0"/>
              <a:t>, T. (2014) Reflective Primary Teaching. Northwich: Critical Publishing</a:t>
            </a:r>
          </a:p>
          <a:p>
            <a:r>
              <a:rPr lang="en-US" dirty="0" err="1">
                <a:latin typeface="Calibri" pitchFamily="34" charset="0"/>
              </a:rPr>
              <a:t>Ghaye</a:t>
            </a:r>
            <a:r>
              <a:rPr lang="en-US" dirty="0">
                <a:latin typeface="Calibri" pitchFamily="34" charset="0"/>
              </a:rPr>
              <a:t>, T. (2011). </a:t>
            </a:r>
            <a:r>
              <a:rPr lang="en-US" i="1" dirty="0">
                <a:latin typeface="Calibri" pitchFamily="34" charset="0"/>
              </a:rPr>
              <a:t>Teaching and learning through reflective practice</a:t>
            </a:r>
            <a:r>
              <a:rPr lang="en-US" dirty="0">
                <a:latin typeface="Calibri" pitchFamily="34" charset="0"/>
              </a:rPr>
              <a:t>. London: David Fulton.</a:t>
            </a:r>
          </a:p>
          <a:p>
            <a:r>
              <a:rPr lang="en-GB" dirty="0"/>
              <a:t>Kolb, D.A. (1984). Experiential learning: experience as the source of learning and development. Englewood Cliffs, NJ: Prentice Hall.</a:t>
            </a:r>
          </a:p>
          <a:p>
            <a:r>
              <a:rPr lang="en-GB" dirty="0"/>
              <a:t>Pollard, A. (ed) (2014) Reading for Reflective Teaching in schools. London: Bloomsbury</a:t>
            </a:r>
          </a:p>
          <a:p>
            <a:r>
              <a:rPr lang="en-GB" dirty="0"/>
              <a:t>Pears, R. and Shields, G. (2022) Cite Them Right: The Essential Referencing Guide (Bloomsbury Study Skills), Palgrave, London</a:t>
            </a:r>
          </a:p>
          <a:p>
            <a:r>
              <a:rPr lang="en-US" dirty="0"/>
              <a:t>Smith, R. A., Andrews, A., Oliver, C., Chambers-Evans, J. (2018) Putting Reflective Practice into action: A case study. </a:t>
            </a:r>
            <a:r>
              <a:rPr lang="en-US" i="1" dirty="0"/>
              <a:t>Journal of Nursing Education and Practice. </a:t>
            </a:r>
            <a:r>
              <a:rPr lang="en-US" dirty="0"/>
              <a:t>Vol 8 (10) 36-47.</a:t>
            </a:r>
          </a:p>
          <a:p>
            <a:r>
              <a:rPr lang="en-US" dirty="0"/>
              <a:t>Wallace, M. and Wray, A., 2021. Critical reading and writing for postgraduates. Sage Publications Limited. </a:t>
            </a:r>
          </a:p>
          <a:p>
            <a:endParaRPr lang="en-US" dirty="0"/>
          </a:p>
        </p:txBody>
      </p:sp>
    </p:spTree>
    <p:extLst>
      <p:ext uri="{BB962C8B-B14F-4D97-AF65-F5344CB8AC3E}">
        <p14:creationId xmlns:p14="http://schemas.microsoft.com/office/powerpoint/2010/main" val="642898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CBFF9-4D1E-4443-9296-E0257FD75C32}"/>
              </a:ext>
            </a:extLst>
          </p:cNvPr>
          <p:cNvSpPr>
            <a:spLocks noGrp="1"/>
          </p:cNvSpPr>
          <p:nvPr>
            <p:ph type="title"/>
          </p:nvPr>
        </p:nvSpPr>
        <p:spPr/>
        <p:txBody>
          <a:bodyPr/>
          <a:lstStyle/>
          <a:p>
            <a:r>
              <a:rPr lang="cy-GB" b="1" dirty="0">
                <a:cs typeface="Calibri Light"/>
              </a:rPr>
              <a:t>Asesiad</a:t>
            </a:r>
            <a:r>
              <a:rPr lang="en-US" b="1" dirty="0">
                <a:cs typeface="Calibri Light"/>
              </a:rPr>
              <a:t> / </a:t>
            </a:r>
            <a:r>
              <a:rPr lang="en-US" b="1" dirty="0">
                <a:solidFill>
                  <a:schemeClr val="accent1">
                    <a:lumMod val="75000"/>
                  </a:schemeClr>
                </a:solidFill>
                <a:cs typeface="Calibri Light"/>
              </a:rPr>
              <a:t>Assessment</a:t>
            </a:r>
          </a:p>
        </p:txBody>
      </p:sp>
      <p:sp>
        <p:nvSpPr>
          <p:cNvPr id="3" name="Content Placeholder 2">
            <a:extLst>
              <a:ext uri="{FF2B5EF4-FFF2-40B4-BE49-F238E27FC236}">
                <a16:creationId xmlns:a16="http://schemas.microsoft.com/office/drawing/2014/main" id="{78D98EFF-3A2D-0D4A-B0FC-6E663EE25E6C}"/>
              </a:ext>
            </a:extLst>
          </p:cNvPr>
          <p:cNvSpPr>
            <a:spLocks noGrp="1"/>
          </p:cNvSpPr>
          <p:nvPr>
            <p:ph idx="1"/>
          </p:nvPr>
        </p:nvSpPr>
        <p:spPr>
          <a:xfrm>
            <a:off x="393182" y="1745136"/>
            <a:ext cx="7643913" cy="3898580"/>
          </a:xfrm>
        </p:spPr>
        <p:txBody>
          <a:bodyPr vert="horz" lIns="91440" tIns="45720" rIns="91440" bIns="45720" rtlCol="0" anchor="t">
            <a:noAutofit/>
          </a:bodyPr>
          <a:lstStyle/>
          <a:p>
            <a:pPr marL="0" indent="0">
              <a:buNone/>
            </a:pPr>
            <a:r>
              <a:rPr lang="cy-GB" sz="1800" dirty="0"/>
              <a:t>Mae’r asesiad crynodol ar gyfer y modiwl hwn yn gynnig ymholiad ymchwil o 4,000 o eiriau.</a:t>
            </a:r>
          </a:p>
          <a:p>
            <a:pPr marL="0" indent="0">
              <a:buNone/>
            </a:pPr>
            <a:r>
              <a:rPr lang="cy-GB" sz="1800" dirty="0"/>
              <a:t>Mae'r meysydd a gwmpesir yn y modiwl yn cefnogi datblygiad y cynnig a datblygiad y traethawd hir sy'n ffurfio blwyddyn olaf y cwrs.</a:t>
            </a:r>
          </a:p>
          <a:p>
            <a:pPr marL="0" indent="0">
              <a:buNone/>
            </a:pPr>
            <a:r>
              <a:rPr lang="cy-GB" sz="1800" b="1" dirty="0"/>
              <a:t>Dyddiad cyflwyno: diwedd Awst 2024 trwy Turnitin</a:t>
            </a:r>
          </a:p>
          <a:p>
            <a:endParaRPr lang="en-US" sz="1800" dirty="0"/>
          </a:p>
          <a:p>
            <a:pPr marL="0" indent="0">
              <a:buNone/>
            </a:pPr>
            <a:r>
              <a:rPr lang="en-US" sz="1800" dirty="0">
                <a:solidFill>
                  <a:schemeClr val="accent1">
                    <a:lumMod val="75000"/>
                  </a:schemeClr>
                </a:solidFill>
                <a:effectLst/>
                <a:latin typeface="Calibri" panose="020F0502020204030204" pitchFamily="34" charset="0"/>
                <a:ea typeface="Times New Roman" panose="02020603050405020304" pitchFamily="18" charset="0"/>
              </a:rPr>
              <a:t>The summative assessment for this module is a </a:t>
            </a:r>
            <a:r>
              <a:rPr lang="en-GB" sz="1800" dirty="0">
                <a:solidFill>
                  <a:schemeClr val="accent1">
                    <a:lumMod val="75000"/>
                  </a:schemeClr>
                </a:solidFill>
                <a:effectLst/>
                <a:latin typeface="Calibri" panose="020F0502020204030204" pitchFamily="34" charset="0"/>
                <a:ea typeface="Times New Roman" panose="02020603050405020304" pitchFamily="18" charset="0"/>
              </a:rPr>
              <a:t>research enquiry proposal of 4,000  words.   </a:t>
            </a:r>
          </a:p>
          <a:p>
            <a:pPr marL="0" indent="0">
              <a:buNone/>
            </a:pPr>
            <a:r>
              <a:rPr lang="en-GB" sz="1800" dirty="0">
                <a:solidFill>
                  <a:schemeClr val="accent1">
                    <a:lumMod val="75000"/>
                  </a:schemeClr>
                </a:solidFill>
                <a:effectLst/>
                <a:latin typeface="Calibri" panose="020F0502020204030204" pitchFamily="34" charset="0"/>
                <a:ea typeface="Times New Roman" panose="02020603050405020304" pitchFamily="18" charset="0"/>
              </a:rPr>
              <a:t>The areas covered in the module support the development of the proposal and the development of the dissertation that forms the final year of the course.</a:t>
            </a:r>
            <a:endParaRPr lang="en-GB" sz="1800" dirty="0">
              <a:solidFill>
                <a:schemeClr val="accent1">
                  <a:lumMod val="75000"/>
                </a:schemeClr>
              </a:solidFill>
              <a:latin typeface="Calibri" panose="020F0502020204030204" pitchFamily="34" charset="0"/>
              <a:ea typeface="Times New Roman" panose="02020603050405020304" pitchFamily="18" charset="0"/>
            </a:endParaRPr>
          </a:p>
          <a:p>
            <a:pPr marL="0" indent="0">
              <a:buNone/>
            </a:pPr>
            <a:r>
              <a:rPr lang="en-GB" sz="1800" b="1" dirty="0">
                <a:solidFill>
                  <a:schemeClr val="accent1">
                    <a:lumMod val="75000"/>
                  </a:schemeClr>
                </a:solidFill>
                <a:effectLst/>
                <a:latin typeface="Calibri" panose="020F0502020204030204" pitchFamily="34" charset="0"/>
                <a:ea typeface="Times New Roman" panose="02020603050405020304" pitchFamily="18" charset="0"/>
              </a:rPr>
              <a:t>Submission date: end August 2024 through Turnitin</a:t>
            </a:r>
            <a:endParaRPr lang="en-GB" sz="1800" b="1" dirty="0">
              <a:solidFill>
                <a:schemeClr val="accent1">
                  <a:lumMod val="75000"/>
                </a:schemeClr>
              </a:solidFill>
              <a:effectLst/>
              <a:latin typeface="Times New Roman" panose="02020603050405020304" pitchFamily="18" charset="0"/>
              <a:ea typeface="Times New Roman" panose="02020603050405020304" pitchFamily="18" charset="0"/>
            </a:endParaRPr>
          </a:p>
          <a:p>
            <a:endParaRPr lang="en-US" sz="1800" dirty="0"/>
          </a:p>
        </p:txBody>
      </p:sp>
    </p:spTree>
    <p:extLst>
      <p:ext uri="{BB962C8B-B14F-4D97-AF65-F5344CB8AC3E}">
        <p14:creationId xmlns:p14="http://schemas.microsoft.com/office/powerpoint/2010/main" val="3586664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EAC27-DB7B-443E-8F01-78E466C22415}"/>
              </a:ext>
            </a:extLst>
          </p:cNvPr>
          <p:cNvSpPr>
            <a:spLocks noGrp="1"/>
          </p:cNvSpPr>
          <p:nvPr>
            <p:ph type="title"/>
          </p:nvPr>
        </p:nvSpPr>
        <p:spPr>
          <a:xfrm>
            <a:off x="454479" y="114754"/>
            <a:ext cx="7886700" cy="1325563"/>
          </a:xfrm>
        </p:spPr>
        <p:txBody>
          <a:bodyPr>
            <a:normAutofit/>
          </a:bodyPr>
          <a:lstStyle/>
          <a:p>
            <a:r>
              <a:rPr lang="cy-GB" sz="2400" b="1" dirty="0"/>
              <a:t>Fframwaith Cynnig Ymchwil</a:t>
            </a:r>
          </a:p>
        </p:txBody>
      </p:sp>
      <p:sp>
        <p:nvSpPr>
          <p:cNvPr id="6" name="TextBox 5">
            <a:extLst>
              <a:ext uri="{FF2B5EF4-FFF2-40B4-BE49-F238E27FC236}">
                <a16:creationId xmlns:a16="http://schemas.microsoft.com/office/drawing/2014/main" id="{E2DD55CB-C9AE-4421-B207-28BB7A7381D3}"/>
              </a:ext>
            </a:extLst>
          </p:cNvPr>
          <p:cNvSpPr txBox="1"/>
          <p:nvPr/>
        </p:nvSpPr>
        <p:spPr>
          <a:xfrm>
            <a:off x="415637" y="1156815"/>
            <a:ext cx="7608558" cy="4678204"/>
          </a:xfrm>
          <a:prstGeom prst="rect">
            <a:avLst/>
          </a:prstGeom>
          <a:noFill/>
        </p:spPr>
        <p:txBody>
          <a:bodyPr wrap="none" rtlCol="0">
            <a:spAutoFit/>
          </a:bodyPr>
          <a:lstStyle/>
          <a:p>
            <a:pPr algn="l" rtl="0" fontAlgn="base"/>
            <a:r>
              <a:rPr lang="cy-GB" sz="1400" b="0" i="0" dirty="0">
                <a:solidFill>
                  <a:srgbClr val="000000"/>
                </a:solidFill>
                <a:effectLst/>
                <a:latin typeface="Calibri" panose="020F0502020204030204" pitchFamily="34" charset="0"/>
              </a:rPr>
              <a:t>TEITL</a:t>
            </a:r>
          </a:p>
          <a:p>
            <a:pPr algn="l" rtl="0" fontAlgn="base"/>
            <a:r>
              <a:rPr lang="cy-GB" sz="1400" b="0" i="0" dirty="0">
                <a:solidFill>
                  <a:srgbClr val="000000"/>
                </a:solidFill>
                <a:effectLst/>
                <a:latin typeface="Calibri" panose="020F0502020204030204" pitchFamily="34" charset="0"/>
              </a:rPr>
              <a:t>Dylai'r teitl roi arwydd clir o'ch dull ymchwil arfaethedig neu gwestiwn allweddol</a:t>
            </a:r>
          </a:p>
          <a:p>
            <a:pPr algn="l" rtl="0" fontAlgn="base"/>
            <a:endParaRPr lang="cy-GB" sz="1400" b="0" i="0" dirty="0">
              <a:solidFill>
                <a:srgbClr val="000000"/>
              </a:solidFill>
              <a:effectLst/>
              <a:latin typeface="Calibri" panose="020F0502020204030204" pitchFamily="34" charset="0"/>
            </a:endParaRPr>
          </a:p>
          <a:p>
            <a:pPr algn="l" rtl="0" fontAlgn="base"/>
            <a:r>
              <a:rPr lang="cy-GB" sz="1400" b="0" i="0" dirty="0">
                <a:solidFill>
                  <a:srgbClr val="000000"/>
                </a:solidFill>
                <a:effectLst/>
                <a:latin typeface="Calibri" panose="020F0502020204030204" pitchFamily="34" charset="0"/>
              </a:rPr>
              <a:t>CEFNDIR A RHESYMEG</a:t>
            </a:r>
          </a:p>
          <a:p>
            <a:pPr algn="l" rtl="0" fontAlgn="base"/>
            <a:r>
              <a:rPr lang="cy-GB" sz="1400" b="0" i="0" dirty="0">
                <a:solidFill>
                  <a:srgbClr val="000000"/>
                </a:solidFill>
                <a:effectLst/>
                <a:latin typeface="Calibri" panose="020F0502020204030204" pitchFamily="34" charset="0"/>
              </a:rPr>
              <a:t>Cefndir eich ymchwil arfaethedig</a:t>
            </a:r>
          </a:p>
          <a:p>
            <a:pPr algn="l" rtl="0" fontAlgn="base"/>
            <a:r>
              <a:rPr lang="cy-GB" sz="1400" b="0" i="0" dirty="0">
                <a:solidFill>
                  <a:srgbClr val="000000"/>
                </a:solidFill>
                <a:effectLst/>
                <a:latin typeface="Calibri" panose="020F0502020204030204" pitchFamily="34" charset="0"/>
              </a:rPr>
              <a:t>Adolygiad byr o lenyddiaeth</a:t>
            </a:r>
          </a:p>
          <a:p>
            <a:pPr algn="l" rtl="0" fontAlgn="base"/>
            <a:endParaRPr lang="cy-GB" sz="1400" b="0" i="0" dirty="0">
              <a:solidFill>
                <a:srgbClr val="000000"/>
              </a:solidFill>
              <a:effectLst/>
              <a:latin typeface="Calibri" panose="020F0502020204030204" pitchFamily="34" charset="0"/>
            </a:endParaRPr>
          </a:p>
          <a:p>
            <a:pPr algn="l" rtl="0" fontAlgn="base"/>
            <a:r>
              <a:rPr lang="cy-GB" sz="1400" b="0" i="0" dirty="0">
                <a:solidFill>
                  <a:srgbClr val="000000"/>
                </a:solidFill>
                <a:effectLst/>
                <a:latin typeface="Calibri" panose="020F0502020204030204" pitchFamily="34" charset="0"/>
              </a:rPr>
              <a:t>CWESTIWN(AU) YMCHWIL</a:t>
            </a:r>
          </a:p>
          <a:p>
            <a:pPr algn="l" rtl="0" fontAlgn="base"/>
            <a:r>
              <a:rPr lang="cy-GB" sz="1400" b="0" i="0" dirty="0">
                <a:solidFill>
                  <a:srgbClr val="000000"/>
                </a:solidFill>
                <a:effectLst/>
                <a:latin typeface="Calibri" panose="020F0502020204030204" pitchFamily="34" charset="0"/>
              </a:rPr>
              <a:t>Esboniad o'r cwestiynau i'w harchwilio a pham eu bod yn werth eu harchwilio</a:t>
            </a:r>
          </a:p>
          <a:p>
            <a:pPr algn="l" rtl="0" fontAlgn="base"/>
            <a:endParaRPr lang="cy-GB" sz="1400" b="0" i="0" dirty="0">
              <a:solidFill>
                <a:srgbClr val="000000"/>
              </a:solidFill>
              <a:effectLst/>
              <a:latin typeface="Calibri" panose="020F0502020204030204" pitchFamily="34" charset="0"/>
            </a:endParaRPr>
          </a:p>
          <a:p>
            <a:pPr algn="l" rtl="0" fontAlgn="base"/>
            <a:r>
              <a:rPr lang="cy-GB" sz="1400" b="0" i="0" dirty="0">
                <a:solidFill>
                  <a:srgbClr val="000000"/>
                </a:solidFill>
                <a:effectLst/>
                <a:latin typeface="Calibri" panose="020F0502020204030204" pitchFamily="34" charset="0"/>
              </a:rPr>
              <a:t>METHODOLEG YMCHWIL</a:t>
            </a:r>
          </a:p>
          <a:p>
            <a:pPr algn="l" rtl="0" fontAlgn="base"/>
            <a:r>
              <a:rPr lang="cy-GB" sz="1400" b="0" i="0" dirty="0">
                <a:solidFill>
                  <a:srgbClr val="000000"/>
                </a:solidFill>
                <a:effectLst/>
                <a:latin typeface="Calibri" panose="020F0502020204030204" pitchFamily="34" charset="0"/>
              </a:rPr>
              <a:t>Y dull ymchwil (fframwaith damcaniaethol)</a:t>
            </a:r>
          </a:p>
          <a:p>
            <a:pPr algn="l" rtl="0" fontAlgn="base"/>
            <a:r>
              <a:rPr lang="cy-GB" sz="1400" b="0" i="0" dirty="0">
                <a:solidFill>
                  <a:srgbClr val="000000"/>
                </a:solidFill>
                <a:effectLst/>
                <a:latin typeface="Calibri" panose="020F0502020204030204" pitchFamily="34" charset="0"/>
              </a:rPr>
              <a:t>Y dulliau ymchwil sy'n briodol ar gyfer yr ymchwil arfaethedig</a:t>
            </a:r>
          </a:p>
          <a:p>
            <a:pPr algn="l" rtl="0" fontAlgn="base"/>
            <a:r>
              <a:rPr lang="cy-GB" sz="1400" b="0" i="0" dirty="0">
                <a:solidFill>
                  <a:srgbClr val="000000"/>
                </a:solidFill>
                <a:effectLst/>
                <a:latin typeface="Calibri" panose="020F0502020204030204" pitchFamily="34" charset="0"/>
              </a:rPr>
              <a:t>Trafodaeth o fanteision yn ogystal â chyfyngiadau dulliau a dulliau penodol</a:t>
            </a:r>
          </a:p>
          <a:p>
            <a:pPr algn="l" rtl="0" fontAlgn="base"/>
            <a:endParaRPr lang="cy-GB" sz="1400" b="0" i="0" dirty="0">
              <a:solidFill>
                <a:srgbClr val="000000"/>
              </a:solidFill>
              <a:effectLst/>
              <a:latin typeface="Calibri" panose="020F0502020204030204" pitchFamily="34" charset="0"/>
            </a:endParaRPr>
          </a:p>
          <a:p>
            <a:pPr algn="l" rtl="0" fontAlgn="base"/>
            <a:r>
              <a:rPr lang="cy-GB" sz="1400" b="0" i="0" dirty="0">
                <a:solidFill>
                  <a:srgbClr val="000000"/>
                </a:solidFill>
                <a:effectLst/>
                <a:latin typeface="Calibri" panose="020F0502020204030204" pitchFamily="34" charset="0"/>
              </a:rPr>
              <a:t>CYNLLUN GWAITH AC AMSERLEN</a:t>
            </a:r>
          </a:p>
          <a:p>
            <a:pPr algn="l" rtl="0" fontAlgn="base"/>
            <a:r>
              <a:rPr lang="cy-GB" sz="1400" b="0" i="0" dirty="0">
                <a:solidFill>
                  <a:srgbClr val="000000"/>
                </a:solidFill>
                <a:effectLst/>
                <a:latin typeface="Calibri" panose="020F0502020204030204" pitchFamily="34" charset="0"/>
              </a:rPr>
              <a:t>Amlinelliad o'r camau amrywiol a'r llinellau amser cyfatebol ar gyfer datblygu a gweithredu'r ymchwil,</a:t>
            </a:r>
          </a:p>
          <a:p>
            <a:pPr algn="l" rtl="0" fontAlgn="base"/>
            <a:endParaRPr lang="cy-GB" sz="1400" b="0" i="0" dirty="0">
              <a:solidFill>
                <a:srgbClr val="000000"/>
              </a:solidFill>
              <a:effectLst/>
              <a:latin typeface="Calibri" panose="020F0502020204030204" pitchFamily="34" charset="0"/>
            </a:endParaRPr>
          </a:p>
          <a:p>
            <a:pPr algn="l" rtl="0" fontAlgn="base"/>
            <a:r>
              <a:rPr lang="cy-GB" sz="1400" b="0" i="0" dirty="0">
                <a:solidFill>
                  <a:srgbClr val="000000"/>
                </a:solidFill>
                <a:effectLst/>
                <a:latin typeface="Calibri" panose="020F0502020204030204" pitchFamily="34" charset="0"/>
              </a:rPr>
              <a:t>LLYFRYDDIAETH</a:t>
            </a:r>
          </a:p>
          <a:p>
            <a:pPr algn="l" rtl="0" fontAlgn="base"/>
            <a:r>
              <a:rPr lang="cy-GB" sz="1400" b="0" i="0" dirty="0">
                <a:solidFill>
                  <a:srgbClr val="000000"/>
                </a:solidFill>
                <a:effectLst/>
                <a:latin typeface="Calibri" panose="020F0502020204030204" pitchFamily="34" charset="0"/>
              </a:rPr>
              <a:t>Rhestr o gyfeiriadau at erthyglau a thestunau allweddol a drafodwyd yn eich cynnig ymchwil</a:t>
            </a:r>
          </a:p>
          <a:p>
            <a:endParaRPr lang="en-GB" dirty="0"/>
          </a:p>
        </p:txBody>
      </p:sp>
    </p:spTree>
    <p:extLst>
      <p:ext uri="{BB962C8B-B14F-4D97-AF65-F5344CB8AC3E}">
        <p14:creationId xmlns:p14="http://schemas.microsoft.com/office/powerpoint/2010/main" val="30758168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EAC27-DB7B-443E-8F01-78E466C22415}"/>
              </a:ext>
            </a:extLst>
          </p:cNvPr>
          <p:cNvSpPr>
            <a:spLocks noGrp="1"/>
          </p:cNvSpPr>
          <p:nvPr>
            <p:ph type="title"/>
          </p:nvPr>
        </p:nvSpPr>
        <p:spPr>
          <a:xfrm>
            <a:off x="454479" y="114754"/>
            <a:ext cx="7886700" cy="1325563"/>
          </a:xfrm>
        </p:spPr>
        <p:txBody>
          <a:bodyPr>
            <a:normAutofit/>
          </a:bodyPr>
          <a:lstStyle/>
          <a:p>
            <a:r>
              <a:rPr lang="en-GB" sz="2400" b="1" dirty="0"/>
              <a:t>Areas to be covered in the research proposal</a:t>
            </a:r>
          </a:p>
        </p:txBody>
      </p:sp>
      <p:sp>
        <p:nvSpPr>
          <p:cNvPr id="6" name="TextBox 5">
            <a:extLst>
              <a:ext uri="{FF2B5EF4-FFF2-40B4-BE49-F238E27FC236}">
                <a16:creationId xmlns:a16="http://schemas.microsoft.com/office/drawing/2014/main" id="{E2DD55CB-C9AE-4421-B207-28BB7A7381D3}"/>
              </a:ext>
            </a:extLst>
          </p:cNvPr>
          <p:cNvSpPr txBox="1"/>
          <p:nvPr/>
        </p:nvSpPr>
        <p:spPr>
          <a:xfrm>
            <a:off x="454479" y="1252507"/>
            <a:ext cx="8155246" cy="4678204"/>
          </a:xfrm>
          <a:prstGeom prst="rect">
            <a:avLst/>
          </a:prstGeom>
          <a:noFill/>
        </p:spPr>
        <p:txBody>
          <a:bodyPr wrap="none" rtlCol="0">
            <a:spAutoFit/>
          </a:bodyPr>
          <a:lstStyle/>
          <a:p>
            <a:pPr algn="l" rtl="0" fontAlgn="base"/>
            <a:r>
              <a:rPr lang="en-GB" sz="1400" b="1" i="0" dirty="0">
                <a:solidFill>
                  <a:srgbClr val="000000"/>
                </a:solidFill>
                <a:effectLst/>
                <a:latin typeface="Calibri" panose="020F0502020204030204" pitchFamily="34" charset="0"/>
              </a:rPr>
              <a:t>TITLE</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The title should give a clear indication of your proposed research approach or key question </a:t>
            </a:r>
          </a:p>
          <a:p>
            <a:pPr algn="l" rtl="0" fontAlgn="base"/>
            <a:r>
              <a:rPr lang="en-GB" sz="1400" b="0" i="0" dirty="0">
                <a:solidFill>
                  <a:srgbClr val="000000"/>
                </a:solidFill>
                <a:effectLst/>
                <a:latin typeface="Calibri" panose="020F0502020204030204" pitchFamily="34" charset="0"/>
              </a:rPr>
              <a:t> </a:t>
            </a:r>
          </a:p>
          <a:p>
            <a:pPr algn="l" rtl="0" fontAlgn="base"/>
            <a:r>
              <a:rPr lang="en-GB" sz="1400" b="1" i="0" dirty="0">
                <a:solidFill>
                  <a:srgbClr val="000000"/>
                </a:solidFill>
                <a:effectLst/>
                <a:latin typeface="Calibri" panose="020F0502020204030204" pitchFamily="34" charset="0"/>
              </a:rPr>
              <a:t>BACKGROUND AND RATIONALE</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The background of your proposed research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A short literature review </a:t>
            </a:r>
          </a:p>
          <a:p>
            <a:pPr algn="l" rtl="0" fontAlgn="base"/>
            <a:r>
              <a:rPr lang="en-GB" sz="1400" b="0" i="0" dirty="0">
                <a:solidFill>
                  <a:srgbClr val="000000"/>
                </a:solidFill>
                <a:effectLst/>
                <a:latin typeface="Calibri" panose="020F0502020204030204" pitchFamily="34" charset="0"/>
              </a:rPr>
              <a:t> </a:t>
            </a:r>
          </a:p>
          <a:p>
            <a:pPr algn="l" rtl="0" fontAlgn="base"/>
            <a:r>
              <a:rPr lang="en-GB" sz="1400" b="1" i="0" dirty="0">
                <a:solidFill>
                  <a:srgbClr val="000000"/>
                </a:solidFill>
                <a:effectLst/>
                <a:latin typeface="Calibri" panose="020F0502020204030204" pitchFamily="34" charset="0"/>
              </a:rPr>
              <a:t>RESEARCH QUESTION(S)</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An explanation of the questions to be explored and why they are worth exploring </a:t>
            </a:r>
          </a:p>
          <a:p>
            <a:pPr algn="l" rtl="0" fontAlgn="base"/>
            <a:r>
              <a:rPr lang="en-GB" sz="1400" b="0" i="0" dirty="0">
                <a:solidFill>
                  <a:srgbClr val="000000"/>
                </a:solidFill>
                <a:effectLst/>
                <a:latin typeface="Calibri" panose="020F0502020204030204" pitchFamily="34" charset="0"/>
              </a:rPr>
              <a:t> </a:t>
            </a:r>
          </a:p>
          <a:p>
            <a:pPr algn="l" rtl="0" fontAlgn="base"/>
            <a:r>
              <a:rPr lang="en-GB" sz="1400" b="1" i="0" dirty="0">
                <a:solidFill>
                  <a:srgbClr val="000000"/>
                </a:solidFill>
                <a:effectLst/>
                <a:latin typeface="Calibri" panose="020F0502020204030204" pitchFamily="34" charset="0"/>
              </a:rPr>
              <a:t>RESEARCH METHODOLOGY</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The research approach (theoretical framework)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The research methods appropriate for the proposed research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A discussion of advantages as well as limits of particular approaches and methods </a:t>
            </a:r>
          </a:p>
          <a:p>
            <a:pPr algn="l" rtl="0" fontAlgn="base"/>
            <a:r>
              <a:rPr lang="en-GB" sz="1400" b="0" i="0" dirty="0">
                <a:solidFill>
                  <a:srgbClr val="000000"/>
                </a:solidFill>
                <a:effectLst/>
                <a:latin typeface="Calibri" panose="020F0502020204030204" pitchFamily="34" charset="0"/>
              </a:rPr>
              <a:t> </a:t>
            </a:r>
          </a:p>
          <a:p>
            <a:pPr algn="l" rtl="0" fontAlgn="base"/>
            <a:r>
              <a:rPr lang="en-GB" sz="1400" b="1" i="0" dirty="0">
                <a:solidFill>
                  <a:srgbClr val="000000"/>
                </a:solidFill>
                <a:effectLst/>
                <a:latin typeface="Calibri" panose="020F0502020204030204" pitchFamily="34" charset="0"/>
              </a:rPr>
              <a:t>PLAN OF WORK &amp; TIME SCHEDULE</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A outline of the various stages and corresponding time lines for developing and implementing the research,  </a:t>
            </a:r>
          </a:p>
          <a:p>
            <a:pPr algn="l" rtl="0" fontAlgn="base"/>
            <a:r>
              <a:rPr lang="en-GB" sz="1400" b="0" i="0" dirty="0">
                <a:solidFill>
                  <a:srgbClr val="000000"/>
                </a:solidFill>
                <a:effectLst/>
                <a:latin typeface="Calibri" panose="020F0502020204030204" pitchFamily="34" charset="0"/>
              </a:rPr>
              <a:t> </a:t>
            </a:r>
          </a:p>
          <a:p>
            <a:pPr algn="l" rtl="0" fontAlgn="base"/>
            <a:r>
              <a:rPr lang="en-GB" sz="1400" b="1" i="0" dirty="0">
                <a:solidFill>
                  <a:srgbClr val="000000"/>
                </a:solidFill>
                <a:effectLst/>
                <a:latin typeface="Calibri" panose="020F0502020204030204" pitchFamily="34" charset="0"/>
              </a:rPr>
              <a:t>BIBLIOGRAPHY</a:t>
            </a:r>
            <a:r>
              <a:rPr lang="en-GB" sz="14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GB" sz="1400" b="0" i="0" dirty="0">
                <a:solidFill>
                  <a:srgbClr val="000000"/>
                </a:solidFill>
                <a:effectLst/>
                <a:latin typeface="Calibri" panose="020F0502020204030204" pitchFamily="34" charset="0"/>
              </a:rPr>
              <a:t>A list of references to key articles and texts discussed within your research proposal </a:t>
            </a:r>
          </a:p>
          <a:p>
            <a:endParaRPr lang="en-GB" dirty="0"/>
          </a:p>
        </p:txBody>
      </p:sp>
    </p:spTree>
    <p:extLst>
      <p:ext uri="{BB962C8B-B14F-4D97-AF65-F5344CB8AC3E}">
        <p14:creationId xmlns:p14="http://schemas.microsoft.com/office/powerpoint/2010/main" val="58202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18A68-91B3-ACBE-7FFD-857164307381}"/>
              </a:ext>
            </a:extLst>
          </p:cNvPr>
          <p:cNvSpPr>
            <a:spLocks noGrp="1"/>
          </p:cNvSpPr>
          <p:nvPr>
            <p:ph type="title"/>
          </p:nvPr>
        </p:nvSpPr>
        <p:spPr>
          <a:solidFill>
            <a:schemeClr val="bg1"/>
          </a:solidFill>
        </p:spPr>
        <p:txBody>
          <a:bodyPr>
            <a:normAutofit/>
          </a:bodyPr>
          <a:lstStyle/>
          <a:p>
            <a:r>
              <a:rPr lang="cy-GB" sz="4000" dirty="0"/>
              <a:t>Cyn Ionawr 22ain </a:t>
            </a:r>
            <a:r>
              <a:rPr lang="en-GB" sz="4000" dirty="0"/>
              <a:t>/ </a:t>
            </a:r>
            <a:r>
              <a:rPr lang="en-GB" sz="4000" i="1" dirty="0"/>
              <a:t>Before January 22nd</a:t>
            </a:r>
            <a:endParaRPr lang="en-GB" sz="4000" i="1" baseline="30000" dirty="0"/>
          </a:p>
        </p:txBody>
      </p:sp>
      <p:sp>
        <p:nvSpPr>
          <p:cNvPr id="3" name="Content Placeholder 2">
            <a:extLst>
              <a:ext uri="{FF2B5EF4-FFF2-40B4-BE49-F238E27FC236}">
                <a16:creationId xmlns:a16="http://schemas.microsoft.com/office/drawing/2014/main" id="{7797FD62-6A8D-6BCE-403A-2B76CD4E1227}"/>
              </a:ext>
            </a:extLst>
          </p:cNvPr>
          <p:cNvSpPr>
            <a:spLocks noGrp="1"/>
          </p:cNvSpPr>
          <p:nvPr>
            <p:ph sz="half" idx="1"/>
          </p:nvPr>
        </p:nvSpPr>
        <p:spPr>
          <a:xfrm>
            <a:off x="628650" y="1825625"/>
            <a:ext cx="3886200" cy="3322572"/>
          </a:xfrm>
        </p:spPr>
        <p:txBody>
          <a:bodyPr/>
          <a:lstStyle/>
          <a:p>
            <a:r>
              <a:rPr lang="cy-GB" dirty="0"/>
              <a:t>Gweithiwch trwy Llinyn Craidd 2 ar y modiwl SYYU yn y PLP</a:t>
            </a:r>
          </a:p>
          <a:p>
            <a:r>
              <a:rPr lang="cy-GB" dirty="0"/>
              <a:t>Ychwanegu wedi'i nodi i ardal y Cyfnodolyn ar gyfer CS 1 a 2 o fewn PLP</a:t>
            </a:r>
          </a:p>
        </p:txBody>
      </p:sp>
      <p:sp>
        <p:nvSpPr>
          <p:cNvPr id="4" name="Content Placeholder 3">
            <a:extLst>
              <a:ext uri="{FF2B5EF4-FFF2-40B4-BE49-F238E27FC236}">
                <a16:creationId xmlns:a16="http://schemas.microsoft.com/office/drawing/2014/main" id="{04925AC7-286C-24E6-244D-17F46DAA2C82}"/>
              </a:ext>
            </a:extLst>
          </p:cNvPr>
          <p:cNvSpPr>
            <a:spLocks noGrp="1"/>
          </p:cNvSpPr>
          <p:nvPr>
            <p:ph sz="half" idx="2"/>
          </p:nvPr>
        </p:nvSpPr>
        <p:spPr>
          <a:xfrm>
            <a:off x="4629150" y="1825625"/>
            <a:ext cx="3886200" cy="3322572"/>
          </a:xfrm>
        </p:spPr>
        <p:txBody>
          <a:bodyPr/>
          <a:lstStyle/>
          <a:p>
            <a:r>
              <a:rPr lang="en-GB" i="1" dirty="0"/>
              <a:t>Work through Core Strand 2 on the ARES module in the PLP</a:t>
            </a:r>
          </a:p>
          <a:p>
            <a:r>
              <a:rPr lang="en-GB" i="1" dirty="0"/>
              <a:t>Add noted to the Journal area for CS 1 and 2 within PLP</a:t>
            </a:r>
          </a:p>
          <a:p>
            <a:endParaRPr lang="cy-GB" dirty="0"/>
          </a:p>
        </p:txBody>
      </p:sp>
    </p:spTree>
    <p:extLst>
      <p:ext uri="{BB962C8B-B14F-4D97-AF65-F5344CB8AC3E}">
        <p14:creationId xmlns:p14="http://schemas.microsoft.com/office/powerpoint/2010/main" val="32974734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7F9B5AEA318E342895EB6DDD0A1035B" ma:contentTypeVersion="14" ma:contentTypeDescription="Create a new document." ma:contentTypeScope="" ma:versionID="fde3c4be7a9e59fc5dd0b205b48ee7b7">
  <xsd:schema xmlns:xsd="http://www.w3.org/2001/XMLSchema" xmlns:xs="http://www.w3.org/2001/XMLSchema" xmlns:p="http://schemas.microsoft.com/office/2006/metadata/properties" xmlns:ns3="f1b7ea1c-d5b4-40d3-b954-1fe1e9b1566c" xmlns:ns4="4e1f4cf5-54f1-4d39-9fa7-5ad1ff2e2b31" targetNamespace="http://schemas.microsoft.com/office/2006/metadata/properties" ma:root="true" ma:fieldsID="ac046fde0351abc79a79e9dfc712ffa3" ns3:_="" ns4:_="">
    <xsd:import namespace="f1b7ea1c-d5b4-40d3-b954-1fe1e9b1566c"/>
    <xsd:import namespace="4e1f4cf5-54f1-4d39-9fa7-5ad1ff2e2b3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1b7ea1c-d5b4-40d3-b954-1fe1e9b156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e1f4cf5-54f1-4d39-9fa7-5ad1ff2e2b31"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276D73-970E-4A56-A708-6A725F7E3619}">
  <ds:schemaRefs>
    <ds:schemaRef ds:uri="4e1f4cf5-54f1-4d39-9fa7-5ad1ff2e2b31"/>
    <ds:schemaRef ds:uri="http://purl.org/dc/elements/1.1/"/>
    <ds:schemaRef ds:uri="http://schemas.microsoft.com/office/infopath/2007/PartnerControls"/>
    <ds:schemaRef ds:uri="http://schemas.openxmlformats.org/package/2006/metadata/core-properties"/>
    <ds:schemaRef ds:uri="f1b7ea1c-d5b4-40d3-b954-1fe1e9b1566c"/>
    <ds:schemaRef ds:uri="http://schemas.microsoft.com/office/2006/documentManagement/types"/>
    <ds:schemaRef ds:uri="http://purl.org/dc/dcmitype/"/>
    <ds:schemaRef ds:uri="http://www.w3.org/XML/1998/namespac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6EE536C0-CB8F-4E4C-8BC1-62089C6B7AF3}">
  <ds:schemaRefs>
    <ds:schemaRef ds:uri="http://schemas.microsoft.com/sharepoint/v3/contenttype/forms"/>
  </ds:schemaRefs>
</ds:datastoreItem>
</file>

<file path=customXml/itemProps3.xml><?xml version="1.0" encoding="utf-8"?>
<ds:datastoreItem xmlns:ds="http://schemas.openxmlformats.org/officeDocument/2006/customXml" ds:itemID="{DA9C7A95-675F-4D37-8AA7-9295CB09FD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1b7ea1c-d5b4-40d3-b954-1fe1e9b1566c"/>
    <ds:schemaRef ds:uri="4e1f4cf5-54f1-4d39-9fa7-5ad1ff2e2b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53f0066-c24e-444c-9c2a-7427c31ebeab}" enabled="1" method="Standard" siteId="{e5aafe7c-971b-4ab7-b039-141ad36acec0}" removed="0"/>
</clbl:labelList>
</file>

<file path=docProps/app.xml><?xml version="1.0" encoding="utf-8"?>
<Properties xmlns="http://schemas.openxmlformats.org/officeDocument/2006/extended-properties" xmlns:vt="http://schemas.openxmlformats.org/officeDocument/2006/docPropsVTypes">
  <Template>Office Theme</Template>
  <TotalTime>2056</TotalTime>
  <Words>3046</Words>
  <Application>Microsoft Macintosh PowerPoint</Application>
  <PresentationFormat>On-screen Show (4:3)</PresentationFormat>
  <Paragraphs>317</Paragraphs>
  <Slides>35</Slides>
  <Notes>13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35</vt:i4>
      </vt:variant>
    </vt:vector>
  </HeadingPairs>
  <TitlesOfParts>
    <vt:vector size="45" baseType="lpstr">
      <vt:lpstr>-apple-system</vt:lpstr>
      <vt:lpstr>Arial</vt:lpstr>
      <vt:lpstr>Calibri</vt:lpstr>
      <vt:lpstr>Calibri Light</vt:lpstr>
      <vt:lpstr>Helvetica</vt:lpstr>
      <vt:lpstr>Helvetica Neue</vt:lpstr>
      <vt:lpstr>Times New Roman</vt:lpstr>
      <vt:lpstr>var(--fontFamilyBase)</vt:lpstr>
      <vt:lpstr>Office Theme</vt:lpstr>
      <vt:lpstr>1_Office Theme</vt:lpstr>
      <vt:lpstr>Sgiliau Ymchwil ac  Ymholi Uwch /  Advanced Research  and Enquiry Skills  Sesiwn 2 / Session 2  Meddwl am eich cynnig ymchwil Thinking about your research proposal</vt:lpstr>
      <vt:lpstr>Sesiwn 2: Nodau / Session 2: Aims</vt:lpstr>
      <vt:lpstr>Beth wyddon ni am ymarfer myfyriol?  What do we know about reflective practice?</vt:lpstr>
      <vt:lpstr>BETH YW YMARFER MYFYRIOL? What is reflective practice?</vt:lpstr>
      <vt:lpstr>Sut mae Cylch Myfyriol Kolb yn perthyn i’ch meddylfryd a’ch ymchwil? </vt:lpstr>
      <vt:lpstr>Cylch Ymchwil Weithredol Action Research Cycle</vt:lpstr>
      <vt:lpstr>PowerPoint Presentation</vt:lpstr>
      <vt:lpstr>Exploring my question: who can help me? </vt:lpstr>
      <vt:lpstr>Syniadau cychwynnol am ddatblygu eich cynnig ymchwil  Initial thoughts about developing your research proposal</vt:lpstr>
      <vt:lpstr>Beth yw’r ‘garreg yn eich esgid?’  What is ‘the stone in your shoe?’ </vt:lpstr>
      <vt:lpstr>MC 1 - Meysydd allweddol i'w hystyried  CS 1 - Key areas for reflection</vt:lpstr>
      <vt:lpstr>MC 1 - Meysydd allweddol i'w hystyried  CS 1 - Key areas for reflection</vt:lpstr>
      <vt:lpstr>Tasg / Task</vt:lpstr>
      <vt:lpstr>O ymarfer myfyriol i ymarfer atblygol From reflective to reflexive practice</vt:lpstr>
      <vt:lpstr>Adweithedd / Reflexivity …</vt:lpstr>
      <vt:lpstr>Gweithgaredd: Adweithedd Activity - Reflexivity</vt:lpstr>
      <vt:lpstr>Adweithedd mewn ymchwil Reflexivity in Research</vt:lpstr>
      <vt:lpstr>Adweithedd mewn ymchwil: esiampl</vt:lpstr>
      <vt:lpstr>Reflexivity in research: example</vt:lpstr>
      <vt:lpstr>Beirniadaeth yw… / Criticality is…</vt:lpstr>
      <vt:lpstr>Saith Cwestiwn Beirniadol  (Door, 2015)</vt:lpstr>
      <vt:lpstr>Seven Critical Questions  (Door, 2015)</vt:lpstr>
      <vt:lpstr>Cwestiwn rhif 8/Question number 8  (Alex, 2022)</vt:lpstr>
      <vt:lpstr>Crynodeb</vt:lpstr>
      <vt:lpstr>Summary</vt:lpstr>
      <vt:lpstr>Cyfeirnodi mewn gwaith MA</vt:lpstr>
      <vt:lpstr>Referencing for MA work</vt:lpstr>
      <vt:lpstr>Cyfeirnodi / Referencing</vt:lpstr>
      <vt:lpstr>Cyfeirnodi: Enghreifftiau Harvard Referencing: Harvard Examples</vt:lpstr>
      <vt:lpstr>Cyfeirnodi / Referencing</vt:lpstr>
      <vt:lpstr>Darllen â Argymhellir / Recommended Reading </vt:lpstr>
      <vt:lpstr>Asesiad / Assessment</vt:lpstr>
      <vt:lpstr>Fframwaith Cynnig Ymchwil</vt:lpstr>
      <vt:lpstr>Areas to be covered in the research proposal</vt:lpstr>
      <vt:lpstr>Cyn Ionawr 22ain / Before January 22nd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Waters Creative</dc:creator>
  <cp:lastModifiedBy>Gwilym Sion Ap Gruffudd</cp:lastModifiedBy>
  <cp:revision>60</cp:revision>
  <dcterms:created xsi:type="dcterms:W3CDTF">2021-06-18T14:15:35Z</dcterms:created>
  <dcterms:modified xsi:type="dcterms:W3CDTF">2023-11-09T08:26:01Z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0x010100D7F9B5AEA318E342895EB6DDD0A1035B</vt:lpwstr>
  </property>
  <property fmtid="{D5CDD505-2E9C-101B-9397-08002B2CF9AE}" pid="3" name="ClassificationContentMarkingHeaderLocations">
    <vt:lpwstr>Office Theme:9</vt:lpwstr>
  </property>
  <property fmtid="{D5CDD505-2E9C-101B-9397-08002B2CF9AE}" pid="4" name="ClassificationContentMarkingHeaderText">
    <vt:lpwstr>PUBLIC / CYHOEDDUS</vt:lpwstr>
  </property>
</Properties>
</file>