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comment2.xml" ContentType="application/vnd.openxmlformats-officedocument.presentationml.comment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2" r:id="rId1"/>
  </p:sldMasterIdLst>
  <p:notesMasterIdLst>
    <p:notesMasterId r:id="rId29"/>
  </p:notesMasterIdLst>
  <p:handoutMasterIdLst>
    <p:handoutMasterId r:id="rId30"/>
  </p:handoutMasterIdLst>
  <p:sldIdLst>
    <p:sldId id="455" r:id="rId2"/>
    <p:sldId id="456" r:id="rId3"/>
    <p:sldId id="453" r:id="rId4"/>
    <p:sldId id="454" r:id="rId5"/>
    <p:sldId id="386" r:id="rId6"/>
    <p:sldId id="432" r:id="rId7"/>
    <p:sldId id="434" r:id="rId8"/>
    <p:sldId id="438" r:id="rId9"/>
    <p:sldId id="441" r:id="rId10"/>
    <p:sldId id="442" r:id="rId11"/>
    <p:sldId id="443" r:id="rId12"/>
    <p:sldId id="311" r:id="rId13"/>
    <p:sldId id="310" r:id="rId14"/>
    <p:sldId id="445" r:id="rId15"/>
    <p:sldId id="437" r:id="rId16"/>
    <p:sldId id="450" r:id="rId17"/>
    <p:sldId id="451" r:id="rId18"/>
    <p:sldId id="439" r:id="rId19"/>
    <p:sldId id="448" r:id="rId20"/>
    <p:sldId id="446" r:id="rId21"/>
    <p:sldId id="447" r:id="rId22"/>
    <p:sldId id="302" r:id="rId23"/>
    <p:sldId id="303" r:id="rId24"/>
    <p:sldId id="449" r:id="rId25"/>
    <p:sldId id="452" r:id="rId26"/>
    <p:sldId id="436" r:id="rId27"/>
    <p:sldId id="440" r:id="rId28"/>
  </p:sldIdLst>
  <p:sldSz cx="9144000" cy="6858000" type="screen4x3"/>
  <p:notesSz cx="6794500" cy="9906000"/>
  <p:defaultTextStyle>
    <a:defPPr>
      <a:defRPr lang="en-GB"/>
    </a:defPPr>
    <a:lvl1pPr algn="l" rtl="0" eaLnBrk="0" fontAlgn="base" hangingPunct="0">
      <a:spcBef>
        <a:spcPct val="0"/>
      </a:spcBef>
      <a:spcAft>
        <a:spcPct val="0"/>
      </a:spcAft>
      <a:defRPr sz="2400" kern="1200">
        <a:solidFill>
          <a:schemeClr val="tx1"/>
        </a:solidFill>
        <a:latin typeface="Times" pitchFamily="2"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2"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2"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2"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2" charset="0"/>
        <a:ea typeface="+mn-ea"/>
        <a:cs typeface="+mn-cs"/>
      </a:defRPr>
    </a:lvl5pPr>
    <a:lvl6pPr marL="2286000" algn="l" defTabSz="914400" rtl="0" eaLnBrk="1" latinLnBrk="0" hangingPunct="1">
      <a:defRPr sz="2400" kern="1200">
        <a:solidFill>
          <a:schemeClr val="tx1"/>
        </a:solidFill>
        <a:latin typeface="Times" pitchFamily="2" charset="0"/>
        <a:ea typeface="+mn-ea"/>
        <a:cs typeface="+mn-cs"/>
      </a:defRPr>
    </a:lvl6pPr>
    <a:lvl7pPr marL="2743200" algn="l" defTabSz="914400" rtl="0" eaLnBrk="1" latinLnBrk="0" hangingPunct="1">
      <a:defRPr sz="2400" kern="1200">
        <a:solidFill>
          <a:schemeClr val="tx1"/>
        </a:solidFill>
        <a:latin typeface="Times" pitchFamily="2" charset="0"/>
        <a:ea typeface="+mn-ea"/>
        <a:cs typeface="+mn-cs"/>
      </a:defRPr>
    </a:lvl7pPr>
    <a:lvl8pPr marL="3200400" algn="l" defTabSz="914400" rtl="0" eaLnBrk="1" latinLnBrk="0" hangingPunct="1">
      <a:defRPr sz="2400" kern="1200">
        <a:solidFill>
          <a:schemeClr val="tx1"/>
        </a:solidFill>
        <a:latin typeface="Times" pitchFamily="2" charset="0"/>
        <a:ea typeface="+mn-ea"/>
        <a:cs typeface="+mn-cs"/>
      </a:defRPr>
    </a:lvl8pPr>
    <a:lvl9pPr marL="3657600" algn="l" defTabSz="914400" rtl="0" eaLnBrk="1" latinLnBrk="0" hangingPunct="1">
      <a:defRPr sz="2400" kern="1200">
        <a:solidFill>
          <a:schemeClr val="tx1"/>
        </a:solidFill>
        <a:latin typeface="Times" pitchFamily="2"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ddwen Davies" initials="HD" lastIdx="1" clrIdx="0"/>
  <p:cmAuthor id="2" name="Mara Mata" initials="MM" lastIdx="5" clrIdx="1">
    <p:extLst>
      <p:ext uri="{19B8F6BF-5375-455C-9EA6-DF929625EA0E}">
        <p15:presenceInfo xmlns:p15="http://schemas.microsoft.com/office/powerpoint/2012/main" userId="S::m.mata@uwtsd.ac.uk::9fdc7529-043f-4784-95c8-5c8f4e22c06e" providerId="AD"/>
      </p:ext>
    </p:extLst>
  </p:cmAuthor>
  <p:cmAuthor id="3" name="Kate Piper (IMH)" initials="K(" lastIdx="4" clrIdx="2">
    <p:extLst>
      <p:ext uri="{19B8F6BF-5375-455C-9EA6-DF929625EA0E}">
        <p15:presenceInfo xmlns:p15="http://schemas.microsoft.com/office/powerpoint/2012/main" userId="S::k.piper1@uwtsd.ac.uk::f69ee4e2-845b-4a1f-89c4-60fce9da139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836"/>
    <p:restoredTop sz="73933"/>
  </p:normalViewPr>
  <p:slideViewPr>
    <p:cSldViewPr snapToGrid="0">
      <p:cViewPr varScale="1">
        <p:scale>
          <a:sx n="82" d="100"/>
          <a:sy n="82" d="100"/>
        </p:scale>
        <p:origin x="2184" y="1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7.xml"/></Relationships>
</file>

<file path=ppt/comments/comment1.xml><?xml version="1.0" encoding="utf-8"?>
<p:cmLst xmlns:a="http://schemas.openxmlformats.org/drawingml/2006/main" xmlns:r="http://schemas.openxmlformats.org/officeDocument/2006/relationships" xmlns:p="http://schemas.openxmlformats.org/presentationml/2006/main">
  <p:cm authorId="3" dt="2021-03-01T03:30:13.838" idx="1">
    <p:pos x="10" y="10"/>
    <p:text>[@Heddwen Davies] can you translate this please, thank you
</p:text>
    <p:extLst>
      <p:ext uri="{C676402C-5697-4E1C-873F-D02D1690AC5C}">
        <p15:threadingInfo xmlns:p15="http://schemas.microsoft.com/office/powerpoint/2012/main" timeZoneBias="4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1-03-01T01:26:07.426" idx="1">
    <p:pos x="4366" y="715"/>
    <p:text>Difficult to acquire in-depth information too? I have little experience with questionnaires, but from my experience of doing them, if people are looking for something more complex I just skip that step 😬 can't be bothered to type loads 
</p:text>
    <p:extLst>
      <p:ext uri="{C676402C-5697-4E1C-873F-D02D1690AC5C}">
        <p15:threadingInfo xmlns:p15="http://schemas.microsoft.com/office/powerpoint/2012/main" timeZoneBias="48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0810C-2A98-0242-B7FE-BFEE145B6738}" type="doc">
      <dgm:prSet loTypeId="urn:microsoft.com/office/officeart/2005/8/layout/matrix1" loCatId="matrix" qsTypeId="urn:microsoft.com/office/officeart/2005/8/quickstyle/simple4" qsCatId="simple" csTypeId="urn:microsoft.com/office/officeart/2005/8/colors/colorful5" csCatId="colorful" phldr="1"/>
      <dgm:spPr/>
      <dgm:t>
        <a:bodyPr/>
        <a:lstStyle/>
        <a:p>
          <a:endParaRPr lang="en-US"/>
        </a:p>
      </dgm:t>
    </dgm:pt>
    <dgm:pt modelId="{1C337F52-C9E3-2B4F-8CDD-1BEACA6DEB9C}">
      <dgm:prSet phldrT="[Text]"/>
      <dgm:spPr/>
      <dgm:t>
        <a:bodyPr/>
        <a:lstStyle/>
        <a:p>
          <a:r>
            <a:rPr lang="en-US" b="1">
              <a:solidFill>
                <a:schemeClr val="tx1"/>
              </a:solidFill>
            </a:rPr>
            <a:t>Examples of Likert Scales</a:t>
          </a:r>
        </a:p>
      </dgm:t>
    </dgm:pt>
    <dgm:pt modelId="{37299B6F-FEE5-7545-A123-070B03FF3B5A}" type="parTrans" cxnId="{02D6DC95-C6E7-F24C-8AE4-D6145DAEEAB7}">
      <dgm:prSet/>
      <dgm:spPr/>
      <dgm:t>
        <a:bodyPr/>
        <a:lstStyle/>
        <a:p>
          <a:endParaRPr lang="en-US"/>
        </a:p>
      </dgm:t>
    </dgm:pt>
    <dgm:pt modelId="{790D1C07-8BFF-B348-890E-3438DD2953F8}" type="sibTrans" cxnId="{02D6DC95-C6E7-F24C-8AE4-D6145DAEEAB7}">
      <dgm:prSet/>
      <dgm:spPr/>
      <dgm:t>
        <a:bodyPr/>
        <a:lstStyle/>
        <a:p>
          <a:endParaRPr lang="en-US"/>
        </a:p>
      </dgm:t>
    </dgm:pt>
    <dgm:pt modelId="{95AA0705-E8A1-D548-AB79-78B2B05AF8F4}">
      <dgm:prSet phldrT="[Text]"/>
      <dgm:spPr/>
      <dgm:t>
        <a:bodyPr/>
        <a:lstStyle/>
        <a:p>
          <a:r>
            <a:rPr lang="en-US" b="1" u="sng">
              <a:solidFill>
                <a:schemeClr val="tx1"/>
              </a:solidFill>
            </a:rPr>
            <a:t>Agreement</a:t>
          </a:r>
        </a:p>
        <a:p>
          <a:r>
            <a:rPr lang="en-US" b="1">
              <a:solidFill>
                <a:schemeClr val="tx1"/>
              </a:solidFill>
            </a:rPr>
            <a:t>Strongly agree</a:t>
          </a:r>
        </a:p>
        <a:p>
          <a:r>
            <a:rPr lang="en-US" b="1">
              <a:solidFill>
                <a:schemeClr val="tx1"/>
              </a:solidFill>
            </a:rPr>
            <a:t>Agree</a:t>
          </a:r>
        </a:p>
        <a:p>
          <a:r>
            <a:rPr lang="en-US" b="1">
              <a:solidFill>
                <a:schemeClr val="tx1"/>
              </a:solidFill>
            </a:rPr>
            <a:t>Undecided</a:t>
          </a:r>
        </a:p>
        <a:p>
          <a:r>
            <a:rPr lang="en-US" b="1">
              <a:solidFill>
                <a:schemeClr val="tx1"/>
              </a:solidFill>
            </a:rPr>
            <a:t>Disagree</a:t>
          </a:r>
        </a:p>
        <a:p>
          <a:r>
            <a:rPr lang="en-US" b="1">
              <a:solidFill>
                <a:schemeClr val="tx1"/>
              </a:solidFill>
            </a:rPr>
            <a:t>Strongly disagree</a:t>
          </a:r>
        </a:p>
      </dgm:t>
    </dgm:pt>
    <dgm:pt modelId="{9F5DCB0A-8337-3B47-8442-295072AA5C9E}" type="parTrans" cxnId="{B5AE6C39-696B-D04F-9256-A1969EC65761}">
      <dgm:prSet/>
      <dgm:spPr/>
      <dgm:t>
        <a:bodyPr/>
        <a:lstStyle/>
        <a:p>
          <a:endParaRPr lang="en-US"/>
        </a:p>
      </dgm:t>
    </dgm:pt>
    <dgm:pt modelId="{6866F296-29B9-7647-B983-9C23F57932EA}" type="sibTrans" cxnId="{B5AE6C39-696B-D04F-9256-A1969EC65761}">
      <dgm:prSet/>
      <dgm:spPr/>
      <dgm:t>
        <a:bodyPr/>
        <a:lstStyle/>
        <a:p>
          <a:endParaRPr lang="en-US"/>
        </a:p>
      </dgm:t>
    </dgm:pt>
    <dgm:pt modelId="{4E77E472-6BB6-2A46-90B9-FB7F00DAE6F5}">
      <dgm:prSet phldrT="[Text]"/>
      <dgm:spPr/>
      <dgm:t>
        <a:bodyPr/>
        <a:lstStyle/>
        <a:p>
          <a:r>
            <a:rPr lang="en-US" b="1" u="sng">
              <a:solidFill>
                <a:schemeClr val="tx1"/>
              </a:solidFill>
            </a:rPr>
            <a:t>Frequency</a:t>
          </a:r>
        </a:p>
        <a:p>
          <a:r>
            <a:rPr lang="en-US" b="1">
              <a:solidFill>
                <a:schemeClr val="tx1"/>
              </a:solidFill>
            </a:rPr>
            <a:t>Very frequently</a:t>
          </a:r>
        </a:p>
        <a:p>
          <a:r>
            <a:rPr lang="en-US" b="1">
              <a:solidFill>
                <a:schemeClr val="tx1"/>
              </a:solidFill>
            </a:rPr>
            <a:t>Frequently</a:t>
          </a:r>
        </a:p>
        <a:p>
          <a:r>
            <a:rPr lang="en-US" b="1">
              <a:solidFill>
                <a:schemeClr val="tx1"/>
              </a:solidFill>
            </a:rPr>
            <a:t>Occasionally</a:t>
          </a:r>
        </a:p>
        <a:p>
          <a:r>
            <a:rPr lang="en-US" b="1">
              <a:solidFill>
                <a:schemeClr val="tx1"/>
              </a:solidFill>
            </a:rPr>
            <a:t>Rarely</a:t>
          </a:r>
        </a:p>
        <a:p>
          <a:r>
            <a:rPr lang="en-US" b="1">
              <a:solidFill>
                <a:schemeClr val="tx1"/>
              </a:solidFill>
            </a:rPr>
            <a:t>Never</a:t>
          </a:r>
        </a:p>
      </dgm:t>
    </dgm:pt>
    <dgm:pt modelId="{AEA3B20D-5ADF-FC4F-B1B4-C27F97D13420}" type="parTrans" cxnId="{782386F9-7C00-3D44-89AA-22794DD68BB1}">
      <dgm:prSet/>
      <dgm:spPr/>
      <dgm:t>
        <a:bodyPr/>
        <a:lstStyle/>
        <a:p>
          <a:endParaRPr lang="en-US"/>
        </a:p>
      </dgm:t>
    </dgm:pt>
    <dgm:pt modelId="{9E7727EB-7A42-8643-A79A-CE7FAD25BBDB}" type="sibTrans" cxnId="{782386F9-7C00-3D44-89AA-22794DD68BB1}">
      <dgm:prSet/>
      <dgm:spPr/>
      <dgm:t>
        <a:bodyPr/>
        <a:lstStyle/>
        <a:p>
          <a:endParaRPr lang="en-US"/>
        </a:p>
      </dgm:t>
    </dgm:pt>
    <dgm:pt modelId="{DC4AAA3C-11A6-FC40-8B68-0F968D1CE1A0}">
      <dgm:prSet phldrT="[Text]"/>
      <dgm:spPr/>
      <dgm:t>
        <a:bodyPr/>
        <a:lstStyle/>
        <a:p>
          <a:r>
            <a:rPr lang="en-US" b="1" u="sng">
              <a:solidFill>
                <a:schemeClr val="tx1"/>
              </a:solidFill>
            </a:rPr>
            <a:t>Importance</a:t>
          </a:r>
        </a:p>
        <a:p>
          <a:r>
            <a:rPr lang="en-US" b="1">
              <a:solidFill>
                <a:schemeClr val="tx1"/>
              </a:solidFill>
            </a:rPr>
            <a:t>Very important</a:t>
          </a:r>
        </a:p>
        <a:p>
          <a:r>
            <a:rPr lang="en-US" b="1">
              <a:solidFill>
                <a:schemeClr val="tx1"/>
              </a:solidFill>
            </a:rPr>
            <a:t>Important</a:t>
          </a:r>
        </a:p>
        <a:p>
          <a:r>
            <a:rPr lang="en-US" b="1">
              <a:solidFill>
                <a:schemeClr val="tx1"/>
              </a:solidFill>
            </a:rPr>
            <a:t>Moderately important</a:t>
          </a:r>
        </a:p>
        <a:p>
          <a:r>
            <a:rPr lang="en-US" b="1">
              <a:solidFill>
                <a:schemeClr val="tx1"/>
              </a:solidFill>
            </a:rPr>
            <a:t>Of little importance</a:t>
          </a:r>
        </a:p>
        <a:p>
          <a:r>
            <a:rPr lang="en-US" b="1">
              <a:solidFill>
                <a:schemeClr val="tx1"/>
              </a:solidFill>
            </a:rPr>
            <a:t>Unimportant</a:t>
          </a:r>
        </a:p>
      </dgm:t>
    </dgm:pt>
    <dgm:pt modelId="{240183C6-98BA-FE45-8E8C-AF4FA5526E29}" type="parTrans" cxnId="{42819D83-5E5B-6149-B223-0ECCF19D9970}">
      <dgm:prSet/>
      <dgm:spPr/>
      <dgm:t>
        <a:bodyPr/>
        <a:lstStyle/>
        <a:p>
          <a:endParaRPr lang="en-US"/>
        </a:p>
      </dgm:t>
    </dgm:pt>
    <dgm:pt modelId="{DC36355A-5DE2-2D44-AB32-889D402D578C}" type="sibTrans" cxnId="{42819D83-5E5B-6149-B223-0ECCF19D9970}">
      <dgm:prSet/>
      <dgm:spPr/>
      <dgm:t>
        <a:bodyPr/>
        <a:lstStyle/>
        <a:p>
          <a:endParaRPr lang="en-US"/>
        </a:p>
      </dgm:t>
    </dgm:pt>
    <dgm:pt modelId="{43279377-010F-3F48-B5D1-5595E150DB2C}">
      <dgm:prSet phldrT="[Text]"/>
      <dgm:spPr/>
      <dgm:t>
        <a:bodyPr/>
        <a:lstStyle/>
        <a:p>
          <a:r>
            <a:rPr lang="en-US" b="1" u="sng">
              <a:solidFill>
                <a:schemeClr val="tx1"/>
              </a:solidFill>
            </a:rPr>
            <a:t>Likelihood</a:t>
          </a:r>
        </a:p>
        <a:p>
          <a:r>
            <a:rPr lang="en-US" b="1">
              <a:solidFill>
                <a:schemeClr val="tx1"/>
              </a:solidFill>
            </a:rPr>
            <a:t>Almost always true</a:t>
          </a:r>
        </a:p>
        <a:p>
          <a:r>
            <a:rPr lang="en-US" b="1">
              <a:solidFill>
                <a:schemeClr val="tx1"/>
              </a:solidFill>
            </a:rPr>
            <a:t>Usually true</a:t>
          </a:r>
        </a:p>
        <a:p>
          <a:r>
            <a:rPr lang="en-US" b="1">
              <a:solidFill>
                <a:schemeClr val="tx1"/>
              </a:solidFill>
            </a:rPr>
            <a:t>Occasionally true</a:t>
          </a:r>
        </a:p>
        <a:p>
          <a:r>
            <a:rPr lang="en-US" b="1">
              <a:solidFill>
                <a:schemeClr val="tx1"/>
              </a:solidFill>
            </a:rPr>
            <a:t>Usually not true</a:t>
          </a:r>
        </a:p>
        <a:p>
          <a:r>
            <a:rPr lang="en-US" b="1">
              <a:solidFill>
                <a:schemeClr val="tx1"/>
              </a:solidFill>
            </a:rPr>
            <a:t>Almost never true</a:t>
          </a:r>
        </a:p>
      </dgm:t>
    </dgm:pt>
    <dgm:pt modelId="{FC25A6C0-2152-8D48-80ED-0D3A9692F5E9}" type="parTrans" cxnId="{BD17CF5A-5CF0-5248-90FF-C6FBBCAEF56E}">
      <dgm:prSet/>
      <dgm:spPr/>
      <dgm:t>
        <a:bodyPr/>
        <a:lstStyle/>
        <a:p>
          <a:endParaRPr lang="en-US"/>
        </a:p>
      </dgm:t>
    </dgm:pt>
    <dgm:pt modelId="{BDA59953-4B25-984B-849B-3C1B6F88FEDA}" type="sibTrans" cxnId="{BD17CF5A-5CF0-5248-90FF-C6FBBCAEF56E}">
      <dgm:prSet/>
      <dgm:spPr/>
      <dgm:t>
        <a:bodyPr/>
        <a:lstStyle/>
        <a:p>
          <a:endParaRPr lang="en-US"/>
        </a:p>
      </dgm:t>
    </dgm:pt>
    <dgm:pt modelId="{41A5D0CE-2FF6-2C47-80E6-A1FAEAEF36E2}" type="pres">
      <dgm:prSet presAssocID="{2FC0810C-2A98-0242-B7FE-BFEE145B6738}" presName="diagram" presStyleCnt="0">
        <dgm:presLayoutVars>
          <dgm:chMax val="1"/>
          <dgm:dir/>
          <dgm:animLvl val="ctr"/>
          <dgm:resizeHandles val="exact"/>
        </dgm:presLayoutVars>
      </dgm:prSet>
      <dgm:spPr/>
    </dgm:pt>
    <dgm:pt modelId="{F78B32F8-4C1F-F44D-A76E-F5581078FECE}" type="pres">
      <dgm:prSet presAssocID="{2FC0810C-2A98-0242-B7FE-BFEE145B6738}" presName="matrix" presStyleCnt="0"/>
      <dgm:spPr/>
    </dgm:pt>
    <dgm:pt modelId="{3F71867D-60C9-DA41-B5E8-DBDE96F7F2B5}" type="pres">
      <dgm:prSet presAssocID="{2FC0810C-2A98-0242-B7FE-BFEE145B6738}" presName="tile1" presStyleLbl="node1" presStyleIdx="0" presStyleCnt="4"/>
      <dgm:spPr/>
    </dgm:pt>
    <dgm:pt modelId="{9A56FDBB-63B9-8E43-BD29-6A5D233A3D90}" type="pres">
      <dgm:prSet presAssocID="{2FC0810C-2A98-0242-B7FE-BFEE145B6738}" presName="tile1text" presStyleLbl="node1" presStyleIdx="0" presStyleCnt="4">
        <dgm:presLayoutVars>
          <dgm:chMax val="0"/>
          <dgm:chPref val="0"/>
          <dgm:bulletEnabled val="1"/>
        </dgm:presLayoutVars>
      </dgm:prSet>
      <dgm:spPr/>
    </dgm:pt>
    <dgm:pt modelId="{1B4C11F8-B92D-8443-AB6C-D5FAC4E6E19C}" type="pres">
      <dgm:prSet presAssocID="{2FC0810C-2A98-0242-B7FE-BFEE145B6738}" presName="tile2" presStyleLbl="node1" presStyleIdx="1" presStyleCnt="4" custLinFactNeighborX="541"/>
      <dgm:spPr/>
    </dgm:pt>
    <dgm:pt modelId="{C7738D17-5E4D-ED45-BFD7-974180BA4A41}" type="pres">
      <dgm:prSet presAssocID="{2FC0810C-2A98-0242-B7FE-BFEE145B6738}" presName="tile2text" presStyleLbl="node1" presStyleIdx="1" presStyleCnt="4">
        <dgm:presLayoutVars>
          <dgm:chMax val="0"/>
          <dgm:chPref val="0"/>
          <dgm:bulletEnabled val="1"/>
        </dgm:presLayoutVars>
      </dgm:prSet>
      <dgm:spPr/>
    </dgm:pt>
    <dgm:pt modelId="{261320ED-9779-4C46-87CB-444C61606CBA}" type="pres">
      <dgm:prSet presAssocID="{2FC0810C-2A98-0242-B7FE-BFEE145B6738}" presName="tile3" presStyleLbl="node1" presStyleIdx="2" presStyleCnt="4"/>
      <dgm:spPr/>
    </dgm:pt>
    <dgm:pt modelId="{4BD3BFB4-92CA-4B4D-960D-5BA3D4A253EE}" type="pres">
      <dgm:prSet presAssocID="{2FC0810C-2A98-0242-B7FE-BFEE145B6738}" presName="tile3text" presStyleLbl="node1" presStyleIdx="2" presStyleCnt="4">
        <dgm:presLayoutVars>
          <dgm:chMax val="0"/>
          <dgm:chPref val="0"/>
          <dgm:bulletEnabled val="1"/>
        </dgm:presLayoutVars>
      </dgm:prSet>
      <dgm:spPr/>
    </dgm:pt>
    <dgm:pt modelId="{B3B3C2D7-B47E-D440-9310-23E08661531A}" type="pres">
      <dgm:prSet presAssocID="{2FC0810C-2A98-0242-B7FE-BFEE145B6738}" presName="tile4" presStyleLbl="node1" presStyleIdx="3" presStyleCnt="4"/>
      <dgm:spPr/>
    </dgm:pt>
    <dgm:pt modelId="{69746617-F7CB-CD47-8D42-56EF153CAD97}" type="pres">
      <dgm:prSet presAssocID="{2FC0810C-2A98-0242-B7FE-BFEE145B6738}" presName="tile4text" presStyleLbl="node1" presStyleIdx="3" presStyleCnt="4">
        <dgm:presLayoutVars>
          <dgm:chMax val="0"/>
          <dgm:chPref val="0"/>
          <dgm:bulletEnabled val="1"/>
        </dgm:presLayoutVars>
      </dgm:prSet>
      <dgm:spPr/>
    </dgm:pt>
    <dgm:pt modelId="{F99D016C-2D7D-9842-90EB-004B32CD0EF1}" type="pres">
      <dgm:prSet presAssocID="{2FC0810C-2A98-0242-B7FE-BFEE145B6738}" presName="centerTile" presStyleLbl="fgShp" presStyleIdx="0" presStyleCnt="1">
        <dgm:presLayoutVars>
          <dgm:chMax val="0"/>
          <dgm:chPref val="0"/>
        </dgm:presLayoutVars>
      </dgm:prSet>
      <dgm:spPr/>
    </dgm:pt>
  </dgm:ptLst>
  <dgm:cxnLst>
    <dgm:cxn modelId="{10DB4400-343A-8B4F-9CD0-12413199553A}" type="presOf" srcId="{4E77E472-6BB6-2A46-90B9-FB7F00DAE6F5}" destId="{1B4C11F8-B92D-8443-AB6C-D5FAC4E6E19C}" srcOrd="0" destOrd="0" presId="urn:microsoft.com/office/officeart/2005/8/layout/matrix1"/>
    <dgm:cxn modelId="{34AEA013-5179-A84E-8F8C-73037E821BA4}" type="presOf" srcId="{1C337F52-C9E3-2B4F-8CDD-1BEACA6DEB9C}" destId="{F99D016C-2D7D-9842-90EB-004B32CD0EF1}" srcOrd="0" destOrd="0" presId="urn:microsoft.com/office/officeart/2005/8/layout/matrix1"/>
    <dgm:cxn modelId="{BBEB4E39-4807-6C41-AA2D-2FBB8C4BDAC8}" type="presOf" srcId="{43279377-010F-3F48-B5D1-5595E150DB2C}" destId="{B3B3C2D7-B47E-D440-9310-23E08661531A}" srcOrd="0" destOrd="0" presId="urn:microsoft.com/office/officeart/2005/8/layout/matrix1"/>
    <dgm:cxn modelId="{B5AE6C39-696B-D04F-9256-A1969EC65761}" srcId="{1C337F52-C9E3-2B4F-8CDD-1BEACA6DEB9C}" destId="{95AA0705-E8A1-D548-AB79-78B2B05AF8F4}" srcOrd="0" destOrd="0" parTransId="{9F5DCB0A-8337-3B47-8442-295072AA5C9E}" sibTransId="{6866F296-29B9-7647-B983-9C23F57932EA}"/>
    <dgm:cxn modelId="{BD17CF5A-5CF0-5248-90FF-C6FBBCAEF56E}" srcId="{1C337F52-C9E3-2B4F-8CDD-1BEACA6DEB9C}" destId="{43279377-010F-3F48-B5D1-5595E150DB2C}" srcOrd="3" destOrd="0" parTransId="{FC25A6C0-2152-8D48-80ED-0D3A9692F5E9}" sibTransId="{BDA59953-4B25-984B-849B-3C1B6F88FEDA}"/>
    <dgm:cxn modelId="{969F6E7D-98A4-F94C-9901-6C27AAB7CE1C}" type="presOf" srcId="{2FC0810C-2A98-0242-B7FE-BFEE145B6738}" destId="{41A5D0CE-2FF6-2C47-80E6-A1FAEAEF36E2}" srcOrd="0" destOrd="0" presId="urn:microsoft.com/office/officeart/2005/8/layout/matrix1"/>
    <dgm:cxn modelId="{AFEA1B81-640B-C245-9A5B-A31D8F376EC6}" type="presOf" srcId="{DC4AAA3C-11A6-FC40-8B68-0F968D1CE1A0}" destId="{4BD3BFB4-92CA-4B4D-960D-5BA3D4A253EE}" srcOrd="1" destOrd="0" presId="urn:microsoft.com/office/officeart/2005/8/layout/matrix1"/>
    <dgm:cxn modelId="{42819D83-5E5B-6149-B223-0ECCF19D9970}" srcId="{1C337F52-C9E3-2B4F-8CDD-1BEACA6DEB9C}" destId="{DC4AAA3C-11A6-FC40-8B68-0F968D1CE1A0}" srcOrd="2" destOrd="0" parTransId="{240183C6-98BA-FE45-8E8C-AF4FA5526E29}" sibTransId="{DC36355A-5DE2-2D44-AB32-889D402D578C}"/>
    <dgm:cxn modelId="{27178887-9AF4-E345-AD74-94410BC4F164}" type="presOf" srcId="{4E77E472-6BB6-2A46-90B9-FB7F00DAE6F5}" destId="{C7738D17-5E4D-ED45-BFD7-974180BA4A41}" srcOrd="1" destOrd="0" presId="urn:microsoft.com/office/officeart/2005/8/layout/matrix1"/>
    <dgm:cxn modelId="{02D6DC95-C6E7-F24C-8AE4-D6145DAEEAB7}" srcId="{2FC0810C-2A98-0242-B7FE-BFEE145B6738}" destId="{1C337F52-C9E3-2B4F-8CDD-1BEACA6DEB9C}" srcOrd="0" destOrd="0" parTransId="{37299B6F-FEE5-7545-A123-070B03FF3B5A}" sibTransId="{790D1C07-8BFF-B348-890E-3438DD2953F8}"/>
    <dgm:cxn modelId="{B78A85B4-BAE3-BB4F-85AD-F62AF789E031}" type="presOf" srcId="{DC4AAA3C-11A6-FC40-8B68-0F968D1CE1A0}" destId="{261320ED-9779-4C46-87CB-444C61606CBA}" srcOrd="0" destOrd="0" presId="urn:microsoft.com/office/officeart/2005/8/layout/matrix1"/>
    <dgm:cxn modelId="{FCB6E9CB-1509-594C-8995-05F174A14AE8}" type="presOf" srcId="{43279377-010F-3F48-B5D1-5595E150DB2C}" destId="{69746617-F7CB-CD47-8D42-56EF153CAD97}" srcOrd="1" destOrd="0" presId="urn:microsoft.com/office/officeart/2005/8/layout/matrix1"/>
    <dgm:cxn modelId="{01C7B4DA-9C61-3941-8D5E-1AC4C8316FB8}" type="presOf" srcId="{95AA0705-E8A1-D548-AB79-78B2B05AF8F4}" destId="{3F71867D-60C9-DA41-B5E8-DBDE96F7F2B5}" srcOrd="0" destOrd="0" presId="urn:microsoft.com/office/officeart/2005/8/layout/matrix1"/>
    <dgm:cxn modelId="{615A0FEB-D08E-514D-BB5D-20765F5EFC17}" type="presOf" srcId="{95AA0705-E8A1-D548-AB79-78B2B05AF8F4}" destId="{9A56FDBB-63B9-8E43-BD29-6A5D233A3D90}" srcOrd="1" destOrd="0" presId="urn:microsoft.com/office/officeart/2005/8/layout/matrix1"/>
    <dgm:cxn modelId="{782386F9-7C00-3D44-89AA-22794DD68BB1}" srcId="{1C337F52-C9E3-2B4F-8CDD-1BEACA6DEB9C}" destId="{4E77E472-6BB6-2A46-90B9-FB7F00DAE6F5}" srcOrd="1" destOrd="0" parTransId="{AEA3B20D-5ADF-FC4F-B1B4-C27F97D13420}" sibTransId="{9E7727EB-7A42-8643-A79A-CE7FAD25BBDB}"/>
    <dgm:cxn modelId="{BBCF8B83-BD15-D14A-8E67-7C0AD0F7C114}" type="presParOf" srcId="{41A5D0CE-2FF6-2C47-80E6-A1FAEAEF36E2}" destId="{F78B32F8-4C1F-F44D-A76E-F5581078FECE}" srcOrd="0" destOrd="0" presId="urn:microsoft.com/office/officeart/2005/8/layout/matrix1"/>
    <dgm:cxn modelId="{B70B6DC0-FC2C-6E4E-B913-242B0D0B3BAE}" type="presParOf" srcId="{F78B32F8-4C1F-F44D-A76E-F5581078FECE}" destId="{3F71867D-60C9-DA41-B5E8-DBDE96F7F2B5}" srcOrd="0" destOrd="0" presId="urn:microsoft.com/office/officeart/2005/8/layout/matrix1"/>
    <dgm:cxn modelId="{A4494A75-FF3A-CD44-8838-0B5F29F5C032}" type="presParOf" srcId="{F78B32F8-4C1F-F44D-A76E-F5581078FECE}" destId="{9A56FDBB-63B9-8E43-BD29-6A5D233A3D90}" srcOrd="1" destOrd="0" presId="urn:microsoft.com/office/officeart/2005/8/layout/matrix1"/>
    <dgm:cxn modelId="{7332D3E2-BCA0-2C4E-9160-45F65040083F}" type="presParOf" srcId="{F78B32F8-4C1F-F44D-A76E-F5581078FECE}" destId="{1B4C11F8-B92D-8443-AB6C-D5FAC4E6E19C}" srcOrd="2" destOrd="0" presId="urn:microsoft.com/office/officeart/2005/8/layout/matrix1"/>
    <dgm:cxn modelId="{BD2ED00F-212E-9E40-866E-881BAF85A4DE}" type="presParOf" srcId="{F78B32F8-4C1F-F44D-A76E-F5581078FECE}" destId="{C7738D17-5E4D-ED45-BFD7-974180BA4A41}" srcOrd="3" destOrd="0" presId="urn:microsoft.com/office/officeart/2005/8/layout/matrix1"/>
    <dgm:cxn modelId="{BFCD6D01-BCBF-614B-ADA7-F7B50EC05B58}" type="presParOf" srcId="{F78B32F8-4C1F-F44D-A76E-F5581078FECE}" destId="{261320ED-9779-4C46-87CB-444C61606CBA}" srcOrd="4" destOrd="0" presId="urn:microsoft.com/office/officeart/2005/8/layout/matrix1"/>
    <dgm:cxn modelId="{93B6B32C-3E31-B847-AFDC-8E7C7DF6EC01}" type="presParOf" srcId="{F78B32F8-4C1F-F44D-A76E-F5581078FECE}" destId="{4BD3BFB4-92CA-4B4D-960D-5BA3D4A253EE}" srcOrd="5" destOrd="0" presId="urn:microsoft.com/office/officeart/2005/8/layout/matrix1"/>
    <dgm:cxn modelId="{3D56FFF9-2195-A64A-B564-D5C942BD78BF}" type="presParOf" srcId="{F78B32F8-4C1F-F44D-A76E-F5581078FECE}" destId="{B3B3C2D7-B47E-D440-9310-23E08661531A}" srcOrd="6" destOrd="0" presId="urn:microsoft.com/office/officeart/2005/8/layout/matrix1"/>
    <dgm:cxn modelId="{E242477C-8D37-B441-9EC8-C287B9E10C50}" type="presParOf" srcId="{F78B32F8-4C1F-F44D-A76E-F5581078FECE}" destId="{69746617-F7CB-CD47-8D42-56EF153CAD97}" srcOrd="7" destOrd="0" presId="urn:microsoft.com/office/officeart/2005/8/layout/matrix1"/>
    <dgm:cxn modelId="{893E5965-8A9A-F94E-941D-BFCAC4FC32CB}" type="presParOf" srcId="{41A5D0CE-2FF6-2C47-80E6-A1FAEAEF36E2}" destId="{F99D016C-2D7D-9842-90EB-004B32CD0EF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1867D-60C9-DA41-B5E8-DBDE96F7F2B5}">
      <dsp:nvSpPr>
        <dsp:cNvPr id="0" name=""/>
        <dsp:cNvSpPr/>
      </dsp:nvSpPr>
      <dsp:spPr>
        <a:xfrm rot="16200000">
          <a:off x="351039" y="-351039"/>
          <a:ext cx="2628291" cy="3330370"/>
        </a:xfrm>
        <a:prstGeom prst="round1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u="sng" kern="1200">
              <a:solidFill>
                <a:schemeClr val="tx1"/>
              </a:solidFill>
            </a:rPr>
            <a:t>Agreement</a:t>
          </a:r>
        </a:p>
        <a:p>
          <a:pPr marL="0" lvl="0" indent="0" algn="ctr" defTabSz="622300">
            <a:lnSpc>
              <a:spcPct val="90000"/>
            </a:lnSpc>
            <a:spcBef>
              <a:spcPct val="0"/>
            </a:spcBef>
            <a:spcAft>
              <a:spcPct val="35000"/>
            </a:spcAft>
            <a:buNone/>
          </a:pPr>
          <a:r>
            <a:rPr lang="en-US" sz="1400" b="1" kern="1200">
              <a:solidFill>
                <a:schemeClr val="tx1"/>
              </a:solidFill>
            </a:rPr>
            <a:t>Strongly agree</a:t>
          </a:r>
        </a:p>
        <a:p>
          <a:pPr marL="0" lvl="0" indent="0" algn="ctr" defTabSz="622300">
            <a:lnSpc>
              <a:spcPct val="90000"/>
            </a:lnSpc>
            <a:spcBef>
              <a:spcPct val="0"/>
            </a:spcBef>
            <a:spcAft>
              <a:spcPct val="35000"/>
            </a:spcAft>
            <a:buNone/>
          </a:pPr>
          <a:r>
            <a:rPr lang="en-US" sz="1400" b="1" kern="1200">
              <a:solidFill>
                <a:schemeClr val="tx1"/>
              </a:solidFill>
            </a:rPr>
            <a:t>Agree</a:t>
          </a:r>
        </a:p>
        <a:p>
          <a:pPr marL="0" lvl="0" indent="0" algn="ctr" defTabSz="622300">
            <a:lnSpc>
              <a:spcPct val="90000"/>
            </a:lnSpc>
            <a:spcBef>
              <a:spcPct val="0"/>
            </a:spcBef>
            <a:spcAft>
              <a:spcPct val="35000"/>
            </a:spcAft>
            <a:buNone/>
          </a:pPr>
          <a:r>
            <a:rPr lang="en-US" sz="1400" b="1" kern="1200">
              <a:solidFill>
                <a:schemeClr val="tx1"/>
              </a:solidFill>
            </a:rPr>
            <a:t>Undecided</a:t>
          </a:r>
        </a:p>
        <a:p>
          <a:pPr marL="0" lvl="0" indent="0" algn="ctr" defTabSz="622300">
            <a:lnSpc>
              <a:spcPct val="90000"/>
            </a:lnSpc>
            <a:spcBef>
              <a:spcPct val="0"/>
            </a:spcBef>
            <a:spcAft>
              <a:spcPct val="35000"/>
            </a:spcAft>
            <a:buNone/>
          </a:pPr>
          <a:r>
            <a:rPr lang="en-US" sz="1400" b="1" kern="1200">
              <a:solidFill>
                <a:schemeClr val="tx1"/>
              </a:solidFill>
            </a:rPr>
            <a:t>Disagree</a:t>
          </a:r>
        </a:p>
        <a:p>
          <a:pPr marL="0" lvl="0" indent="0" algn="ctr" defTabSz="622300">
            <a:lnSpc>
              <a:spcPct val="90000"/>
            </a:lnSpc>
            <a:spcBef>
              <a:spcPct val="0"/>
            </a:spcBef>
            <a:spcAft>
              <a:spcPct val="35000"/>
            </a:spcAft>
            <a:buNone/>
          </a:pPr>
          <a:r>
            <a:rPr lang="en-US" sz="1400" b="1" kern="1200">
              <a:solidFill>
                <a:schemeClr val="tx1"/>
              </a:solidFill>
            </a:rPr>
            <a:t>Strongly disagree</a:t>
          </a:r>
        </a:p>
      </dsp:txBody>
      <dsp:txXfrm rot="5400000">
        <a:off x="0" y="0"/>
        <a:ext cx="3330370" cy="1971219"/>
      </dsp:txXfrm>
    </dsp:sp>
    <dsp:sp modelId="{1B4C11F8-B92D-8443-AB6C-D5FAC4E6E19C}">
      <dsp:nvSpPr>
        <dsp:cNvPr id="0" name=""/>
        <dsp:cNvSpPr/>
      </dsp:nvSpPr>
      <dsp:spPr>
        <a:xfrm>
          <a:off x="3330370" y="0"/>
          <a:ext cx="3330370" cy="2628291"/>
        </a:xfrm>
        <a:prstGeom prst="round1Rect">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u="sng" kern="1200">
              <a:solidFill>
                <a:schemeClr val="tx1"/>
              </a:solidFill>
            </a:rPr>
            <a:t>Frequency</a:t>
          </a:r>
        </a:p>
        <a:p>
          <a:pPr marL="0" lvl="0" indent="0" algn="ctr" defTabSz="622300">
            <a:lnSpc>
              <a:spcPct val="90000"/>
            </a:lnSpc>
            <a:spcBef>
              <a:spcPct val="0"/>
            </a:spcBef>
            <a:spcAft>
              <a:spcPct val="35000"/>
            </a:spcAft>
            <a:buNone/>
          </a:pPr>
          <a:r>
            <a:rPr lang="en-US" sz="1400" b="1" kern="1200">
              <a:solidFill>
                <a:schemeClr val="tx1"/>
              </a:solidFill>
            </a:rPr>
            <a:t>Very frequently</a:t>
          </a:r>
        </a:p>
        <a:p>
          <a:pPr marL="0" lvl="0" indent="0" algn="ctr" defTabSz="622300">
            <a:lnSpc>
              <a:spcPct val="90000"/>
            </a:lnSpc>
            <a:spcBef>
              <a:spcPct val="0"/>
            </a:spcBef>
            <a:spcAft>
              <a:spcPct val="35000"/>
            </a:spcAft>
            <a:buNone/>
          </a:pPr>
          <a:r>
            <a:rPr lang="en-US" sz="1400" b="1" kern="1200">
              <a:solidFill>
                <a:schemeClr val="tx1"/>
              </a:solidFill>
            </a:rPr>
            <a:t>Frequently</a:t>
          </a:r>
        </a:p>
        <a:p>
          <a:pPr marL="0" lvl="0" indent="0" algn="ctr" defTabSz="622300">
            <a:lnSpc>
              <a:spcPct val="90000"/>
            </a:lnSpc>
            <a:spcBef>
              <a:spcPct val="0"/>
            </a:spcBef>
            <a:spcAft>
              <a:spcPct val="35000"/>
            </a:spcAft>
            <a:buNone/>
          </a:pPr>
          <a:r>
            <a:rPr lang="en-US" sz="1400" b="1" kern="1200">
              <a:solidFill>
                <a:schemeClr val="tx1"/>
              </a:solidFill>
            </a:rPr>
            <a:t>Occasionally</a:t>
          </a:r>
        </a:p>
        <a:p>
          <a:pPr marL="0" lvl="0" indent="0" algn="ctr" defTabSz="622300">
            <a:lnSpc>
              <a:spcPct val="90000"/>
            </a:lnSpc>
            <a:spcBef>
              <a:spcPct val="0"/>
            </a:spcBef>
            <a:spcAft>
              <a:spcPct val="35000"/>
            </a:spcAft>
            <a:buNone/>
          </a:pPr>
          <a:r>
            <a:rPr lang="en-US" sz="1400" b="1" kern="1200">
              <a:solidFill>
                <a:schemeClr val="tx1"/>
              </a:solidFill>
            </a:rPr>
            <a:t>Rarely</a:t>
          </a:r>
        </a:p>
        <a:p>
          <a:pPr marL="0" lvl="0" indent="0" algn="ctr" defTabSz="622300">
            <a:lnSpc>
              <a:spcPct val="90000"/>
            </a:lnSpc>
            <a:spcBef>
              <a:spcPct val="0"/>
            </a:spcBef>
            <a:spcAft>
              <a:spcPct val="35000"/>
            </a:spcAft>
            <a:buNone/>
          </a:pPr>
          <a:r>
            <a:rPr lang="en-US" sz="1400" b="1" kern="1200">
              <a:solidFill>
                <a:schemeClr val="tx1"/>
              </a:solidFill>
            </a:rPr>
            <a:t>Never</a:t>
          </a:r>
        </a:p>
      </dsp:txBody>
      <dsp:txXfrm>
        <a:off x="3330370" y="0"/>
        <a:ext cx="3330370" cy="1971219"/>
      </dsp:txXfrm>
    </dsp:sp>
    <dsp:sp modelId="{261320ED-9779-4C46-87CB-444C61606CBA}">
      <dsp:nvSpPr>
        <dsp:cNvPr id="0" name=""/>
        <dsp:cNvSpPr/>
      </dsp:nvSpPr>
      <dsp:spPr>
        <a:xfrm rot="10800000">
          <a:off x="0" y="2628291"/>
          <a:ext cx="3330370" cy="2628291"/>
        </a:xfrm>
        <a:prstGeom prst="round1Rect">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u="sng" kern="1200">
              <a:solidFill>
                <a:schemeClr val="tx1"/>
              </a:solidFill>
            </a:rPr>
            <a:t>Importance</a:t>
          </a:r>
        </a:p>
        <a:p>
          <a:pPr marL="0" lvl="0" indent="0" algn="ctr" defTabSz="622300">
            <a:lnSpc>
              <a:spcPct val="90000"/>
            </a:lnSpc>
            <a:spcBef>
              <a:spcPct val="0"/>
            </a:spcBef>
            <a:spcAft>
              <a:spcPct val="35000"/>
            </a:spcAft>
            <a:buNone/>
          </a:pPr>
          <a:r>
            <a:rPr lang="en-US" sz="1400" b="1" kern="1200">
              <a:solidFill>
                <a:schemeClr val="tx1"/>
              </a:solidFill>
            </a:rPr>
            <a:t>Very important</a:t>
          </a:r>
        </a:p>
        <a:p>
          <a:pPr marL="0" lvl="0" indent="0" algn="ctr" defTabSz="622300">
            <a:lnSpc>
              <a:spcPct val="90000"/>
            </a:lnSpc>
            <a:spcBef>
              <a:spcPct val="0"/>
            </a:spcBef>
            <a:spcAft>
              <a:spcPct val="35000"/>
            </a:spcAft>
            <a:buNone/>
          </a:pPr>
          <a:r>
            <a:rPr lang="en-US" sz="1400" b="1" kern="1200">
              <a:solidFill>
                <a:schemeClr val="tx1"/>
              </a:solidFill>
            </a:rPr>
            <a:t>Important</a:t>
          </a:r>
        </a:p>
        <a:p>
          <a:pPr marL="0" lvl="0" indent="0" algn="ctr" defTabSz="622300">
            <a:lnSpc>
              <a:spcPct val="90000"/>
            </a:lnSpc>
            <a:spcBef>
              <a:spcPct val="0"/>
            </a:spcBef>
            <a:spcAft>
              <a:spcPct val="35000"/>
            </a:spcAft>
            <a:buNone/>
          </a:pPr>
          <a:r>
            <a:rPr lang="en-US" sz="1400" b="1" kern="1200">
              <a:solidFill>
                <a:schemeClr val="tx1"/>
              </a:solidFill>
            </a:rPr>
            <a:t>Moderately important</a:t>
          </a:r>
        </a:p>
        <a:p>
          <a:pPr marL="0" lvl="0" indent="0" algn="ctr" defTabSz="622300">
            <a:lnSpc>
              <a:spcPct val="90000"/>
            </a:lnSpc>
            <a:spcBef>
              <a:spcPct val="0"/>
            </a:spcBef>
            <a:spcAft>
              <a:spcPct val="35000"/>
            </a:spcAft>
            <a:buNone/>
          </a:pPr>
          <a:r>
            <a:rPr lang="en-US" sz="1400" b="1" kern="1200">
              <a:solidFill>
                <a:schemeClr val="tx1"/>
              </a:solidFill>
            </a:rPr>
            <a:t>Of little importance</a:t>
          </a:r>
        </a:p>
        <a:p>
          <a:pPr marL="0" lvl="0" indent="0" algn="ctr" defTabSz="622300">
            <a:lnSpc>
              <a:spcPct val="90000"/>
            </a:lnSpc>
            <a:spcBef>
              <a:spcPct val="0"/>
            </a:spcBef>
            <a:spcAft>
              <a:spcPct val="35000"/>
            </a:spcAft>
            <a:buNone/>
          </a:pPr>
          <a:r>
            <a:rPr lang="en-US" sz="1400" b="1" kern="1200">
              <a:solidFill>
                <a:schemeClr val="tx1"/>
              </a:solidFill>
            </a:rPr>
            <a:t>Unimportant</a:t>
          </a:r>
        </a:p>
      </dsp:txBody>
      <dsp:txXfrm rot="10800000">
        <a:off x="0" y="3285364"/>
        <a:ext cx="3330370" cy="1971219"/>
      </dsp:txXfrm>
    </dsp:sp>
    <dsp:sp modelId="{B3B3C2D7-B47E-D440-9310-23E08661531A}">
      <dsp:nvSpPr>
        <dsp:cNvPr id="0" name=""/>
        <dsp:cNvSpPr/>
      </dsp:nvSpPr>
      <dsp:spPr>
        <a:xfrm rot="5400000">
          <a:off x="3681409" y="2277252"/>
          <a:ext cx="2628291" cy="3330370"/>
        </a:xfrm>
        <a:prstGeom prst="round1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u="sng" kern="1200">
              <a:solidFill>
                <a:schemeClr val="tx1"/>
              </a:solidFill>
            </a:rPr>
            <a:t>Likelihood</a:t>
          </a:r>
        </a:p>
        <a:p>
          <a:pPr marL="0" lvl="0" indent="0" algn="ctr" defTabSz="622300">
            <a:lnSpc>
              <a:spcPct val="90000"/>
            </a:lnSpc>
            <a:spcBef>
              <a:spcPct val="0"/>
            </a:spcBef>
            <a:spcAft>
              <a:spcPct val="35000"/>
            </a:spcAft>
            <a:buNone/>
          </a:pPr>
          <a:r>
            <a:rPr lang="en-US" sz="1400" b="1" kern="1200">
              <a:solidFill>
                <a:schemeClr val="tx1"/>
              </a:solidFill>
            </a:rPr>
            <a:t>Almost always true</a:t>
          </a:r>
        </a:p>
        <a:p>
          <a:pPr marL="0" lvl="0" indent="0" algn="ctr" defTabSz="622300">
            <a:lnSpc>
              <a:spcPct val="90000"/>
            </a:lnSpc>
            <a:spcBef>
              <a:spcPct val="0"/>
            </a:spcBef>
            <a:spcAft>
              <a:spcPct val="35000"/>
            </a:spcAft>
            <a:buNone/>
          </a:pPr>
          <a:r>
            <a:rPr lang="en-US" sz="1400" b="1" kern="1200">
              <a:solidFill>
                <a:schemeClr val="tx1"/>
              </a:solidFill>
            </a:rPr>
            <a:t>Usually true</a:t>
          </a:r>
        </a:p>
        <a:p>
          <a:pPr marL="0" lvl="0" indent="0" algn="ctr" defTabSz="622300">
            <a:lnSpc>
              <a:spcPct val="90000"/>
            </a:lnSpc>
            <a:spcBef>
              <a:spcPct val="0"/>
            </a:spcBef>
            <a:spcAft>
              <a:spcPct val="35000"/>
            </a:spcAft>
            <a:buNone/>
          </a:pPr>
          <a:r>
            <a:rPr lang="en-US" sz="1400" b="1" kern="1200">
              <a:solidFill>
                <a:schemeClr val="tx1"/>
              </a:solidFill>
            </a:rPr>
            <a:t>Occasionally true</a:t>
          </a:r>
        </a:p>
        <a:p>
          <a:pPr marL="0" lvl="0" indent="0" algn="ctr" defTabSz="622300">
            <a:lnSpc>
              <a:spcPct val="90000"/>
            </a:lnSpc>
            <a:spcBef>
              <a:spcPct val="0"/>
            </a:spcBef>
            <a:spcAft>
              <a:spcPct val="35000"/>
            </a:spcAft>
            <a:buNone/>
          </a:pPr>
          <a:r>
            <a:rPr lang="en-US" sz="1400" b="1" kern="1200">
              <a:solidFill>
                <a:schemeClr val="tx1"/>
              </a:solidFill>
            </a:rPr>
            <a:t>Usually not true</a:t>
          </a:r>
        </a:p>
        <a:p>
          <a:pPr marL="0" lvl="0" indent="0" algn="ctr" defTabSz="622300">
            <a:lnSpc>
              <a:spcPct val="90000"/>
            </a:lnSpc>
            <a:spcBef>
              <a:spcPct val="0"/>
            </a:spcBef>
            <a:spcAft>
              <a:spcPct val="35000"/>
            </a:spcAft>
            <a:buNone/>
          </a:pPr>
          <a:r>
            <a:rPr lang="en-US" sz="1400" b="1" kern="1200">
              <a:solidFill>
                <a:schemeClr val="tx1"/>
              </a:solidFill>
            </a:rPr>
            <a:t>Almost never true</a:t>
          </a:r>
        </a:p>
      </dsp:txBody>
      <dsp:txXfrm rot="-5400000">
        <a:off x="3330370" y="3285364"/>
        <a:ext cx="3330370" cy="1971219"/>
      </dsp:txXfrm>
    </dsp:sp>
    <dsp:sp modelId="{F99D016C-2D7D-9842-90EB-004B32CD0EF1}">
      <dsp:nvSpPr>
        <dsp:cNvPr id="0" name=""/>
        <dsp:cNvSpPr/>
      </dsp:nvSpPr>
      <dsp:spPr>
        <a:xfrm>
          <a:off x="2331258" y="1971219"/>
          <a:ext cx="1998222" cy="1314145"/>
        </a:xfrm>
        <a:prstGeom prst="roundRect">
          <a:avLst/>
        </a:prstGeom>
        <a:gradFill rotWithShape="0">
          <a:gsLst>
            <a:gs pos="0">
              <a:schemeClr val="accent5">
                <a:tint val="40000"/>
                <a:hueOff val="0"/>
                <a:satOff val="0"/>
                <a:lumOff val="0"/>
                <a:alphaOff val="0"/>
                <a:shade val="51000"/>
                <a:satMod val="130000"/>
              </a:schemeClr>
            </a:gs>
            <a:gs pos="80000">
              <a:schemeClr val="accent5">
                <a:tint val="40000"/>
                <a:hueOff val="0"/>
                <a:satOff val="0"/>
                <a:lumOff val="0"/>
                <a:alphaOff val="0"/>
                <a:shade val="93000"/>
                <a:satMod val="130000"/>
              </a:schemeClr>
            </a:gs>
            <a:gs pos="100000">
              <a:schemeClr val="accent5">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Examples of Likert Scales</a:t>
          </a:r>
        </a:p>
      </dsp:txBody>
      <dsp:txXfrm>
        <a:off x="2395409" y="2035370"/>
        <a:ext cx="1869920" cy="1185843"/>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CFAA34BF-79AD-CF41-AF7B-685030BB63D4}"/>
              </a:ext>
            </a:extLst>
          </p:cNvPr>
          <p:cNvSpPr>
            <a:spLocks noGrp="1" noChangeArrowheads="1"/>
          </p:cNvSpPr>
          <p:nvPr>
            <p:ph type="hdr" sz="quarter"/>
          </p:nvPr>
        </p:nvSpPr>
        <p:spPr bwMode="auto">
          <a:xfrm>
            <a:off x="0" y="0"/>
            <a:ext cx="2944813"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a:latin typeface="Times" panose="02020603050405020304" pitchFamily="18" charset="0"/>
              </a:defRPr>
            </a:lvl1pPr>
          </a:lstStyle>
          <a:p>
            <a:pPr>
              <a:defRPr/>
            </a:pPr>
            <a:endParaRPr lang="en-GB" altLang="en-US"/>
          </a:p>
        </p:txBody>
      </p:sp>
      <p:sp>
        <p:nvSpPr>
          <p:cNvPr id="55299" name="Rectangle 3">
            <a:extLst>
              <a:ext uri="{FF2B5EF4-FFF2-40B4-BE49-F238E27FC236}">
                <a16:creationId xmlns:a16="http://schemas.microsoft.com/office/drawing/2014/main" id="{503B3E49-FA7D-0140-A4EB-D7F448C1000D}"/>
              </a:ext>
            </a:extLst>
          </p:cNvPr>
          <p:cNvSpPr>
            <a:spLocks noGrp="1" noChangeArrowheads="1"/>
          </p:cNvSpPr>
          <p:nvPr>
            <p:ph type="dt" sz="quarter" idx="1"/>
          </p:nvPr>
        </p:nvSpPr>
        <p:spPr bwMode="auto">
          <a:xfrm>
            <a:off x="3849688" y="0"/>
            <a:ext cx="2944812"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atin typeface="Times" panose="02020603050405020304" pitchFamily="18" charset="0"/>
              </a:defRPr>
            </a:lvl1pPr>
          </a:lstStyle>
          <a:p>
            <a:pPr>
              <a:defRPr/>
            </a:pPr>
            <a:endParaRPr lang="en-GB" altLang="en-US"/>
          </a:p>
        </p:txBody>
      </p:sp>
      <p:sp>
        <p:nvSpPr>
          <p:cNvPr id="55300" name="Rectangle 4">
            <a:extLst>
              <a:ext uri="{FF2B5EF4-FFF2-40B4-BE49-F238E27FC236}">
                <a16:creationId xmlns:a16="http://schemas.microsoft.com/office/drawing/2014/main" id="{B8B437E6-3B6B-9C48-8E25-1427D12EFCAC}"/>
              </a:ext>
            </a:extLst>
          </p:cNvPr>
          <p:cNvSpPr>
            <a:spLocks noGrp="1" noChangeArrowheads="1"/>
          </p:cNvSpPr>
          <p:nvPr>
            <p:ph type="ftr" sz="quarter" idx="2"/>
          </p:nvPr>
        </p:nvSpPr>
        <p:spPr bwMode="auto">
          <a:xfrm>
            <a:off x="0" y="9410700"/>
            <a:ext cx="2944813"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a:latin typeface="Times" panose="02020603050405020304" pitchFamily="18" charset="0"/>
              </a:defRPr>
            </a:lvl1pPr>
          </a:lstStyle>
          <a:p>
            <a:pPr>
              <a:defRPr/>
            </a:pPr>
            <a:r>
              <a:rPr lang="en-GB" altLang="en-US"/>
              <a:t>kate.smith@brunel.ac.uk</a:t>
            </a:r>
          </a:p>
        </p:txBody>
      </p:sp>
      <p:sp>
        <p:nvSpPr>
          <p:cNvPr id="55301" name="Rectangle 5">
            <a:extLst>
              <a:ext uri="{FF2B5EF4-FFF2-40B4-BE49-F238E27FC236}">
                <a16:creationId xmlns:a16="http://schemas.microsoft.com/office/drawing/2014/main" id="{E5214EBE-58A5-AF46-B96C-38A23219E8C3}"/>
              </a:ext>
            </a:extLst>
          </p:cNvPr>
          <p:cNvSpPr>
            <a:spLocks noGrp="1" noChangeArrowheads="1"/>
          </p:cNvSpPr>
          <p:nvPr>
            <p:ph type="sldNum" sz="quarter" idx="3"/>
          </p:nvPr>
        </p:nvSpPr>
        <p:spPr bwMode="auto">
          <a:xfrm>
            <a:off x="3849688" y="9410700"/>
            <a:ext cx="2944812"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a:lvl1pPr>
          </a:lstStyle>
          <a:p>
            <a:fld id="{3A2C00E1-2CAA-E549-9C33-EC92A872778A}"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C3F2C16-11F1-8941-9148-A6A62D8AE8D9}"/>
              </a:ext>
            </a:extLst>
          </p:cNvPr>
          <p:cNvSpPr>
            <a:spLocks noGrp="1" noChangeArrowheads="1"/>
          </p:cNvSpPr>
          <p:nvPr>
            <p:ph type="hdr" sz="quarter"/>
          </p:nvPr>
        </p:nvSpPr>
        <p:spPr bwMode="auto">
          <a:xfrm>
            <a:off x="0" y="0"/>
            <a:ext cx="2944813"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a:latin typeface="Times" panose="02020603050405020304" pitchFamily="18" charset="0"/>
              </a:defRPr>
            </a:lvl1pPr>
          </a:lstStyle>
          <a:p>
            <a:pPr>
              <a:defRPr/>
            </a:pPr>
            <a:endParaRPr lang="en-GB" altLang="en-US"/>
          </a:p>
        </p:txBody>
      </p:sp>
      <p:sp>
        <p:nvSpPr>
          <p:cNvPr id="22531" name="Rectangle 3">
            <a:extLst>
              <a:ext uri="{FF2B5EF4-FFF2-40B4-BE49-F238E27FC236}">
                <a16:creationId xmlns:a16="http://schemas.microsoft.com/office/drawing/2014/main" id="{C4754A79-9CA1-4E4D-BB5D-5672BDB53D66}"/>
              </a:ext>
            </a:extLst>
          </p:cNvPr>
          <p:cNvSpPr>
            <a:spLocks noGrp="1" noChangeArrowheads="1"/>
          </p:cNvSpPr>
          <p:nvPr>
            <p:ph type="dt" idx="1"/>
          </p:nvPr>
        </p:nvSpPr>
        <p:spPr bwMode="auto">
          <a:xfrm>
            <a:off x="3849688" y="0"/>
            <a:ext cx="2944812"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atin typeface="Times" panose="02020603050405020304" pitchFamily="18" charset="0"/>
              </a:defRPr>
            </a:lvl1pPr>
          </a:lstStyle>
          <a:p>
            <a:pPr>
              <a:defRPr/>
            </a:pPr>
            <a:endParaRPr lang="en-GB" altLang="en-US"/>
          </a:p>
        </p:txBody>
      </p:sp>
      <p:sp>
        <p:nvSpPr>
          <p:cNvPr id="4100" name="Rectangle 4">
            <a:extLst>
              <a:ext uri="{FF2B5EF4-FFF2-40B4-BE49-F238E27FC236}">
                <a16:creationId xmlns:a16="http://schemas.microsoft.com/office/drawing/2014/main" id="{F6D1B27C-4807-C340-B755-B691DFBA7431}"/>
              </a:ext>
            </a:extLst>
          </p:cNvPr>
          <p:cNvSpPr>
            <a:spLocks noGrp="1" noRot="1" noChangeAspect="1" noChangeArrowheads="1" noTextEdit="1"/>
          </p:cNvSpPr>
          <p:nvPr>
            <p:ph type="sldImg" idx="2"/>
          </p:nvPr>
        </p:nvSpPr>
        <p:spPr bwMode="auto">
          <a:xfrm>
            <a:off x="920750" y="742950"/>
            <a:ext cx="4953000" cy="37147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3" name="Rectangle 5">
            <a:extLst>
              <a:ext uri="{FF2B5EF4-FFF2-40B4-BE49-F238E27FC236}">
                <a16:creationId xmlns:a16="http://schemas.microsoft.com/office/drawing/2014/main" id="{F82372CC-3513-8241-985B-9986AF34FBA4}"/>
              </a:ext>
            </a:extLst>
          </p:cNvPr>
          <p:cNvSpPr>
            <a:spLocks noGrp="1" noChangeArrowheads="1"/>
          </p:cNvSpPr>
          <p:nvPr>
            <p:ph type="body" sz="quarter" idx="3"/>
          </p:nvPr>
        </p:nvSpPr>
        <p:spPr bwMode="auto">
          <a:xfrm>
            <a:off x="906463" y="4705350"/>
            <a:ext cx="4981575" cy="44577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22534" name="Rectangle 6">
            <a:extLst>
              <a:ext uri="{FF2B5EF4-FFF2-40B4-BE49-F238E27FC236}">
                <a16:creationId xmlns:a16="http://schemas.microsoft.com/office/drawing/2014/main" id="{4E4BA1B2-2BFC-3649-B405-9C59BC378466}"/>
              </a:ext>
            </a:extLst>
          </p:cNvPr>
          <p:cNvSpPr>
            <a:spLocks noGrp="1" noChangeArrowheads="1"/>
          </p:cNvSpPr>
          <p:nvPr>
            <p:ph type="ftr" sz="quarter" idx="4"/>
          </p:nvPr>
        </p:nvSpPr>
        <p:spPr bwMode="auto">
          <a:xfrm>
            <a:off x="0" y="9410700"/>
            <a:ext cx="2944813"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a:latin typeface="Times" panose="02020603050405020304" pitchFamily="18" charset="0"/>
              </a:defRPr>
            </a:lvl1pPr>
          </a:lstStyle>
          <a:p>
            <a:pPr>
              <a:defRPr/>
            </a:pPr>
            <a:r>
              <a:rPr lang="en-GB" altLang="en-US"/>
              <a:t>kate.smith@brunel.ac.uk</a:t>
            </a:r>
          </a:p>
        </p:txBody>
      </p:sp>
      <p:sp>
        <p:nvSpPr>
          <p:cNvPr id="22535" name="Rectangle 7">
            <a:extLst>
              <a:ext uri="{FF2B5EF4-FFF2-40B4-BE49-F238E27FC236}">
                <a16:creationId xmlns:a16="http://schemas.microsoft.com/office/drawing/2014/main" id="{C57D6F9C-441E-8843-975B-A61C7A052B82}"/>
              </a:ext>
            </a:extLst>
          </p:cNvPr>
          <p:cNvSpPr>
            <a:spLocks noGrp="1" noChangeArrowheads="1"/>
          </p:cNvSpPr>
          <p:nvPr>
            <p:ph type="sldNum" sz="quarter" idx="5"/>
          </p:nvPr>
        </p:nvSpPr>
        <p:spPr bwMode="auto">
          <a:xfrm>
            <a:off x="3849688" y="9410700"/>
            <a:ext cx="2944812"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a:lvl1pPr>
          </a:lstStyle>
          <a:p>
            <a:fld id="{8B92DC3B-2A25-6948-8956-04ECCC6D902F}" type="slidenum">
              <a:rPr lang="en-GB" altLang="en-US"/>
              <a:pPr/>
              <a:t>‹#›</a:t>
            </a:fld>
            <a:endParaRPr lang="en-GB" altLang="en-US"/>
          </a:p>
        </p:txBody>
      </p:sp>
    </p:spTree>
  </p:cSld>
  <p:clrMap bg1="lt1" tx1="dk1" bg2="lt2" tx2="dk2" accent1="accent1" accent2="accent2" accent3="accent3" accent4="accent4" accent5="accent5" accent6="accent6" hlink="hlink" folHlink="folHlink"/>
  <p:hf hdr="0" dt="0"/>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314F7848-660B-BF47-9DD0-51E57C5AFA66}"/>
              </a:ext>
            </a:extLst>
          </p:cNvPr>
          <p:cNvSpPr>
            <a:spLocks noGrp="1" noChangeArrowheads="1"/>
          </p:cNvSpPr>
          <p:nvPr>
            <p:ph type="ftr" sz="quarter" idx="4"/>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pitchFamily="2" charset="0"/>
              </a:defRPr>
            </a:lvl1pPr>
            <a:lvl2pPr marL="742950" indent="-285750">
              <a:defRPr sz="2400">
                <a:solidFill>
                  <a:schemeClr val="tx1"/>
                </a:solidFill>
                <a:latin typeface="Times" pitchFamily="2" charset="0"/>
              </a:defRPr>
            </a:lvl2pPr>
            <a:lvl3pPr marL="1143000" indent="-228600">
              <a:defRPr sz="2400">
                <a:solidFill>
                  <a:schemeClr val="tx1"/>
                </a:solidFill>
                <a:latin typeface="Times" pitchFamily="2" charset="0"/>
              </a:defRPr>
            </a:lvl3pPr>
            <a:lvl4pPr marL="1600200" indent="-228600">
              <a:defRPr sz="2400">
                <a:solidFill>
                  <a:schemeClr val="tx1"/>
                </a:solidFill>
                <a:latin typeface="Times" pitchFamily="2" charset="0"/>
              </a:defRPr>
            </a:lvl4pPr>
            <a:lvl5pPr marL="2057400" indent="-228600">
              <a:defRPr sz="2400">
                <a:solidFill>
                  <a:schemeClr val="tx1"/>
                </a:solidFill>
                <a:latin typeface="Times" pitchFamily="2" charset="0"/>
              </a:defRPr>
            </a:lvl5pPr>
            <a:lvl6pPr marL="2514600" indent="-228600" eaLnBrk="0" fontAlgn="base" hangingPunct="0">
              <a:spcBef>
                <a:spcPct val="0"/>
              </a:spcBef>
              <a:spcAft>
                <a:spcPct val="0"/>
              </a:spcAft>
              <a:defRPr sz="2400">
                <a:solidFill>
                  <a:schemeClr val="tx1"/>
                </a:solidFill>
                <a:latin typeface="Times" pitchFamily="2" charset="0"/>
              </a:defRPr>
            </a:lvl6pPr>
            <a:lvl7pPr marL="2971800" indent="-228600" eaLnBrk="0" fontAlgn="base" hangingPunct="0">
              <a:spcBef>
                <a:spcPct val="0"/>
              </a:spcBef>
              <a:spcAft>
                <a:spcPct val="0"/>
              </a:spcAft>
              <a:defRPr sz="2400">
                <a:solidFill>
                  <a:schemeClr val="tx1"/>
                </a:solidFill>
                <a:latin typeface="Times" pitchFamily="2" charset="0"/>
              </a:defRPr>
            </a:lvl7pPr>
            <a:lvl8pPr marL="3429000" indent="-228600" eaLnBrk="0" fontAlgn="base" hangingPunct="0">
              <a:spcBef>
                <a:spcPct val="0"/>
              </a:spcBef>
              <a:spcAft>
                <a:spcPct val="0"/>
              </a:spcAft>
              <a:defRPr sz="2400">
                <a:solidFill>
                  <a:schemeClr val="tx1"/>
                </a:solidFill>
                <a:latin typeface="Times" pitchFamily="2" charset="0"/>
              </a:defRPr>
            </a:lvl8pPr>
            <a:lvl9pPr marL="3886200" indent="-228600" eaLnBrk="0" fontAlgn="base" hangingPunct="0">
              <a:spcBef>
                <a:spcPct val="0"/>
              </a:spcBef>
              <a:spcAft>
                <a:spcPct val="0"/>
              </a:spcAft>
              <a:defRPr sz="2400">
                <a:solidFill>
                  <a:schemeClr val="tx1"/>
                </a:solidFill>
                <a:latin typeface="Times" pitchFamily="2" charset="0"/>
              </a:defRPr>
            </a:lvl9pPr>
          </a:lstStyle>
          <a:p>
            <a:r>
              <a:rPr lang="en-GB" altLang="en-US" sz="1200">
                <a:ea typeface="MS PGothic" panose="020B0600070205080204" pitchFamily="34" charset="-128"/>
              </a:rPr>
              <a:t>kate.smith@brunel.ac.uk</a:t>
            </a:r>
          </a:p>
        </p:txBody>
      </p:sp>
      <p:sp>
        <p:nvSpPr>
          <p:cNvPr id="7171" name="Rectangle 7">
            <a:extLst>
              <a:ext uri="{FF2B5EF4-FFF2-40B4-BE49-F238E27FC236}">
                <a16:creationId xmlns:a16="http://schemas.microsoft.com/office/drawing/2014/main" id="{8D67F7BE-7909-C14D-A735-64AC1E415E3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pitchFamily="2" charset="0"/>
              </a:defRPr>
            </a:lvl1pPr>
            <a:lvl2pPr marL="742950" indent="-285750">
              <a:defRPr sz="2400">
                <a:solidFill>
                  <a:schemeClr val="tx1"/>
                </a:solidFill>
                <a:latin typeface="Times" pitchFamily="2" charset="0"/>
              </a:defRPr>
            </a:lvl2pPr>
            <a:lvl3pPr marL="1143000" indent="-228600">
              <a:defRPr sz="2400">
                <a:solidFill>
                  <a:schemeClr val="tx1"/>
                </a:solidFill>
                <a:latin typeface="Times" pitchFamily="2" charset="0"/>
              </a:defRPr>
            </a:lvl3pPr>
            <a:lvl4pPr marL="1600200" indent="-228600">
              <a:defRPr sz="2400">
                <a:solidFill>
                  <a:schemeClr val="tx1"/>
                </a:solidFill>
                <a:latin typeface="Times" pitchFamily="2" charset="0"/>
              </a:defRPr>
            </a:lvl4pPr>
            <a:lvl5pPr marL="2057400" indent="-228600">
              <a:defRPr sz="2400">
                <a:solidFill>
                  <a:schemeClr val="tx1"/>
                </a:solidFill>
                <a:latin typeface="Times" pitchFamily="2" charset="0"/>
              </a:defRPr>
            </a:lvl5pPr>
            <a:lvl6pPr marL="2514600" indent="-228600" eaLnBrk="0" fontAlgn="base" hangingPunct="0">
              <a:spcBef>
                <a:spcPct val="0"/>
              </a:spcBef>
              <a:spcAft>
                <a:spcPct val="0"/>
              </a:spcAft>
              <a:defRPr sz="2400">
                <a:solidFill>
                  <a:schemeClr val="tx1"/>
                </a:solidFill>
                <a:latin typeface="Times" pitchFamily="2" charset="0"/>
              </a:defRPr>
            </a:lvl6pPr>
            <a:lvl7pPr marL="2971800" indent="-228600" eaLnBrk="0" fontAlgn="base" hangingPunct="0">
              <a:spcBef>
                <a:spcPct val="0"/>
              </a:spcBef>
              <a:spcAft>
                <a:spcPct val="0"/>
              </a:spcAft>
              <a:defRPr sz="2400">
                <a:solidFill>
                  <a:schemeClr val="tx1"/>
                </a:solidFill>
                <a:latin typeface="Times" pitchFamily="2" charset="0"/>
              </a:defRPr>
            </a:lvl7pPr>
            <a:lvl8pPr marL="3429000" indent="-228600" eaLnBrk="0" fontAlgn="base" hangingPunct="0">
              <a:spcBef>
                <a:spcPct val="0"/>
              </a:spcBef>
              <a:spcAft>
                <a:spcPct val="0"/>
              </a:spcAft>
              <a:defRPr sz="2400">
                <a:solidFill>
                  <a:schemeClr val="tx1"/>
                </a:solidFill>
                <a:latin typeface="Times" pitchFamily="2" charset="0"/>
              </a:defRPr>
            </a:lvl8pPr>
            <a:lvl9pPr marL="3886200" indent="-228600" eaLnBrk="0" fontAlgn="base" hangingPunct="0">
              <a:spcBef>
                <a:spcPct val="0"/>
              </a:spcBef>
              <a:spcAft>
                <a:spcPct val="0"/>
              </a:spcAft>
              <a:defRPr sz="2400">
                <a:solidFill>
                  <a:schemeClr val="tx1"/>
                </a:solidFill>
                <a:latin typeface="Times" pitchFamily="2" charset="0"/>
              </a:defRPr>
            </a:lvl9pPr>
          </a:lstStyle>
          <a:p>
            <a:fld id="{F7F24A3F-E819-0C4C-8DAD-04BD197DBADA}" type="slidenum">
              <a:rPr lang="en-GB" altLang="en-US" sz="1200">
                <a:ea typeface="MS PGothic" panose="020B0600070205080204" pitchFamily="34" charset="-128"/>
              </a:rPr>
              <a:pPr/>
              <a:t>1</a:t>
            </a:fld>
            <a:endParaRPr lang="en-GB" altLang="en-US" sz="1200">
              <a:ea typeface="MS PGothic" panose="020B0600070205080204" pitchFamily="34" charset="-128"/>
            </a:endParaRPr>
          </a:p>
        </p:txBody>
      </p:sp>
      <p:sp>
        <p:nvSpPr>
          <p:cNvPr id="7172" name="Rectangle 2">
            <a:extLst>
              <a:ext uri="{FF2B5EF4-FFF2-40B4-BE49-F238E27FC236}">
                <a16:creationId xmlns:a16="http://schemas.microsoft.com/office/drawing/2014/main" id="{EFCCEA90-9D0A-C149-989A-B7DDFDFBD353}"/>
              </a:ext>
            </a:extLst>
          </p:cNvPr>
          <p:cNvSpPr>
            <a:spLocks noGrp="1" noRot="1" noChangeAspect="1" noChangeArrowheads="1" noTextEdit="1"/>
          </p:cNvSpPr>
          <p:nvPr>
            <p:ph type="sldImg"/>
          </p:nvPr>
        </p:nvSpPr>
        <p:spPr>
          <a:ln/>
        </p:spPr>
      </p:sp>
      <p:sp>
        <p:nvSpPr>
          <p:cNvPr id="7173" name="Rectangle 3">
            <a:extLst>
              <a:ext uri="{FF2B5EF4-FFF2-40B4-BE49-F238E27FC236}">
                <a16:creationId xmlns:a16="http://schemas.microsoft.com/office/drawing/2014/main" id="{2124637A-2235-6541-9EFD-F117D801F0F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MS PGothic" panose="020B0600070205080204" pitchFamily="34" charset="-128"/>
            </a:endParaRPr>
          </a:p>
        </p:txBody>
      </p:sp>
    </p:spTree>
    <p:extLst>
      <p:ext uri="{BB962C8B-B14F-4D97-AF65-F5344CB8AC3E}">
        <p14:creationId xmlns:p14="http://schemas.microsoft.com/office/powerpoint/2010/main" val="1818953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a:cs typeface="Times"/>
              </a:rPr>
              <a:t>https://</a:t>
            </a:r>
            <a:r>
              <a:rPr lang="en-US" dirty="0" err="1">
                <a:latin typeface="Times"/>
                <a:cs typeface="Times"/>
              </a:rPr>
              <a:t>www.menti.com</a:t>
            </a:r>
            <a:r>
              <a:rPr lang="en-US" dirty="0">
                <a:latin typeface="Times"/>
                <a:cs typeface="Times"/>
              </a:rPr>
              <a:t>/mtv43btdfo</a:t>
            </a:r>
          </a:p>
          <a:p>
            <a:endParaRPr lang="en-US" dirty="0">
              <a:latin typeface="Times"/>
              <a:cs typeface="Times"/>
            </a:endParaRPr>
          </a:p>
          <a:p>
            <a:r>
              <a:rPr lang="en-US" dirty="0">
                <a:latin typeface="Times"/>
                <a:cs typeface="Times"/>
              </a:rPr>
              <a:t>Remind students that they can use </a:t>
            </a:r>
            <a:r>
              <a:rPr lang="en-US" dirty="0" err="1">
                <a:latin typeface="Times"/>
                <a:cs typeface="Times"/>
              </a:rPr>
              <a:t>menti</a:t>
            </a:r>
            <a:r>
              <a:rPr lang="en-US" dirty="0">
                <a:latin typeface="Times"/>
                <a:cs typeface="Times"/>
              </a:rPr>
              <a:t> to ask questions throughout the entire session</a:t>
            </a:r>
          </a:p>
          <a:p>
            <a:endParaRPr lang="en-US" dirty="0">
              <a:latin typeface="Times"/>
              <a:cs typeface="Times"/>
            </a:endParaRP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a:pPr/>
              <a:t>2</a:t>
            </a:fld>
            <a:endParaRPr lang="en-GB" altLang="en-US"/>
          </a:p>
        </p:txBody>
      </p:sp>
    </p:spTree>
    <p:extLst>
      <p:ext uri="{BB962C8B-B14F-4D97-AF65-F5344CB8AC3E}">
        <p14:creationId xmlns:p14="http://schemas.microsoft.com/office/powerpoint/2010/main" val="111608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"Provides </a:t>
            </a:r>
            <a:r>
              <a:rPr lang="en-US" dirty="0" err="1">
                <a:latin typeface="Calibri"/>
                <a:cs typeface="Calibri"/>
              </a:rPr>
              <a:t>infor</a:t>
            </a:r>
            <a:r>
              <a:rPr lang="en-US" dirty="0">
                <a:latin typeface="Calibri"/>
                <a:cs typeface="Calibri"/>
              </a:rPr>
              <a:t> on what people do, not what people say they do</a:t>
            </a:r>
          </a:p>
          <a:p>
            <a:endParaRPr lang="en-US" dirty="0">
              <a:latin typeface="Calibri"/>
              <a:cs typeface="Calibri"/>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latin typeface="Arial"/>
                <a:ea typeface="MS PGothic"/>
              </a:rPr>
              <a:t>The </a:t>
            </a:r>
            <a:r>
              <a:rPr lang="en-GB" sz="1200" b="1" dirty="0">
                <a:latin typeface="Arial"/>
                <a:ea typeface="MS PGothic"/>
              </a:rPr>
              <a:t>take home message </a:t>
            </a:r>
            <a:r>
              <a:rPr lang="en-GB" sz="1200" dirty="0">
                <a:latin typeface="Arial"/>
                <a:ea typeface="MS PGothic"/>
              </a:rPr>
              <a:t>is that it is the nature of what we study - the ontological qualities of ‘a thing’ - which dictates our research approach. The freezing point of water has a different ontological nature to a person’s favourite ice-cream flavour. They exist in different ways, and thus the way we acquire knowledge about them requires different means.</a:t>
            </a:r>
          </a:p>
          <a:p>
            <a:endParaRPr lang="en-US" dirty="0">
              <a:latin typeface="Calibri"/>
              <a:cs typeface="Calibri"/>
            </a:endParaRP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a:pPr/>
              <a:t>3</a:t>
            </a:fld>
            <a:endParaRPr lang="en-GB" altLang="en-US"/>
          </a:p>
        </p:txBody>
      </p:sp>
    </p:spTree>
    <p:extLst>
      <p:ext uri="{BB962C8B-B14F-4D97-AF65-F5344CB8AC3E}">
        <p14:creationId xmlns:p14="http://schemas.microsoft.com/office/powerpoint/2010/main" val="1540627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314F7848-660B-BF47-9DD0-51E57C5AFA66}"/>
              </a:ext>
            </a:extLst>
          </p:cNvPr>
          <p:cNvSpPr>
            <a:spLocks noGrp="1" noChangeArrowheads="1"/>
          </p:cNvSpPr>
          <p:nvPr>
            <p:ph type="ftr" sz="quarter" idx="4"/>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pitchFamily="2" charset="0"/>
              </a:defRPr>
            </a:lvl1pPr>
            <a:lvl2pPr marL="742950" indent="-285750">
              <a:defRPr sz="2400">
                <a:solidFill>
                  <a:schemeClr val="tx1"/>
                </a:solidFill>
                <a:latin typeface="Times" pitchFamily="2" charset="0"/>
              </a:defRPr>
            </a:lvl2pPr>
            <a:lvl3pPr marL="1143000" indent="-228600">
              <a:defRPr sz="2400">
                <a:solidFill>
                  <a:schemeClr val="tx1"/>
                </a:solidFill>
                <a:latin typeface="Times" pitchFamily="2" charset="0"/>
              </a:defRPr>
            </a:lvl3pPr>
            <a:lvl4pPr marL="1600200" indent="-228600">
              <a:defRPr sz="2400">
                <a:solidFill>
                  <a:schemeClr val="tx1"/>
                </a:solidFill>
                <a:latin typeface="Times" pitchFamily="2" charset="0"/>
              </a:defRPr>
            </a:lvl4pPr>
            <a:lvl5pPr marL="2057400" indent="-228600">
              <a:defRPr sz="2400">
                <a:solidFill>
                  <a:schemeClr val="tx1"/>
                </a:solidFill>
                <a:latin typeface="Times" pitchFamily="2" charset="0"/>
              </a:defRPr>
            </a:lvl5pPr>
            <a:lvl6pPr marL="2514600" indent="-228600" eaLnBrk="0" fontAlgn="base" hangingPunct="0">
              <a:spcBef>
                <a:spcPct val="0"/>
              </a:spcBef>
              <a:spcAft>
                <a:spcPct val="0"/>
              </a:spcAft>
              <a:defRPr sz="2400">
                <a:solidFill>
                  <a:schemeClr val="tx1"/>
                </a:solidFill>
                <a:latin typeface="Times" pitchFamily="2" charset="0"/>
              </a:defRPr>
            </a:lvl6pPr>
            <a:lvl7pPr marL="2971800" indent="-228600" eaLnBrk="0" fontAlgn="base" hangingPunct="0">
              <a:spcBef>
                <a:spcPct val="0"/>
              </a:spcBef>
              <a:spcAft>
                <a:spcPct val="0"/>
              </a:spcAft>
              <a:defRPr sz="2400">
                <a:solidFill>
                  <a:schemeClr val="tx1"/>
                </a:solidFill>
                <a:latin typeface="Times" pitchFamily="2" charset="0"/>
              </a:defRPr>
            </a:lvl7pPr>
            <a:lvl8pPr marL="3429000" indent="-228600" eaLnBrk="0" fontAlgn="base" hangingPunct="0">
              <a:spcBef>
                <a:spcPct val="0"/>
              </a:spcBef>
              <a:spcAft>
                <a:spcPct val="0"/>
              </a:spcAft>
              <a:defRPr sz="2400">
                <a:solidFill>
                  <a:schemeClr val="tx1"/>
                </a:solidFill>
                <a:latin typeface="Times" pitchFamily="2" charset="0"/>
              </a:defRPr>
            </a:lvl8pPr>
            <a:lvl9pPr marL="3886200" indent="-228600" eaLnBrk="0" fontAlgn="base" hangingPunct="0">
              <a:spcBef>
                <a:spcPct val="0"/>
              </a:spcBef>
              <a:spcAft>
                <a:spcPct val="0"/>
              </a:spcAft>
              <a:defRPr sz="2400">
                <a:solidFill>
                  <a:schemeClr val="tx1"/>
                </a:solidFill>
                <a:latin typeface="Times" pitchFamily="2" charset="0"/>
              </a:defRPr>
            </a:lvl9pPr>
          </a:lstStyle>
          <a:p>
            <a:r>
              <a:rPr lang="en-GB" altLang="en-US" sz="1200">
                <a:ea typeface="MS PGothic" panose="020B0600070205080204" pitchFamily="34" charset="-128"/>
              </a:rPr>
              <a:t>kate.smith@brunel.ac.uk</a:t>
            </a:r>
          </a:p>
        </p:txBody>
      </p:sp>
      <p:sp>
        <p:nvSpPr>
          <p:cNvPr id="7171" name="Rectangle 7">
            <a:extLst>
              <a:ext uri="{FF2B5EF4-FFF2-40B4-BE49-F238E27FC236}">
                <a16:creationId xmlns:a16="http://schemas.microsoft.com/office/drawing/2014/main" id="{8D67F7BE-7909-C14D-A735-64AC1E415E3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pitchFamily="2" charset="0"/>
              </a:defRPr>
            </a:lvl1pPr>
            <a:lvl2pPr marL="742950" indent="-285750">
              <a:defRPr sz="2400">
                <a:solidFill>
                  <a:schemeClr val="tx1"/>
                </a:solidFill>
                <a:latin typeface="Times" pitchFamily="2" charset="0"/>
              </a:defRPr>
            </a:lvl2pPr>
            <a:lvl3pPr marL="1143000" indent="-228600">
              <a:defRPr sz="2400">
                <a:solidFill>
                  <a:schemeClr val="tx1"/>
                </a:solidFill>
                <a:latin typeface="Times" pitchFamily="2" charset="0"/>
              </a:defRPr>
            </a:lvl3pPr>
            <a:lvl4pPr marL="1600200" indent="-228600">
              <a:defRPr sz="2400">
                <a:solidFill>
                  <a:schemeClr val="tx1"/>
                </a:solidFill>
                <a:latin typeface="Times" pitchFamily="2" charset="0"/>
              </a:defRPr>
            </a:lvl4pPr>
            <a:lvl5pPr marL="2057400" indent="-228600">
              <a:defRPr sz="2400">
                <a:solidFill>
                  <a:schemeClr val="tx1"/>
                </a:solidFill>
                <a:latin typeface="Times" pitchFamily="2" charset="0"/>
              </a:defRPr>
            </a:lvl5pPr>
            <a:lvl6pPr marL="2514600" indent="-228600" eaLnBrk="0" fontAlgn="base" hangingPunct="0">
              <a:spcBef>
                <a:spcPct val="0"/>
              </a:spcBef>
              <a:spcAft>
                <a:spcPct val="0"/>
              </a:spcAft>
              <a:defRPr sz="2400">
                <a:solidFill>
                  <a:schemeClr val="tx1"/>
                </a:solidFill>
                <a:latin typeface="Times" pitchFamily="2" charset="0"/>
              </a:defRPr>
            </a:lvl6pPr>
            <a:lvl7pPr marL="2971800" indent="-228600" eaLnBrk="0" fontAlgn="base" hangingPunct="0">
              <a:spcBef>
                <a:spcPct val="0"/>
              </a:spcBef>
              <a:spcAft>
                <a:spcPct val="0"/>
              </a:spcAft>
              <a:defRPr sz="2400">
                <a:solidFill>
                  <a:schemeClr val="tx1"/>
                </a:solidFill>
                <a:latin typeface="Times" pitchFamily="2" charset="0"/>
              </a:defRPr>
            </a:lvl7pPr>
            <a:lvl8pPr marL="3429000" indent="-228600" eaLnBrk="0" fontAlgn="base" hangingPunct="0">
              <a:spcBef>
                <a:spcPct val="0"/>
              </a:spcBef>
              <a:spcAft>
                <a:spcPct val="0"/>
              </a:spcAft>
              <a:defRPr sz="2400">
                <a:solidFill>
                  <a:schemeClr val="tx1"/>
                </a:solidFill>
                <a:latin typeface="Times" pitchFamily="2" charset="0"/>
              </a:defRPr>
            </a:lvl8pPr>
            <a:lvl9pPr marL="3886200" indent="-228600" eaLnBrk="0" fontAlgn="base" hangingPunct="0">
              <a:spcBef>
                <a:spcPct val="0"/>
              </a:spcBef>
              <a:spcAft>
                <a:spcPct val="0"/>
              </a:spcAft>
              <a:defRPr sz="2400">
                <a:solidFill>
                  <a:schemeClr val="tx1"/>
                </a:solidFill>
                <a:latin typeface="Times" pitchFamily="2" charset="0"/>
              </a:defRPr>
            </a:lvl9pPr>
          </a:lstStyle>
          <a:p>
            <a:fld id="{F7F24A3F-E819-0C4C-8DAD-04BD197DBADA}" type="slidenum">
              <a:rPr lang="en-GB" altLang="en-US" sz="1200">
                <a:ea typeface="MS PGothic" panose="020B0600070205080204" pitchFamily="34" charset="-128"/>
              </a:rPr>
              <a:pPr/>
              <a:t>5</a:t>
            </a:fld>
            <a:endParaRPr lang="en-GB" altLang="en-US" sz="1200">
              <a:ea typeface="MS PGothic" panose="020B0600070205080204" pitchFamily="34" charset="-128"/>
            </a:endParaRPr>
          </a:p>
        </p:txBody>
      </p:sp>
      <p:sp>
        <p:nvSpPr>
          <p:cNvPr id="7172" name="Rectangle 2">
            <a:extLst>
              <a:ext uri="{FF2B5EF4-FFF2-40B4-BE49-F238E27FC236}">
                <a16:creationId xmlns:a16="http://schemas.microsoft.com/office/drawing/2014/main" id="{EFCCEA90-9D0A-C149-989A-B7DDFDFBD353}"/>
              </a:ext>
            </a:extLst>
          </p:cNvPr>
          <p:cNvSpPr>
            <a:spLocks noGrp="1" noRot="1" noChangeAspect="1" noChangeArrowheads="1" noTextEdit="1"/>
          </p:cNvSpPr>
          <p:nvPr>
            <p:ph type="sldImg"/>
          </p:nvPr>
        </p:nvSpPr>
        <p:spPr>
          <a:ln/>
        </p:spPr>
      </p:sp>
      <p:sp>
        <p:nvSpPr>
          <p:cNvPr id="7173" name="Rectangle 3">
            <a:extLst>
              <a:ext uri="{FF2B5EF4-FFF2-40B4-BE49-F238E27FC236}">
                <a16:creationId xmlns:a16="http://schemas.microsoft.com/office/drawing/2014/main" id="{2124637A-2235-6541-9EFD-F117D801F0F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itchFamily="2" charset="0"/>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Your data collection could be asking about the worth of a particular theory? </a:t>
            </a:r>
          </a:p>
          <a:p>
            <a:r>
              <a:rPr lang="en-US"/>
              <a:t>The strength </a:t>
            </a:r>
          </a:p>
          <a:p>
            <a:r>
              <a:rPr lang="en-US"/>
              <a:t>The limitations</a:t>
            </a:r>
          </a:p>
          <a:p>
            <a:endParaRPr lang="en-US"/>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7</a:t>
            </a:fld>
            <a:endParaRPr lang="en-GB" altLang="en-US"/>
          </a:p>
        </p:txBody>
      </p:sp>
    </p:spTree>
    <p:extLst>
      <p:ext uri="{BB962C8B-B14F-4D97-AF65-F5344CB8AC3E}">
        <p14:creationId xmlns:p14="http://schemas.microsoft.com/office/powerpoint/2010/main" val="3153128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information may be facts of opinions or attitudes or any combination of these. There are three basic subtypes of interview: </a:t>
            </a:r>
          </a:p>
          <a:p>
            <a:r>
              <a:rPr lang="en-US" dirty="0"/>
              <a:t>Structured / unstructured / and semi-structured. Each version involves the interviewer in face – to – face contact or telephone contact. Because there is no great advantage in the structured interview to giving it in a face to face manner – it may as well be given in a written form i.e. a questionnaire.  Then unstructured interview is like a conversation &amp; there is no pre-conceived questions prepared to ask.</a:t>
            </a:r>
          </a:p>
          <a:p>
            <a:r>
              <a:rPr lang="en-US" dirty="0"/>
              <a:t>Semi-structured interview provides the best of both worlds – combining the structure of a list of issues to be covered together with the freedom to follow up points as necessary. It is the most common arrangement in most small-scale research. </a:t>
            </a:r>
          </a:p>
          <a:p>
            <a:r>
              <a:rPr lang="en-US" dirty="0"/>
              <a:t>A great deal is provided by this personal contact – interviewees will respond to you – if you take the trouble to schedule a visit you can be more or less guaranteed a response. Watch &amp; listen &amp; clues &amp; respond (facially &amp; bodily e.g. nodding) Begin by establishing a ‘rapport’ by talking a little about the weather or what are they hoping to do later on in the day? …</a:t>
            </a:r>
          </a:p>
          <a:p>
            <a:r>
              <a:rPr lang="en-US" dirty="0"/>
              <a:t>Transcript or record – in recording what people are saying you have a choice – you can take notes there and then (which may deter from rapport) or you can electronically audio record – depends how faithfully you feel your recording skills are!! So possibly a combination of both would be the better option. Whatever the methods you use – you will need to explain these methods briefly to the interviewee and what is being done with the data (this will be discussed later also)</a:t>
            </a: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8</a:t>
            </a:fld>
            <a:endParaRPr lang="en-GB" altLang="en-US"/>
          </a:p>
        </p:txBody>
      </p:sp>
    </p:spTree>
    <p:extLst>
      <p:ext uri="{BB962C8B-B14F-4D97-AF65-F5344CB8AC3E}">
        <p14:creationId xmlns:p14="http://schemas.microsoft.com/office/powerpoint/2010/main" val="2705704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in a semi-structured interview you will need schedule of issues to be discusses - but by their nature 1:1 interviews can become slightly more formal and more structured.  In a semi-structured interview the schedule of questions are a reminder of what you intend to cover. E.g. if you find that your interviewee has responded to your second question whilst answering the first then there is no need subsequently to raise this as a specific question (unless you feel there is more you wish to know). Probes can be used to encourage interviewee e.g. ‘go on…’ or a nod of the head…the </a:t>
            </a:r>
            <a:r>
              <a:rPr lang="en-US" err="1"/>
              <a:t>sechedule</a:t>
            </a:r>
            <a:r>
              <a:rPr lang="en-US"/>
              <a:t> is a </a:t>
            </a:r>
            <a:r>
              <a:rPr lang="en-US" err="1"/>
              <a:t>gudie</a:t>
            </a:r>
            <a:r>
              <a:rPr lang="en-US"/>
              <a:t> from which you can deviate ac necessary – it’s a structure not a straitjacket. You should feel free to ask different questions or supplementary questions as the need arises. The schedule reminds you of your aims and themes, but it does not constrict you.  </a:t>
            </a: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9</a:t>
            </a:fld>
            <a:endParaRPr lang="en-GB" altLang="en-US"/>
          </a:p>
        </p:txBody>
      </p:sp>
    </p:spTree>
    <p:extLst>
      <p:ext uri="{BB962C8B-B14F-4D97-AF65-F5344CB8AC3E}">
        <p14:creationId xmlns:p14="http://schemas.microsoft.com/office/powerpoint/2010/main" val="641409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doing a group interview you need to establish why you are doing a group interview rather than a set of individual interviews. Is it to save time? </a:t>
            </a:r>
          </a:p>
          <a:p>
            <a:endParaRPr lang="en-US" dirty="0"/>
          </a:p>
          <a:p>
            <a:r>
              <a:rPr lang="en-US" dirty="0"/>
              <a:t>Group interview = the emphasis is on the researcher taking a lead role asking questions and being in control of the discussion</a:t>
            </a:r>
          </a:p>
          <a:p>
            <a:r>
              <a:rPr lang="en-US" dirty="0"/>
              <a:t>But in a focus group interview = the researcher plays the role of facilitator or moderator. If you are running a focused group your aim is to facilitate the discussion </a:t>
            </a:r>
            <a:r>
              <a:rPr lang="en-US" u="sng" dirty="0"/>
              <a:t>among participants </a:t>
            </a:r>
            <a:r>
              <a:rPr lang="en-US" dirty="0"/>
              <a:t>(not between yourself and the participants). As a facilitator – your role is to stimulate discussion &amp; could do this with language / physical gestures / focus material to discuss i.e. graph, drawing, object, newspaper clippings, short video, audio recording – to help the group focus on the topic of interest.  </a:t>
            </a: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10</a:t>
            </a:fld>
            <a:endParaRPr lang="en-GB" altLang="en-US"/>
          </a:p>
        </p:txBody>
      </p:sp>
    </p:spTree>
    <p:extLst>
      <p:ext uri="{BB962C8B-B14F-4D97-AF65-F5344CB8AC3E}">
        <p14:creationId xmlns:p14="http://schemas.microsoft.com/office/powerpoint/2010/main" val="1686695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11</a:t>
            </a:fld>
            <a:endParaRPr lang="en-GB" altLang="en-US"/>
          </a:p>
        </p:txBody>
      </p:sp>
    </p:spTree>
    <p:extLst>
      <p:ext uri="{BB962C8B-B14F-4D97-AF65-F5344CB8AC3E}">
        <p14:creationId xmlns:p14="http://schemas.microsoft.com/office/powerpoint/2010/main" val="3843664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a:t>While in the group: </a:t>
            </a:r>
          </a:p>
          <a:p>
            <a:pPr lvl="0"/>
            <a:r>
              <a:rPr lang="en-US"/>
              <a:t>Listen for inconsistent comments and probe for understanding; </a:t>
            </a:r>
            <a:endParaRPr lang="en-GB"/>
          </a:p>
          <a:p>
            <a:pPr lvl="0"/>
            <a:r>
              <a:rPr lang="en-US"/>
              <a:t>Listen for vague or cryptic comments and probe for understanding; </a:t>
            </a:r>
            <a:endParaRPr lang="en-GB"/>
          </a:p>
          <a:p>
            <a:pPr lvl="0"/>
            <a:r>
              <a:rPr lang="en-US"/>
              <a:t>Consider asking each participant a final preference question; </a:t>
            </a:r>
            <a:endParaRPr lang="en-GB"/>
          </a:p>
          <a:p>
            <a:pPr lvl="0"/>
            <a:r>
              <a:rPr lang="en-US"/>
              <a:t>Offer a summary of key questions and seek confirmation. </a:t>
            </a:r>
          </a:p>
          <a:p>
            <a:pPr lvl="0"/>
            <a:r>
              <a:rPr lang="en-US"/>
              <a:t>People behave differently in groups / some may become shy / some may lead / </a:t>
            </a:r>
            <a:endParaRPr lang="en-GB"/>
          </a:p>
          <a:p>
            <a:endParaRPr lang="en-US"/>
          </a:p>
        </p:txBody>
      </p:sp>
      <p:sp>
        <p:nvSpPr>
          <p:cNvPr id="4" name="Slide Number Placeholder 3"/>
          <p:cNvSpPr>
            <a:spLocks noGrp="1"/>
          </p:cNvSpPr>
          <p:nvPr>
            <p:ph type="sldNum" sz="quarter" idx="10"/>
          </p:nvPr>
        </p:nvSpPr>
        <p:spPr/>
        <p:txBody>
          <a:bodyPr/>
          <a:lstStyle/>
          <a:p>
            <a:fld id="{30F29891-1B53-0747-BB8F-932F4C08B3CE}" type="slidenum">
              <a:rPr lang="en-US" smtClean="0"/>
              <a:pPr/>
              <a:t>12</a:t>
            </a:fld>
            <a:endParaRPr lang="en-US"/>
          </a:p>
        </p:txBody>
      </p:sp>
    </p:spTree>
    <p:extLst>
      <p:ext uri="{BB962C8B-B14F-4D97-AF65-F5344CB8AC3E}">
        <p14:creationId xmlns:p14="http://schemas.microsoft.com/office/powerpoint/2010/main" val="3652444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Sequence of the questions so that they go from general to specific!</a:t>
            </a:r>
          </a:p>
          <a:p>
            <a:endParaRPr lang="en-US"/>
          </a:p>
          <a:p>
            <a:r>
              <a:rPr lang="en-US"/>
              <a:t>None leading – i.e. avoid most important – extremely significant – correct and use &amp; avoid – don’t you think / wouldn’t you say that …/ that must have been …/. Don’t you agree that ...</a:t>
            </a:r>
          </a:p>
          <a:p>
            <a:endParaRPr lang="en-US"/>
          </a:p>
          <a:p>
            <a:r>
              <a:rPr lang="en-US"/>
              <a:t>Suggests / seems/ appears / could be</a:t>
            </a: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15</a:t>
            </a:fld>
            <a:endParaRPr lang="en-GB" altLang="en-US"/>
          </a:p>
        </p:txBody>
      </p:sp>
    </p:spTree>
    <p:extLst>
      <p:ext uri="{BB962C8B-B14F-4D97-AF65-F5344CB8AC3E}">
        <p14:creationId xmlns:p14="http://schemas.microsoft.com/office/powerpoint/2010/main" val="23016834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t>If the question is rewritten to be neutral-sounding, it can eliminate the leading bias.</a:t>
            </a:r>
            <a:r>
              <a:rPr lang="en-GB"/>
              <a:t> </a:t>
            </a:r>
          </a:p>
          <a:p>
            <a:endParaRPr lang="en-US"/>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16</a:t>
            </a:fld>
            <a:endParaRPr lang="en-GB" altLang="en-US"/>
          </a:p>
        </p:txBody>
      </p:sp>
    </p:spTree>
    <p:extLst>
      <p:ext uri="{BB962C8B-B14F-4D97-AF65-F5344CB8AC3E}">
        <p14:creationId xmlns:p14="http://schemas.microsoft.com/office/powerpoint/2010/main" val="35239102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17</a:t>
            </a:fld>
            <a:endParaRPr lang="en-GB" altLang="en-US"/>
          </a:p>
        </p:txBody>
      </p:sp>
    </p:spTree>
    <p:extLst>
      <p:ext uri="{BB962C8B-B14F-4D97-AF65-F5344CB8AC3E}">
        <p14:creationId xmlns:p14="http://schemas.microsoft.com/office/powerpoint/2010/main" val="3534491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Much of what has already been considered in terms of how &amp; what to write questions for either interview or via questionnaire has already been covered in this session.  The defining characteristic of a questionnaire is that it is written form of questioning. </a:t>
            </a:r>
          </a:p>
          <a:p>
            <a:r>
              <a:rPr lang="en-US"/>
              <a:t>They can be read out by interviewers or sent to respondents for them to complete themselves they may be sent by post or email or may be presented online. </a:t>
            </a:r>
          </a:p>
          <a:p>
            <a:r>
              <a:rPr lang="en-US"/>
              <a:t>However – here are some points particularly towards establishing and conducting and </a:t>
            </a:r>
            <a:r>
              <a:rPr lang="en-US" err="1"/>
              <a:t>analysing</a:t>
            </a:r>
            <a:r>
              <a:rPr lang="en-US"/>
              <a:t> data from </a:t>
            </a:r>
            <a:r>
              <a:rPr lang="en-US" err="1"/>
              <a:t>questionnaries</a:t>
            </a:r>
            <a:r>
              <a:rPr lang="en-US"/>
              <a:t>. </a:t>
            </a: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20</a:t>
            </a:fld>
            <a:endParaRPr lang="en-GB" altLang="en-US"/>
          </a:p>
        </p:txBody>
      </p:sp>
    </p:spTree>
    <p:extLst>
      <p:ext uri="{BB962C8B-B14F-4D97-AF65-F5344CB8AC3E}">
        <p14:creationId xmlns:p14="http://schemas.microsoft.com/office/powerpoint/2010/main" val="15429908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Open and closed questions may be included to collect facts or attitudes or may be used as part of an assessment procedure to assess something such as personality. </a:t>
            </a: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21</a:t>
            </a:fld>
            <a:endParaRPr lang="en-GB" altLang="en-US"/>
          </a:p>
        </p:txBody>
      </p:sp>
    </p:spTree>
    <p:extLst>
      <p:ext uri="{BB962C8B-B14F-4D97-AF65-F5344CB8AC3E}">
        <p14:creationId xmlns:p14="http://schemas.microsoft.com/office/powerpoint/2010/main" val="1420793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a:t>“Yes / No” questions need some thinking also !!! </a:t>
            </a:r>
          </a:p>
          <a:p>
            <a:endParaRPr lang="en-GB" altLang="en-US"/>
          </a:p>
          <a:p>
            <a:r>
              <a:rPr lang="en-GB" altLang="en-US"/>
              <a:t>This is an example of a question that was cognitively tested for use in a paper self completion questionnaire with children aged 11 to 15.</a:t>
            </a:r>
          </a:p>
          <a:p>
            <a:r>
              <a:rPr lang="en-GB" altLang="en-US"/>
              <a:t>At first a seemingly innocent question but the testing revealed problems. </a:t>
            </a:r>
          </a:p>
          <a:p>
            <a:r>
              <a:rPr lang="en-GB" altLang="en-US"/>
              <a:t>- ‘personal’ was interpreted as their own computer and so didn’t include a computer for family use . </a:t>
            </a:r>
          </a:p>
          <a:p>
            <a:r>
              <a:rPr lang="en-GB" altLang="en-US"/>
              <a:t>- Also didn’t understand the term PC in brackets </a:t>
            </a:r>
            <a:r>
              <a:rPr lang="en-GB" altLang="en-US" err="1"/>
              <a:t>ie</a:t>
            </a:r>
            <a:r>
              <a:rPr lang="en-GB" altLang="en-US"/>
              <a:t> didn’t add any further meaning to the term personal computer.</a:t>
            </a:r>
          </a:p>
          <a:p>
            <a:endParaRPr lang="en-US"/>
          </a:p>
        </p:txBody>
      </p:sp>
      <p:sp>
        <p:nvSpPr>
          <p:cNvPr id="4" name="Slide Number Placeholder 3"/>
          <p:cNvSpPr>
            <a:spLocks noGrp="1"/>
          </p:cNvSpPr>
          <p:nvPr>
            <p:ph type="sldNum" sz="quarter" idx="10"/>
          </p:nvPr>
        </p:nvSpPr>
        <p:spPr/>
        <p:txBody>
          <a:bodyPr/>
          <a:lstStyle/>
          <a:p>
            <a:fld id="{C3B8F8DA-E96E-491F-99D7-11FCC55B9BBC}" type="slidenum">
              <a:rPr lang="en-GB" smtClean="0"/>
              <a:pPr/>
              <a:t>22</a:t>
            </a:fld>
            <a:endParaRPr lang="en-GB"/>
          </a:p>
        </p:txBody>
      </p:sp>
    </p:spTree>
    <p:extLst>
      <p:ext uri="{BB962C8B-B14F-4D97-AF65-F5344CB8AC3E}">
        <p14:creationId xmlns:p14="http://schemas.microsoft.com/office/powerpoint/2010/main" val="31869407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Keep everything short.  The number of people who respond to a Questionnaire will decrease in proportion to its length. </a:t>
            </a:r>
          </a:p>
          <a:p>
            <a:endParaRPr lang="en-US"/>
          </a:p>
          <a:p>
            <a:r>
              <a:rPr lang="en-US"/>
              <a:t>Be clear about what you are asking. Ask for one info at a time. </a:t>
            </a:r>
          </a:p>
          <a:p>
            <a:r>
              <a:rPr lang="en-US"/>
              <a:t>1. Dichotomous questions – yes no </a:t>
            </a:r>
          </a:p>
          <a:p>
            <a:r>
              <a:rPr lang="en-US"/>
              <a:t>2. Multiple choice questions – </a:t>
            </a:r>
          </a:p>
          <a:p>
            <a:r>
              <a:rPr lang="en-US"/>
              <a:t>3. Rank order questions – here respondents have to rank items on a list according to some criterion i.e. best to worst / most able to least able / degree of difficulty. </a:t>
            </a:r>
          </a:p>
          <a:p>
            <a:r>
              <a:rPr lang="en-US"/>
              <a:t>4. Rating scale questions – require respondent to rate some experiences – attribute – attitude along a continuum. i.e. remembering back to when you were at school, would you say that your experiences of formal assessments and testing were (tick only one box) very positive / positive / neutral / negative / very negative. </a:t>
            </a:r>
          </a:p>
          <a:p>
            <a:r>
              <a:rPr lang="en-US"/>
              <a:t>5. Constant sum method</a:t>
            </a:r>
          </a:p>
          <a:p>
            <a:r>
              <a:rPr lang="en-US"/>
              <a:t>6. Matrix or grid questions</a:t>
            </a:r>
          </a:p>
          <a:p>
            <a:r>
              <a:rPr lang="en-US"/>
              <a:t>7. Scales – e.g. </a:t>
            </a:r>
            <a:r>
              <a:rPr lang="en-US" err="1"/>
              <a:t>likert</a:t>
            </a:r>
            <a:r>
              <a:rPr lang="en-US"/>
              <a:t> scale </a:t>
            </a: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23</a:t>
            </a:fld>
            <a:endParaRPr lang="en-GB" altLang="en-US"/>
          </a:p>
        </p:txBody>
      </p:sp>
    </p:spTree>
    <p:extLst>
      <p:ext uri="{BB962C8B-B14F-4D97-AF65-F5344CB8AC3E}">
        <p14:creationId xmlns:p14="http://schemas.microsoft.com/office/powerpoint/2010/main" val="36050221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Likert Scale was thought  up by the psychologist </a:t>
            </a:r>
            <a:r>
              <a:rPr lang="en-US" err="1"/>
              <a:t>Rensis</a:t>
            </a:r>
            <a:r>
              <a:rPr lang="en-US"/>
              <a:t> Likert primarily for measuring attitudes – respondents indicate their level of agreement to statements provided by the researcher relating to that attitude, belief or characteristic. A Likert scale can be used in any situation where belief or attitude is to be measured. </a:t>
            </a:r>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24</a:t>
            </a:fld>
            <a:endParaRPr lang="en-GB" altLang="en-US"/>
          </a:p>
        </p:txBody>
      </p:sp>
    </p:spTree>
    <p:extLst>
      <p:ext uri="{BB962C8B-B14F-4D97-AF65-F5344CB8AC3E}">
        <p14:creationId xmlns:p14="http://schemas.microsoft.com/office/powerpoint/2010/main" val="2307435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t>Adults participating makes things much less complicated for this level of study &amp; assignment word count </a:t>
            </a:r>
            <a:r>
              <a:rPr lang="en-US" err="1"/>
              <a:t>etc</a:t>
            </a:r>
            <a:endParaRPr lang="en-US"/>
          </a:p>
          <a:p>
            <a:endParaRPr lang="en-US"/>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25</a:t>
            </a:fld>
            <a:endParaRPr lang="en-GB" altLang="en-US"/>
          </a:p>
        </p:txBody>
      </p:sp>
    </p:spTree>
    <p:extLst>
      <p:ext uri="{BB962C8B-B14F-4D97-AF65-F5344CB8AC3E}">
        <p14:creationId xmlns:p14="http://schemas.microsoft.com/office/powerpoint/2010/main" val="38014656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Give some thought to how to arrange the questions. Don’t start with difficult questions or open-ended questions – leave these until towards the end. Because a questionnaire is our of your control once it is sent out – it is important that it should be unambiguous in its interpretation. To make sure that you get things right you should always pilot a draft questionnaire on a small group of people who can give you feedback. </a:t>
            </a:r>
          </a:p>
          <a:p>
            <a:endParaRPr lang="en-US"/>
          </a:p>
        </p:txBody>
      </p:sp>
      <p:sp>
        <p:nvSpPr>
          <p:cNvPr id="4" name="Footer Placeholder 3"/>
          <p:cNvSpPr>
            <a:spLocks noGrp="1"/>
          </p:cNvSpPr>
          <p:nvPr>
            <p:ph type="ftr" sz="quarter" idx="4"/>
          </p:nvPr>
        </p:nvSpPr>
        <p:spPr/>
        <p:txBody>
          <a:bodyPr/>
          <a:lstStyle/>
          <a:p>
            <a:pPr>
              <a:defRPr/>
            </a:pPr>
            <a:r>
              <a:rPr lang="en-GB" altLang="en-US"/>
              <a:t>kate.smith@brunel.ac.uk</a:t>
            </a:r>
          </a:p>
        </p:txBody>
      </p:sp>
      <p:sp>
        <p:nvSpPr>
          <p:cNvPr id="5" name="Slide Number Placeholder 4"/>
          <p:cNvSpPr>
            <a:spLocks noGrp="1"/>
          </p:cNvSpPr>
          <p:nvPr>
            <p:ph type="sldNum" sz="quarter" idx="5"/>
          </p:nvPr>
        </p:nvSpPr>
        <p:spPr/>
        <p:txBody>
          <a:bodyPr/>
          <a:lstStyle/>
          <a:p>
            <a:fld id="{8B92DC3B-2A25-6948-8956-04ECCC6D902F}" type="slidenum">
              <a:rPr lang="en-GB" altLang="en-US" smtClean="0"/>
              <a:pPr/>
              <a:t>26</a:t>
            </a:fld>
            <a:endParaRPr lang="en-GB" altLang="en-US"/>
          </a:p>
        </p:txBody>
      </p:sp>
    </p:spTree>
    <p:extLst>
      <p:ext uri="{BB962C8B-B14F-4D97-AF65-F5344CB8AC3E}">
        <p14:creationId xmlns:p14="http://schemas.microsoft.com/office/powerpoint/2010/main" val="11055511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9FFA1F-0F85-9C4F-A223-8063A022E2A6}"/>
              </a:ext>
            </a:extLst>
          </p:cNvPr>
          <p:cNvSpPr>
            <a:spLocks noGrp="1"/>
          </p:cNvSpPr>
          <p:nvPr>
            <p:ph type="dt" sz="half" idx="10"/>
          </p:nvPr>
        </p:nvSpPr>
        <p:spPr>
          <a:xfrm>
            <a:off x="395288" y="6524625"/>
            <a:ext cx="97155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093B23CB-5E95-C24C-A13A-81EC091A161F}"/>
              </a:ext>
            </a:extLst>
          </p:cNvPr>
          <p:cNvSpPr>
            <a:spLocks noGrp="1"/>
          </p:cNvSpPr>
          <p:nvPr>
            <p:ph type="ftr" sz="quarter" idx="11"/>
          </p:nvPr>
        </p:nvSpPr>
        <p:spPr>
          <a:xfrm>
            <a:off x="4140200" y="6381750"/>
            <a:ext cx="2895600" cy="365125"/>
          </a:xfrm>
          <a:prstGeom prst="rect">
            <a:avLst/>
          </a:prstGeom>
        </p:spPr>
        <p:txBody>
          <a:bodyPr/>
          <a:lstStyle>
            <a:lvl1pPr>
              <a:defRPr>
                <a:latin typeface="Times" panose="02020603050405020304" pitchFamily="18" charset="0"/>
              </a:defRPr>
            </a:lvl1pPr>
          </a:lstStyle>
          <a:p>
            <a:pPr>
              <a:defRPr/>
            </a:pPr>
            <a:endParaRPr lang="en-GB" altLang="en-US"/>
          </a:p>
        </p:txBody>
      </p:sp>
      <p:sp>
        <p:nvSpPr>
          <p:cNvPr id="6" name="Slide Number Placeholder 5">
            <a:extLst>
              <a:ext uri="{FF2B5EF4-FFF2-40B4-BE49-F238E27FC236}">
                <a16:creationId xmlns:a16="http://schemas.microsoft.com/office/drawing/2014/main" id="{1D243073-1A77-4F4D-A5AE-ABD29F7D9F47}"/>
              </a:ext>
            </a:extLst>
          </p:cNvPr>
          <p:cNvSpPr>
            <a:spLocks noGrp="1"/>
          </p:cNvSpPr>
          <p:nvPr>
            <p:ph type="sldNum" sz="quarter" idx="12"/>
          </p:nvPr>
        </p:nvSpPr>
        <p:spPr/>
        <p:txBody>
          <a:bodyPr/>
          <a:lstStyle>
            <a:lvl1pPr>
              <a:defRPr/>
            </a:lvl1pPr>
          </a:lstStyle>
          <a:p>
            <a:fld id="{0DCF7A7D-A5E4-4149-BCEA-8DEBE686440A}"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2972380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2B545-4F83-BB47-8333-BBCDFD096214}"/>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0F03C2B-E5D3-1A40-A2AF-689C0B012D73}"/>
              </a:ext>
            </a:extLst>
          </p:cNvPr>
          <p:cNvSpPr>
            <a:spLocks noGrp="1"/>
          </p:cNvSpPr>
          <p:nvPr>
            <p:ph type="ftr" sz="quarter" idx="11"/>
          </p:nvPr>
        </p:nvSpPr>
        <p:spPr>
          <a:xfrm>
            <a:off x="3132138" y="6461125"/>
            <a:ext cx="2895600" cy="365125"/>
          </a:xfrm>
          <a:prstGeom prst="rect">
            <a:avLst/>
          </a:prstGeom>
        </p:spPr>
        <p:txBody>
          <a:bodyPr/>
          <a:lstStyle>
            <a:lvl1pPr>
              <a:defRPr>
                <a:latin typeface="Times" panose="02020603050405020304" pitchFamily="18" charset="0"/>
              </a:defRPr>
            </a:lvl1pPr>
          </a:lstStyle>
          <a:p>
            <a:pPr>
              <a:defRPr/>
            </a:pPr>
            <a:endParaRPr lang="en-GB" altLang="en-US"/>
          </a:p>
        </p:txBody>
      </p:sp>
      <p:sp>
        <p:nvSpPr>
          <p:cNvPr id="6" name="Slide Number Placeholder 5">
            <a:extLst>
              <a:ext uri="{FF2B5EF4-FFF2-40B4-BE49-F238E27FC236}">
                <a16:creationId xmlns:a16="http://schemas.microsoft.com/office/drawing/2014/main" id="{75E58BEF-D2D3-FD4C-816C-42BFE7BF430F}"/>
              </a:ext>
            </a:extLst>
          </p:cNvPr>
          <p:cNvSpPr>
            <a:spLocks noGrp="1"/>
          </p:cNvSpPr>
          <p:nvPr>
            <p:ph type="sldNum" sz="quarter" idx="12"/>
          </p:nvPr>
        </p:nvSpPr>
        <p:spPr/>
        <p:txBody>
          <a:bodyPr/>
          <a:lstStyle>
            <a:lvl1pPr>
              <a:defRPr/>
            </a:lvl1pPr>
          </a:lstStyle>
          <a:p>
            <a:fld id="{6EEDD575-4F6C-4640-B12B-B00B4144E005}"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4073082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570D73-E11E-4F4A-95DA-012633626FAF}"/>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49C06DA4-4989-E149-8C69-A5057ADBECD0}"/>
              </a:ext>
            </a:extLst>
          </p:cNvPr>
          <p:cNvSpPr>
            <a:spLocks noGrp="1"/>
          </p:cNvSpPr>
          <p:nvPr>
            <p:ph type="sldNum" sz="quarter" idx="11"/>
          </p:nvPr>
        </p:nvSpPr>
        <p:spPr/>
        <p:txBody>
          <a:bodyPr/>
          <a:lstStyle>
            <a:lvl1pPr>
              <a:defRPr/>
            </a:lvl1pPr>
          </a:lstStyle>
          <a:p>
            <a:fld id="{D73C8777-07DD-D344-A957-65701FFC0F31}"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3556266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A2FDDA2-21C9-CA4A-9FC7-7D6C9915B85B}"/>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D011C076-425A-9A42-894D-E1A87984601A}"/>
              </a:ext>
            </a:extLst>
          </p:cNvPr>
          <p:cNvSpPr>
            <a:spLocks noGrp="1"/>
          </p:cNvSpPr>
          <p:nvPr>
            <p:ph type="sldNum" sz="quarter" idx="11"/>
          </p:nvPr>
        </p:nvSpPr>
        <p:spPr/>
        <p:txBody>
          <a:bodyPr/>
          <a:lstStyle>
            <a:lvl1pPr>
              <a:defRPr/>
            </a:lvl1pPr>
          </a:lstStyle>
          <a:p>
            <a:fld id="{3167A594-9CFB-784D-B81A-5A53415B9B42}"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3846958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1E68C40-4454-444E-805B-595AAAC8C48E}"/>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1CD44A6F-0382-8B45-8EAD-9A1DEDA19C55}"/>
              </a:ext>
            </a:extLst>
          </p:cNvPr>
          <p:cNvSpPr>
            <a:spLocks noGrp="1"/>
          </p:cNvSpPr>
          <p:nvPr>
            <p:ph type="sldNum" sz="quarter" idx="11"/>
          </p:nvPr>
        </p:nvSpPr>
        <p:spPr/>
        <p:txBody>
          <a:bodyPr/>
          <a:lstStyle>
            <a:lvl1pPr>
              <a:defRPr/>
            </a:lvl1pPr>
          </a:lstStyle>
          <a:p>
            <a:fld id="{3CFB9157-6E10-0E42-AC6E-61A114D3069C}"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2546395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24EB1ED-2172-574A-8B37-86D3BBDE0AC7}"/>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29DEA58E-6CA2-2349-8EBE-504A2933B298}"/>
              </a:ext>
            </a:extLst>
          </p:cNvPr>
          <p:cNvSpPr>
            <a:spLocks noGrp="1"/>
          </p:cNvSpPr>
          <p:nvPr>
            <p:ph type="sldNum" sz="quarter" idx="11"/>
          </p:nvPr>
        </p:nvSpPr>
        <p:spPr/>
        <p:txBody>
          <a:bodyPr/>
          <a:lstStyle>
            <a:lvl1pPr>
              <a:defRPr/>
            </a:lvl1pPr>
          </a:lstStyle>
          <a:p>
            <a:fld id="{969D2B9A-3E5D-9A43-945A-3233D721B09D}"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3816105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2FCEAD5-80E0-2C43-AD67-C70ABFAD488B}"/>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1DA5FA1A-FFA1-1045-A952-D912BF3C133E}"/>
              </a:ext>
            </a:extLst>
          </p:cNvPr>
          <p:cNvSpPr>
            <a:spLocks noGrp="1"/>
          </p:cNvSpPr>
          <p:nvPr>
            <p:ph type="sldNum" sz="quarter" idx="11"/>
          </p:nvPr>
        </p:nvSpPr>
        <p:spPr/>
        <p:txBody>
          <a:bodyPr/>
          <a:lstStyle>
            <a:lvl1pPr>
              <a:defRPr/>
            </a:lvl1pPr>
          </a:lstStyle>
          <a:p>
            <a:fld id="{28AF042B-6070-A746-9134-76932B5D8546}"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2032427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512FABF-328E-7A40-8FC7-8ED264505BA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13DD58E5-4513-F44D-B482-55BA934C0E6E}"/>
              </a:ext>
            </a:extLst>
          </p:cNvPr>
          <p:cNvSpPr>
            <a:spLocks noGrp="1"/>
          </p:cNvSpPr>
          <p:nvPr>
            <p:ph type="sldNum" sz="quarter" idx="11"/>
          </p:nvPr>
        </p:nvSpPr>
        <p:spPr/>
        <p:txBody>
          <a:bodyPr/>
          <a:lstStyle>
            <a:lvl1pPr>
              <a:defRPr/>
            </a:lvl1pPr>
          </a:lstStyle>
          <a:p>
            <a:fld id="{9D60E530-4DBE-704D-B8E4-AADDD46F770D}"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600478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727044C-9247-2A40-99F2-8599C947F407}"/>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C7D06BD2-8A7A-8B4F-A88A-A3C4EC2F00B0}"/>
              </a:ext>
            </a:extLst>
          </p:cNvPr>
          <p:cNvSpPr>
            <a:spLocks noGrp="1"/>
          </p:cNvSpPr>
          <p:nvPr>
            <p:ph type="sldNum" sz="quarter" idx="11"/>
          </p:nvPr>
        </p:nvSpPr>
        <p:spPr/>
        <p:txBody>
          <a:bodyPr/>
          <a:lstStyle>
            <a:lvl1pPr>
              <a:defRPr/>
            </a:lvl1pPr>
          </a:lstStyle>
          <a:p>
            <a:fld id="{3453BF6B-FF0A-E440-B909-A81507C0D532}"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1589604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1E86F8-293E-0046-9C53-F74CDB74BCA4}"/>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BB15F816-1CC1-8049-A403-02B74EF534A2}"/>
              </a:ext>
            </a:extLst>
          </p:cNvPr>
          <p:cNvSpPr>
            <a:spLocks noGrp="1"/>
          </p:cNvSpPr>
          <p:nvPr>
            <p:ph type="sldNum" sz="quarter" idx="11"/>
          </p:nvPr>
        </p:nvSpPr>
        <p:spPr/>
        <p:txBody>
          <a:bodyPr/>
          <a:lstStyle>
            <a:lvl1pPr>
              <a:defRPr/>
            </a:lvl1pPr>
          </a:lstStyle>
          <a:p>
            <a:fld id="{F7E968D7-8598-A947-8A80-ECC200C7DDDC}"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2288689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93E1AB-1087-3A43-85D1-82BAA38A0DFC}"/>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F37CB534-E4C3-9749-B5A1-FB99AA91C446}"/>
              </a:ext>
            </a:extLst>
          </p:cNvPr>
          <p:cNvSpPr>
            <a:spLocks noGrp="1"/>
          </p:cNvSpPr>
          <p:nvPr>
            <p:ph type="sldNum" sz="quarter" idx="11"/>
          </p:nvPr>
        </p:nvSpPr>
        <p:spPr/>
        <p:txBody>
          <a:bodyPr/>
          <a:lstStyle>
            <a:lvl1pPr>
              <a:defRPr/>
            </a:lvl1pPr>
          </a:lstStyle>
          <a:p>
            <a:fld id="{E8E666DB-6164-AF40-974A-89EB8DF2D6AF}" type="slidenum">
              <a:rPr lang="en-GB" altLang="en-US"/>
              <a:pPr/>
              <a:t>‹#›</a:t>
            </a:fld>
            <a:endParaRPr lang="en-GB" altLang="en-US">
              <a:solidFill>
                <a:schemeClr val="tx1"/>
              </a:solidFill>
            </a:endParaRPr>
          </a:p>
        </p:txBody>
      </p:sp>
    </p:spTree>
    <p:extLst>
      <p:ext uri="{BB962C8B-B14F-4D97-AF65-F5344CB8AC3E}">
        <p14:creationId xmlns:p14="http://schemas.microsoft.com/office/powerpoint/2010/main" val="1162382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367D8DD-A0E6-624D-94E0-26277978B58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3BE80DD-716F-6740-BDF5-1997CF8A1A70}"/>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860F92-52F9-9E48-A4B1-A137C31EF22C}"/>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a:defRPr sz="1050">
                <a:solidFill>
                  <a:schemeClr val="tx1">
                    <a:tint val="75000"/>
                  </a:schemeClr>
                </a:solidFill>
                <a:latin typeface="Times" panose="02020603050405020304" pitchFamily="18" charset="0"/>
              </a:defRPr>
            </a:lvl1pPr>
          </a:lstStyle>
          <a:p>
            <a:pPr>
              <a:defRPr/>
            </a:pPr>
            <a:endParaRPr lang="en-GB" altLang="en-US"/>
          </a:p>
        </p:txBody>
      </p:sp>
      <p:sp>
        <p:nvSpPr>
          <p:cNvPr id="6" name="Slide Number Placeholder 5">
            <a:extLst>
              <a:ext uri="{FF2B5EF4-FFF2-40B4-BE49-F238E27FC236}">
                <a16:creationId xmlns:a16="http://schemas.microsoft.com/office/drawing/2014/main" id="{C73D261B-10E8-7E41-8723-A872C607FAE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A0578919-CACD-2143-8748-2D3323941B2F}" type="slidenum">
              <a:rPr lang="en-GB" altLang="en-US"/>
              <a:pPr/>
              <a:t>‹#›</a:t>
            </a:fld>
            <a:endParaRPr lang="en-GB" altLang="en-US">
              <a:solidFill>
                <a:schemeClr val="tx1"/>
              </a:solidFill>
            </a:endParaRPr>
          </a:p>
        </p:txBody>
      </p:sp>
    </p:spTree>
  </p:cSld>
  <p:clrMap bg1="lt1" tx1="dk1" bg2="lt2" tx2="dk2" accent1="accent1" accent2="accent2" accent3="accent3" accent4="accent4" accent5="accent5" accent6="accent6" hlink="hlink" folHlink="folHlink"/>
  <p:sldLayoutIdLst>
    <p:sldLayoutId id="2147483818" r:id="rId1"/>
    <p:sldLayoutId id="2147483819"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8F9AB53-B9C1-5E43-B308-599A16B60E18}"/>
              </a:ext>
            </a:extLst>
          </p:cNvPr>
          <p:cNvSpPr>
            <a:spLocks noGrp="1"/>
          </p:cNvSpPr>
          <p:nvPr>
            <p:ph type="ctrTitle"/>
          </p:nvPr>
        </p:nvSpPr>
        <p:spPr>
          <a:xfrm>
            <a:off x="3008778" y="2397212"/>
            <a:ext cx="5648872" cy="1022131"/>
          </a:xfrm>
        </p:spPr>
        <p:txBody>
          <a:bodyPr/>
          <a:lstStyle/>
          <a:p>
            <a:pPr eaLnBrk="1" hangingPunct="1"/>
            <a:r>
              <a:rPr lang="en-GB" altLang="en-US" sz="3600" b="1" dirty="0">
                <a:solidFill>
                  <a:schemeClr val="bg1"/>
                </a:solidFill>
                <a:ea typeface="MS PGothic"/>
              </a:rPr>
              <a:t>Questions from you</a:t>
            </a:r>
            <a:endParaRPr lang="en-GB" altLang="en-US" sz="3600" b="1" dirty="0">
              <a:solidFill>
                <a:schemeClr val="bg1"/>
              </a:solidFill>
              <a:ea typeface="MS PGothic" panose="020B0600070205080204" pitchFamily="34" charset="-128"/>
            </a:endParaRPr>
          </a:p>
        </p:txBody>
      </p:sp>
      <p:sp>
        <p:nvSpPr>
          <p:cNvPr id="6147" name="Rectangle 2">
            <a:extLst>
              <a:ext uri="{FF2B5EF4-FFF2-40B4-BE49-F238E27FC236}">
                <a16:creationId xmlns:a16="http://schemas.microsoft.com/office/drawing/2014/main" id="{10F76209-53BB-4340-9005-EA5583181CBD}"/>
              </a:ext>
            </a:extLst>
          </p:cNvPr>
          <p:cNvSpPr txBox="1">
            <a:spLocks noChangeArrowheads="1"/>
          </p:cNvSpPr>
          <p:nvPr/>
        </p:nvSpPr>
        <p:spPr bwMode="auto">
          <a:xfrm>
            <a:off x="2301765" y="1201792"/>
            <a:ext cx="6632028" cy="1022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None/>
            </a:pPr>
            <a:r>
              <a:rPr lang="en-GB" altLang="en-US" sz="3600" b="1" dirty="0" err="1">
                <a:solidFill>
                  <a:schemeClr val="bg1"/>
                </a:solidFill>
                <a:ea typeface="MS PGothic"/>
              </a:rPr>
              <a:t>Cwestiynau</a:t>
            </a:r>
            <a:r>
              <a:rPr lang="en-GB" altLang="en-US" sz="3600" b="1" dirty="0">
                <a:solidFill>
                  <a:schemeClr val="bg1"/>
                </a:solidFill>
                <a:ea typeface="MS PGothic"/>
              </a:rPr>
              <a:t> </a:t>
            </a:r>
            <a:r>
              <a:rPr lang="en-GB" altLang="en-US" sz="3600" b="1" dirty="0" err="1">
                <a:solidFill>
                  <a:schemeClr val="bg1"/>
                </a:solidFill>
                <a:ea typeface="MS PGothic"/>
              </a:rPr>
              <a:t>oddi</a:t>
            </a:r>
            <a:r>
              <a:rPr lang="en-GB" altLang="en-US" sz="3600" b="1" dirty="0">
                <a:solidFill>
                  <a:schemeClr val="bg1"/>
                </a:solidFill>
                <a:ea typeface="MS PGothic"/>
              </a:rPr>
              <a:t> </a:t>
            </a:r>
            <a:r>
              <a:rPr lang="en-GB" altLang="en-US" sz="3600" b="1" dirty="0" err="1">
                <a:solidFill>
                  <a:schemeClr val="bg1"/>
                </a:solidFill>
                <a:ea typeface="MS PGothic"/>
              </a:rPr>
              <a:t>wrthoch</a:t>
            </a:r>
            <a:r>
              <a:rPr lang="en-GB" altLang="en-US" sz="3600" b="1" dirty="0">
                <a:solidFill>
                  <a:schemeClr val="bg1"/>
                </a:solidFill>
                <a:ea typeface="MS PGothic"/>
              </a:rPr>
              <a:t> chi</a:t>
            </a:r>
            <a:endParaRPr lang="en-GB" altLang="en-US" sz="3600" b="1" dirty="0">
              <a:solidFill>
                <a:schemeClr val="bg1"/>
              </a:solidFill>
              <a:ea typeface="MS PGothic" panose="020B0600070205080204" pitchFamily="34" charset="-128"/>
            </a:endParaRPr>
          </a:p>
        </p:txBody>
      </p:sp>
      <p:sp>
        <p:nvSpPr>
          <p:cNvPr id="4" name="Rectangle 2">
            <a:extLst>
              <a:ext uri="{FF2B5EF4-FFF2-40B4-BE49-F238E27FC236}">
                <a16:creationId xmlns:a16="http://schemas.microsoft.com/office/drawing/2014/main" id="{F7A026CA-A249-3747-B86D-8922D9ADF84B}"/>
              </a:ext>
            </a:extLst>
          </p:cNvPr>
          <p:cNvSpPr txBox="1">
            <a:spLocks noChangeArrowheads="1"/>
          </p:cNvSpPr>
          <p:nvPr/>
        </p:nvSpPr>
        <p:spPr bwMode="auto">
          <a:xfrm>
            <a:off x="129693" y="3970557"/>
            <a:ext cx="4011384" cy="204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a:buFont typeface="Wingdings" panose="05000000000000000000" pitchFamily="2" charset="2"/>
              <a:buNone/>
              <a:defRPr/>
            </a:pPr>
            <a:r>
              <a:rPr lang="en-GB" altLang="en-US" sz="3200" b="1" dirty="0">
                <a:solidFill>
                  <a:schemeClr val="bg1">
                    <a:lumMod val="95000"/>
                  </a:schemeClr>
                </a:solidFill>
              </a:rPr>
              <a:t>Research in Health &amp; Physical Activity</a:t>
            </a:r>
          </a:p>
          <a:p>
            <a:pPr>
              <a:buFont typeface="Wingdings" panose="05000000000000000000" pitchFamily="2" charset="2"/>
              <a:buNone/>
              <a:defRPr/>
            </a:pPr>
            <a:r>
              <a:rPr lang="en-GB" altLang="en-US" sz="3200" b="1" dirty="0">
                <a:solidFill>
                  <a:schemeClr val="bg1">
                    <a:lumMod val="95000"/>
                  </a:schemeClr>
                </a:solidFill>
              </a:rPr>
              <a:t>(BMSS5003)</a:t>
            </a:r>
          </a:p>
        </p:txBody>
      </p:sp>
      <p:sp>
        <p:nvSpPr>
          <p:cNvPr id="3" name="TextBox 2">
            <a:extLst>
              <a:ext uri="{FF2B5EF4-FFF2-40B4-BE49-F238E27FC236}">
                <a16:creationId xmlns:a16="http://schemas.microsoft.com/office/drawing/2014/main" id="{B69DC6D3-7332-484C-9C56-925E0A67193F}"/>
              </a:ext>
            </a:extLst>
          </p:cNvPr>
          <p:cNvSpPr txBox="1"/>
          <p:nvPr/>
        </p:nvSpPr>
        <p:spPr>
          <a:xfrm>
            <a:off x="6463862" y="3858939"/>
            <a:ext cx="1882695" cy="923330"/>
          </a:xfrm>
          <a:prstGeom prst="rect">
            <a:avLst/>
          </a:prstGeom>
          <a:noFill/>
        </p:spPr>
        <p:txBody>
          <a:bodyPr wrap="none" rtlCol="0">
            <a:spAutoFit/>
          </a:bodyPr>
          <a:lstStyle/>
          <a:p>
            <a:pPr algn="ctr"/>
            <a:r>
              <a:rPr lang="en-GB" sz="1800" dirty="0" err="1">
                <a:solidFill>
                  <a:schemeClr val="bg1"/>
                </a:solidFill>
                <a:latin typeface="+mn-lt"/>
              </a:rPr>
              <a:t>Heddwen</a:t>
            </a:r>
            <a:r>
              <a:rPr lang="en-GB" sz="1800" dirty="0">
                <a:solidFill>
                  <a:schemeClr val="bg1"/>
                </a:solidFill>
                <a:latin typeface="+mn-lt"/>
              </a:rPr>
              <a:t> Davies</a:t>
            </a:r>
          </a:p>
          <a:p>
            <a:pPr algn="ctr"/>
            <a:r>
              <a:rPr lang="en-GB" sz="1800" dirty="0">
                <a:solidFill>
                  <a:schemeClr val="bg1"/>
                </a:solidFill>
                <a:latin typeface="+mn-lt"/>
              </a:rPr>
              <a:t>Kate Piper</a:t>
            </a:r>
          </a:p>
          <a:p>
            <a:pPr algn="ctr"/>
            <a:r>
              <a:rPr lang="en-GB" sz="1800" dirty="0">
                <a:solidFill>
                  <a:schemeClr val="bg1"/>
                </a:solidFill>
                <a:latin typeface="+mn-lt"/>
              </a:rPr>
              <a:t>Mara Mata</a:t>
            </a:r>
          </a:p>
        </p:txBody>
      </p:sp>
    </p:spTree>
    <p:extLst>
      <p:ext uri="{BB962C8B-B14F-4D97-AF65-F5344CB8AC3E}">
        <p14:creationId xmlns:p14="http://schemas.microsoft.com/office/powerpoint/2010/main" val="434697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9BF93-5C58-4D94-82AB-3448620736F4}"/>
              </a:ext>
            </a:extLst>
          </p:cNvPr>
          <p:cNvSpPr>
            <a:spLocks noGrp="1"/>
          </p:cNvSpPr>
          <p:nvPr>
            <p:ph type="title"/>
          </p:nvPr>
        </p:nvSpPr>
        <p:spPr/>
        <p:txBody>
          <a:bodyPr/>
          <a:lstStyle/>
          <a:p>
            <a:r>
              <a:rPr lang="en-GB" b="1" dirty="0">
                <a:solidFill>
                  <a:srgbClr val="31859B"/>
                </a:solidFill>
              </a:rPr>
              <a:t>Q&amp;A</a:t>
            </a:r>
          </a:p>
        </p:txBody>
      </p:sp>
      <p:pic>
        <p:nvPicPr>
          <p:cNvPr id="7" name="Content Placeholder 6" descr="Qr code&#10;&#10;Description automatically generated">
            <a:extLst>
              <a:ext uri="{FF2B5EF4-FFF2-40B4-BE49-F238E27FC236}">
                <a16:creationId xmlns:a16="http://schemas.microsoft.com/office/drawing/2014/main" id="{5AFB0D55-D28B-C347-9A2B-9E315A5F92DC}"/>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5313" t="9141" r="7710" b="14206"/>
          <a:stretch/>
        </p:blipFill>
        <p:spPr>
          <a:xfrm>
            <a:off x="444412" y="1417638"/>
            <a:ext cx="8242388" cy="3950897"/>
          </a:xfrm>
        </p:spPr>
      </p:pic>
    </p:spTree>
    <p:extLst>
      <p:ext uri="{BB962C8B-B14F-4D97-AF65-F5344CB8AC3E}">
        <p14:creationId xmlns:p14="http://schemas.microsoft.com/office/powerpoint/2010/main" val="640708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hart, sunburst chart&#10;&#10;Description automatically generated">
            <a:extLst>
              <a:ext uri="{FF2B5EF4-FFF2-40B4-BE49-F238E27FC236}">
                <a16:creationId xmlns:a16="http://schemas.microsoft.com/office/drawing/2014/main" id="{432BEBB6-AD39-46E5-84CC-D43E524C9151}"/>
              </a:ext>
            </a:extLst>
          </p:cNvPr>
          <p:cNvPicPr>
            <a:picLocks noChangeAspect="1"/>
          </p:cNvPicPr>
          <p:nvPr/>
        </p:nvPicPr>
        <p:blipFill>
          <a:blip r:embed="rId3"/>
          <a:stretch>
            <a:fillRect/>
          </a:stretch>
        </p:blipFill>
        <p:spPr>
          <a:xfrm>
            <a:off x="361240" y="1368562"/>
            <a:ext cx="3010058" cy="2172454"/>
          </a:xfrm>
          <a:prstGeom prst="rect">
            <a:avLst/>
          </a:prstGeom>
        </p:spPr>
      </p:pic>
      <p:pic>
        <p:nvPicPr>
          <p:cNvPr id="4" name="Picture 4" descr="A picture containing sunburst chart&#10;&#10;Description automatically generated">
            <a:extLst>
              <a:ext uri="{FF2B5EF4-FFF2-40B4-BE49-F238E27FC236}">
                <a16:creationId xmlns:a16="http://schemas.microsoft.com/office/drawing/2014/main" id="{B13D7FE4-17E5-438E-8FA5-954FC58296AF}"/>
              </a:ext>
            </a:extLst>
          </p:cNvPr>
          <p:cNvPicPr>
            <a:picLocks noChangeAspect="1"/>
          </p:cNvPicPr>
          <p:nvPr/>
        </p:nvPicPr>
        <p:blipFill rotWithShape="1">
          <a:blip r:embed="rId4"/>
          <a:srcRect b="11876"/>
          <a:stretch/>
        </p:blipFill>
        <p:spPr>
          <a:xfrm>
            <a:off x="3900426" y="1056956"/>
            <a:ext cx="4184208" cy="2795666"/>
          </a:xfrm>
          <a:prstGeom prst="rect">
            <a:avLst/>
          </a:prstGeom>
        </p:spPr>
      </p:pic>
      <p:sp>
        <p:nvSpPr>
          <p:cNvPr id="7" name="Title 1">
            <a:extLst>
              <a:ext uri="{FF2B5EF4-FFF2-40B4-BE49-F238E27FC236}">
                <a16:creationId xmlns:a16="http://schemas.microsoft.com/office/drawing/2014/main" id="{0ED4BCE8-AE95-46B3-8340-B1E7CB6BC137}"/>
              </a:ext>
            </a:extLst>
          </p:cNvPr>
          <p:cNvSpPr txBox="1">
            <a:spLocks/>
          </p:cNvSpPr>
          <p:nvPr/>
        </p:nvSpPr>
        <p:spPr>
          <a:xfrm>
            <a:off x="0" y="195727"/>
            <a:ext cx="5168768" cy="724099"/>
          </a:xfrm>
          <a:prstGeom prst="rect">
            <a:avLst/>
          </a:prstGeom>
        </p:spPr>
        <p:txBody>
          <a:bodyPr lIns="91440" tIns="45720" rIns="91440" bIns="45720" anchor="t"/>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US" sz="3600" b="1" dirty="0">
                <a:solidFill>
                  <a:srgbClr val="00B0F0"/>
                </a:solidFill>
              </a:rPr>
              <a:t>What we know so far</a:t>
            </a:r>
            <a:endParaRPr lang="en-US" dirty="0"/>
          </a:p>
          <a:p>
            <a:pPr algn="l"/>
            <a:endParaRPr lang="en-US" sz="3600" b="1" dirty="0">
              <a:solidFill>
                <a:srgbClr val="00B0F0"/>
              </a:solidFill>
            </a:endParaRPr>
          </a:p>
        </p:txBody>
      </p:sp>
      <p:pic>
        <p:nvPicPr>
          <p:cNvPr id="6" name="Picture 8" descr="Diagram&#10;&#10;Description automatically generated">
            <a:extLst>
              <a:ext uri="{FF2B5EF4-FFF2-40B4-BE49-F238E27FC236}">
                <a16:creationId xmlns:a16="http://schemas.microsoft.com/office/drawing/2014/main" id="{4AA9FC97-799F-4F4B-BD57-823D7FFC7697}"/>
              </a:ext>
            </a:extLst>
          </p:cNvPr>
          <p:cNvPicPr>
            <a:picLocks noChangeAspect="1"/>
          </p:cNvPicPr>
          <p:nvPr/>
        </p:nvPicPr>
        <p:blipFill>
          <a:blip r:embed="rId5"/>
          <a:stretch>
            <a:fillRect/>
          </a:stretch>
        </p:blipFill>
        <p:spPr>
          <a:xfrm>
            <a:off x="314628" y="4274454"/>
            <a:ext cx="3010057" cy="2235279"/>
          </a:xfrm>
          <a:prstGeom prst="rect">
            <a:avLst/>
          </a:prstGeom>
        </p:spPr>
      </p:pic>
      <p:pic>
        <p:nvPicPr>
          <p:cNvPr id="9" name="Picture 9" descr="A picture containing text, sign, green, screenshot&#10;&#10;Description automatically generated">
            <a:extLst>
              <a:ext uri="{FF2B5EF4-FFF2-40B4-BE49-F238E27FC236}">
                <a16:creationId xmlns:a16="http://schemas.microsoft.com/office/drawing/2014/main" id="{787458BC-ABAB-42B1-8B2A-501A78971198}"/>
              </a:ext>
            </a:extLst>
          </p:cNvPr>
          <p:cNvPicPr>
            <a:picLocks noChangeAspect="1"/>
          </p:cNvPicPr>
          <p:nvPr/>
        </p:nvPicPr>
        <p:blipFill>
          <a:blip r:embed="rId6"/>
          <a:stretch>
            <a:fillRect/>
          </a:stretch>
        </p:blipFill>
        <p:spPr>
          <a:xfrm>
            <a:off x="3600221" y="4502500"/>
            <a:ext cx="1753000" cy="2007233"/>
          </a:xfrm>
          <a:prstGeom prst="rect">
            <a:avLst/>
          </a:prstGeom>
        </p:spPr>
      </p:pic>
      <p:pic>
        <p:nvPicPr>
          <p:cNvPr id="10" name="Picture 10" descr="Diagram&#10;&#10;Description automatically generated">
            <a:extLst>
              <a:ext uri="{FF2B5EF4-FFF2-40B4-BE49-F238E27FC236}">
                <a16:creationId xmlns:a16="http://schemas.microsoft.com/office/drawing/2014/main" id="{A22C1C1A-5030-4C88-B954-F75DE4EFF32F}"/>
              </a:ext>
            </a:extLst>
          </p:cNvPr>
          <p:cNvPicPr>
            <a:picLocks noChangeAspect="1"/>
          </p:cNvPicPr>
          <p:nvPr/>
        </p:nvPicPr>
        <p:blipFill>
          <a:blip r:embed="rId7"/>
          <a:stretch>
            <a:fillRect/>
          </a:stretch>
        </p:blipFill>
        <p:spPr>
          <a:xfrm>
            <a:off x="5819316" y="4502500"/>
            <a:ext cx="3010056" cy="2196291"/>
          </a:xfrm>
          <a:prstGeom prst="rect">
            <a:avLst/>
          </a:prstGeom>
        </p:spPr>
      </p:pic>
    </p:spTree>
    <p:extLst>
      <p:ext uri="{BB962C8B-B14F-4D97-AF65-F5344CB8AC3E}">
        <p14:creationId xmlns:p14="http://schemas.microsoft.com/office/powerpoint/2010/main" val="862180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250E8B3F-CBAA-4443-9EB6-70189E08F0D7}"/>
              </a:ext>
            </a:extLst>
          </p:cNvPr>
          <p:cNvPicPr>
            <a:picLocks noChangeAspect="1"/>
          </p:cNvPicPr>
          <p:nvPr/>
        </p:nvPicPr>
        <p:blipFill>
          <a:blip r:embed="rId2"/>
          <a:stretch>
            <a:fillRect/>
          </a:stretch>
        </p:blipFill>
        <p:spPr>
          <a:xfrm>
            <a:off x="875710" y="480539"/>
            <a:ext cx="3420409" cy="2540008"/>
          </a:xfrm>
          <a:prstGeom prst="rect">
            <a:avLst/>
          </a:prstGeom>
        </p:spPr>
      </p:pic>
      <p:pic>
        <p:nvPicPr>
          <p:cNvPr id="4" name="Picture 4" descr="A picture containing graphical user interface&#10;&#10;Description automatically generated">
            <a:extLst>
              <a:ext uri="{FF2B5EF4-FFF2-40B4-BE49-F238E27FC236}">
                <a16:creationId xmlns:a16="http://schemas.microsoft.com/office/drawing/2014/main" id="{0260F913-4673-477F-A523-FBD96062F3E6}"/>
              </a:ext>
            </a:extLst>
          </p:cNvPr>
          <p:cNvPicPr>
            <a:picLocks noChangeAspect="1"/>
          </p:cNvPicPr>
          <p:nvPr/>
        </p:nvPicPr>
        <p:blipFill>
          <a:blip r:embed="rId3"/>
          <a:stretch>
            <a:fillRect/>
          </a:stretch>
        </p:blipFill>
        <p:spPr>
          <a:xfrm>
            <a:off x="5167771" y="1750543"/>
            <a:ext cx="2486025" cy="581025"/>
          </a:xfrm>
          <a:prstGeom prst="rect">
            <a:avLst/>
          </a:prstGeom>
        </p:spPr>
      </p:pic>
      <p:pic>
        <p:nvPicPr>
          <p:cNvPr id="5" name="Picture 5">
            <a:extLst>
              <a:ext uri="{FF2B5EF4-FFF2-40B4-BE49-F238E27FC236}">
                <a16:creationId xmlns:a16="http://schemas.microsoft.com/office/drawing/2014/main" id="{A933E5CC-7092-44F4-A25B-7B4715D44B54}"/>
              </a:ext>
            </a:extLst>
          </p:cNvPr>
          <p:cNvPicPr>
            <a:picLocks noChangeAspect="1"/>
          </p:cNvPicPr>
          <p:nvPr/>
        </p:nvPicPr>
        <p:blipFill>
          <a:blip r:embed="rId4"/>
          <a:stretch>
            <a:fillRect/>
          </a:stretch>
        </p:blipFill>
        <p:spPr>
          <a:xfrm>
            <a:off x="5167770" y="906309"/>
            <a:ext cx="2486025" cy="571500"/>
          </a:xfrm>
          <a:prstGeom prst="rect">
            <a:avLst/>
          </a:prstGeom>
        </p:spPr>
      </p:pic>
      <p:sp>
        <p:nvSpPr>
          <p:cNvPr id="3" name="TextBox 2">
            <a:extLst>
              <a:ext uri="{FF2B5EF4-FFF2-40B4-BE49-F238E27FC236}">
                <a16:creationId xmlns:a16="http://schemas.microsoft.com/office/drawing/2014/main" id="{80D19F46-DDD5-C144-9A29-B303BE84CF27}"/>
              </a:ext>
            </a:extLst>
          </p:cNvPr>
          <p:cNvSpPr txBox="1"/>
          <p:nvPr/>
        </p:nvSpPr>
        <p:spPr>
          <a:xfrm>
            <a:off x="959005" y="3456878"/>
            <a:ext cx="7660887" cy="1523815"/>
          </a:xfrm>
          <a:prstGeom prst="rect">
            <a:avLst/>
          </a:prstGeom>
          <a:noFill/>
        </p:spPr>
        <p:txBody>
          <a:bodyPr wrap="square" rtlCol="0">
            <a:spAutoFit/>
          </a:bodyPr>
          <a:lstStyle/>
          <a:p>
            <a:pPr algn="just">
              <a:lnSpc>
                <a:spcPct val="150000"/>
              </a:lnSpc>
            </a:pPr>
            <a:r>
              <a:rPr lang="en-GB" dirty="0">
                <a:latin typeface="+mn-lt"/>
              </a:rPr>
              <a:t>“Observation is generally more suitable for </a:t>
            </a:r>
            <a:r>
              <a:rPr lang="en-GB" b="1" dirty="0">
                <a:solidFill>
                  <a:srgbClr val="0070C0"/>
                </a:solidFill>
                <a:latin typeface="+mn-lt"/>
              </a:rPr>
              <a:t>descriptive research </a:t>
            </a:r>
            <a:r>
              <a:rPr lang="en-GB" dirty="0">
                <a:latin typeface="+mn-lt"/>
              </a:rPr>
              <a:t>rather than </a:t>
            </a:r>
            <a:r>
              <a:rPr lang="en-GB" b="1" dirty="0">
                <a:solidFill>
                  <a:srgbClr val="0070C0"/>
                </a:solidFill>
                <a:latin typeface="+mn-lt"/>
              </a:rPr>
              <a:t>exploratory research</a:t>
            </a:r>
            <a:r>
              <a:rPr lang="en-GB" dirty="0">
                <a:latin typeface="+mn-lt"/>
              </a:rPr>
              <a:t>”. </a:t>
            </a:r>
          </a:p>
          <a:p>
            <a:pPr algn="r">
              <a:lnSpc>
                <a:spcPct val="150000"/>
              </a:lnSpc>
            </a:pPr>
            <a:r>
              <a:rPr lang="en-GB" sz="1600" dirty="0">
                <a:latin typeface="+mn-lt"/>
              </a:rPr>
              <a:t>(Gratton and Jones, 2010, p. 177)</a:t>
            </a:r>
          </a:p>
        </p:txBody>
      </p:sp>
    </p:spTree>
    <p:extLst>
      <p:ext uri="{BB962C8B-B14F-4D97-AF65-F5344CB8AC3E}">
        <p14:creationId xmlns:p14="http://schemas.microsoft.com/office/powerpoint/2010/main" val="3284087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8F9AB53-B9C1-5E43-B308-599A16B60E18}"/>
              </a:ext>
            </a:extLst>
          </p:cNvPr>
          <p:cNvSpPr>
            <a:spLocks noGrp="1"/>
          </p:cNvSpPr>
          <p:nvPr>
            <p:ph type="ctrTitle"/>
          </p:nvPr>
        </p:nvSpPr>
        <p:spPr>
          <a:xfrm>
            <a:off x="1435100" y="2159000"/>
            <a:ext cx="8277225" cy="1655763"/>
          </a:xfrm>
        </p:spPr>
        <p:txBody>
          <a:bodyPr/>
          <a:lstStyle/>
          <a:p>
            <a:pPr eaLnBrk="1" hangingPunct="1"/>
            <a:r>
              <a:rPr lang="en-GB" altLang="en-US" dirty="0">
                <a:ea typeface="MS PGothic" panose="020B0600070205080204" pitchFamily="34" charset="-128"/>
              </a:rPr>
              <a:t>Interviews as a source of collecting data</a:t>
            </a:r>
          </a:p>
        </p:txBody>
      </p:sp>
      <p:sp>
        <p:nvSpPr>
          <p:cNvPr id="6147" name="Rectangle 2">
            <a:extLst>
              <a:ext uri="{FF2B5EF4-FFF2-40B4-BE49-F238E27FC236}">
                <a16:creationId xmlns:a16="http://schemas.microsoft.com/office/drawing/2014/main" id="{10F76209-53BB-4340-9005-EA5583181CBD}"/>
              </a:ext>
            </a:extLst>
          </p:cNvPr>
          <p:cNvSpPr txBox="1">
            <a:spLocks noChangeArrowheads="1"/>
          </p:cNvSpPr>
          <p:nvPr/>
        </p:nvSpPr>
        <p:spPr bwMode="auto">
          <a:xfrm>
            <a:off x="1258888" y="981075"/>
            <a:ext cx="8277225"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4400" dirty="0" err="1">
                <a:ea typeface="MS PGothic" panose="020B0600070205080204" pitchFamily="34" charset="-128"/>
              </a:rPr>
              <a:t>Cyfweld</a:t>
            </a:r>
            <a:r>
              <a:rPr lang="en-GB" altLang="en-US" sz="4400" dirty="0">
                <a:ea typeface="MS PGothic" panose="020B0600070205080204" pitchFamily="34" charset="-128"/>
              </a:rPr>
              <a:t> </a:t>
            </a:r>
            <a:r>
              <a:rPr lang="en-GB" altLang="en-US" sz="4400" dirty="0" err="1">
                <a:ea typeface="MS PGothic" panose="020B0600070205080204" pitchFamily="34" charset="-128"/>
              </a:rPr>
              <a:t>fel</a:t>
            </a:r>
            <a:r>
              <a:rPr lang="en-GB" altLang="en-US" sz="4400" dirty="0">
                <a:ea typeface="MS PGothic" panose="020B0600070205080204" pitchFamily="34" charset="-128"/>
              </a:rPr>
              <a:t> dull o </a:t>
            </a:r>
            <a:r>
              <a:rPr lang="en-GB" altLang="en-US" sz="4400" dirty="0" err="1">
                <a:ea typeface="MS PGothic" panose="020B0600070205080204" pitchFamily="34" charset="-128"/>
              </a:rPr>
              <a:t>gaslgu</a:t>
            </a:r>
            <a:r>
              <a:rPr lang="en-GB" altLang="en-US" sz="4400" dirty="0">
                <a:ea typeface="MS PGothic" panose="020B0600070205080204" pitchFamily="34" charset="-128"/>
              </a:rPr>
              <a:t> data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0678EC-65F1-2549-8AFA-73AB51F287FA}"/>
              </a:ext>
            </a:extLst>
          </p:cNvPr>
          <p:cNvSpPr>
            <a:spLocks noGrp="1"/>
          </p:cNvSpPr>
          <p:nvPr>
            <p:ph sz="half" idx="1"/>
          </p:nvPr>
        </p:nvSpPr>
        <p:spPr>
          <a:xfrm>
            <a:off x="327719" y="404664"/>
            <a:ext cx="4244281" cy="4246329"/>
          </a:xfrm>
        </p:spPr>
        <p:txBody>
          <a:bodyPr/>
          <a:lstStyle/>
          <a:p>
            <a:r>
              <a:rPr lang="en-US" b="1">
                <a:solidFill>
                  <a:srgbClr val="00B0F0"/>
                </a:solidFill>
              </a:rPr>
              <a:t>Themes for interviewing</a:t>
            </a:r>
          </a:p>
          <a:p>
            <a:r>
              <a:rPr lang="en-US" b="1">
                <a:solidFill>
                  <a:srgbClr val="00B0F0"/>
                </a:solidFill>
              </a:rPr>
              <a:t>Types of interviews</a:t>
            </a:r>
          </a:p>
          <a:p>
            <a:r>
              <a:rPr lang="en-US" b="1">
                <a:solidFill>
                  <a:srgbClr val="00B0F0"/>
                </a:solidFill>
              </a:rPr>
              <a:t>Collecting data – </a:t>
            </a:r>
            <a:br>
              <a:rPr lang="en-US" b="1">
                <a:solidFill>
                  <a:srgbClr val="00B0F0"/>
                </a:solidFill>
              </a:rPr>
            </a:br>
            <a:r>
              <a:rPr lang="en-US" b="1">
                <a:solidFill>
                  <a:srgbClr val="00B0F0"/>
                </a:solidFill>
              </a:rPr>
              <a:t>Systematic Analysis Process </a:t>
            </a:r>
          </a:p>
          <a:p>
            <a:r>
              <a:rPr lang="en-US" b="1">
                <a:solidFill>
                  <a:srgbClr val="00B0F0"/>
                </a:solidFill>
              </a:rPr>
              <a:t>Sample</a:t>
            </a:r>
          </a:p>
          <a:p>
            <a:r>
              <a:rPr lang="en-US" b="1">
                <a:solidFill>
                  <a:srgbClr val="00B0F0"/>
                </a:solidFill>
              </a:rPr>
              <a:t>Good features of creating questions for interviews</a:t>
            </a:r>
          </a:p>
          <a:p>
            <a:endParaRPr lang="en-US" b="1">
              <a:solidFill>
                <a:srgbClr val="00B0F0"/>
              </a:solidFill>
            </a:endParaRPr>
          </a:p>
          <a:p>
            <a:endParaRPr lang="en-US"/>
          </a:p>
        </p:txBody>
      </p:sp>
      <p:sp>
        <p:nvSpPr>
          <p:cNvPr id="4" name="Content Placeholder 3">
            <a:extLst>
              <a:ext uri="{FF2B5EF4-FFF2-40B4-BE49-F238E27FC236}">
                <a16:creationId xmlns:a16="http://schemas.microsoft.com/office/drawing/2014/main" id="{9918B1DC-FF96-7048-A1CF-F276120486A9}"/>
              </a:ext>
            </a:extLst>
          </p:cNvPr>
          <p:cNvSpPr>
            <a:spLocks noGrp="1"/>
          </p:cNvSpPr>
          <p:nvPr>
            <p:ph sz="half" idx="2"/>
          </p:nvPr>
        </p:nvSpPr>
        <p:spPr>
          <a:xfrm>
            <a:off x="5105400" y="533308"/>
            <a:ext cx="4038600" cy="3989040"/>
          </a:xfrm>
        </p:spPr>
        <p:txBody>
          <a:bodyPr/>
          <a:lstStyle/>
          <a:p>
            <a:r>
              <a:rPr lang="en-US" b="1">
                <a:solidFill>
                  <a:srgbClr val="00B0F0"/>
                </a:solidFill>
              </a:rPr>
              <a:t>Writing questions</a:t>
            </a:r>
          </a:p>
          <a:p>
            <a:r>
              <a:rPr lang="en-US" b="1">
                <a:solidFill>
                  <a:srgbClr val="00B0F0"/>
                </a:solidFill>
              </a:rPr>
              <a:t>Questionnaires</a:t>
            </a:r>
          </a:p>
          <a:p>
            <a:r>
              <a:rPr lang="en-US" b="1">
                <a:solidFill>
                  <a:srgbClr val="00B0F0"/>
                </a:solidFill>
              </a:rPr>
              <a:t>Likert Scale</a:t>
            </a:r>
          </a:p>
          <a:p>
            <a:r>
              <a:rPr lang="en-US" b="1">
                <a:solidFill>
                  <a:srgbClr val="00B0F0"/>
                </a:solidFill>
              </a:rPr>
              <a:t>Links with ethics</a:t>
            </a:r>
          </a:p>
          <a:p>
            <a:r>
              <a:rPr lang="en-US" b="1">
                <a:solidFill>
                  <a:srgbClr val="00B0F0"/>
                </a:solidFill>
              </a:rPr>
              <a:t>Presenting  interviews </a:t>
            </a:r>
            <a:br>
              <a:rPr lang="en-US" b="1">
                <a:solidFill>
                  <a:srgbClr val="00B0F0"/>
                </a:solidFill>
              </a:rPr>
            </a:br>
            <a:r>
              <a:rPr lang="en-US" b="1">
                <a:solidFill>
                  <a:srgbClr val="00B0F0"/>
                </a:solidFill>
              </a:rPr>
              <a:t>and / or questionnaires </a:t>
            </a:r>
            <a:endParaRPr lang="en-US"/>
          </a:p>
        </p:txBody>
      </p:sp>
    </p:spTree>
    <p:extLst>
      <p:ext uri="{BB962C8B-B14F-4D97-AF65-F5344CB8AC3E}">
        <p14:creationId xmlns:p14="http://schemas.microsoft.com/office/powerpoint/2010/main" val="868866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8016-6331-144E-AC85-3DD3004E500B}"/>
              </a:ext>
            </a:extLst>
          </p:cNvPr>
          <p:cNvSpPr>
            <a:spLocks noGrp="1"/>
          </p:cNvSpPr>
          <p:nvPr>
            <p:ph type="title"/>
          </p:nvPr>
        </p:nvSpPr>
        <p:spPr/>
        <p:txBody>
          <a:bodyPr/>
          <a:lstStyle/>
          <a:p>
            <a:r>
              <a:rPr lang="en-US" b="1">
                <a:solidFill>
                  <a:srgbClr val="00B0F0"/>
                </a:solidFill>
              </a:rPr>
              <a:t>Themes for interviewing</a:t>
            </a:r>
          </a:p>
        </p:txBody>
      </p:sp>
      <p:sp>
        <p:nvSpPr>
          <p:cNvPr id="3" name="Content Placeholder 2">
            <a:extLst>
              <a:ext uri="{FF2B5EF4-FFF2-40B4-BE49-F238E27FC236}">
                <a16:creationId xmlns:a16="http://schemas.microsoft.com/office/drawing/2014/main" id="{02C6A8F7-BD3F-804F-9271-39960EAA9016}"/>
              </a:ext>
            </a:extLst>
          </p:cNvPr>
          <p:cNvSpPr>
            <a:spLocks noGrp="1"/>
          </p:cNvSpPr>
          <p:nvPr>
            <p:ph sz="half" idx="1"/>
          </p:nvPr>
        </p:nvSpPr>
        <p:spPr>
          <a:xfrm>
            <a:off x="179512" y="1600201"/>
            <a:ext cx="4038600" cy="3989040"/>
          </a:xfrm>
        </p:spPr>
        <p:txBody>
          <a:bodyPr/>
          <a:lstStyle/>
          <a:p>
            <a:r>
              <a:rPr lang="en-US"/>
              <a:t>Re-visit original mind map of ideas go gain sense of what subtopics appear. </a:t>
            </a:r>
          </a:p>
          <a:p>
            <a:r>
              <a:rPr lang="en-US"/>
              <a:t>What has the literature said about this field?</a:t>
            </a:r>
          </a:p>
          <a:p>
            <a:r>
              <a:rPr lang="en-US"/>
              <a:t>Data about what are you hoping to collect?</a:t>
            </a:r>
          </a:p>
        </p:txBody>
      </p:sp>
      <p:sp>
        <p:nvSpPr>
          <p:cNvPr id="4" name="Content Placeholder 3">
            <a:extLst>
              <a:ext uri="{FF2B5EF4-FFF2-40B4-BE49-F238E27FC236}">
                <a16:creationId xmlns:a16="http://schemas.microsoft.com/office/drawing/2014/main" id="{2670B586-D127-1545-84B3-E3465FEAD204}"/>
              </a:ext>
            </a:extLst>
          </p:cNvPr>
          <p:cNvSpPr>
            <a:spLocks noGrp="1"/>
          </p:cNvSpPr>
          <p:nvPr>
            <p:ph sz="half" idx="2"/>
          </p:nvPr>
        </p:nvSpPr>
        <p:spPr>
          <a:xfrm>
            <a:off x="4648200" y="1600201"/>
            <a:ext cx="4316288" cy="3989040"/>
          </a:xfrm>
        </p:spPr>
        <p:txBody>
          <a:bodyPr/>
          <a:lstStyle/>
          <a:p>
            <a:r>
              <a:rPr lang="en-US"/>
              <a:t>Is interviewing the best way to collect the types of data you want?</a:t>
            </a:r>
          </a:p>
          <a:p>
            <a:r>
              <a:rPr lang="en-US"/>
              <a:t>If it is …what type of interviews would you need to hold – in order to ensure the best outcome /set of data possible. </a:t>
            </a:r>
          </a:p>
        </p:txBody>
      </p:sp>
    </p:spTree>
    <p:extLst>
      <p:ext uri="{BB962C8B-B14F-4D97-AF65-F5344CB8AC3E}">
        <p14:creationId xmlns:p14="http://schemas.microsoft.com/office/powerpoint/2010/main" val="2464674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944E-9C6F-A34D-9D06-911271A01B2A}"/>
              </a:ext>
            </a:extLst>
          </p:cNvPr>
          <p:cNvSpPr>
            <a:spLocks noGrp="1"/>
          </p:cNvSpPr>
          <p:nvPr>
            <p:ph type="title"/>
          </p:nvPr>
        </p:nvSpPr>
        <p:spPr/>
        <p:txBody>
          <a:bodyPr/>
          <a:lstStyle/>
          <a:p>
            <a:r>
              <a:rPr lang="en-US" b="1">
                <a:solidFill>
                  <a:srgbClr val="00B0F0"/>
                </a:solidFill>
              </a:rPr>
              <a:t>Types of interviews</a:t>
            </a:r>
          </a:p>
        </p:txBody>
      </p:sp>
      <p:sp>
        <p:nvSpPr>
          <p:cNvPr id="3" name="Content Placeholder 2">
            <a:extLst>
              <a:ext uri="{FF2B5EF4-FFF2-40B4-BE49-F238E27FC236}">
                <a16:creationId xmlns:a16="http://schemas.microsoft.com/office/drawing/2014/main" id="{AC3A3C1F-1960-E440-BD95-A9017987C53C}"/>
              </a:ext>
            </a:extLst>
          </p:cNvPr>
          <p:cNvSpPr>
            <a:spLocks noGrp="1"/>
          </p:cNvSpPr>
          <p:nvPr>
            <p:ph sz="half" idx="1"/>
          </p:nvPr>
        </p:nvSpPr>
        <p:spPr>
          <a:xfrm>
            <a:off x="251520" y="1798684"/>
            <a:ext cx="4038600" cy="3340967"/>
          </a:xfrm>
        </p:spPr>
        <p:txBody>
          <a:bodyPr/>
          <a:lstStyle/>
          <a:p>
            <a:r>
              <a:rPr lang="en-US" sz="3800"/>
              <a:t>Structured </a:t>
            </a:r>
          </a:p>
          <a:p>
            <a:pPr marL="0" indent="0">
              <a:buNone/>
            </a:pPr>
            <a:endParaRPr lang="en-US" sz="3800"/>
          </a:p>
          <a:p>
            <a:r>
              <a:rPr lang="en-US" sz="3800"/>
              <a:t>Semi-structured</a:t>
            </a:r>
          </a:p>
          <a:p>
            <a:endParaRPr lang="en-US" sz="3800"/>
          </a:p>
          <a:p>
            <a:r>
              <a:rPr lang="en-US" sz="3800"/>
              <a:t>Unstructured</a:t>
            </a:r>
          </a:p>
          <a:p>
            <a:pPr marL="0" indent="0">
              <a:buNone/>
            </a:pPr>
            <a:endParaRPr lang="en-US" sz="3800"/>
          </a:p>
          <a:p>
            <a:pPr marL="0" indent="0">
              <a:buNone/>
            </a:pPr>
            <a:endParaRPr lang="en-US"/>
          </a:p>
          <a:p>
            <a:endParaRPr lang="en-US"/>
          </a:p>
        </p:txBody>
      </p:sp>
      <p:sp>
        <p:nvSpPr>
          <p:cNvPr id="4" name="Content Placeholder 3">
            <a:extLst>
              <a:ext uri="{FF2B5EF4-FFF2-40B4-BE49-F238E27FC236}">
                <a16:creationId xmlns:a16="http://schemas.microsoft.com/office/drawing/2014/main" id="{FB1AD9BF-96EA-CE42-9CB5-6502C56EAE25}"/>
              </a:ext>
            </a:extLst>
          </p:cNvPr>
          <p:cNvSpPr>
            <a:spLocks noGrp="1"/>
          </p:cNvSpPr>
          <p:nvPr>
            <p:ph sz="half" idx="2"/>
          </p:nvPr>
        </p:nvSpPr>
        <p:spPr>
          <a:xfrm>
            <a:off x="4648200" y="1772816"/>
            <a:ext cx="4244280" cy="3628999"/>
          </a:xfrm>
        </p:spPr>
        <p:txBody>
          <a:bodyPr/>
          <a:lstStyle/>
          <a:p>
            <a:r>
              <a:rPr lang="en-US" sz="3200"/>
              <a:t>1:1 semi-structured interview</a:t>
            </a:r>
          </a:p>
          <a:p>
            <a:pPr marL="0" indent="0">
              <a:buNone/>
            </a:pPr>
            <a:endParaRPr lang="en-US" sz="3200"/>
          </a:p>
          <a:p>
            <a:r>
              <a:rPr lang="en-US" sz="3200"/>
              <a:t>Small focused group semi-structured interview. </a:t>
            </a:r>
          </a:p>
        </p:txBody>
      </p:sp>
    </p:spTree>
    <p:extLst>
      <p:ext uri="{BB962C8B-B14F-4D97-AF65-F5344CB8AC3E}">
        <p14:creationId xmlns:p14="http://schemas.microsoft.com/office/powerpoint/2010/main" val="2047648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3DAD3-62F8-CC4D-931C-D36CC998DA88}"/>
              </a:ext>
            </a:extLst>
          </p:cNvPr>
          <p:cNvSpPr>
            <a:spLocks noGrp="1"/>
          </p:cNvSpPr>
          <p:nvPr>
            <p:ph type="title"/>
          </p:nvPr>
        </p:nvSpPr>
        <p:spPr>
          <a:xfrm>
            <a:off x="457200" y="125759"/>
            <a:ext cx="8229600" cy="1143000"/>
          </a:xfrm>
        </p:spPr>
        <p:txBody>
          <a:bodyPr/>
          <a:lstStyle/>
          <a:p>
            <a:r>
              <a:rPr lang="en-US"/>
              <a:t>1:1 semi-structured interview </a:t>
            </a:r>
          </a:p>
        </p:txBody>
      </p:sp>
      <p:sp>
        <p:nvSpPr>
          <p:cNvPr id="3" name="Content Placeholder 2">
            <a:extLst>
              <a:ext uri="{FF2B5EF4-FFF2-40B4-BE49-F238E27FC236}">
                <a16:creationId xmlns:a16="http://schemas.microsoft.com/office/drawing/2014/main" id="{3EDCC44F-24FB-CB42-9E96-355F937315DA}"/>
              </a:ext>
            </a:extLst>
          </p:cNvPr>
          <p:cNvSpPr>
            <a:spLocks noGrp="1"/>
          </p:cNvSpPr>
          <p:nvPr>
            <p:ph sz="half" idx="1"/>
          </p:nvPr>
        </p:nvSpPr>
        <p:spPr>
          <a:xfrm>
            <a:off x="179512" y="1434480"/>
            <a:ext cx="4038600" cy="3989040"/>
          </a:xfrm>
        </p:spPr>
        <p:txBody>
          <a:bodyPr/>
          <a:lstStyle/>
          <a:p>
            <a:r>
              <a:rPr lang="en-US"/>
              <a:t>A group of subjects will be interviewed however this will be done individually. </a:t>
            </a:r>
          </a:p>
          <a:p>
            <a:r>
              <a:rPr lang="en-US"/>
              <a:t>The dialogue will only be between the interviewer and the subject. </a:t>
            </a:r>
          </a:p>
        </p:txBody>
      </p:sp>
      <p:sp>
        <p:nvSpPr>
          <p:cNvPr id="4" name="Content Placeholder 3">
            <a:extLst>
              <a:ext uri="{FF2B5EF4-FFF2-40B4-BE49-F238E27FC236}">
                <a16:creationId xmlns:a16="http://schemas.microsoft.com/office/drawing/2014/main" id="{26CA0AD0-B310-5D43-8D61-778B53228A11}"/>
              </a:ext>
            </a:extLst>
          </p:cNvPr>
          <p:cNvSpPr>
            <a:spLocks noGrp="1"/>
          </p:cNvSpPr>
          <p:nvPr>
            <p:ph sz="half" idx="2"/>
          </p:nvPr>
        </p:nvSpPr>
        <p:spPr>
          <a:xfrm>
            <a:off x="4716016" y="1434480"/>
            <a:ext cx="4038600" cy="3989040"/>
          </a:xfrm>
        </p:spPr>
        <p:txBody>
          <a:bodyPr/>
          <a:lstStyle/>
          <a:p>
            <a:r>
              <a:rPr lang="en-GB" sz="2400">
                <a:solidFill>
                  <a:srgbClr val="404040"/>
                </a:solidFill>
              </a:rPr>
              <a:t>Subjects are asked about their perceptions, opinions, and attitudes towards a research topic of interest to the researcher.</a:t>
            </a:r>
          </a:p>
          <a:p>
            <a:r>
              <a:rPr lang="en-GB" sz="2400">
                <a:solidFill>
                  <a:srgbClr val="404040"/>
                </a:solidFill>
              </a:rPr>
              <a:t>The interview is conducted in a natural way where subjects are free to give views.</a:t>
            </a:r>
          </a:p>
          <a:p>
            <a:endParaRPr lang="en-GB" sz="2400">
              <a:solidFill>
                <a:srgbClr val="404040"/>
              </a:solidFill>
            </a:endParaRPr>
          </a:p>
          <a:p>
            <a:endParaRPr lang="en-US"/>
          </a:p>
        </p:txBody>
      </p:sp>
    </p:spTree>
    <p:extLst>
      <p:ext uri="{BB962C8B-B14F-4D97-AF65-F5344CB8AC3E}">
        <p14:creationId xmlns:p14="http://schemas.microsoft.com/office/powerpoint/2010/main" val="3704014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EF807-370B-C94F-AC89-929425384919}"/>
              </a:ext>
            </a:extLst>
          </p:cNvPr>
          <p:cNvSpPr>
            <a:spLocks noGrp="1"/>
          </p:cNvSpPr>
          <p:nvPr>
            <p:ph type="title"/>
          </p:nvPr>
        </p:nvSpPr>
        <p:spPr/>
        <p:txBody>
          <a:bodyPr/>
          <a:lstStyle/>
          <a:p>
            <a:r>
              <a:rPr lang="en-US"/>
              <a:t>Group Interview &amp;</a:t>
            </a:r>
            <a:br>
              <a:rPr lang="en-US"/>
            </a:br>
            <a:r>
              <a:rPr lang="en-US"/>
              <a:t>Focused Group Interview </a:t>
            </a:r>
          </a:p>
        </p:txBody>
      </p:sp>
      <p:sp>
        <p:nvSpPr>
          <p:cNvPr id="3" name="Content Placeholder 2">
            <a:extLst>
              <a:ext uri="{FF2B5EF4-FFF2-40B4-BE49-F238E27FC236}">
                <a16:creationId xmlns:a16="http://schemas.microsoft.com/office/drawing/2014/main" id="{861F43AB-4B62-5440-86F3-41595BE45503}"/>
              </a:ext>
            </a:extLst>
          </p:cNvPr>
          <p:cNvSpPr>
            <a:spLocks noGrp="1"/>
          </p:cNvSpPr>
          <p:nvPr>
            <p:ph sz="half" idx="1"/>
          </p:nvPr>
        </p:nvSpPr>
        <p:spPr>
          <a:xfrm>
            <a:off x="262109" y="1988840"/>
            <a:ext cx="4038600" cy="3989040"/>
          </a:xfrm>
        </p:spPr>
        <p:txBody>
          <a:bodyPr/>
          <a:lstStyle/>
          <a:p>
            <a:r>
              <a:rPr lang="en-GB" sz="2400">
                <a:solidFill>
                  <a:srgbClr val="404040"/>
                </a:solidFill>
              </a:rPr>
              <a:t>A </a:t>
            </a:r>
            <a:r>
              <a:rPr lang="en-GB" sz="2400" b="1">
                <a:solidFill>
                  <a:srgbClr val="404040"/>
                </a:solidFill>
              </a:rPr>
              <a:t>group / focus group</a:t>
            </a:r>
            <a:r>
              <a:rPr lang="en-GB" sz="2400">
                <a:solidFill>
                  <a:srgbClr val="404040"/>
                </a:solidFill>
              </a:rPr>
              <a:t> is a form of qualitative research in which a group of people are asked about their perceptions, opinions, and attitudes towards a research topic of interest to the researcher.</a:t>
            </a:r>
          </a:p>
          <a:p>
            <a:endParaRPr lang="en-US"/>
          </a:p>
        </p:txBody>
      </p:sp>
      <p:sp>
        <p:nvSpPr>
          <p:cNvPr id="4" name="Content Placeholder 3">
            <a:extLst>
              <a:ext uri="{FF2B5EF4-FFF2-40B4-BE49-F238E27FC236}">
                <a16:creationId xmlns:a16="http://schemas.microsoft.com/office/drawing/2014/main" id="{9BE3EED2-DBE9-8E49-B024-26D96451BB76}"/>
              </a:ext>
            </a:extLst>
          </p:cNvPr>
          <p:cNvSpPr>
            <a:spLocks noGrp="1"/>
          </p:cNvSpPr>
          <p:nvPr>
            <p:ph sz="half" idx="2"/>
          </p:nvPr>
        </p:nvSpPr>
        <p:spPr>
          <a:xfrm>
            <a:off x="4860032" y="1663432"/>
            <a:ext cx="4038600" cy="3989040"/>
          </a:xfrm>
        </p:spPr>
        <p:txBody>
          <a:bodyPr/>
          <a:lstStyle/>
          <a:p>
            <a:r>
              <a:rPr lang="en-GB" sz="2400">
                <a:solidFill>
                  <a:srgbClr val="404040"/>
                </a:solidFill>
              </a:rPr>
              <a:t>Questions are asked in an interactive group setting where subjects are free to talk with other group members.</a:t>
            </a:r>
          </a:p>
          <a:p>
            <a:r>
              <a:rPr lang="en-GB" sz="2400">
                <a:solidFill>
                  <a:srgbClr val="404040"/>
                </a:solidFill>
              </a:rPr>
              <a:t>The interview is conducted in an informal and natural way where subjects are free to give views.</a:t>
            </a:r>
          </a:p>
          <a:p>
            <a:endParaRPr lang="en-US"/>
          </a:p>
        </p:txBody>
      </p:sp>
    </p:spTree>
    <p:extLst>
      <p:ext uri="{BB962C8B-B14F-4D97-AF65-F5344CB8AC3E}">
        <p14:creationId xmlns:p14="http://schemas.microsoft.com/office/powerpoint/2010/main" val="3313153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F4CBC-F5E3-D944-B6FA-24194E24BBEF}"/>
              </a:ext>
            </a:extLst>
          </p:cNvPr>
          <p:cNvSpPr>
            <a:spLocks noGrp="1"/>
          </p:cNvSpPr>
          <p:nvPr>
            <p:ph type="title"/>
          </p:nvPr>
        </p:nvSpPr>
        <p:spPr/>
        <p:txBody>
          <a:bodyPr/>
          <a:lstStyle/>
          <a:p>
            <a:r>
              <a:rPr lang="en-US" sz="3400"/>
              <a:t>Focus Group Semi-structured Interviews</a:t>
            </a:r>
          </a:p>
        </p:txBody>
      </p:sp>
      <p:sp>
        <p:nvSpPr>
          <p:cNvPr id="3" name="Content Placeholder 2">
            <a:extLst>
              <a:ext uri="{FF2B5EF4-FFF2-40B4-BE49-F238E27FC236}">
                <a16:creationId xmlns:a16="http://schemas.microsoft.com/office/drawing/2014/main" id="{F9B66E05-1FCE-F24F-932B-32443BE1CDC3}"/>
              </a:ext>
            </a:extLst>
          </p:cNvPr>
          <p:cNvSpPr>
            <a:spLocks noGrp="1"/>
          </p:cNvSpPr>
          <p:nvPr>
            <p:ph sz="half" idx="1"/>
          </p:nvPr>
        </p:nvSpPr>
        <p:spPr/>
        <p:txBody>
          <a:bodyPr/>
          <a:lstStyle/>
          <a:p>
            <a:r>
              <a:rPr lang="en-US"/>
              <a:t>Positive points?</a:t>
            </a:r>
          </a:p>
          <a:p>
            <a:r>
              <a:rPr lang="en-US"/>
              <a:t>Strengths are …</a:t>
            </a:r>
          </a:p>
        </p:txBody>
      </p:sp>
      <p:sp>
        <p:nvSpPr>
          <p:cNvPr id="4" name="Content Placeholder 3">
            <a:extLst>
              <a:ext uri="{FF2B5EF4-FFF2-40B4-BE49-F238E27FC236}">
                <a16:creationId xmlns:a16="http://schemas.microsoft.com/office/drawing/2014/main" id="{73947784-DE16-BD4B-B264-E37CAF89FC1F}"/>
              </a:ext>
            </a:extLst>
          </p:cNvPr>
          <p:cNvSpPr>
            <a:spLocks noGrp="1"/>
          </p:cNvSpPr>
          <p:nvPr>
            <p:ph sz="half" idx="2"/>
          </p:nvPr>
        </p:nvSpPr>
        <p:spPr/>
        <p:txBody>
          <a:bodyPr/>
          <a:lstStyle/>
          <a:p>
            <a:r>
              <a:rPr lang="en-US"/>
              <a:t>Negative points?</a:t>
            </a:r>
          </a:p>
          <a:p>
            <a:r>
              <a:rPr lang="en-US"/>
              <a:t>Limitations are … </a:t>
            </a:r>
          </a:p>
        </p:txBody>
      </p:sp>
    </p:spTree>
    <p:extLst>
      <p:ext uri="{BB962C8B-B14F-4D97-AF65-F5344CB8AC3E}">
        <p14:creationId xmlns:p14="http://schemas.microsoft.com/office/powerpoint/2010/main" val="1831733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25" y="-228600"/>
            <a:ext cx="8686800" cy="1143000"/>
          </a:xfrm>
        </p:spPr>
        <p:txBody>
          <a:bodyPr/>
          <a:lstStyle/>
          <a:p>
            <a:br>
              <a:rPr lang="en-GB"/>
            </a:br>
            <a:r>
              <a:rPr lang="en-GB" sz="3600"/>
              <a:t>Focus Group / Semi-structured Interviews </a:t>
            </a:r>
            <a:endParaRPr lang="en-US" sz="3600"/>
          </a:p>
        </p:txBody>
      </p:sp>
      <p:sp>
        <p:nvSpPr>
          <p:cNvPr id="8" name="Text Placeholder 7"/>
          <p:cNvSpPr>
            <a:spLocks noGrp="1"/>
          </p:cNvSpPr>
          <p:nvPr>
            <p:ph type="body" idx="1"/>
          </p:nvPr>
        </p:nvSpPr>
        <p:spPr>
          <a:xfrm>
            <a:off x="449086" y="991145"/>
            <a:ext cx="4040188" cy="639762"/>
          </a:xfrm>
        </p:spPr>
        <p:txBody>
          <a:bodyPr/>
          <a:lstStyle/>
          <a:p>
            <a:r>
              <a:rPr lang="en-GB"/>
              <a:t>Strengths</a:t>
            </a:r>
            <a:endParaRPr lang="en-US"/>
          </a:p>
        </p:txBody>
      </p:sp>
      <p:sp>
        <p:nvSpPr>
          <p:cNvPr id="3" name="Content Placeholder 2"/>
          <p:cNvSpPr>
            <a:spLocks noGrp="1"/>
          </p:cNvSpPr>
          <p:nvPr>
            <p:ph sz="half" idx="2"/>
          </p:nvPr>
        </p:nvSpPr>
        <p:spPr>
          <a:xfrm>
            <a:off x="21635" y="1916832"/>
            <a:ext cx="4389754" cy="3596185"/>
          </a:xfrm>
        </p:spPr>
        <p:txBody>
          <a:bodyPr/>
          <a:lstStyle/>
          <a:p>
            <a:r>
              <a:rPr lang="en-US"/>
              <a:t>Positive rapport between interviewer and interviewee</a:t>
            </a:r>
          </a:p>
          <a:p>
            <a:r>
              <a:rPr lang="en-US"/>
              <a:t>People are able to talk about something in detail and depth</a:t>
            </a:r>
          </a:p>
          <a:p>
            <a:r>
              <a:rPr lang="en-US"/>
              <a:t>Complex questions and issues can be discussed / clarified</a:t>
            </a:r>
            <a:endParaRPr lang="en-US" b="1"/>
          </a:p>
          <a:p>
            <a:r>
              <a:rPr lang="en-US"/>
              <a:t>Easy to record</a:t>
            </a:r>
            <a:endParaRPr lang="en-GB"/>
          </a:p>
          <a:p>
            <a:endParaRPr lang="en-US"/>
          </a:p>
        </p:txBody>
      </p:sp>
      <p:sp>
        <p:nvSpPr>
          <p:cNvPr id="9" name="Text Placeholder 8"/>
          <p:cNvSpPr>
            <a:spLocks noGrp="1"/>
          </p:cNvSpPr>
          <p:nvPr>
            <p:ph type="body" sz="quarter" idx="3"/>
          </p:nvPr>
        </p:nvSpPr>
        <p:spPr>
          <a:xfrm>
            <a:off x="5220072" y="1071548"/>
            <a:ext cx="3748350" cy="639762"/>
          </a:xfrm>
        </p:spPr>
        <p:txBody>
          <a:bodyPr/>
          <a:lstStyle/>
          <a:p>
            <a:r>
              <a:rPr lang="en-GB"/>
              <a:t>Limitations</a:t>
            </a:r>
          </a:p>
        </p:txBody>
      </p:sp>
      <p:sp>
        <p:nvSpPr>
          <p:cNvPr id="7" name="Content Placeholder 6"/>
          <p:cNvSpPr>
            <a:spLocks noGrp="1"/>
          </p:cNvSpPr>
          <p:nvPr>
            <p:ph sz="quarter" idx="4"/>
          </p:nvPr>
        </p:nvSpPr>
        <p:spPr>
          <a:xfrm>
            <a:off x="4751070" y="1939955"/>
            <a:ext cx="4392930" cy="3596185"/>
          </a:xfrm>
        </p:spPr>
        <p:txBody>
          <a:bodyPr/>
          <a:lstStyle/>
          <a:p>
            <a:r>
              <a:rPr lang="en-US"/>
              <a:t>Depends on the skill of the interviewer</a:t>
            </a:r>
          </a:p>
          <a:p>
            <a:r>
              <a:rPr lang="en-US"/>
              <a:t>Interviewer may give out unconscious signals</a:t>
            </a:r>
          </a:p>
          <a:p>
            <a:r>
              <a:rPr lang="en-US"/>
              <a:t>Time Consuming</a:t>
            </a:r>
          </a:p>
          <a:p>
            <a:r>
              <a:rPr lang="en-US"/>
              <a:t>Depth of information may be difficult to analyse</a:t>
            </a:r>
          </a:p>
          <a:p>
            <a:r>
              <a:rPr lang="en-US"/>
              <a:t>Validity</a:t>
            </a:r>
          </a:p>
        </p:txBody>
      </p:sp>
    </p:spTree>
    <p:extLst>
      <p:ext uri="{BB962C8B-B14F-4D97-AF65-F5344CB8AC3E}">
        <p14:creationId xmlns:p14="http://schemas.microsoft.com/office/powerpoint/2010/main" val="177498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a:solidFill>
                  <a:srgbClr val="00B0F0"/>
                </a:solidFill>
              </a:rPr>
              <a:t>Collecting data – </a:t>
            </a:r>
            <a:br>
              <a:rPr lang="en-US" sz="4000" b="1">
                <a:solidFill>
                  <a:srgbClr val="00B0F0"/>
                </a:solidFill>
              </a:rPr>
            </a:br>
            <a:r>
              <a:rPr lang="en-US" sz="4000" b="1">
                <a:solidFill>
                  <a:srgbClr val="00B0F0"/>
                </a:solidFill>
              </a:rPr>
              <a:t>Systematic Analysis Process </a:t>
            </a:r>
          </a:p>
        </p:txBody>
      </p:sp>
      <p:sp>
        <p:nvSpPr>
          <p:cNvPr id="3" name="Content Placeholder 2"/>
          <p:cNvSpPr>
            <a:spLocks noGrp="1"/>
          </p:cNvSpPr>
          <p:nvPr>
            <p:ph idx="1"/>
          </p:nvPr>
        </p:nvSpPr>
        <p:spPr/>
        <p:txBody>
          <a:bodyPr>
            <a:normAutofit fontScale="85000" lnSpcReduction="20000"/>
          </a:bodyPr>
          <a:lstStyle/>
          <a:p>
            <a:pPr>
              <a:buNone/>
            </a:pPr>
            <a:r>
              <a:rPr lang="en-US"/>
              <a:t>Immediately after the focus group:</a:t>
            </a:r>
          </a:p>
          <a:p>
            <a:pPr lvl="0"/>
            <a:r>
              <a:rPr lang="en-US"/>
              <a:t>Draw a diagram of the seating arrangement; </a:t>
            </a:r>
            <a:endParaRPr lang="en-GB"/>
          </a:p>
          <a:p>
            <a:pPr lvl="0"/>
            <a:r>
              <a:rPr lang="en-US"/>
              <a:t>Spot check tape recording to ensure proper operation; </a:t>
            </a:r>
            <a:endParaRPr lang="en-GB"/>
          </a:p>
          <a:p>
            <a:pPr lvl="0"/>
            <a:r>
              <a:rPr lang="en-US"/>
              <a:t>Conduct debriefing (if your research partners have been present); </a:t>
            </a:r>
            <a:endParaRPr lang="en-GB"/>
          </a:p>
          <a:p>
            <a:pPr lvl="0"/>
            <a:r>
              <a:rPr lang="en-US"/>
              <a:t>Note themes, hunches, interpretations, and ideas; </a:t>
            </a:r>
            <a:endParaRPr lang="en-GB"/>
          </a:p>
          <a:p>
            <a:pPr lvl="0"/>
            <a:r>
              <a:rPr lang="en-US"/>
              <a:t>Label and file field notes, tapes and other materials. </a:t>
            </a:r>
            <a:endParaRPr lang="en-GB"/>
          </a:p>
          <a:p>
            <a:pPr>
              <a:buNone/>
            </a:pPr>
            <a:r>
              <a:rPr lang="en-US"/>
              <a:t> </a:t>
            </a:r>
          </a:p>
        </p:txBody>
      </p:sp>
    </p:spTree>
    <p:extLst>
      <p:ext uri="{BB962C8B-B14F-4D97-AF65-F5344CB8AC3E}">
        <p14:creationId xmlns:p14="http://schemas.microsoft.com/office/powerpoint/2010/main" val="2923573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26799-BCC5-4A47-BC9A-D73BD37D62D2}"/>
              </a:ext>
            </a:extLst>
          </p:cNvPr>
          <p:cNvSpPr>
            <a:spLocks noGrp="1"/>
          </p:cNvSpPr>
          <p:nvPr>
            <p:ph type="title"/>
          </p:nvPr>
        </p:nvSpPr>
        <p:spPr/>
        <p:txBody>
          <a:bodyPr/>
          <a:lstStyle/>
          <a:p>
            <a:r>
              <a:rPr lang="en-US" b="1">
                <a:solidFill>
                  <a:srgbClr val="00B0F0"/>
                </a:solidFill>
              </a:rPr>
              <a:t>Sample </a:t>
            </a:r>
          </a:p>
        </p:txBody>
      </p:sp>
      <p:sp>
        <p:nvSpPr>
          <p:cNvPr id="3" name="Content Placeholder 2">
            <a:extLst>
              <a:ext uri="{FF2B5EF4-FFF2-40B4-BE49-F238E27FC236}">
                <a16:creationId xmlns:a16="http://schemas.microsoft.com/office/drawing/2014/main" id="{7E9CF3DC-4296-954B-BFF2-90C0C825DFA5}"/>
              </a:ext>
            </a:extLst>
          </p:cNvPr>
          <p:cNvSpPr>
            <a:spLocks noGrp="1"/>
          </p:cNvSpPr>
          <p:nvPr>
            <p:ph sz="half" idx="1"/>
          </p:nvPr>
        </p:nvSpPr>
        <p:spPr>
          <a:xfrm>
            <a:off x="200135" y="1600201"/>
            <a:ext cx="3651785" cy="3989040"/>
          </a:xfrm>
        </p:spPr>
        <p:txBody>
          <a:bodyPr/>
          <a:lstStyle/>
          <a:p>
            <a:r>
              <a:rPr lang="en-US"/>
              <a:t>A small quantity of something that accurately reflects the larger entity? </a:t>
            </a:r>
          </a:p>
          <a:p>
            <a:r>
              <a:rPr lang="en-US"/>
              <a:t>Male / Female i.e. 3 &amp; 3 or all Female?</a:t>
            </a:r>
          </a:p>
          <a:p>
            <a:r>
              <a:rPr lang="en-US"/>
              <a:t>Age range i.e. 19 – 25yrs or 19 – 60yrs</a:t>
            </a:r>
          </a:p>
          <a:p>
            <a:endParaRPr lang="en-US"/>
          </a:p>
          <a:p>
            <a:endParaRPr lang="en-US"/>
          </a:p>
        </p:txBody>
      </p:sp>
      <p:sp>
        <p:nvSpPr>
          <p:cNvPr id="4" name="Content Placeholder 3">
            <a:extLst>
              <a:ext uri="{FF2B5EF4-FFF2-40B4-BE49-F238E27FC236}">
                <a16:creationId xmlns:a16="http://schemas.microsoft.com/office/drawing/2014/main" id="{A16191D2-9F03-554E-B6D2-CCADEC6130E8}"/>
              </a:ext>
            </a:extLst>
          </p:cNvPr>
          <p:cNvSpPr>
            <a:spLocks noGrp="1"/>
          </p:cNvSpPr>
          <p:nvPr>
            <p:ph sz="half" idx="2"/>
          </p:nvPr>
        </p:nvSpPr>
        <p:spPr>
          <a:xfrm>
            <a:off x="4932040" y="1600201"/>
            <a:ext cx="4038600" cy="3989040"/>
          </a:xfrm>
        </p:spPr>
        <p:txBody>
          <a:bodyPr/>
          <a:lstStyle/>
          <a:p>
            <a:r>
              <a:rPr lang="en-US"/>
              <a:t>Now also – use of technology? </a:t>
            </a:r>
          </a:p>
          <a:p>
            <a:r>
              <a:rPr lang="en-US"/>
              <a:t>Availability for ‘calling’ &amp; interviewing via device? Intrusiveness?</a:t>
            </a:r>
          </a:p>
          <a:p>
            <a:endParaRPr lang="en-US"/>
          </a:p>
        </p:txBody>
      </p:sp>
    </p:spTree>
    <p:extLst>
      <p:ext uri="{BB962C8B-B14F-4D97-AF65-F5344CB8AC3E}">
        <p14:creationId xmlns:p14="http://schemas.microsoft.com/office/powerpoint/2010/main" val="3071364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D591-6D43-6A4C-AAB5-E6D191810A01}"/>
              </a:ext>
            </a:extLst>
          </p:cNvPr>
          <p:cNvSpPr>
            <a:spLocks noGrp="1"/>
          </p:cNvSpPr>
          <p:nvPr>
            <p:ph type="title"/>
          </p:nvPr>
        </p:nvSpPr>
        <p:spPr/>
        <p:txBody>
          <a:bodyPr/>
          <a:lstStyle/>
          <a:p>
            <a:r>
              <a:rPr lang="en-US" sz="3800" b="1">
                <a:solidFill>
                  <a:srgbClr val="00B0F0"/>
                </a:solidFill>
              </a:rPr>
              <a:t>Good features of creating questions for interviews</a:t>
            </a:r>
          </a:p>
        </p:txBody>
      </p:sp>
      <p:sp>
        <p:nvSpPr>
          <p:cNvPr id="3" name="Content Placeholder 2">
            <a:extLst>
              <a:ext uri="{FF2B5EF4-FFF2-40B4-BE49-F238E27FC236}">
                <a16:creationId xmlns:a16="http://schemas.microsoft.com/office/drawing/2014/main" id="{FC281729-84A7-C247-AB76-52759BE21741}"/>
              </a:ext>
            </a:extLst>
          </p:cNvPr>
          <p:cNvSpPr>
            <a:spLocks noGrp="1"/>
          </p:cNvSpPr>
          <p:nvPr>
            <p:ph sz="half" idx="1"/>
          </p:nvPr>
        </p:nvSpPr>
        <p:spPr>
          <a:xfrm>
            <a:off x="251520" y="1590263"/>
            <a:ext cx="4038600" cy="3989040"/>
          </a:xfrm>
        </p:spPr>
        <p:txBody>
          <a:bodyPr/>
          <a:lstStyle/>
          <a:p>
            <a:r>
              <a:rPr lang="en-US"/>
              <a:t>Questions need to develop from each other well i.e. topic areas covered make logic</a:t>
            </a:r>
          </a:p>
          <a:p>
            <a:r>
              <a:rPr lang="en-US"/>
              <a:t>Well developed questions</a:t>
            </a:r>
          </a:p>
          <a:p>
            <a:r>
              <a:rPr lang="en-US"/>
              <a:t>Avoid leading</a:t>
            </a:r>
          </a:p>
          <a:p>
            <a:r>
              <a:rPr lang="en-US"/>
              <a:t>Cohesive</a:t>
            </a:r>
          </a:p>
        </p:txBody>
      </p:sp>
      <p:sp>
        <p:nvSpPr>
          <p:cNvPr id="4" name="Content Placeholder 3">
            <a:extLst>
              <a:ext uri="{FF2B5EF4-FFF2-40B4-BE49-F238E27FC236}">
                <a16:creationId xmlns:a16="http://schemas.microsoft.com/office/drawing/2014/main" id="{7DB3072D-8B79-1440-B384-6B75588AD241}"/>
              </a:ext>
            </a:extLst>
          </p:cNvPr>
          <p:cNvSpPr>
            <a:spLocks noGrp="1"/>
          </p:cNvSpPr>
          <p:nvPr>
            <p:ph sz="half" idx="2"/>
          </p:nvPr>
        </p:nvSpPr>
        <p:spPr/>
        <p:txBody>
          <a:bodyPr/>
          <a:lstStyle/>
          <a:p>
            <a:r>
              <a:rPr lang="en-US"/>
              <a:t>Succinct</a:t>
            </a:r>
          </a:p>
          <a:p>
            <a:r>
              <a:rPr lang="en-US"/>
              <a:t>Precise</a:t>
            </a:r>
          </a:p>
          <a:p>
            <a:r>
              <a:rPr lang="en-US"/>
              <a:t>Clarity i.e. don’t try to use big words or jargon: say it as it is!</a:t>
            </a:r>
          </a:p>
          <a:p>
            <a:r>
              <a:rPr lang="en-US"/>
              <a:t>Use the full forms of words e.g. PE Physical Education</a:t>
            </a:r>
          </a:p>
          <a:p>
            <a:endParaRPr lang="en-US"/>
          </a:p>
        </p:txBody>
      </p:sp>
    </p:spTree>
    <p:extLst>
      <p:ext uri="{BB962C8B-B14F-4D97-AF65-F5344CB8AC3E}">
        <p14:creationId xmlns:p14="http://schemas.microsoft.com/office/powerpoint/2010/main" val="24563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513B0-E292-F349-90BD-AE1A100699AF}"/>
              </a:ext>
            </a:extLst>
          </p:cNvPr>
          <p:cNvSpPr>
            <a:spLocks noGrp="1"/>
          </p:cNvSpPr>
          <p:nvPr>
            <p:ph type="title"/>
          </p:nvPr>
        </p:nvSpPr>
        <p:spPr/>
        <p:txBody>
          <a:bodyPr/>
          <a:lstStyle/>
          <a:p>
            <a:r>
              <a:rPr lang="en-US"/>
              <a:t>e.g. leading question …</a:t>
            </a:r>
          </a:p>
        </p:txBody>
      </p:sp>
      <p:sp>
        <p:nvSpPr>
          <p:cNvPr id="3" name="Content Placeholder 2">
            <a:extLst>
              <a:ext uri="{FF2B5EF4-FFF2-40B4-BE49-F238E27FC236}">
                <a16:creationId xmlns:a16="http://schemas.microsoft.com/office/drawing/2014/main" id="{B45292D5-DD13-294C-9916-2BCDF6E9EEE5}"/>
              </a:ext>
            </a:extLst>
          </p:cNvPr>
          <p:cNvSpPr>
            <a:spLocks noGrp="1"/>
          </p:cNvSpPr>
          <p:nvPr>
            <p:ph sz="half" idx="1"/>
          </p:nvPr>
        </p:nvSpPr>
        <p:spPr>
          <a:xfrm>
            <a:off x="893710" y="2032249"/>
            <a:ext cx="7787208" cy="1396751"/>
          </a:xfrm>
        </p:spPr>
        <p:txBody>
          <a:bodyPr/>
          <a:lstStyle/>
          <a:p>
            <a:r>
              <a:rPr lang="en-US" b="1"/>
              <a:t>Bad Question:</a:t>
            </a:r>
            <a:r>
              <a:rPr lang="en-US"/>
              <a:t> How short was Napoleon?</a:t>
            </a:r>
          </a:p>
          <a:p>
            <a:endParaRPr lang="en-US"/>
          </a:p>
        </p:txBody>
      </p:sp>
      <p:sp>
        <p:nvSpPr>
          <p:cNvPr id="4" name="Content Placeholder 3">
            <a:extLst>
              <a:ext uri="{FF2B5EF4-FFF2-40B4-BE49-F238E27FC236}">
                <a16:creationId xmlns:a16="http://schemas.microsoft.com/office/drawing/2014/main" id="{5A4260FF-1768-AC45-8BBD-2C691F4EB495}"/>
              </a:ext>
            </a:extLst>
          </p:cNvPr>
          <p:cNvSpPr>
            <a:spLocks noGrp="1"/>
          </p:cNvSpPr>
          <p:nvPr>
            <p:ph sz="half" idx="2"/>
          </p:nvPr>
        </p:nvSpPr>
        <p:spPr>
          <a:xfrm>
            <a:off x="901072" y="3463163"/>
            <a:ext cx="7787208" cy="1728192"/>
          </a:xfrm>
        </p:spPr>
        <p:txBody>
          <a:bodyPr/>
          <a:lstStyle/>
          <a:p>
            <a:r>
              <a:rPr lang="en-US" b="1"/>
              <a:t>Good Question:</a:t>
            </a:r>
            <a:r>
              <a:rPr lang="en-US"/>
              <a:t> How would you describe Napoleon’s height?</a:t>
            </a:r>
          </a:p>
          <a:p>
            <a:endParaRPr lang="en-US"/>
          </a:p>
        </p:txBody>
      </p:sp>
    </p:spTree>
    <p:extLst>
      <p:ext uri="{BB962C8B-B14F-4D97-AF65-F5344CB8AC3E}">
        <p14:creationId xmlns:p14="http://schemas.microsoft.com/office/powerpoint/2010/main" val="1332811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08B39-9FF3-BC44-A3FD-FED81BA33EA4}"/>
              </a:ext>
            </a:extLst>
          </p:cNvPr>
          <p:cNvSpPr>
            <a:spLocks noGrp="1"/>
          </p:cNvSpPr>
          <p:nvPr>
            <p:ph type="title"/>
          </p:nvPr>
        </p:nvSpPr>
        <p:spPr/>
        <p:txBody>
          <a:bodyPr/>
          <a:lstStyle/>
          <a:p>
            <a:r>
              <a:rPr lang="en-US"/>
              <a:t>e.g. loaded question …</a:t>
            </a:r>
          </a:p>
        </p:txBody>
      </p:sp>
      <p:sp>
        <p:nvSpPr>
          <p:cNvPr id="3" name="Content Placeholder 2">
            <a:extLst>
              <a:ext uri="{FF2B5EF4-FFF2-40B4-BE49-F238E27FC236}">
                <a16:creationId xmlns:a16="http://schemas.microsoft.com/office/drawing/2014/main" id="{D0E154DD-ACEC-124F-9AFE-392A2AB5A1D0}"/>
              </a:ext>
            </a:extLst>
          </p:cNvPr>
          <p:cNvSpPr>
            <a:spLocks noGrp="1"/>
          </p:cNvSpPr>
          <p:nvPr>
            <p:ph sz="half" idx="1"/>
          </p:nvPr>
        </p:nvSpPr>
        <p:spPr>
          <a:xfrm>
            <a:off x="683568" y="2276872"/>
            <a:ext cx="8363272" cy="1468759"/>
          </a:xfrm>
        </p:spPr>
        <p:txBody>
          <a:bodyPr/>
          <a:lstStyle/>
          <a:p>
            <a:r>
              <a:rPr lang="en-US" b="1"/>
              <a:t>Bad Question:</a:t>
            </a:r>
            <a:r>
              <a:rPr lang="en-US"/>
              <a:t> Where do you enjoy drinking beer?</a:t>
            </a:r>
          </a:p>
          <a:p>
            <a:endParaRPr lang="en-US"/>
          </a:p>
        </p:txBody>
      </p:sp>
      <p:sp>
        <p:nvSpPr>
          <p:cNvPr id="4" name="Content Placeholder 3">
            <a:extLst>
              <a:ext uri="{FF2B5EF4-FFF2-40B4-BE49-F238E27FC236}">
                <a16:creationId xmlns:a16="http://schemas.microsoft.com/office/drawing/2014/main" id="{CA1AD49B-2D42-9644-88D9-FF72A80D889D}"/>
              </a:ext>
            </a:extLst>
          </p:cNvPr>
          <p:cNvSpPr>
            <a:spLocks noGrp="1"/>
          </p:cNvSpPr>
          <p:nvPr>
            <p:ph sz="half" idx="2"/>
          </p:nvPr>
        </p:nvSpPr>
        <p:spPr>
          <a:xfrm>
            <a:off x="683568" y="3573015"/>
            <a:ext cx="8003232" cy="2016225"/>
          </a:xfrm>
        </p:spPr>
        <p:txBody>
          <a:bodyPr/>
          <a:lstStyle/>
          <a:p>
            <a:r>
              <a:rPr lang="en-US"/>
              <a:t>Many people dislike beer and therefore can’t answer the question.</a:t>
            </a:r>
            <a:r>
              <a:rPr lang="en-GB"/>
              <a:t> </a:t>
            </a:r>
          </a:p>
          <a:p>
            <a:endParaRPr lang="en-US"/>
          </a:p>
        </p:txBody>
      </p:sp>
    </p:spTree>
    <p:extLst>
      <p:ext uri="{BB962C8B-B14F-4D97-AF65-F5344CB8AC3E}">
        <p14:creationId xmlns:p14="http://schemas.microsoft.com/office/powerpoint/2010/main" val="596514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106BE-0FE6-AC46-8058-3848E4DD309D}"/>
              </a:ext>
            </a:extLst>
          </p:cNvPr>
          <p:cNvSpPr>
            <a:spLocks noGrp="1"/>
          </p:cNvSpPr>
          <p:nvPr>
            <p:ph type="title"/>
          </p:nvPr>
        </p:nvSpPr>
        <p:spPr/>
        <p:txBody>
          <a:bodyPr/>
          <a:lstStyle/>
          <a:p>
            <a:r>
              <a:rPr lang="en-US" b="1">
                <a:solidFill>
                  <a:srgbClr val="00B0F0"/>
                </a:solidFill>
              </a:rPr>
              <a:t>Writing questions for interviewing</a:t>
            </a:r>
            <a:endParaRPr lang="en-US"/>
          </a:p>
        </p:txBody>
      </p:sp>
      <p:sp>
        <p:nvSpPr>
          <p:cNvPr id="3" name="Content Placeholder 2">
            <a:extLst>
              <a:ext uri="{FF2B5EF4-FFF2-40B4-BE49-F238E27FC236}">
                <a16:creationId xmlns:a16="http://schemas.microsoft.com/office/drawing/2014/main" id="{9D14B9E7-FBCA-074D-84F1-E0202FC24BDC}"/>
              </a:ext>
            </a:extLst>
          </p:cNvPr>
          <p:cNvSpPr>
            <a:spLocks noGrp="1"/>
          </p:cNvSpPr>
          <p:nvPr>
            <p:ph sz="half" idx="1"/>
          </p:nvPr>
        </p:nvSpPr>
        <p:spPr>
          <a:xfrm>
            <a:off x="611560" y="1916832"/>
            <a:ext cx="8075240" cy="3989040"/>
          </a:xfrm>
        </p:spPr>
        <p:txBody>
          <a:bodyPr/>
          <a:lstStyle/>
          <a:p>
            <a:pPr marL="0" indent="0">
              <a:buNone/>
            </a:pPr>
            <a:r>
              <a:rPr lang="en-US" sz="3200"/>
              <a:t>Avoid using questions that can only be answered with a “yes” or “no”. Try to include some open-ended questions also e.g. </a:t>
            </a:r>
          </a:p>
          <a:p>
            <a:r>
              <a:rPr lang="en-US" sz="3200"/>
              <a:t>What did you think of …?</a:t>
            </a:r>
          </a:p>
          <a:p>
            <a:r>
              <a:rPr lang="en-US" sz="3200"/>
              <a:t>How did you feel about …?</a:t>
            </a:r>
          </a:p>
          <a:p>
            <a:r>
              <a:rPr lang="en-US" sz="3200"/>
              <a:t>What do you like best about …?</a:t>
            </a:r>
          </a:p>
        </p:txBody>
      </p:sp>
    </p:spTree>
    <p:extLst>
      <p:ext uri="{BB962C8B-B14F-4D97-AF65-F5344CB8AC3E}">
        <p14:creationId xmlns:p14="http://schemas.microsoft.com/office/powerpoint/2010/main" val="5861739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AAB5-B0F6-A74E-BF42-E52FE49BF7B9}"/>
              </a:ext>
            </a:extLst>
          </p:cNvPr>
          <p:cNvSpPr>
            <a:spLocks noGrp="1"/>
          </p:cNvSpPr>
          <p:nvPr>
            <p:ph type="title"/>
          </p:nvPr>
        </p:nvSpPr>
        <p:spPr/>
        <p:txBody>
          <a:bodyPr/>
          <a:lstStyle/>
          <a:p>
            <a:r>
              <a:rPr lang="en-US" b="1">
                <a:solidFill>
                  <a:srgbClr val="00B0F0"/>
                </a:solidFill>
              </a:rPr>
              <a:t>Writing questions for interviewing</a:t>
            </a:r>
            <a:endParaRPr lang="en-US"/>
          </a:p>
        </p:txBody>
      </p:sp>
      <p:sp>
        <p:nvSpPr>
          <p:cNvPr id="3" name="Content Placeholder 2">
            <a:extLst>
              <a:ext uri="{FF2B5EF4-FFF2-40B4-BE49-F238E27FC236}">
                <a16:creationId xmlns:a16="http://schemas.microsoft.com/office/drawing/2014/main" id="{FF56D504-996A-E94A-B3AE-A13A56E6023D}"/>
              </a:ext>
            </a:extLst>
          </p:cNvPr>
          <p:cNvSpPr>
            <a:spLocks noGrp="1"/>
          </p:cNvSpPr>
          <p:nvPr>
            <p:ph sz="half" idx="1"/>
          </p:nvPr>
        </p:nvSpPr>
        <p:spPr/>
        <p:txBody>
          <a:bodyPr/>
          <a:lstStyle/>
          <a:p>
            <a:pPr marL="0" indent="0">
              <a:buNone/>
            </a:pPr>
            <a:r>
              <a:rPr lang="en-US"/>
              <a:t>Ask questions that get participants involved either through … </a:t>
            </a:r>
          </a:p>
          <a:p>
            <a:r>
              <a:rPr lang="en-US"/>
              <a:t>Reflection</a:t>
            </a:r>
          </a:p>
          <a:p>
            <a:r>
              <a:rPr lang="en-US"/>
              <a:t>Giving examples</a:t>
            </a:r>
          </a:p>
          <a:p>
            <a:r>
              <a:rPr lang="en-US"/>
              <a:t>Rating scales</a:t>
            </a:r>
          </a:p>
          <a:p>
            <a:r>
              <a:rPr lang="en-US"/>
              <a:t>drawings</a:t>
            </a:r>
          </a:p>
        </p:txBody>
      </p:sp>
      <p:sp>
        <p:nvSpPr>
          <p:cNvPr id="4" name="Content Placeholder 3">
            <a:extLst>
              <a:ext uri="{FF2B5EF4-FFF2-40B4-BE49-F238E27FC236}">
                <a16:creationId xmlns:a16="http://schemas.microsoft.com/office/drawing/2014/main" id="{4DBDA468-2EB8-DF44-B538-452823506DF8}"/>
              </a:ext>
            </a:extLst>
          </p:cNvPr>
          <p:cNvSpPr>
            <a:spLocks noGrp="1"/>
          </p:cNvSpPr>
          <p:nvPr>
            <p:ph sz="half" idx="2"/>
          </p:nvPr>
        </p:nvSpPr>
        <p:spPr>
          <a:xfrm>
            <a:off x="4860032" y="2367643"/>
            <a:ext cx="3826768" cy="3221598"/>
          </a:xfrm>
        </p:spPr>
        <p:txBody>
          <a:bodyPr/>
          <a:lstStyle/>
          <a:p>
            <a:pPr marL="0" indent="0">
              <a:buNone/>
            </a:pPr>
            <a:r>
              <a:rPr lang="en-US"/>
              <a:t>You could use “think back” questions … take people back to an experience to talk about first.</a:t>
            </a:r>
          </a:p>
          <a:p>
            <a:endParaRPr lang="en-US"/>
          </a:p>
        </p:txBody>
      </p:sp>
    </p:spTree>
    <p:extLst>
      <p:ext uri="{BB962C8B-B14F-4D97-AF65-F5344CB8AC3E}">
        <p14:creationId xmlns:p14="http://schemas.microsoft.com/office/powerpoint/2010/main" val="3923004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B088-6155-3D4B-9644-1262459067A1}"/>
              </a:ext>
            </a:extLst>
          </p:cNvPr>
          <p:cNvSpPr>
            <a:spLocks noGrp="1"/>
          </p:cNvSpPr>
          <p:nvPr>
            <p:ph type="title"/>
          </p:nvPr>
        </p:nvSpPr>
        <p:spPr>
          <a:xfrm>
            <a:off x="457200" y="0"/>
            <a:ext cx="8229600" cy="1143000"/>
          </a:xfrm>
        </p:spPr>
        <p:txBody>
          <a:bodyPr/>
          <a:lstStyle/>
          <a:p>
            <a:r>
              <a:rPr lang="en-US" b="1">
                <a:solidFill>
                  <a:srgbClr val="00B0F0"/>
                </a:solidFill>
              </a:rPr>
              <a:t>Questionnaires</a:t>
            </a:r>
            <a:endParaRPr lang="en-US"/>
          </a:p>
        </p:txBody>
      </p:sp>
      <p:sp>
        <p:nvSpPr>
          <p:cNvPr id="3" name="Content Placeholder 2">
            <a:extLst>
              <a:ext uri="{FF2B5EF4-FFF2-40B4-BE49-F238E27FC236}">
                <a16:creationId xmlns:a16="http://schemas.microsoft.com/office/drawing/2014/main" id="{62A2590F-EEAD-8C42-AAEB-3E285EC1DC74}"/>
              </a:ext>
            </a:extLst>
          </p:cNvPr>
          <p:cNvSpPr>
            <a:spLocks noGrp="1"/>
          </p:cNvSpPr>
          <p:nvPr>
            <p:ph sz="half" idx="1"/>
          </p:nvPr>
        </p:nvSpPr>
        <p:spPr>
          <a:xfrm>
            <a:off x="179512" y="1600201"/>
            <a:ext cx="4038600" cy="3989040"/>
          </a:xfrm>
        </p:spPr>
        <p:txBody>
          <a:bodyPr/>
          <a:lstStyle/>
          <a:p>
            <a:r>
              <a:rPr lang="en-US" sz="2200"/>
              <a:t>Practical</a:t>
            </a:r>
          </a:p>
          <a:p>
            <a:r>
              <a:rPr lang="en-US" sz="2200"/>
              <a:t>Large amounts of information can be collected quickly</a:t>
            </a:r>
          </a:p>
          <a:p>
            <a:r>
              <a:rPr lang="en-US" sz="2200"/>
              <a:t>Can be carried out by many people with limited affect to its validity and reliability</a:t>
            </a:r>
          </a:p>
          <a:p>
            <a:r>
              <a:rPr lang="en-US" sz="2200"/>
              <a:t>Results can be quickly and easily quantified </a:t>
            </a:r>
          </a:p>
          <a:p>
            <a:r>
              <a:rPr lang="en-US" sz="2200"/>
              <a:t>Can be </a:t>
            </a:r>
            <a:r>
              <a:rPr lang="en-US" sz="2200" err="1"/>
              <a:t>analysed</a:t>
            </a:r>
            <a:r>
              <a:rPr lang="en-US" sz="2200"/>
              <a:t> easily and objectively</a:t>
            </a:r>
          </a:p>
          <a:p>
            <a:endParaRPr lang="en-US"/>
          </a:p>
        </p:txBody>
      </p:sp>
      <p:sp>
        <p:nvSpPr>
          <p:cNvPr id="4" name="Content Placeholder 3">
            <a:extLst>
              <a:ext uri="{FF2B5EF4-FFF2-40B4-BE49-F238E27FC236}">
                <a16:creationId xmlns:a16="http://schemas.microsoft.com/office/drawing/2014/main" id="{E1DEC2B9-7BAD-9840-AA74-26627E63BF04}"/>
              </a:ext>
            </a:extLst>
          </p:cNvPr>
          <p:cNvSpPr>
            <a:spLocks noGrp="1"/>
          </p:cNvSpPr>
          <p:nvPr>
            <p:ph sz="half" idx="2"/>
          </p:nvPr>
        </p:nvSpPr>
        <p:spPr>
          <a:xfrm>
            <a:off x="4648200" y="1600201"/>
            <a:ext cx="4316288" cy="3989040"/>
          </a:xfrm>
        </p:spPr>
        <p:txBody>
          <a:bodyPr/>
          <a:lstStyle/>
          <a:p>
            <a:r>
              <a:rPr lang="en-US" sz="2200"/>
              <a:t>Difficult to understand some forms of information</a:t>
            </a:r>
          </a:p>
          <a:p>
            <a:r>
              <a:rPr lang="en-US" sz="2200"/>
              <a:t>Lacks validity</a:t>
            </a:r>
          </a:p>
          <a:p>
            <a:r>
              <a:rPr lang="en-US" sz="2200"/>
              <a:t>No way of telling how truthful a respondent is being</a:t>
            </a:r>
          </a:p>
          <a:p>
            <a:r>
              <a:rPr lang="en-US" sz="2200"/>
              <a:t>No way of telling how much thought a respondent has put in</a:t>
            </a:r>
          </a:p>
          <a:p>
            <a:r>
              <a:rPr lang="en-US" sz="2200"/>
              <a:t>People answer based on their interpretation of the question, e.g. good? poor? difficult?</a:t>
            </a:r>
          </a:p>
          <a:p>
            <a:endParaRPr lang="en-US"/>
          </a:p>
        </p:txBody>
      </p:sp>
      <p:sp>
        <p:nvSpPr>
          <p:cNvPr id="5" name="Rectangle 4">
            <a:extLst>
              <a:ext uri="{FF2B5EF4-FFF2-40B4-BE49-F238E27FC236}">
                <a16:creationId xmlns:a16="http://schemas.microsoft.com/office/drawing/2014/main" id="{D8BA88AD-5F49-2D47-A310-54D5F53E0895}"/>
              </a:ext>
            </a:extLst>
          </p:cNvPr>
          <p:cNvSpPr/>
          <p:nvPr/>
        </p:nvSpPr>
        <p:spPr>
          <a:xfrm>
            <a:off x="683568" y="1140768"/>
            <a:ext cx="1541128" cy="461665"/>
          </a:xfrm>
          <a:prstGeom prst="rect">
            <a:avLst/>
          </a:prstGeom>
        </p:spPr>
        <p:txBody>
          <a:bodyPr wrap="none">
            <a:spAutoFit/>
          </a:bodyPr>
          <a:lstStyle/>
          <a:p>
            <a:r>
              <a:rPr lang="en-GB" b="1">
                <a:latin typeface="Cambria" panose="02040503050406030204" pitchFamily="18" charset="0"/>
              </a:rPr>
              <a:t>Strengths</a:t>
            </a:r>
            <a:endParaRPr lang="en-US" b="1">
              <a:latin typeface="Cambria" panose="02040503050406030204" pitchFamily="18" charset="0"/>
            </a:endParaRPr>
          </a:p>
        </p:txBody>
      </p:sp>
      <p:sp>
        <p:nvSpPr>
          <p:cNvPr id="6" name="Rectangle 5">
            <a:extLst>
              <a:ext uri="{FF2B5EF4-FFF2-40B4-BE49-F238E27FC236}">
                <a16:creationId xmlns:a16="http://schemas.microsoft.com/office/drawing/2014/main" id="{A4F95E95-CB21-F64E-839A-A3B2C35E7595}"/>
              </a:ext>
            </a:extLst>
          </p:cNvPr>
          <p:cNvSpPr/>
          <p:nvPr/>
        </p:nvSpPr>
        <p:spPr>
          <a:xfrm>
            <a:off x="5129924" y="1140768"/>
            <a:ext cx="1808508" cy="461665"/>
          </a:xfrm>
          <a:prstGeom prst="rect">
            <a:avLst/>
          </a:prstGeom>
        </p:spPr>
        <p:txBody>
          <a:bodyPr wrap="none">
            <a:spAutoFit/>
          </a:bodyPr>
          <a:lstStyle/>
          <a:p>
            <a:r>
              <a:rPr lang="en-GB" b="1">
                <a:latin typeface="Cambria" panose="02040503050406030204" pitchFamily="18" charset="0"/>
              </a:rPr>
              <a:t>Limitations</a:t>
            </a:r>
          </a:p>
        </p:txBody>
      </p:sp>
    </p:spTree>
    <p:extLst>
      <p:ext uri="{BB962C8B-B14F-4D97-AF65-F5344CB8AC3E}">
        <p14:creationId xmlns:p14="http://schemas.microsoft.com/office/powerpoint/2010/main" val="713399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18A10-8807-E446-88A0-4E4B4ECDFE0D}"/>
              </a:ext>
            </a:extLst>
          </p:cNvPr>
          <p:cNvSpPr>
            <a:spLocks noGrp="1"/>
          </p:cNvSpPr>
          <p:nvPr>
            <p:ph type="title"/>
          </p:nvPr>
        </p:nvSpPr>
        <p:spPr/>
        <p:txBody>
          <a:bodyPr/>
          <a:lstStyle/>
          <a:p>
            <a:r>
              <a:rPr lang="en-US"/>
              <a:t>Question types</a:t>
            </a:r>
          </a:p>
        </p:txBody>
      </p:sp>
      <p:sp>
        <p:nvSpPr>
          <p:cNvPr id="3" name="Content Placeholder 2">
            <a:extLst>
              <a:ext uri="{FF2B5EF4-FFF2-40B4-BE49-F238E27FC236}">
                <a16:creationId xmlns:a16="http://schemas.microsoft.com/office/drawing/2014/main" id="{4EDC93BF-ABFF-0F4D-918D-6D847887A9D0}"/>
              </a:ext>
            </a:extLst>
          </p:cNvPr>
          <p:cNvSpPr>
            <a:spLocks noGrp="1"/>
          </p:cNvSpPr>
          <p:nvPr>
            <p:ph sz="half" idx="1"/>
          </p:nvPr>
        </p:nvSpPr>
        <p:spPr/>
        <p:txBody>
          <a:bodyPr/>
          <a:lstStyle/>
          <a:p>
            <a:r>
              <a:rPr lang="en-US"/>
              <a:t>Closed – easy to code. </a:t>
            </a:r>
          </a:p>
          <a:p>
            <a:r>
              <a:rPr lang="en-US"/>
              <a:t>Participants are forced into an answer</a:t>
            </a:r>
          </a:p>
          <a:p>
            <a:r>
              <a:rPr lang="en-US"/>
              <a:t>Would may like to be able to explain what they mean</a:t>
            </a:r>
          </a:p>
        </p:txBody>
      </p:sp>
      <p:sp>
        <p:nvSpPr>
          <p:cNvPr id="4" name="Content Placeholder 3">
            <a:extLst>
              <a:ext uri="{FF2B5EF4-FFF2-40B4-BE49-F238E27FC236}">
                <a16:creationId xmlns:a16="http://schemas.microsoft.com/office/drawing/2014/main" id="{3E9602D1-49BF-FE4A-9AD9-E433754EE494}"/>
              </a:ext>
            </a:extLst>
          </p:cNvPr>
          <p:cNvSpPr>
            <a:spLocks noGrp="1"/>
          </p:cNvSpPr>
          <p:nvPr>
            <p:ph sz="half" idx="2"/>
          </p:nvPr>
        </p:nvSpPr>
        <p:spPr>
          <a:xfrm>
            <a:off x="5105400" y="1600201"/>
            <a:ext cx="4038600" cy="3989040"/>
          </a:xfrm>
        </p:spPr>
        <p:txBody>
          <a:bodyPr/>
          <a:lstStyle/>
          <a:p>
            <a:r>
              <a:rPr lang="en-US"/>
              <a:t>Open – lots of information can be collected. </a:t>
            </a:r>
          </a:p>
          <a:p>
            <a:r>
              <a:rPr lang="en-US"/>
              <a:t>Can be more difficult to quantify-coding</a:t>
            </a:r>
          </a:p>
        </p:txBody>
      </p:sp>
    </p:spTree>
    <p:extLst>
      <p:ext uri="{BB962C8B-B14F-4D97-AF65-F5344CB8AC3E}">
        <p14:creationId xmlns:p14="http://schemas.microsoft.com/office/powerpoint/2010/main" val="3717580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Question testing – </a:t>
            </a:r>
            <a:br>
              <a:rPr lang="en-GB" altLang="en-US"/>
            </a:br>
            <a:r>
              <a:rPr lang="en-GB" altLang="en-US"/>
              <a:t>example 1</a:t>
            </a:r>
            <a:endParaRPr lang="en-US"/>
          </a:p>
        </p:txBody>
      </p:sp>
      <p:sp>
        <p:nvSpPr>
          <p:cNvPr id="3" name="Content Placeholder 2"/>
          <p:cNvSpPr>
            <a:spLocks noGrp="1"/>
          </p:cNvSpPr>
          <p:nvPr>
            <p:ph idx="1"/>
          </p:nvPr>
        </p:nvSpPr>
        <p:spPr/>
        <p:txBody>
          <a:bodyPr/>
          <a:lstStyle/>
          <a:p>
            <a:pPr>
              <a:buNone/>
            </a:pPr>
            <a:r>
              <a:rPr lang="en-GB" altLang="en-US"/>
              <a:t>Do you have a personal computer (PC) at home?</a:t>
            </a:r>
          </a:p>
          <a:p>
            <a:pPr>
              <a:buNone/>
            </a:pPr>
            <a:r>
              <a:rPr lang="en-GB" altLang="en-US"/>
              <a:t>(Tick one box)</a:t>
            </a:r>
          </a:p>
          <a:p>
            <a:pPr>
              <a:buNone/>
            </a:pPr>
            <a:endParaRPr lang="en-GB"/>
          </a:p>
          <a:p>
            <a:pPr>
              <a:buNone/>
            </a:pPr>
            <a:r>
              <a:rPr lang="en-GB"/>
              <a:t>Yes</a:t>
            </a:r>
          </a:p>
          <a:p>
            <a:pPr>
              <a:buNone/>
            </a:pPr>
            <a:r>
              <a:rPr lang="en-GB"/>
              <a:t>No </a:t>
            </a:r>
            <a:endParaRPr lang="en-US"/>
          </a:p>
        </p:txBody>
      </p:sp>
      <p:sp>
        <p:nvSpPr>
          <p:cNvPr id="4" name="Rectangle 3"/>
          <p:cNvSpPr/>
          <p:nvPr/>
        </p:nvSpPr>
        <p:spPr>
          <a:xfrm>
            <a:off x="1752600" y="3505200"/>
            <a:ext cx="533400" cy="533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1752600" y="4343400"/>
            <a:ext cx="533400" cy="533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3679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Question testing – </a:t>
            </a:r>
            <a:br>
              <a:rPr lang="en-GB" altLang="en-US"/>
            </a:br>
            <a:r>
              <a:rPr lang="en-GB" altLang="en-US"/>
              <a:t>example 1 revised</a:t>
            </a:r>
            <a:endParaRPr lang="en-US"/>
          </a:p>
        </p:txBody>
      </p:sp>
      <p:sp>
        <p:nvSpPr>
          <p:cNvPr id="3" name="Content Placeholder 2"/>
          <p:cNvSpPr>
            <a:spLocks noGrp="1"/>
          </p:cNvSpPr>
          <p:nvPr>
            <p:ph idx="1"/>
          </p:nvPr>
        </p:nvSpPr>
        <p:spPr/>
        <p:txBody>
          <a:bodyPr/>
          <a:lstStyle/>
          <a:p>
            <a:pPr>
              <a:buNone/>
            </a:pPr>
            <a:r>
              <a:rPr lang="en-GB" altLang="en-US"/>
              <a:t>Do you or your family have a computer at home?</a:t>
            </a:r>
          </a:p>
          <a:p>
            <a:pPr>
              <a:buNone/>
            </a:pPr>
            <a:r>
              <a:rPr lang="en-GB" altLang="en-US"/>
              <a:t>(Tick one box)</a:t>
            </a:r>
          </a:p>
          <a:p>
            <a:pPr>
              <a:buNone/>
            </a:pPr>
            <a:endParaRPr lang="en-GB"/>
          </a:p>
          <a:p>
            <a:pPr>
              <a:buNone/>
            </a:pPr>
            <a:r>
              <a:rPr lang="en-GB"/>
              <a:t>Yes</a:t>
            </a:r>
          </a:p>
          <a:p>
            <a:pPr>
              <a:buNone/>
            </a:pPr>
            <a:r>
              <a:rPr lang="en-GB"/>
              <a:t>No</a:t>
            </a:r>
            <a:endParaRPr lang="en-US"/>
          </a:p>
        </p:txBody>
      </p:sp>
      <p:sp>
        <p:nvSpPr>
          <p:cNvPr id="4" name="Rectangle 3"/>
          <p:cNvSpPr/>
          <p:nvPr/>
        </p:nvSpPr>
        <p:spPr>
          <a:xfrm>
            <a:off x="1752600" y="3429000"/>
            <a:ext cx="533400" cy="533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1752600" y="4191000"/>
            <a:ext cx="533400" cy="533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554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CB5A3-CD04-FF4F-893C-EA1383BB235B}"/>
              </a:ext>
            </a:extLst>
          </p:cNvPr>
          <p:cNvSpPr>
            <a:spLocks noGrp="1"/>
          </p:cNvSpPr>
          <p:nvPr>
            <p:ph type="title"/>
          </p:nvPr>
        </p:nvSpPr>
        <p:spPr>
          <a:xfrm>
            <a:off x="-324544" y="1988840"/>
            <a:ext cx="2746648" cy="528092"/>
          </a:xfrm>
        </p:spPr>
        <p:txBody>
          <a:bodyPr/>
          <a:lstStyle/>
          <a:p>
            <a:r>
              <a:rPr lang="en-US" sz="3800" b="1">
                <a:solidFill>
                  <a:srgbClr val="00B0F0"/>
                </a:solidFill>
              </a:rPr>
              <a:t>Likert Scales (1932) </a:t>
            </a:r>
          </a:p>
        </p:txBody>
      </p:sp>
      <p:graphicFrame>
        <p:nvGraphicFramePr>
          <p:cNvPr id="5" name="Diagram 4">
            <a:extLst>
              <a:ext uri="{FF2B5EF4-FFF2-40B4-BE49-F238E27FC236}">
                <a16:creationId xmlns:a16="http://schemas.microsoft.com/office/drawing/2014/main" id="{127F8A0A-83C3-9740-B411-0F062F92B7D7}"/>
              </a:ext>
            </a:extLst>
          </p:cNvPr>
          <p:cNvGraphicFramePr/>
          <p:nvPr>
            <p:extLst>
              <p:ext uri="{D42A27DB-BD31-4B8C-83A1-F6EECF244321}">
                <p14:modId xmlns:p14="http://schemas.microsoft.com/office/powerpoint/2010/main" val="486958938"/>
              </p:ext>
            </p:extLst>
          </p:nvPr>
        </p:nvGraphicFramePr>
        <p:xfrm>
          <a:off x="2267744" y="332656"/>
          <a:ext cx="6660740" cy="525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26112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09D6E-B485-8442-A5AE-9A1DFC5D04FE}"/>
              </a:ext>
            </a:extLst>
          </p:cNvPr>
          <p:cNvSpPr>
            <a:spLocks noGrp="1"/>
          </p:cNvSpPr>
          <p:nvPr>
            <p:ph type="title"/>
          </p:nvPr>
        </p:nvSpPr>
        <p:spPr/>
        <p:txBody>
          <a:bodyPr/>
          <a:lstStyle/>
          <a:p>
            <a:r>
              <a:rPr lang="en-US" b="1">
                <a:solidFill>
                  <a:srgbClr val="00B0F0"/>
                </a:solidFill>
              </a:rPr>
              <a:t>Links with ethics</a:t>
            </a:r>
          </a:p>
        </p:txBody>
      </p:sp>
      <p:sp>
        <p:nvSpPr>
          <p:cNvPr id="3" name="Content Placeholder 2">
            <a:extLst>
              <a:ext uri="{FF2B5EF4-FFF2-40B4-BE49-F238E27FC236}">
                <a16:creationId xmlns:a16="http://schemas.microsoft.com/office/drawing/2014/main" id="{843B8010-761B-D744-99BF-AAEB60D4563D}"/>
              </a:ext>
            </a:extLst>
          </p:cNvPr>
          <p:cNvSpPr>
            <a:spLocks noGrp="1"/>
          </p:cNvSpPr>
          <p:nvPr>
            <p:ph idx="1"/>
          </p:nvPr>
        </p:nvSpPr>
        <p:spPr/>
        <p:txBody>
          <a:bodyPr/>
          <a:lstStyle/>
          <a:p>
            <a:r>
              <a:rPr lang="en-US"/>
              <a:t>Information sheet to be provided to share with interviewees noting how their data will be stored, </a:t>
            </a:r>
            <a:r>
              <a:rPr lang="en-US" err="1"/>
              <a:t>analysed</a:t>
            </a:r>
            <a:r>
              <a:rPr lang="en-US"/>
              <a:t> and subsequently destroyed.  </a:t>
            </a:r>
          </a:p>
          <a:p>
            <a:r>
              <a:rPr lang="en-US"/>
              <a:t>Respondent to sign consent form. </a:t>
            </a:r>
          </a:p>
          <a:p>
            <a:endParaRPr lang="en-US"/>
          </a:p>
        </p:txBody>
      </p:sp>
    </p:spTree>
    <p:extLst>
      <p:ext uri="{BB962C8B-B14F-4D97-AF65-F5344CB8AC3E}">
        <p14:creationId xmlns:p14="http://schemas.microsoft.com/office/powerpoint/2010/main" val="16949604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4E8EC-8591-044D-B9D4-23F0CB029BA5}"/>
              </a:ext>
            </a:extLst>
          </p:cNvPr>
          <p:cNvSpPr>
            <a:spLocks noGrp="1"/>
          </p:cNvSpPr>
          <p:nvPr>
            <p:ph type="title"/>
          </p:nvPr>
        </p:nvSpPr>
        <p:spPr>
          <a:xfrm>
            <a:off x="179512" y="0"/>
            <a:ext cx="8784976" cy="1143000"/>
          </a:xfrm>
        </p:spPr>
        <p:txBody>
          <a:bodyPr/>
          <a:lstStyle/>
          <a:p>
            <a:r>
              <a:rPr lang="en-US" sz="3200" b="1">
                <a:solidFill>
                  <a:srgbClr val="00B0F0"/>
                </a:solidFill>
              </a:rPr>
              <a:t>Presenting interviews and/or questionnaires</a:t>
            </a:r>
          </a:p>
        </p:txBody>
      </p:sp>
      <p:sp>
        <p:nvSpPr>
          <p:cNvPr id="3" name="Content Placeholder 2">
            <a:extLst>
              <a:ext uri="{FF2B5EF4-FFF2-40B4-BE49-F238E27FC236}">
                <a16:creationId xmlns:a16="http://schemas.microsoft.com/office/drawing/2014/main" id="{25FC65B8-48F5-C745-AF8B-1A4CAD9ED383}"/>
              </a:ext>
            </a:extLst>
          </p:cNvPr>
          <p:cNvSpPr>
            <a:spLocks noGrp="1"/>
          </p:cNvSpPr>
          <p:nvPr>
            <p:ph sz="half" idx="1"/>
          </p:nvPr>
        </p:nvSpPr>
        <p:spPr>
          <a:xfrm>
            <a:off x="179512" y="1143000"/>
            <a:ext cx="4244281" cy="4280520"/>
          </a:xfrm>
        </p:spPr>
        <p:txBody>
          <a:bodyPr/>
          <a:lstStyle/>
          <a:p>
            <a:r>
              <a:rPr lang="en-US" sz="2200"/>
              <a:t>Make sure subjects are older than 18yrs as then you don’t need informed consent /assent from another adult/ parent. </a:t>
            </a:r>
          </a:p>
          <a:p>
            <a:r>
              <a:rPr lang="en-US" sz="2200"/>
              <a:t>Provide a pre-amble/info sheet i.e. purpose &amp; intention of the research &amp; who will see the results of the study</a:t>
            </a:r>
          </a:p>
          <a:p>
            <a:r>
              <a:rPr lang="en-US" sz="2200"/>
              <a:t>Explain how will their anonymity be achieved within this research project. </a:t>
            </a:r>
          </a:p>
        </p:txBody>
      </p:sp>
      <p:sp>
        <p:nvSpPr>
          <p:cNvPr id="4" name="Content Placeholder 3">
            <a:extLst>
              <a:ext uri="{FF2B5EF4-FFF2-40B4-BE49-F238E27FC236}">
                <a16:creationId xmlns:a16="http://schemas.microsoft.com/office/drawing/2014/main" id="{EF795783-1877-4645-9688-4A32D2C0CC66}"/>
              </a:ext>
            </a:extLst>
          </p:cNvPr>
          <p:cNvSpPr>
            <a:spLocks noGrp="1"/>
          </p:cNvSpPr>
          <p:nvPr>
            <p:ph sz="half" idx="2"/>
          </p:nvPr>
        </p:nvSpPr>
        <p:spPr>
          <a:xfrm>
            <a:off x="5101952" y="1109531"/>
            <a:ext cx="4038600" cy="3989040"/>
          </a:xfrm>
        </p:spPr>
        <p:txBody>
          <a:bodyPr/>
          <a:lstStyle/>
          <a:p>
            <a:r>
              <a:rPr lang="en-US" sz="2200" dirty="0"/>
              <a:t>After the pre-amble do provide the opportunity for your ‘subjects’ not to participate &amp; that this can be done before, during and after.  </a:t>
            </a:r>
          </a:p>
          <a:p>
            <a:pPr marL="0" indent="0">
              <a:buNone/>
            </a:pPr>
            <a:r>
              <a:rPr lang="en-US" sz="2200" dirty="0"/>
              <a:t>Also …(</a:t>
            </a:r>
            <a:r>
              <a:rPr lang="en-US" sz="2200" dirty="0" err="1"/>
              <a:t>i</a:t>
            </a:r>
            <a:r>
              <a:rPr lang="en-US" sz="2200" dirty="0"/>
              <a:t>)Let them know how their data will be stored safely &amp; destroyed after analysis </a:t>
            </a:r>
          </a:p>
          <a:p>
            <a:pPr marL="0" indent="0">
              <a:buNone/>
            </a:pPr>
            <a:r>
              <a:rPr lang="en-US" sz="2200" dirty="0"/>
              <a:t>(ii) give thanks to those who have taken part</a:t>
            </a:r>
          </a:p>
          <a:p>
            <a:pPr marL="0" indent="0">
              <a:buNone/>
            </a:pPr>
            <a:endParaRPr lang="en-US" dirty="0"/>
          </a:p>
        </p:txBody>
      </p:sp>
    </p:spTree>
    <p:extLst>
      <p:ext uri="{BB962C8B-B14F-4D97-AF65-F5344CB8AC3E}">
        <p14:creationId xmlns:p14="http://schemas.microsoft.com/office/powerpoint/2010/main" val="1834548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00A22-6BF3-1740-B094-2E3F84E1015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EB7F7D5-2462-5646-ACB2-15BAAD846314}"/>
              </a:ext>
            </a:extLst>
          </p:cNvPr>
          <p:cNvSpPr>
            <a:spLocks noGrp="1"/>
          </p:cNvSpPr>
          <p:nvPr>
            <p:ph sz="half" idx="1"/>
          </p:nvPr>
        </p:nvSpPr>
        <p:spPr>
          <a:xfrm>
            <a:off x="457200" y="1600201"/>
            <a:ext cx="8229600" cy="3989040"/>
          </a:xfrm>
        </p:spPr>
        <p:txBody>
          <a:bodyPr/>
          <a:lstStyle/>
          <a:p>
            <a:r>
              <a:rPr lang="en-US" dirty="0"/>
              <a:t>Oppenheim, A.N. (2000) </a:t>
            </a:r>
            <a:r>
              <a:rPr lang="en-US" i="1" dirty="0"/>
              <a:t>Questionnaire Design</a:t>
            </a:r>
            <a:r>
              <a:rPr lang="en-US" dirty="0"/>
              <a:t>. London. </a:t>
            </a:r>
            <a:r>
              <a:rPr lang="en-US"/>
              <a:t>Continuum. </a:t>
            </a:r>
          </a:p>
          <a:p>
            <a:endParaRPr lang="en-US"/>
          </a:p>
          <a:p>
            <a:r>
              <a:rPr lang="en-US" dirty="0"/>
              <a:t>Thomas, G. (2017)  </a:t>
            </a:r>
            <a:r>
              <a:rPr lang="en-US" i="1" dirty="0"/>
              <a:t>How to do your research project. A guide for students. </a:t>
            </a:r>
            <a:r>
              <a:rPr lang="en-US" dirty="0"/>
              <a:t>London. SAGE Publications Ltd. </a:t>
            </a:r>
          </a:p>
          <a:p>
            <a:endParaRPr lang="en-US" dirty="0"/>
          </a:p>
        </p:txBody>
      </p:sp>
    </p:spTree>
    <p:extLst>
      <p:ext uri="{BB962C8B-B14F-4D97-AF65-F5344CB8AC3E}">
        <p14:creationId xmlns:p14="http://schemas.microsoft.com/office/powerpoint/2010/main" val="757368842"/>
      </p:ext>
    </p:extLst>
  </p:cSld>
  <p:clrMapOvr>
    <a:masterClrMapping/>
  </p:clrMapOvr>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2046</TotalTime>
  <Words>2770</Words>
  <Application>Microsoft Macintosh PowerPoint</Application>
  <PresentationFormat>On-screen Show (4:3)</PresentationFormat>
  <Paragraphs>269</Paragraphs>
  <Slides>27</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Cambria</vt:lpstr>
      <vt:lpstr>Myriad Pro</vt:lpstr>
      <vt:lpstr>Times</vt:lpstr>
      <vt:lpstr>Wingdings</vt:lpstr>
      <vt:lpstr>UWTSD Theme</vt:lpstr>
      <vt:lpstr>Questions from you</vt:lpstr>
      <vt:lpstr>Q&amp;A</vt:lpstr>
      <vt:lpstr>PowerPoint Presentation</vt:lpstr>
      <vt:lpstr>PowerPoint Presentation</vt:lpstr>
      <vt:lpstr>Interviews as a source of collecting data</vt:lpstr>
      <vt:lpstr>PowerPoint Presentation</vt:lpstr>
      <vt:lpstr>Themes for interviewing</vt:lpstr>
      <vt:lpstr>Types of interviews</vt:lpstr>
      <vt:lpstr>1:1 semi-structured interview </vt:lpstr>
      <vt:lpstr>Group Interview &amp; Focused Group Interview </vt:lpstr>
      <vt:lpstr>Focus Group Semi-structured Interviews</vt:lpstr>
      <vt:lpstr> Focus Group / Semi-structured Interviews </vt:lpstr>
      <vt:lpstr>Collecting data –  Systematic Analysis Process </vt:lpstr>
      <vt:lpstr>Sample </vt:lpstr>
      <vt:lpstr>Good features of creating questions for interviews</vt:lpstr>
      <vt:lpstr>e.g. leading question …</vt:lpstr>
      <vt:lpstr>e.g. loaded question …</vt:lpstr>
      <vt:lpstr>Writing questions for interviewing</vt:lpstr>
      <vt:lpstr>Writing questions for interviewing</vt:lpstr>
      <vt:lpstr>Questionnaires</vt:lpstr>
      <vt:lpstr>Question types</vt:lpstr>
      <vt:lpstr>Question testing –  example 1</vt:lpstr>
      <vt:lpstr>Question testing –  example 1 revised</vt:lpstr>
      <vt:lpstr>Likert Scales (1932) </vt:lpstr>
      <vt:lpstr>Links with ethics</vt:lpstr>
      <vt:lpstr>Presenting interviews and/or questionnaires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Manyleb Asesu</dc:title>
  <dc:creator>Heddwen Davies</dc:creator>
  <cp:lastModifiedBy>Heddwen Davies</cp:lastModifiedBy>
  <cp:revision>8</cp:revision>
  <dcterms:created xsi:type="dcterms:W3CDTF">2020-12-01T07:28:18Z</dcterms:created>
  <dcterms:modified xsi:type="dcterms:W3CDTF">2021-03-10T20:17:47Z</dcterms:modified>
</cp:coreProperties>
</file>