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97" r:id="rId6"/>
    <p:sldId id="291" r:id="rId7"/>
    <p:sldId id="283" r:id="rId8"/>
    <p:sldId id="293" r:id="rId9"/>
    <p:sldId id="284" r:id="rId10"/>
    <p:sldId id="294" r:id="rId11"/>
    <p:sldId id="285" r:id="rId12"/>
    <p:sldId id="295" r:id="rId13"/>
    <p:sldId id="286" r:id="rId14"/>
    <p:sldId id="296" r:id="rId15"/>
    <p:sldId id="287" r:id="rId16"/>
    <p:sldId id="288" r:id="rId17"/>
    <p:sldId id="292" r:id="rId18"/>
    <p:sldId id="289" r:id="rId19"/>
    <p:sldId id="290" r:id="rId20"/>
  </p:sldIdLst>
  <p:sldSz cx="9144000" cy="6858000" type="screen4x3"/>
  <p:notesSz cx="6865938" cy="95408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Myriad Pro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yriad Pro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05">
          <p15:clr>
            <a:srgbClr val="A4A3A4"/>
          </p15:clr>
        </p15:guide>
        <p15:guide id="2" pos="216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7" autoAdjust="0"/>
    <p:restoredTop sz="93447" autoAdjust="0"/>
  </p:normalViewPr>
  <p:slideViewPr>
    <p:cSldViewPr>
      <p:cViewPr varScale="1">
        <p:scale>
          <a:sx n="63" d="100"/>
          <a:sy n="63" d="100"/>
        </p:scale>
        <p:origin x="584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05"/>
        <p:guide pos="2163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2D9AC86-E429-0D7F-BEF3-D467637E0FC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94B3D-CA2B-B951-062F-42BCCE4E4E6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8ADDD5-F0AF-43DC-B5F4-DBA6EE119851}" type="datetimeFigureOut">
              <a:rPr lang="en-GB"/>
              <a:pPr>
                <a:defRPr/>
              </a:pPr>
              <a:t>09/04/2026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0BD8DC-FEAE-5203-5EA5-A11D16B056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45E195-983D-11BC-4329-510D525ED8B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4A31531-C8E5-4EA8-AD90-F3884C1FB9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CEB028-F4EE-238F-367E-B9CC1706756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CA50A3-C73C-331E-7CF3-628982FD051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9375" y="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63F5FAB-0904-449F-911B-37CE9C3A2CAB}" type="datetimeFigureOut">
              <a:rPr lang="en-US"/>
              <a:pPr>
                <a:defRPr/>
              </a:pPr>
              <a:t>4/9/2026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0CFC156-FCB1-9A11-6537-12A2F991A1C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047750" y="715963"/>
            <a:ext cx="4770438" cy="3578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821BDE7-4797-F866-B562-F63EAD1898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7388" y="4532313"/>
            <a:ext cx="5492750" cy="4292600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  <a:endParaRPr 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24EDB5-0A5D-8237-C183-D16DECB4D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234DB0-832F-0101-DF80-D0B6C50D91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9375" y="9061450"/>
            <a:ext cx="2974975" cy="477838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B0BDBA4-7FEC-44F3-A126-AD93DCBAB0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F422AFC6-09DA-1211-A045-E2FA3D4BB7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BBB236CB-9402-8B4E-8309-80188CAE21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BC79FD9D-E7F3-7059-3EF1-0DAEED901D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7FCBA27-0006-4E36-9B00-57E84EF02ECC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>
            <a:extLst>
              <a:ext uri="{FF2B5EF4-FFF2-40B4-BE49-F238E27FC236}">
                <a16:creationId xmlns:a16="http://schemas.microsoft.com/office/drawing/2014/main" id="{5C16497F-3D5C-9654-BFF7-7EA4D540ADE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>
            <a:extLst>
              <a:ext uri="{FF2B5EF4-FFF2-40B4-BE49-F238E27FC236}">
                <a16:creationId xmlns:a16="http://schemas.microsoft.com/office/drawing/2014/main" id="{C1865253-149D-3C96-EF01-BA343CCB54B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90F6E3-FF2A-5115-A913-3C98BC756D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899ACD-0BDD-4571-B012-6573AF06039B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95ADC126-6F20-46FD-FBF9-3257BEC068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E0B7BA8E-DAF5-04A8-2876-0651B4A948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7818DC57-4953-2207-5004-5BAF8BCD4BD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0EE6EE3-5CD9-4577-815A-46984529B55D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70A0633E-1A91-BC39-B476-B68CE883CE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7C9626CA-51F5-240F-5BCC-2D75641A05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7086A3CC-54CF-9DD4-2216-8C2655FD73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Myriad Pro"/>
              </a:defRPr>
            </a:lvl1pPr>
            <a:lvl2pPr marL="742950" indent="-285750">
              <a:defRPr>
                <a:solidFill>
                  <a:schemeClr val="tx1"/>
                </a:solidFill>
                <a:latin typeface="Myriad Pro"/>
              </a:defRPr>
            </a:lvl2pPr>
            <a:lvl3pPr marL="1143000" indent="-228600">
              <a:defRPr>
                <a:solidFill>
                  <a:schemeClr val="tx1"/>
                </a:solidFill>
                <a:latin typeface="Myriad Pro"/>
              </a:defRPr>
            </a:lvl3pPr>
            <a:lvl4pPr marL="1600200" indent="-228600">
              <a:defRPr>
                <a:solidFill>
                  <a:schemeClr val="tx1"/>
                </a:solidFill>
                <a:latin typeface="Myriad Pro"/>
              </a:defRPr>
            </a:lvl4pPr>
            <a:lvl5pPr marL="2057400" indent="-228600">
              <a:defRPr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52A875C-134E-4E11-A478-671B05E3C53C}" type="slidenum">
              <a:rPr lang="en-US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90E4760D-6BD6-6229-4542-30402F44B12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0028FA46-C173-B4FD-E730-27E5BF2715D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b="1"/>
              <a:t>Service Delivery Limitations </a:t>
            </a:r>
            <a:r>
              <a:rPr lang="en-GB" altLang="en-US"/>
              <a:t>GPS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7CDE6D-E027-8780-1472-5766202496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D00C9E-313D-46BA-A010-4497A75A518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365D0ECE-BD23-DFF5-3A73-6D931AB79E9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EC5F4956-1674-B8AA-F748-4F0E9C52CEB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b="1"/>
              <a:t>Ethics and Law</a:t>
            </a:r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943C2E-5079-06DF-470E-383598783E1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3232B13-69D5-431C-885E-24C5E5C3E96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978BB-59BE-CE5A-C006-5B04F1E6610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61A87-0101-4FE9-B273-22C3881F7406}" type="datetimeFigureOut">
              <a:rPr lang="en-GB"/>
              <a:pPr>
                <a:defRPr/>
              </a:pPr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E147F5-037E-76E4-81BC-1F9207652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1B25C0-E472-B62C-E2E6-62FB8A6D8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0ADE1-787C-414A-8588-17DEA016D03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437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A2D552-0C19-175D-3E5E-2A5013FE1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3FE4B-F46B-48C9-B2C3-1B2E6A9DA270}" type="datetimeFigureOut">
              <a:rPr lang="en-GB"/>
              <a:pPr>
                <a:defRPr/>
              </a:pPr>
              <a:t>09/04/2026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2372B-B751-1627-C210-64ABF2580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43BCC-63AB-4076-233A-01B2C6B45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BD86A-5E46-42E8-931A-6D040A34761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38708-C8EF-3110-C482-3C55A59442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E5EB7-EF70-4F11-8120-D7707AD80209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0ECF99D-1BE4-4D4D-8D51-E77E833A245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5CBE6-129A-4E0A-86CC-330F3C8C71F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09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5C2B01F-818D-B30E-8E59-20C76A402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3FF37-6CE5-4EE3-A8B2-CBE795CAC7CB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0D89A7-398B-8A68-8C7D-C17A2F1D0B3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E99AA-F85B-4E8B-B7F7-EC59674126F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0047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E330D092-A359-3CB6-819C-0A375D313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35909-10E4-4405-B72A-E5449151BC7F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F86548FA-30DB-FF21-23C2-603A302BBFB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3F98A7-6928-43EA-B754-7CA203A9ADD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7767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513D569-9559-A414-6B40-8B249A56F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37950-CE68-4613-9C10-409BCC9B5BC6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3EB8A0F-ADA7-46EA-5A41-338597D88B1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7DF84-8149-45FA-955C-43A2BA93041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639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1EA7F18-68AB-4476-D709-A044BC32A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C1C4E-5382-430D-9054-3F9B2CCAC835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354BC7F4-C1AC-4F70-C8E2-4654A61E2CA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47678-3A81-4FE2-9145-C28D7F4A75F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3434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EAD9959-093B-5B79-63A4-2EBC9A5BE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F4F68-F8EC-43ED-8C7C-9553D57C4E23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4081A-5020-AEDA-B98D-2CFF795E26B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4273E-7394-416C-9073-179C4CA21D8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3410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D8D446F-2A2C-AC7A-F170-C85F0B5BE4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39B7FE-135D-451C-9D4C-E1A3519194CC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E45210-6550-8786-E083-F24D37300A5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DD152-8242-46DA-93D4-CC9328F153A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3366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C7AA90-EA58-47B3-7E5E-506AB8B11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5F1CA-D119-4705-8958-5F98FACDE83D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6D85FDC-C905-578A-423A-A7CBD295A7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F223D-1989-46AF-A43A-2DDBB6142B1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9015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77D86E-6AE0-4AA3-77AC-3EE8DD41C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91DD6-6B83-4BED-A3AE-DAD2A4089732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6B46008-998D-8301-F856-58B1E3A855C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0BD3B-EF3C-4544-8A1D-AD364E20BBE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9350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F653910-122D-2851-4ED6-C0A26B2E83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DC6643A-64CF-E6DB-6EF2-83E0DA3B8C7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696DF0-BFF4-1396-053B-75B6D750E8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3FAEC76-2F53-4FF8-865D-6C8C79FD04C8}" type="datetimeFigureOut">
              <a:rPr lang="en-GB"/>
              <a:pPr>
                <a:defRPr/>
              </a:pPr>
              <a:t>09/04/2026</a:t>
            </a:fld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68B1B-13C7-1916-D9E2-C39A009608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D6CB96-6D13-44B3-ADAB-A4EAF3AA902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researchleap.com/critical-analysis-of-pensions-taking-into-account-selected-aspects-of-financial-literacy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s://creativecommons.org/licenses/by/3.0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F6B57723-43CF-F424-1B69-C62C02591F1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790575" y="1125538"/>
            <a:ext cx="7958138" cy="4679950"/>
          </a:xfrm>
        </p:spPr>
        <p:txBody>
          <a:bodyPr/>
          <a:lstStyle/>
          <a:p>
            <a:pPr algn="l" eaLnBrk="1" hangingPunct="1"/>
            <a:r>
              <a:rPr lang="en-GB" altLang="en-US" sz="3200" b="1"/>
              <a:t>Student name: Mabinty Kamara</a:t>
            </a:r>
            <a:br>
              <a:rPr lang="en-GB" altLang="en-US" sz="3200" b="1"/>
            </a:br>
            <a:r>
              <a:rPr lang="en-GB" altLang="en-US" sz="3200" b="1"/>
              <a:t>Student ID: 2327089</a:t>
            </a:r>
            <a:br>
              <a:rPr lang="en-GB" altLang="en-US" sz="3200" b="1"/>
            </a:br>
            <a:r>
              <a:rPr lang="en-GB" altLang="en-US" sz="3200" b="1"/>
              <a:t>Module Name: Digital Transformation in the Health and Care Professions </a:t>
            </a:r>
            <a:br>
              <a:rPr lang="en-GB" altLang="en-US" sz="3200" b="1"/>
            </a:br>
            <a:r>
              <a:rPr lang="en-GB" altLang="en-US" sz="3200" b="1"/>
              <a:t>Module Code: (BMHP6026)</a:t>
            </a:r>
            <a:br>
              <a:rPr lang="en-GB" altLang="en-US" sz="3200" b="1"/>
            </a:br>
            <a:r>
              <a:rPr lang="en-GB" altLang="en-US" sz="3200" b="1"/>
              <a:t>Lecture Name: Muhammed Khan </a:t>
            </a:r>
            <a:br>
              <a:rPr lang="en-GB" altLang="en-US" sz="3200" b="1"/>
            </a:br>
            <a:r>
              <a:rPr lang="en-GB" altLang="en-US" sz="3200" b="1"/>
              <a:t>Component 2 Assessment</a:t>
            </a:r>
            <a:endParaRPr lang="en-GB" altLang="en-US"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27992540-1A28-42DB-D011-5EEE074057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503237"/>
          </a:xfrm>
        </p:spPr>
        <p:txBody>
          <a:bodyPr/>
          <a:lstStyle/>
          <a:p>
            <a:r>
              <a:rPr lang="en-GB" altLang="en-US" sz="3200" b="1"/>
              <a:t>Table of Content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9DDC7F02-AF43-7F3E-1E89-2609CF3A7DB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692150"/>
            <a:ext cx="8785225" cy="496887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Introduction………………………………………………………………………………4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Innovation…………………………………………………………………………………5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Impact on Workforce………………………………………………………………...6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Workforce Critical Analysis…………………………………………………………7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Impact on Service Delivery…………………………………………………………8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Service Delivery Limitations……………………………………………………….9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Impact on patients…………………………………………………………...............10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Ethics and Law……………………………………………………………………..........11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Impact on community………………………………………………………….........12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Challenges of the innovation……………………………………………….........13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Recommendations……………………………………..........................................14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Conclusion……………………………………………………………………………........15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/>
              <a:t>Referencs………………………………………………………………………………..........16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b="1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A14AE46B-D6D0-BC11-B182-9FCFFC3B60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9138" y="620713"/>
            <a:ext cx="7427912" cy="647700"/>
          </a:xfrm>
        </p:spPr>
        <p:txBody>
          <a:bodyPr/>
          <a:lstStyle/>
          <a:p>
            <a:r>
              <a:rPr lang="en-GB" altLang="en-US" sz="3200" b="1"/>
              <a:t>Use of AI Acknowledgement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B5B69923-E51A-9787-A1E2-BF78EF0322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764704"/>
            <a:ext cx="8507412" cy="4824413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endParaRPr lang="en-GB" altLang="en-US" sz="2400" b="1"/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2400" b="1"/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2400" b="1"/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2400" b="1"/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2400" b="1"/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2400" b="1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6521A6E-2BCB-7DFC-9D84-C038E2681433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457200" y="1470819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evidence.</a:t>
            </a:r>
            <a:endParaRPr lang="en-GB" alt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F8EE2D54-2FA7-F772-123A-4549050753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7088" y="44450"/>
            <a:ext cx="6775450" cy="863600"/>
          </a:xfrm>
        </p:spPr>
        <p:txBody>
          <a:bodyPr/>
          <a:lstStyle/>
          <a:p>
            <a:pPr eaLnBrk="1" hangingPunct="1"/>
            <a:r>
              <a:rPr lang="en-GB" altLang="en-US" sz="3200" b="1" dirty="0"/>
              <a:t>Introduction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2ECE3503-FE24-9722-2951-47A71532BDD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388" y="908050"/>
            <a:ext cx="8785225" cy="4752975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</a:pP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  <a:t>Dementia is a progressive neurocognitive condition affecting memory, judgement and daily functioning. In the UK, around 900,000 people live with dementia, and this is expected to rise significantly (Alzheimer’s Society, 2023).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  <a:t>Wandering is a major risk, leading to missing-person incidents, injury and hospital admission (Robinson et al., 2019).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  <a:t>GPS tracking devices have been introduced as a digital safeguarding solution, allowing real-time location monitoring to improve safety while supporting independence.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GB" altLang="en-US" sz="18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altLang="en-US" sz="1800">
                <a:latin typeface="Arial" panose="020B0604020202020204" pitchFamily="34" charset="0"/>
                <a:cs typeface="Arial" panose="020B0604020202020204" pitchFamily="34" charset="0"/>
              </a:rPr>
              <a:t>This presentation critically evaluates their impact on the workforce, service delivery, patients and the wider community.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CEAE7407-CC2C-AF45-BC76-CE12484095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388" y="15875"/>
            <a:ext cx="8229600" cy="769938"/>
          </a:xfrm>
        </p:spPr>
        <p:txBody>
          <a:bodyPr/>
          <a:lstStyle/>
          <a:p>
            <a:pPr eaLnBrk="1" hangingPunct="1"/>
            <a:r>
              <a:rPr lang="en-GB" altLang="en-US" sz="3200" b="1"/>
              <a:t>Innovation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26EBD0B9-5DD7-B538-C786-87464D2EAB2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17500" y="765175"/>
            <a:ext cx="4830763" cy="4787900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GPS tracking devices are wearable technologies that provide real-time location data to carers and professionals.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They support: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Risk management and safeguarding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Independent living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Community-based care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This aligns with UK policy promoting ageing in place and digital transformation in health and social care (Department of Health and Social Care, 2022).</a:t>
            </a:r>
          </a:p>
        </p:txBody>
      </p:sp>
      <p:pic>
        <p:nvPicPr>
          <p:cNvPr id="13316" name="Picture 2">
            <a:extLst>
              <a:ext uri="{FF2B5EF4-FFF2-40B4-BE49-F238E27FC236}">
                <a16:creationId xmlns:a16="http://schemas.microsoft.com/office/drawing/2014/main" id="{C2706FAB-8A8B-C456-EBC5-79B64545D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1322388"/>
            <a:ext cx="3602037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EF9BFAE1-31B7-F525-C482-E19AB322CD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765175"/>
          </a:xfrm>
        </p:spPr>
        <p:txBody>
          <a:bodyPr/>
          <a:lstStyle/>
          <a:p>
            <a:pPr eaLnBrk="1" hangingPunct="1"/>
            <a:r>
              <a:rPr lang="en-GB" altLang="en-US" sz="3200" b="1"/>
              <a:t>Impact on Workforce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288EF035-66FF-76CA-B4A5-80ED9508768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65175"/>
            <a:ext cx="8229600" cy="4895850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GPS tracking shifts care from reactive to preventive approaches, reducing time spent on emergency searches (Robinson et al., 2019).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Positive impact: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Faster safeguarding response </a:t>
            </a: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Reduced physical workload </a:t>
            </a: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Improved monitoring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New responsibilities: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Data interpretation </a:t>
            </a: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Alert management </a:t>
            </a: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Consent documentation </a:t>
            </a: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Data protection awareness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Digital skills are increasingly essential in healthcare practice (NHS, 2019).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6B908141-93F1-7166-0691-59DB9FB1A9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720725"/>
          </a:xfrm>
        </p:spPr>
        <p:txBody>
          <a:bodyPr/>
          <a:lstStyle/>
          <a:p>
            <a:pPr eaLnBrk="1" hangingPunct="1"/>
            <a:r>
              <a:rPr lang="en-GB" altLang="en-US" sz="3200" b="1"/>
              <a:t>Workforce Critical Analysis</a:t>
            </a:r>
            <a:endParaRPr lang="en-GB" altLang="en-US" sz="32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4E0A88AE-03CC-5679-CF2A-EEB4CE0F05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388" y="909638"/>
            <a:ext cx="6443662" cy="4822825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Although GPS reduces physical workload, it increases administrative and ethical responsibilities.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Staff must apply the Mental Capacity Act 2005 when making decisions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Increased documentation and accountability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Risk of over-reliance on technology (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Niemeijer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et al., 2015)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GPS provides data, but not emotional or psychological insight, meaning professional judgement remains essential (NHS, 2019).</a:t>
            </a:r>
          </a:p>
        </p:txBody>
      </p:sp>
      <p:pic>
        <p:nvPicPr>
          <p:cNvPr id="16388" name="Picture 2">
            <a:extLst>
              <a:ext uri="{FF2B5EF4-FFF2-40B4-BE49-F238E27FC236}">
                <a16:creationId xmlns:a16="http://schemas.microsoft.com/office/drawing/2014/main" id="{E8B3644F-D63C-D79F-E3CC-E08FCBB08F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050" y="1052513"/>
            <a:ext cx="2520950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Box 3">
            <a:extLst>
              <a:ext uri="{FF2B5EF4-FFF2-40B4-BE49-F238E27FC236}">
                <a16:creationId xmlns:a16="http://schemas.microsoft.com/office/drawing/2014/main" id="{56C342B3-A339-A717-81AE-28906D1674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0975" y="9064625"/>
            <a:ext cx="680402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900">
                <a:hlinkClick r:id="rId3" tooltip="https://researchleap.com/critical-analysis-of-pensions-taking-into-account-selected-aspects-of-financial-literacy/"/>
              </a:rPr>
              <a:t>This Photo</a:t>
            </a:r>
            <a:r>
              <a:rPr lang="en-GB" altLang="en-US" sz="900"/>
              <a:t> by Unknown Author is licensed under </a:t>
            </a:r>
            <a:r>
              <a:rPr lang="en-GB" altLang="en-US" sz="900">
                <a:hlinkClick r:id="rId4" tooltip="https://creativecommons.org/licenses/by/3.0/"/>
              </a:rPr>
              <a:t>CC BY</a:t>
            </a:r>
            <a:endParaRPr lang="en-GB" altLang="en-US" sz="900"/>
          </a:p>
        </p:txBody>
      </p:sp>
      <p:pic>
        <p:nvPicPr>
          <p:cNvPr id="16390" name="Picture 4">
            <a:extLst>
              <a:ext uri="{FF2B5EF4-FFF2-40B4-BE49-F238E27FC236}">
                <a16:creationId xmlns:a16="http://schemas.microsoft.com/office/drawing/2014/main" id="{7186013D-A784-0816-327D-73E095AB8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-5127625"/>
            <a:ext cx="6804025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TextBox 5">
            <a:extLst>
              <a:ext uri="{FF2B5EF4-FFF2-40B4-BE49-F238E27FC236}">
                <a16:creationId xmlns:a16="http://schemas.microsoft.com/office/drawing/2014/main" id="{D86EB375-C43E-0C6C-1802-0ED5C11086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6656388"/>
            <a:ext cx="6804025" cy="23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900">
                <a:hlinkClick r:id="rId3" tooltip="https://researchleap.com/critical-analysis-of-pensions-taking-into-account-selected-aspects-of-financial-literacy/"/>
              </a:rPr>
              <a:t>This Photo</a:t>
            </a:r>
            <a:r>
              <a:rPr lang="en-GB" altLang="en-US" sz="900"/>
              <a:t> by Unknown Author is licensed under </a:t>
            </a:r>
            <a:r>
              <a:rPr lang="en-GB" altLang="en-US" sz="900">
                <a:hlinkClick r:id="rId4" tooltip="https://creativecommons.org/licenses/by/3.0/"/>
              </a:rPr>
              <a:t>CC BY</a:t>
            </a:r>
            <a:endParaRPr lang="en-GB" altLang="en-US" sz="9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EA57C434-010C-3F94-3A3B-FECD3D2780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76263"/>
          </a:xfrm>
        </p:spPr>
        <p:txBody>
          <a:bodyPr/>
          <a:lstStyle/>
          <a:p>
            <a:pPr eaLnBrk="1" hangingPunct="1"/>
            <a:r>
              <a:rPr lang="en-GB" altLang="en-US" sz="3200" b="1"/>
              <a:t>Impact on Service Delivery 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29C886F7-9FE5-9D29-0DF2-BDF1B382BE2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388" y="692150"/>
            <a:ext cx="6192837" cy="5040313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GPS supports preventive and community-based care by reducing crisis situations.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Fewer emergency call-outs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Reduced hospital admissions </a:t>
            </a:r>
          </a:p>
          <a:p>
            <a:pPr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Delayed institutionalisation (Howard et al., 2021) </a:t>
            </a:r>
          </a:p>
          <a:p>
            <a:pPr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Improved coordination between services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 aligns with UK health policy promoting integrated care systems (Department of Health and Social Care, 2022).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9466BB09-2BF6-6AEC-CD33-7FEA50C181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950" y="115888"/>
            <a:ext cx="8229600" cy="649287"/>
          </a:xfrm>
        </p:spPr>
        <p:txBody>
          <a:bodyPr/>
          <a:lstStyle/>
          <a:p>
            <a:pPr eaLnBrk="1" hangingPunct="1"/>
            <a:r>
              <a:rPr lang="en-GB" altLang="en-US" sz="3200" b="1"/>
              <a:t>Service Delivery Limitations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67B5CEDF-7D61-0EB8-8C94-1BD1EDCD772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850" y="765175"/>
            <a:ext cx="4968875" cy="496728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000" dirty="0"/>
              <a:t>Despite benefits, GPS has limitations: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Device failure and signal loss 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Fragmentation between services 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Reduced face-to-face monitoring </a:t>
            </a:r>
          </a:p>
          <a:p>
            <a:pPr>
              <a:defRPr/>
            </a:pPr>
            <a:endParaRPr lang="en-GB" sz="2000" dirty="0"/>
          </a:p>
          <a:p>
            <a:pPr>
              <a:defRPr/>
            </a:pPr>
            <a:r>
              <a:rPr lang="en-GB" sz="2000" dirty="0"/>
              <a:t>Inequality in access </a:t>
            </a:r>
          </a:p>
          <a:p>
            <a:pPr>
              <a:defRPr/>
            </a:pPr>
            <a:endParaRPr lang="en-GB" sz="2000" dirty="0"/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000" dirty="0"/>
              <a:t>Over-reliance on technology may reduce the quality of relational care (</a:t>
            </a:r>
            <a:r>
              <a:rPr lang="en-GB" sz="2000" dirty="0" err="1"/>
              <a:t>Niemeijer</a:t>
            </a:r>
            <a:r>
              <a:rPr lang="en-GB" sz="2000" dirty="0"/>
              <a:t> et al., 2015).</a:t>
            </a:r>
          </a:p>
        </p:txBody>
      </p:sp>
      <p:pic>
        <p:nvPicPr>
          <p:cNvPr id="18436" name="Picture 8">
            <a:extLst>
              <a:ext uri="{FF2B5EF4-FFF2-40B4-BE49-F238E27FC236}">
                <a16:creationId xmlns:a16="http://schemas.microsoft.com/office/drawing/2014/main" id="{FC4F4F67-947A-A677-2C96-F0019D13E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028700"/>
            <a:ext cx="3348038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52C78C43-87D5-7523-4412-E4445A1A8B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Impact on patients 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3D81EBD4-8DD5-1EDD-94D3-816352E080F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3916362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200" b="1" dirty="0"/>
              <a:t>Positive:</a:t>
            </a:r>
            <a:endParaRPr lang="en-GB" sz="2200" dirty="0"/>
          </a:p>
          <a:p>
            <a:pPr>
              <a:defRPr/>
            </a:pPr>
            <a:r>
              <a:rPr lang="en-GB" sz="2200" dirty="0"/>
              <a:t>Greater independence </a:t>
            </a:r>
          </a:p>
          <a:p>
            <a:pPr>
              <a:defRPr/>
            </a:pPr>
            <a:r>
              <a:rPr lang="en-GB" sz="2200" dirty="0"/>
              <a:t>Improved safety </a:t>
            </a:r>
          </a:p>
          <a:p>
            <a:pPr>
              <a:defRPr/>
            </a:pPr>
            <a:r>
              <a:rPr lang="en-GB" sz="2200" dirty="0"/>
              <a:t>Reduced family anxiety (Landau et al., 2018)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200" b="1" dirty="0"/>
              <a:t>Negative:</a:t>
            </a:r>
            <a:endParaRPr lang="en-GB" sz="2200" dirty="0"/>
          </a:p>
          <a:p>
            <a:pPr>
              <a:defRPr/>
            </a:pPr>
            <a:r>
              <a:rPr lang="en-GB" sz="2200" dirty="0"/>
              <a:t>Privacy concerns </a:t>
            </a:r>
          </a:p>
          <a:p>
            <a:pPr>
              <a:defRPr/>
            </a:pPr>
            <a:r>
              <a:rPr lang="en-GB" sz="2200" dirty="0"/>
              <a:t>Risk of surveillance </a:t>
            </a:r>
          </a:p>
          <a:p>
            <a:pPr>
              <a:defRPr/>
            </a:pPr>
            <a:r>
              <a:rPr lang="en-GB" sz="2200" dirty="0"/>
              <a:t>Confusion in advanced dementia </a:t>
            </a:r>
          </a:p>
          <a:p>
            <a:pPr algn="just">
              <a:defRPr/>
            </a:pPr>
            <a:r>
              <a:rPr lang="en-GB" sz="2200" dirty="0"/>
              <a:t>GPS can support quality of life but must be used carefully to maintain dignity (Landau et al., 2018).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B893CDA9-6C6D-7B79-46D3-7D91AEDE0A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6350"/>
            <a:ext cx="8229600" cy="758825"/>
          </a:xfrm>
        </p:spPr>
        <p:txBody>
          <a:bodyPr/>
          <a:lstStyle/>
          <a:p>
            <a:pPr eaLnBrk="1" hangingPunct="1"/>
            <a:r>
              <a:rPr lang="en-GB" altLang="en-US" sz="3200" b="1"/>
              <a:t>Ethics and Law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41BE256D-5AB7-1668-D8DE-B8CC7D9090C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765175"/>
            <a:ext cx="5761038" cy="4895850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400" dirty="0"/>
              <a:t>Key legal and ethical considerations:</a:t>
            </a:r>
          </a:p>
          <a:p>
            <a:pPr algn="just">
              <a:defRPr/>
            </a:pPr>
            <a:r>
              <a:rPr lang="en-GB" sz="2400" dirty="0"/>
              <a:t>Human Rights Act 1998 → right to privacy </a:t>
            </a:r>
          </a:p>
          <a:p>
            <a:pPr algn="just">
              <a:defRPr/>
            </a:pPr>
            <a:r>
              <a:rPr lang="en-GB" sz="2400" dirty="0"/>
              <a:t>Mental Capacity Act 2005 → best-interest decisions </a:t>
            </a:r>
          </a:p>
          <a:p>
            <a:pPr algn="just">
              <a:defRPr/>
            </a:pPr>
            <a:r>
              <a:rPr lang="en-GB" sz="2400" dirty="0"/>
              <a:t>UK GDPR → protection of personal data 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400" dirty="0"/>
              <a:t>GPS may be considered restrictive when used without consent (</a:t>
            </a:r>
            <a:r>
              <a:rPr lang="en-GB" sz="2400" dirty="0" err="1"/>
              <a:t>Niemeijer</a:t>
            </a:r>
            <a:r>
              <a:rPr lang="en-GB" sz="2400" dirty="0"/>
              <a:t> et al., 2015).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400" dirty="0"/>
              <a:t>This creates a key tension between </a:t>
            </a:r>
            <a:r>
              <a:rPr lang="en-GB" sz="2400" b="1" dirty="0"/>
              <a:t>autonomy and safeguarding</a:t>
            </a:r>
            <a:r>
              <a:rPr lang="en-GB" sz="2400" dirty="0"/>
              <a:t>.</a:t>
            </a:r>
          </a:p>
        </p:txBody>
      </p:sp>
      <p:pic>
        <p:nvPicPr>
          <p:cNvPr id="21508" name="Picture 2">
            <a:extLst>
              <a:ext uri="{FF2B5EF4-FFF2-40B4-BE49-F238E27FC236}">
                <a16:creationId xmlns:a16="http://schemas.microsoft.com/office/drawing/2014/main" id="{5523FD89-91F3-614E-91EA-ECA7E46E9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8238" y="765175"/>
            <a:ext cx="2674937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E08EB968-B2A8-556A-6913-9DB8FD2FE6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/>
              <a:t>Impact on community 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76BB19C5-377D-DAE8-BDF8-36B9D0C7719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77863" y="1417638"/>
            <a:ext cx="7788275" cy="3916362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b="1" dirty="0"/>
              <a:t>Benefits:</a:t>
            </a:r>
            <a:endParaRPr lang="en-GB" sz="2400" dirty="0"/>
          </a:p>
          <a:p>
            <a:pPr>
              <a:defRPr/>
            </a:pPr>
            <a:r>
              <a:rPr lang="en-GB" sz="2400" dirty="0"/>
              <a:t>Reduced police involvement (NPCC, 2022) </a:t>
            </a:r>
          </a:p>
          <a:p>
            <a:pPr>
              <a:defRPr/>
            </a:pPr>
            <a:r>
              <a:rPr lang="en-GB" sz="2400" dirty="0"/>
              <a:t>Improved public safety </a:t>
            </a:r>
          </a:p>
          <a:p>
            <a:pPr>
              <a:defRPr/>
            </a:pPr>
            <a:r>
              <a:rPr lang="en-GB" sz="2400" dirty="0"/>
              <a:t>Increased family participation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b="1" dirty="0"/>
              <a:t>Challenges:</a:t>
            </a:r>
            <a:endParaRPr lang="en-GB" sz="2400" dirty="0"/>
          </a:p>
          <a:p>
            <a:pPr>
              <a:defRPr/>
            </a:pPr>
            <a:r>
              <a:rPr lang="en-GB" sz="2400" dirty="0"/>
              <a:t>Carer burden </a:t>
            </a:r>
          </a:p>
          <a:p>
            <a:pPr>
              <a:defRPr/>
            </a:pPr>
            <a:r>
              <a:rPr lang="en-GB" sz="2400" dirty="0"/>
              <a:t>Surveillance concerns </a:t>
            </a:r>
          </a:p>
          <a:p>
            <a:pPr algn="just">
              <a:defRPr/>
            </a:pPr>
            <a:r>
              <a:rPr lang="en-GB" sz="2400" dirty="0"/>
              <a:t>Unequal access across regions (Department of Health and Social Care, 2022)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B06073F6-CA04-5806-3C2A-B458866997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635000"/>
          </a:xfrm>
        </p:spPr>
        <p:txBody>
          <a:bodyPr/>
          <a:lstStyle/>
          <a:p>
            <a:pPr eaLnBrk="1" hangingPunct="1"/>
            <a:r>
              <a:rPr lang="en-GB" altLang="en-US" sz="3200" b="1"/>
              <a:t>Challenges of the innovation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CBD1682B-5859-4ED8-601B-C4C4A0BF625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750888"/>
            <a:ext cx="5329238" cy="4765675"/>
          </a:xfrm>
        </p:spPr>
        <p:txBody>
          <a:bodyPr/>
          <a:lstStyle/>
          <a:p>
            <a:pPr eaLnBrk="1" hangingPunct="1"/>
            <a:r>
              <a:rPr lang="en-GB" altLang="en-US" sz="2000"/>
              <a:t>Data protection risks (UK GDPR, 2018)</a:t>
            </a:r>
          </a:p>
          <a:p>
            <a:pPr eaLnBrk="1" hangingPunct="1"/>
            <a:endParaRPr lang="en-GB" altLang="en-US" sz="2000"/>
          </a:p>
          <a:p>
            <a:pPr eaLnBrk="1" hangingPunct="1"/>
            <a:r>
              <a:rPr lang="en-GB" altLang="en-US" sz="2000"/>
              <a:t>Consent and capacity issues (Mental Capacity Act, 2005)</a:t>
            </a:r>
          </a:p>
          <a:p>
            <a:pPr eaLnBrk="1" hangingPunct="1"/>
            <a:endParaRPr lang="en-GB" altLang="en-US" sz="2000"/>
          </a:p>
          <a:p>
            <a:pPr eaLnBrk="1" hangingPunct="1"/>
            <a:r>
              <a:rPr lang="en-GB" altLang="en-US" sz="2000"/>
              <a:t>Technological limitations</a:t>
            </a:r>
          </a:p>
          <a:p>
            <a:pPr eaLnBrk="1" hangingPunct="1"/>
            <a:endParaRPr lang="en-GB" altLang="en-US" sz="2000"/>
          </a:p>
          <a:p>
            <a:pPr eaLnBrk="1" hangingPunct="1"/>
            <a:r>
              <a:rPr lang="en-GB" altLang="en-US" sz="2000"/>
              <a:t>Over-reliance on monitoring </a:t>
            </a:r>
          </a:p>
          <a:p>
            <a:pPr eaLnBrk="1" hangingPunct="1"/>
            <a:endParaRPr lang="en-GB" altLang="en-US" sz="2000"/>
          </a:p>
          <a:p>
            <a:pPr eaLnBrk="1" hangingPunct="1"/>
            <a:r>
              <a:rPr lang="en-GB" altLang="en-US" sz="2000"/>
              <a:t>Stigma and dignity concerns</a:t>
            </a:r>
          </a:p>
          <a:p>
            <a:pPr eaLnBrk="1" hangingPunct="1"/>
            <a:endParaRPr lang="en-GB" altLang="en-US" sz="2000"/>
          </a:p>
          <a:p>
            <a:pPr eaLnBrk="1" hangingPunct="1"/>
            <a:r>
              <a:rPr lang="en-GB" altLang="en-US" sz="2000"/>
              <a:t>Postcode lottery in access (Department of Health and Social Care, 2022)</a:t>
            </a:r>
          </a:p>
        </p:txBody>
      </p:sp>
      <p:pic>
        <p:nvPicPr>
          <p:cNvPr id="24580" name="Picture 5">
            <a:extLst>
              <a:ext uri="{FF2B5EF4-FFF2-40B4-BE49-F238E27FC236}">
                <a16:creationId xmlns:a16="http://schemas.microsoft.com/office/drawing/2014/main" id="{2781CA6F-C7EC-600D-90D7-A6EA9F56F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836613"/>
            <a:ext cx="3211513" cy="451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9EE15EC4-05F8-AFD0-3A15-57D7F0742B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/>
              <a:t>Recommendations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EAA9BABD-C928-A6B1-0169-FBD328D39BD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3916362"/>
          </a:xfrm>
        </p:spPr>
        <p:txBody>
          <a:bodyPr/>
          <a:lstStyle/>
          <a:p>
            <a:r>
              <a:rPr lang="en-GB" altLang="en-US" sz="2400"/>
              <a:t>Ethical frameworks aligned with MCA 2005</a:t>
            </a:r>
          </a:p>
          <a:p>
            <a:r>
              <a:rPr lang="en-GB" altLang="en-US" sz="2400"/>
              <a:t>Workforce digital training (NHS, 2019)</a:t>
            </a:r>
          </a:p>
          <a:p>
            <a:r>
              <a:rPr lang="en-GB" altLang="en-US" sz="2400"/>
              <a:t>Clear response protocols</a:t>
            </a:r>
          </a:p>
          <a:p>
            <a:r>
              <a:rPr lang="en-GB" altLang="en-US" sz="2400"/>
              <a:t>Strong data governance (UK GDPR, 2018)</a:t>
            </a:r>
          </a:p>
          <a:p>
            <a:r>
              <a:rPr lang="en-GB" altLang="en-US" sz="2400"/>
              <a:t>Person-centred implementation</a:t>
            </a:r>
          </a:p>
          <a:p>
            <a:r>
              <a:rPr lang="en-GB" altLang="en-US" sz="2400"/>
              <a:t>Address digital inequality (Department of Health and Social Care, 2022)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ECB49CF9-A41E-CE27-8C35-D6D06DD95A2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649287"/>
          </a:xfrm>
        </p:spPr>
        <p:txBody>
          <a:bodyPr/>
          <a:lstStyle/>
          <a:p>
            <a:pPr eaLnBrk="1" hangingPunct="1"/>
            <a:r>
              <a:rPr lang="en-GB" altLang="en-US" sz="3200" b="1"/>
              <a:t>Conclusion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7159379B-0EC1-EAEF-DC35-85703233C24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388" y="765175"/>
            <a:ext cx="6408737" cy="4895850"/>
          </a:xfrm>
        </p:spPr>
        <p:txBody>
          <a:bodyPr/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400" dirty="0"/>
              <a:t>GPS tracking devices improve safety, independence and service efficiency in dementia care.</a:t>
            </a:r>
          </a:p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sz="2400" dirty="0"/>
              <a:t>However, they also raise ethical, legal and practical challenges, particularly around privacy and autonomy (</a:t>
            </a:r>
            <a:r>
              <a:rPr lang="en-GB" sz="2400" dirty="0" err="1"/>
              <a:t>Niemeijer</a:t>
            </a:r>
            <a:r>
              <a:rPr lang="en-GB" sz="2400" dirty="0"/>
              <a:t> et al., 2015).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dirty="0"/>
              <a:t>Their effectiveness depends on:</a:t>
            </a:r>
          </a:p>
          <a:p>
            <a:pPr>
              <a:defRPr/>
            </a:pPr>
            <a:r>
              <a:rPr lang="en-GB" sz="2400" dirty="0"/>
              <a:t>Ethical use </a:t>
            </a:r>
          </a:p>
          <a:p>
            <a:pPr>
              <a:defRPr/>
            </a:pPr>
            <a:r>
              <a:rPr lang="en-GB" sz="2400" dirty="0"/>
              <a:t>Skilled workforce </a:t>
            </a:r>
          </a:p>
          <a:p>
            <a:pPr>
              <a:defRPr/>
            </a:pPr>
            <a:r>
              <a:rPr lang="en-GB" sz="2400" dirty="0"/>
              <a:t>Person-centred care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2400" dirty="0"/>
              <a:t>Technology should support care, not replace it.</a:t>
            </a:r>
          </a:p>
        </p:txBody>
      </p:sp>
      <p:pic>
        <p:nvPicPr>
          <p:cNvPr id="26628" name="Picture 2">
            <a:extLst>
              <a:ext uri="{FF2B5EF4-FFF2-40B4-BE49-F238E27FC236}">
                <a16:creationId xmlns:a16="http://schemas.microsoft.com/office/drawing/2014/main" id="{D347BC7A-AE0F-991F-1595-307C4353D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341438"/>
            <a:ext cx="2305050" cy="399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B9789BB2-B74E-DFA6-5500-C15D178FAF5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60375" y="188913"/>
            <a:ext cx="8229600" cy="638175"/>
          </a:xfrm>
        </p:spPr>
        <p:txBody>
          <a:bodyPr/>
          <a:lstStyle/>
          <a:p>
            <a:pPr eaLnBrk="1" hangingPunct="1"/>
            <a:r>
              <a:rPr lang="en-GB" altLang="en-US" b="1"/>
              <a:t>References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8E67D9A7-82FF-305D-099C-1C5D02A4292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827088"/>
            <a:ext cx="8229600" cy="4905375"/>
          </a:xfrm>
        </p:spPr>
        <p:txBody>
          <a:bodyPr/>
          <a:lstStyle/>
          <a:p>
            <a:pPr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Alzheimer’s Society (2023)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Dementia UK: Update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London: Alzheimer’s Society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Department of Health and Social Care (2022)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People at the Heart of Care: Adult Social Care Reform White Paper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London: DHSC.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Howard, R. et al. (2021) ‘Assistive technology and dementia care outcomes’,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Age and Ageing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50(3), pp. 789–795.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Human Rights Act 1998.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Landau, R., Werner, S. and Auslander, G. (2018) ‘Families’ and professional caregivers’ views of using advanced tracking technologies for people with dementia’,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Qualitative Health Research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28(3), pp. 459–469.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Mental Capacity Act 2005.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NHS (2019)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Topol Review: Preparing the Healthcare Workforce to Deliver the Digital Future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London: NHS England.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Niemeijer, A. et al. (2015) ‘Ethical considerations of surveillance technologies in dementia care’,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Nursing Ethics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22(3), pp. 307–320.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Robinson, L. et al. (2019) ‘Assistive technology for dementia: A systematic review’,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International Journal of Geriatric Psychiatry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34(4), pp. 510–523.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National Police Chiefs’ Council (2022) </a:t>
            </a:r>
            <a:r>
              <a:rPr lang="en-GB" altLang="en-US" sz="1600" i="1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Missing Persons Data Report</a:t>
            </a: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London: NPCC.</a:t>
            </a:r>
          </a:p>
          <a:p>
            <a:pPr algn="just" eaLnBrk="1" hangingPunct="1">
              <a:buFont typeface="Myriad Pro"/>
              <a:buAutoNum type="arabicPeriod"/>
            </a:pPr>
            <a:r>
              <a:rPr lang="en-GB" altLang="en-US" sz="1600"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UK GDPR (2018).</a:t>
            </a:r>
            <a:endParaRPr lang="en-GB" altLang="en-US" sz="1600"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terms/"/>
    <ds:schemaRef ds:uri="http://schemas.microsoft.com/office/2006/documentManagement/types"/>
    <ds:schemaRef ds:uri="303dbf9b-b85b-46a0-94f1-894078c07ecd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389</TotalTime>
  <Words>1104</Words>
  <Application>Microsoft Office PowerPoint</Application>
  <PresentationFormat>On-screen Show (4:3)</PresentationFormat>
  <Paragraphs>161</Paragraphs>
  <Slides>16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Myriad Pro</vt:lpstr>
      <vt:lpstr>Arial</vt:lpstr>
      <vt:lpstr>Calibri</vt:lpstr>
      <vt:lpstr>Aptos</vt:lpstr>
      <vt:lpstr>Times New Roman</vt:lpstr>
      <vt:lpstr>20140311PresentationUWTSDTemplate</vt:lpstr>
      <vt:lpstr>Student name: Mabinty Kamara Student ID: 2327089 Module Name: Digital Transformation in the Health and Care Professions  Module Code: (BMHP6026) Lecture Name: Muhammed Khan  Component 2 Assessment</vt:lpstr>
      <vt:lpstr>Table of Content</vt:lpstr>
      <vt:lpstr>Use of AI Acknowledgement</vt:lpstr>
      <vt:lpstr>Introduction</vt:lpstr>
      <vt:lpstr>Innovation</vt:lpstr>
      <vt:lpstr>Impact on Workforce</vt:lpstr>
      <vt:lpstr>Workforce Critical Analysis</vt:lpstr>
      <vt:lpstr>Impact on Service Delivery </vt:lpstr>
      <vt:lpstr>Service Delivery Limitations</vt:lpstr>
      <vt:lpstr>Impact on patients </vt:lpstr>
      <vt:lpstr>Ethics and Law</vt:lpstr>
      <vt:lpstr>Impact on community </vt:lpstr>
      <vt:lpstr>Challenges of the innovation</vt:lpstr>
      <vt:lpstr>Recommendations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Certificate of Higher Education in Skills for the Workplace   Effective Team Working &amp; Communications (BMSW 4002) Defining and Classifying Groups</dc:title>
  <dc:creator>Rebecca Stewart</dc:creator>
  <cp:lastModifiedBy>Mabinty Kamara (2327089)</cp:lastModifiedBy>
  <cp:revision>192</cp:revision>
  <cp:lastPrinted>2021-01-18T19:39:53Z</cp:lastPrinted>
  <dcterms:created xsi:type="dcterms:W3CDTF">2020-06-13T21:56:47Z</dcterms:created>
  <dcterms:modified xsi:type="dcterms:W3CDTF">2026-04-09T23:02:23Z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haredWithUsers">
    <vt:lpwstr>352;#Alison Harding;#2520;#Rachel Bendall;#2266;#Ruth Groff</vt:lpwstr>
  </property>
</Properties>
</file>