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67" r:id="rId7"/>
    <p:sldId id="262" r:id="rId8"/>
    <p:sldId id="270" r:id="rId9"/>
    <p:sldId id="265" r:id="rId10"/>
    <p:sldId id="259" r:id="rId11"/>
    <p:sldId id="264" r:id="rId12"/>
    <p:sldId id="268"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varScale="1">
        <p:scale>
          <a:sx n="143" d="100"/>
          <a:sy n="143" d="100"/>
        </p:scale>
        <p:origin x="120"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D2411-D6BB-4E1C-AD0B-4E15275099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D1CBDD-B6F1-4F2E-ADE0-3B302FC64B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911367-1756-4730-BCA2-3C51C598045E}"/>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DADCDF66-046C-4710-B81D-9B596D5F69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3F37EE-6CE0-42D1-BE79-628A9D821CF2}"/>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1882836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55BC-F06C-4039-A805-6F551921759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01ACAB-152E-4FB5-8A97-615339B5ED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830E5D-642E-42A7-B122-497602800D3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B7D56E13-DF19-4F9A-94CF-F99E7A85EE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9F7D0-60A3-4897-B479-B2C82FFCB1BD}"/>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734608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A2315-C8DB-4991-9226-1A8A1B6442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08E252-7EB7-4A33-9E36-3FBF2B4418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C28499-7F6D-4AAE-8A01-6B73D7863001}"/>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19BEE196-7A41-437A-804E-C33810B9E2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7FA05-C5D9-41A3-9479-8B4AB261AC0E}"/>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2869747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87681-2C36-4728-8A03-8E7EDD0BA7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B1D93F-2BD5-40D0-852F-12701D2E04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8BB617-1EF5-41D7-A111-1C6D0C845AF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93B79A-3BF0-4D97-A81B-5CCFFE3D509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8E07AA30-DABF-4FD4-A463-43163D12BF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E3D940-7CD3-4F5D-B4E4-A55D3E4D7B4C}"/>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1504570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A2C0C-840F-42B4-9EE5-B71809C50B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E95A7C-905C-4DD5-B540-07F936D50F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8D649A-FB7A-4954-87B5-6D0028E2F4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382754-0CF1-414C-9C8C-D0808E35C6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7D03177-2695-4862-84A4-34E7356162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110CBA-D13C-4F80-A798-BF53E5CB8C1A}"/>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8" name="Footer Placeholder 7">
            <a:extLst>
              <a:ext uri="{FF2B5EF4-FFF2-40B4-BE49-F238E27FC236}">
                <a16:creationId xmlns:a16="http://schemas.microsoft.com/office/drawing/2014/main" id="{53224B51-C9B1-457A-A761-69E9434916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AF4C6E-EDAB-4C52-BBA9-AA1D3090CE4F}"/>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219360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B162F-AA85-40B2-8F8C-89335709E6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E035A7-2631-4BF0-B257-29312EAB04B0}"/>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4" name="Footer Placeholder 3">
            <a:extLst>
              <a:ext uri="{FF2B5EF4-FFF2-40B4-BE49-F238E27FC236}">
                <a16:creationId xmlns:a16="http://schemas.microsoft.com/office/drawing/2014/main" id="{D7112F4D-594B-4B40-B2ED-9D50EF969C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910DD0-3CA0-4C35-B426-1C6C6B593CB5}"/>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952457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45082D-F8D0-4C08-BFFC-004DF75D7F6D}"/>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3" name="Footer Placeholder 2">
            <a:extLst>
              <a:ext uri="{FF2B5EF4-FFF2-40B4-BE49-F238E27FC236}">
                <a16:creationId xmlns:a16="http://schemas.microsoft.com/office/drawing/2014/main" id="{B7F9B189-AA16-41E7-AAFF-0C9FE60E60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9E4828-EC3F-4A23-8A67-C2AC4756C9D6}"/>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83174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9E2CD-2AE7-4402-A1C4-2B9BAC8DD3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7753CF-A313-4BCE-9A16-C60A97AD98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8E956E-BDA3-4B3F-B524-799E52C3C1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53CA00-081D-44C6-9ADB-E7C6E87CB376}"/>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08B6A284-1B19-4D83-80F8-D7DCEB8291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FB3082-5C17-46CD-BF2C-297C948E272E}"/>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425837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44F35-5629-4345-8C51-C9AE33CF9C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EC8CDC-9E8A-4B49-880F-3B6CF2D257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5E9066-0369-4CA0-A513-CD9F34D4D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9451B9-A6DC-4CEC-A93A-0CDED792BCC1}"/>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6" name="Footer Placeholder 5">
            <a:extLst>
              <a:ext uri="{FF2B5EF4-FFF2-40B4-BE49-F238E27FC236}">
                <a16:creationId xmlns:a16="http://schemas.microsoft.com/office/drawing/2014/main" id="{25C30E17-66E5-4C5A-9172-A66524DA2C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1DAA64-5725-4B19-8F43-4877C8CA610F}"/>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415107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A2812-38CB-4664-A2EB-C5E5C087C2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AE3F0F-B826-4171-A5EE-E29A57C066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5B2512-D991-4A6D-B589-14EED680DD1C}"/>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4822E9FC-4065-4DC0-BBAA-4F8FB47D4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B10ECE-CB80-46D6-AC79-5C138827E07A}"/>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2951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56B601-1581-4AB2-B017-D0A7747389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658D6A-1176-4DA3-84D0-A3258CDE863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3B8A4A-9C74-4F19-9CDD-112761A66EEF}"/>
              </a:ext>
            </a:extLst>
          </p:cNvPr>
          <p:cNvSpPr>
            <a:spLocks noGrp="1"/>
          </p:cNvSpPr>
          <p:nvPr>
            <p:ph type="dt" sz="half" idx="10"/>
          </p:nvPr>
        </p:nvSpPr>
        <p:spPr/>
        <p:txBody>
          <a:body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2A2F9E28-BC78-4E0B-BEB8-C612960837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3E777-B47B-4BAE-B39D-6AB48E8A939D}"/>
              </a:ext>
            </a:extLst>
          </p:cNvPr>
          <p:cNvSpPr>
            <a:spLocks noGrp="1"/>
          </p:cNvSpPr>
          <p:nvPr>
            <p:ph type="sldNum" sz="quarter" idx="12"/>
          </p:nvPr>
        </p:nvSpPr>
        <p:spPr/>
        <p:txBody>
          <a:bodyPr/>
          <a:lstStyle/>
          <a:p>
            <a:fld id="{A5E09FA2-26D8-4888-B5BF-0E4C1C34407D}" type="slidenum">
              <a:rPr lang="en-GB" smtClean="0"/>
              <a:t>‹#›</a:t>
            </a:fld>
            <a:endParaRPr lang="en-GB"/>
          </a:p>
        </p:txBody>
      </p:sp>
    </p:spTree>
    <p:extLst>
      <p:ext uri="{BB962C8B-B14F-4D97-AF65-F5344CB8AC3E}">
        <p14:creationId xmlns:p14="http://schemas.microsoft.com/office/powerpoint/2010/main" val="3451080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8B7D18-91A7-43E8-85B9-4C95FF6D8B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CD0225-EE14-4C49-B62E-3B326C7C79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479E8F-CD27-4425-9A67-FCB510F33A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6D818C-C501-4B46-A3F0-DBF5ABA0106E}" type="datetimeFigureOut">
              <a:rPr lang="en-GB" smtClean="0"/>
              <a:t>11/03/2022</a:t>
            </a:fld>
            <a:endParaRPr lang="en-GB"/>
          </a:p>
        </p:txBody>
      </p:sp>
      <p:sp>
        <p:nvSpPr>
          <p:cNvPr id="5" name="Footer Placeholder 4">
            <a:extLst>
              <a:ext uri="{FF2B5EF4-FFF2-40B4-BE49-F238E27FC236}">
                <a16:creationId xmlns:a16="http://schemas.microsoft.com/office/drawing/2014/main" id="{660A16FC-3059-4B9A-A345-C9AECC7D47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7388BA0-11F7-45B2-9799-AA8FC6B77C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E09FA2-26D8-4888-B5BF-0E4C1C34407D}" type="slidenum">
              <a:rPr lang="en-GB" smtClean="0"/>
              <a:t>‹#›</a:t>
            </a:fld>
            <a:endParaRPr lang="en-GB"/>
          </a:p>
        </p:txBody>
      </p:sp>
    </p:spTree>
    <p:extLst>
      <p:ext uri="{BB962C8B-B14F-4D97-AF65-F5344CB8AC3E}">
        <p14:creationId xmlns:p14="http://schemas.microsoft.com/office/powerpoint/2010/main" val="2107716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81C9BB-9273-4BE2-8997-6D532D40D10B}"/>
              </a:ext>
            </a:extLst>
          </p:cNvPr>
          <p:cNvSpPr>
            <a:spLocks noGrp="1"/>
          </p:cNvSpPr>
          <p:nvPr>
            <p:ph type="ctrTitle"/>
          </p:nvPr>
        </p:nvSpPr>
        <p:spPr>
          <a:xfrm>
            <a:off x="5206995" y="641041"/>
            <a:ext cx="6124576" cy="3005494"/>
          </a:xfrm>
        </p:spPr>
        <p:txBody>
          <a:bodyPr>
            <a:normAutofit fontScale="90000"/>
          </a:bodyPr>
          <a:lstStyle/>
          <a:p>
            <a:pPr algn="r"/>
            <a:r>
              <a:rPr lang="en-GB" sz="7200" dirty="0">
                <a:solidFill>
                  <a:schemeClr val="bg1"/>
                </a:solidFill>
              </a:rPr>
              <a:t>Object analysis: silver-gold bracelet</a:t>
            </a:r>
          </a:p>
        </p:txBody>
      </p:sp>
      <p:sp>
        <p:nvSpPr>
          <p:cNvPr id="43" name="Freeform: Shape 42">
            <a:extLst>
              <a:ext uri="{FF2B5EF4-FFF2-40B4-BE49-F238E27FC236}">
                <a16:creationId xmlns:a16="http://schemas.microsoft.com/office/drawing/2014/main" id="{E253338B-EC15-4112-B0AA-4135021E9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1"/>
            <a:ext cx="4572002" cy="6858002"/>
          </a:xfrm>
          <a:custGeom>
            <a:avLst/>
            <a:gdLst>
              <a:gd name="connsiteX0" fmla="*/ 4214994 w 4572002"/>
              <a:gd name="connsiteY0" fmla="*/ 6564620 h 6858002"/>
              <a:gd name="connsiteX1" fmla="*/ 4214994 w 4572002"/>
              <a:gd name="connsiteY1" fmla="*/ 6564621 h 6858002"/>
              <a:gd name="connsiteX2" fmla="*/ 4237474 w 4572002"/>
              <a:gd name="connsiteY2" fmla="*/ 6588626 h 6858002"/>
              <a:gd name="connsiteX3" fmla="*/ 4254096 w 4572002"/>
              <a:gd name="connsiteY3" fmla="*/ 6625225 h 6858002"/>
              <a:gd name="connsiteX4" fmla="*/ 4247001 w 4572002"/>
              <a:gd name="connsiteY4" fmla="*/ 6662540 h 6858002"/>
              <a:gd name="connsiteX5" fmla="*/ 4247000 w 4572002"/>
              <a:gd name="connsiteY5" fmla="*/ 6662541 h 6858002"/>
              <a:gd name="connsiteX6" fmla="*/ 4246999 w 4572002"/>
              <a:gd name="connsiteY6" fmla="*/ 6662544 h 6858002"/>
              <a:gd name="connsiteX7" fmla="*/ 4235550 w 4572002"/>
              <a:gd name="connsiteY7" fmla="*/ 6683027 h 6858002"/>
              <a:gd name="connsiteX8" fmla="*/ 4232403 w 4572002"/>
              <a:gd name="connsiteY8" fmla="*/ 6702976 h 6858002"/>
              <a:gd name="connsiteX9" fmla="*/ 4232403 w 4572002"/>
              <a:gd name="connsiteY9" fmla="*/ 6702977 h 6858002"/>
              <a:gd name="connsiteX10" fmla="*/ 4246238 w 4572002"/>
              <a:gd name="connsiteY10" fmla="*/ 6742553 h 6858002"/>
              <a:gd name="connsiteX11" fmla="*/ 4246239 w 4572002"/>
              <a:gd name="connsiteY11" fmla="*/ 6742555 h 6858002"/>
              <a:gd name="connsiteX12" fmla="*/ 4265716 w 4572002"/>
              <a:gd name="connsiteY12" fmla="*/ 6812062 h 6858002"/>
              <a:gd name="connsiteX13" fmla="*/ 4265717 w 4572002"/>
              <a:gd name="connsiteY13" fmla="*/ 6812064 h 6858002"/>
              <a:gd name="connsiteX14" fmla="*/ 4265717 w 4572002"/>
              <a:gd name="connsiteY14" fmla="*/ 6812063 h 6858002"/>
              <a:gd name="connsiteX15" fmla="*/ 4265716 w 4572002"/>
              <a:gd name="connsiteY15" fmla="*/ 6812062 h 6858002"/>
              <a:gd name="connsiteX16" fmla="*/ 4260942 w 4572002"/>
              <a:gd name="connsiteY16" fmla="*/ 6776800 h 6858002"/>
              <a:gd name="connsiteX17" fmla="*/ 4246239 w 4572002"/>
              <a:gd name="connsiteY17" fmla="*/ 6742555 h 6858002"/>
              <a:gd name="connsiteX18" fmla="*/ 4246238 w 4572002"/>
              <a:gd name="connsiteY18" fmla="*/ 6742552 h 6858002"/>
              <a:gd name="connsiteX19" fmla="*/ 4232403 w 4572002"/>
              <a:gd name="connsiteY19" fmla="*/ 6702976 h 6858002"/>
              <a:gd name="connsiteX20" fmla="*/ 4246999 w 4572002"/>
              <a:gd name="connsiteY20" fmla="*/ 6662544 h 6858002"/>
              <a:gd name="connsiteX21" fmla="*/ 4247000 w 4572002"/>
              <a:gd name="connsiteY21" fmla="*/ 6662542 h 6858002"/>
              <a:gd name="connsiteX22" fmla="*/ 4247001 w 4572002"/>
              <a:gd name="connsiteY22" fmla="*/ 6662540 h 6858002"/>
              <a:gd name="connsiteX23" fmla="*/ 4254084 w 4572002"/>
              <a:gd name="connsiteY23" fmla="*/ 6645552 h 6858002"/>
              <a:gd name="connsiteX24" fmla="*/ 4254096 w 4572002"/>
              <a:gd name="connsiteY24" fmla="*/ 6625225 h 6858002"/>
              <a:gd name="connsiteX25" fmla="*/ 4254096 w 4572002"/>
              <a:gd name="connsiteY25" fmla="*/ 6625224 h 6858002"/>
              <a:gd name="connsiteX26" fmla="*/ 4237474 w 4572002"/>
              <a:gd name="connsiteY26" fmla="*/ 6588625 h 6858002"/>
              <a:gd name="connsiteX27" fmla="*/ 4295315 w 4572002"/>
              <a:gd name="connsiteY27" fmla="*/ 6438981 h 6858002"/>
              <a:gd name="connsiteX28" fmla="*/ 4275385 w 4572002"/>
              <a:gd name="connsiteY28" fmla="*/ 6463840 h 6858002"/>
              <a:gd name="connsiteX29" fmla="*/ 4275382 w 4572002"/>
              <a:gd name="connsiteY29" fmla="*/ 6463849 h 6858002"/>
              <a:gd name="connsiteX30" fmla="*/ 4261587 w 4572002"/>
              <a:gd name="connsiteY30" fmla="*/ 6513012 h 6858002"/>
              <a:gd name="connsiteX31" fmla="*/ 4242781 w 4572002"/>
              <a:gd name="connsiteY31" fmla="*/ 6546194 h 6858002"/>
              <a:gd name="connsiteX32" fmla="*/ 4242781 w 4572002"/>
              <a:gd name="connsiteY32" fmla="*/ 6546195 h 6858002"/>
              <a:gd name="connsiteX33" fmla="*/ 4259120 w 4572002"/>
              <a:gd name="connsiteY33" fmla="*/ 6521804 h 6858002"/>
              <a:gd name="connsiteX34" fmla="*/ 4261587 w 4572002"/>
              <a:gd name="connsiteY34" fmla="*/ 6513012 h 6858002"/>
              <a:gd name="connsiteX35" fmla="*/ 4264398 w 4572002"/>
              <a:gd name="connsiteY35" fmla="*/ 6508052 h 6858002"/>
              <a:gd name="connsiteX36" fmla="*/ 4275382 w 4572002"/>
              <a:gd name="connsiteY36" fmla="*/ 6463849 h 6858002"/>
              <a:gd name="connsiteX37" fmla="*/ 4275385 w 4572002"/>
              <a:gd name="connsiteY37" fmla="*/ 6463841 h 6858002"/>
              <a:gd name="connsiteX38" fmla="*/ 4295315 w 4572002"/>
              <a:gd name="connsiteY38" fmla="*/ 6438981 h 6858002"/>
              <a:gd name="connsiteX39" fmla="*/ 4381289 w 4572002"/>
              <a:gd name="connsiteY39" fmla="*/ 6365204 h 6858002"/>
              <a:gd name="connsiteX40" fmla="*/ 4380008 w 4572002"/>
              <a:gd name="connsiteY40" fmla="*/ 6387910 h 6858002"/>
              <a:gd name="connsiteX41" fmla="*/ 4378243 w 4572002"/>
              <a:gd name="connsiteY41" fmla="*/ 6391549 h 6858002"/>
              <a:gd name="connsiteX42" fmla="*/ 4370589 w 4572002"/>
              <a:gd name="connsiteY42" fmla="*/ 6407332 h 6858002"/>
              <a:gd name="connsiteX43" fmla="*/ 4370589 w 4572002"/>
              <a:gd name="connsiteY43" fmla="*/ 6407333 h 6858002"/>
              <a:gd name="connsiteX44" fmla="*/ 4378243 w 4572002"/>
              <a:gd name="connsiteY44" fmla="*/ 6391549 h 6858002"/>
              <a:gd name="connsiteX45" fmla="*/ 4380008 w 4572002"/>
              <a:gd name="connsiteY45" fmla="*/ 6387910 h 6858002"/>
              <a:gd name="connsiteX46" fmla="*/ 4142220 w 4572002"/>
              <a:gd name="connsiteY46" fmla="*/ 4221391 h 6858002"/>
              <a:gd name="connsiteX47" fmla="*/ 4142220 w 4572002"/>
              <a:gd name="connsiteY47" fmla="*/ 4221392 h 6858002"/>
              <a:gd name="connsiteX48" fmla="*/ 4147936 w 4572002"/>
              <a:gd name="connsiteY48" fmla="*/ 4253015 h 6858002"/>
              <a:gd name="connsiteX49" fmla="*/ 4187752 w 4572002"/>
              <a:gd name="connsiteY49" fmla="*/ 4324646 h 6858002"/>
              <a:gd name="connsiteX50" fmla="*/ 4196706 w 4572002"/>
              <a:gd name="connsiteY50" fmla="*/ 4363891 h 6858002"/>
              <a:gd name="connsiteX51" fmla="*/ 4195944 w 4572002"/>
              <a:gd name="connsiteY51" fmla="*/ 4482004 h 6858002"/>
              <a:gd name="connsiteX52" fmla="*/ 4135934 w 4572002"/>
              <a:gd name="connsiteY52" fmla="*/ 4659174 h 6858002"/>
              <a:gd name="connsiteX53" fmla="*/ 4127932 w 4572002"/>
              <a:gd name="connsiteY53" fmla="*/ 4677655 h 6858002"/>
              <a:gd name="connsiteX54" fmla="*/ 4118025 w 4572002"/>
              <a:gd name="connsiteY54" fmla="*/ 4767764 h 6858002"/>
              <a:gd name="connsiteX55" fmla="*/ 4116716 w 4572002"/>
              <a:gd name="connsiteY55" fmla="*/ 4800483 h 6858002"/>
              <a:gd name="connsiteX56" fmla="*/ 4116716 w 4572002"/>
              <a:gd name="connsiteY56" fmla="*/ 4800484 h 6858002"/>
              <a:gd name="connsiteX57" fmla="*/ 4131552 w 4572002"/>
              <a:gd name="connsiteY57" fmla="*/ 4828917 h 6858002"/>
              <a:gd name="connsiteX58" fmla="*/ 4153733 w 4572002"/>
              <a:gd name="connsiteY58" fmla="*/ 4863343 h 6858002"/>
              <a:gd name="connsiteX59" fmla="*/ 4161262 w 4572002"/>
              <a:gd name="connsiteY59" fmla="*/ 4889275 h 6858002"/>
              <a:gd name="connsiteX60" fmla="*/ 4159557 w 4572002"/>
              <a:gd name="connsiteY60" fmla="*/ 4912168 h 6858002"/>
              <a:gd name="connsiteX61" fmla="*/ 4158155 w 4572002"/>
              <a:gd name="connsiteY61" fmla="*/ 4933804 h 6858002"/>
              <a:gd name="connsiteX62" fmla="*/ 4158155 w 4572002"/>
              <a:gd name="connsiteY62" fmla="*/ 4933805 h 6858002"/>
              <a:gd name="connsiteX63" fmla="*/ 4162914 w 4572002"/>
              <a:gd name="connsiteY63" fmla="*/ 4952673 h 6858002"/>
              <a:gd name="connsiteX64" fmla="*/ 4165707 w 4572002"/>
              <a:gd name="connsiteY64" fmla="*/ 4957454 h 6858002"/>
              <a:gd name="connsiteX65" fmla="*/ 4166985 w 4572002"/>
              <a:gd name="connsiteY65" fmla="*/ 4961456 h 6858002"/>
              <a:gd name="connsiteX66" fmla="*/ 4182989 w 4572002"/>
              <a:gd name="connsiteY66" fmla="*/ 4987038 h 6858002"/>
              <a:gd name="connsiteX67" fmla="*/ 4209468 w 4572002"/>
              <a:gd name="connsiteY67" fmla="*/ 5041522 h 6858002"/>
              <a:gd name="connsiteX68" fmla="*/ 4216684 w 4572002"/>
              <a:gd name="connsiteY68" fmla="*/ 5072376 h 6858002"/>
              <a:gd name="connsiteX69" fmla="*/ 4222587 w 4572002"/>
              <a:gd name="connsiteY69" fmla="*/ 5087441 h 6858002"/>
              <a:gd name="connsiteX70" fmla="*/ 4235615 w 4572002"/>
              <a:gd name="connsiteY70" fmla="*/ 5133220 h 6858002"/>
              <a:gd name="connsiteX71" fmla="*/ 4235616 w 4572002"/>
              <a:gd name="connsiteY71" fmla="*/ 5133225 h 6858002"/>
              <a:gd name="connsiteX72" fmla="*/ 4228901 w 4572002"/>
              <a:gd name="connsiteY72" fmla="*/ 5166113 h 6858002"/>
              <a:gd name="connsiteX73" fmla="*/ 4228901 w 4572002"/>
              <a:gd name="connsiteY73" fmla="*/ 5166114 h 6858002"/>
              <a:gd name="connsiteX74" fmla="*/ 4229593 w 4572002"/>
              <a:gd name="connsiteY74" fmla="*/ 5172091 h 6858002"/>
              <a:gd name="connsiteX75" fmla="*/ 4232139 w 4572002"/>
              <a:gd name="connsiteY75" fmla="*/ 5179068 h 6858002"/>
              <a:gd name="connsiteX76" fmla="*/ 4231973 w 4572002"/>
              <a:gd name="connsiteY76" fmla="*/ 5229434 h 6858002"/>
              <a:gd name="connsiteX77" fmla="*/ 4225669 w 4572002"/>
              <a:gd name="connsiteY77" fmla="*/ 5241089 h 6858002"/>
              <a:gd name="connsiteX78" fmla="*/ 4208517 w 4572002"/>
              <a:gd name="connsiteY78" fmla="*/ 5272796 h 6858002"/>
              <a:gd name="connsiteX79" fmla="*/ 4184613 w 4572002"/>
              <a:gd name="connsiteY79" fmla="*/ 5312288 h 6858002"/>
              <a:gd name="connsiteX80" fmla="*/ 4183557 w 4572002"/>
              <a:gd name="connsiteY80" fmla="*/ 5321350 h 6858002"/>
              <a:gd name="connsiteX81" fmla="*/ 4181083 w 4572002"/>
              <a:gd name="connsiteY81" fmla="*/ 5326163 h 6858002"/>
              <a:gd name="connsiteX82" fmla="*/ 4179637 w 4572002"/>
              <a:gd name="connsiteY82" fmla="*/ 5355014 h 6858002"/>
              <a:gd name="connsiteX83" fmla="*/ 4179637 w 4572002"/>
              <a:gd name="connsiteY83" fmla="*/ 5355015 h 6858002"/>
              <a:gd name="connsiteX84" fmla="*/ 4184513 w 4572002"/>
              <a:gd name="connsiteY84" fmla="*/ 5385385 h 6858002"/>
              <a:gd name="connsiteX85" fmla="*/ 4192704 w 4572002"/>
              <a:gd name="connsiteY85" fmla="*/ 5425583 h 6858002"/>
              <a:gd name="connsiteX86" fmla="*/ 4204327 w 4572002"/>
              <a:gd name="connsiteY86" fmla="*/ 5480638 h 6858002"/>
              <a:gd name="connsiteX87" fmla="*/ 4208850 w 4572002"/>
              <a:gd name="connsiteY87" fmla="*/ 5507668 h 6858002"/>
              <a:gd name="connsiteX88" fmla="*/ 4198232 w 4572002"/>
              <a:gd name="connsiteY88" fmla="*/ 5531692 h 6858002"/>
              <a:gd name="connsiteX89" fmla="*/ 4198231 w 4572002"/>
              <a:gd name="connsiteY89" fmla="*/ 5531693 h 6858002"/>
              <a:gd name="connsiteX90" fmla="*/ 4188085 w 4572002"/>
              <a:gd name="connsiteY90" fmla="*/ 5547578 h 6858002"/>
              <a:gd name="connsiteX91" fmla="*/ 4188085 w 4572002"/>
              <a:gd name="connsiteY91" fmla="*/ 5547579 h 6858002"/>
              <a:gd name="connsiteX92" fmla="*/ 4197659 w 4572002"/>
              <a:gd name="connsiteY92" fmla="*/ 5562747 h 6858002"/>
              <a:gd name="connsiteX93" fmla="*/ 4268907 w 4572002"/>
              <a:gd name="connsiteY93" fmla="*/ 5704484 h 6858002"/>
              <a:gd name="connsiteX94" fmla="*/ 4274812 w 4572002"/>
              <a:gd name="connsiteY94" fmla="*/ 5740489 h 6858002"/>
              <a:gd name="connsiteX95" fmla="*/ 4283578 w 4572002"/>
              <a:gd name="connsiteY95" fmla="*/ 5760874 h 6858002"/>
              <a:gd name="connsiteX96" fmla="*/ 4371973 w 4572002"/>
              <a:gd name="connsiteY96" fmla="*/ 5883752 h 6858002"/>
              <a:gd name="connsiteX97" fmla="*/ 4371974 w 4572002"/>
              <a:gd name="connsiteY97" fmla="*/ 5883757 h 6858002"/>
              <a:gd name="connsiteX98" fmla="*/ 4389877 w 4572002"/>
              <a:gd name="connsiteY98" fmla="*/ 5935946 h 6858002"/>
              <a:gd name="connsiteX99" fmla="*/ 4389878 w 4572002"/>
              <a:gd name="connsiteY99" fmla="*/ 5935950 h 6858002"/>
              <a:gd name="connsiteX100" fmla="*/ 4386259 w 4572002"/>
              <a:gd name="connsiteY100" fmla="*/ 5993290 h 6858002"/>
              <a:gd name="connsiteX101" fmla="*/ 4386259 w 4572002"/>
              <a:gd name="connsiteY101" fmla="*/ 5993291 h 6858002"/>
              <a:gd name="connsiteX102" fmla="*/ 4379782 w 4572002"/>
              <a:gd name="connsiteY102" fmla="*/ 6026440 h 6858002"/>
              <a:gd name="connsiteX103" fmla="*/ 4323583 w 4572002"/>
              <a:gd name="connsiteY103" fmla="*/ 6108738 h 6858002"/>
              <a:gd name="connsiteX104" fmla="*/ 4309890 w 4572002"/>
              <a:gd name="connsiteY104" fmla="*/ 6133314 h 6858002"/>
              <a:gd name="connsiteX105" fmla="*/ 4309890 w 4572002"/>
              <a:gd name="connsiteY105" fmla="*/ 6133315 h 6858002"/>
              <a:gd name="connsiteX106" fmla="*/ 4313591 w 4572002"/>
              <a:gd name="connsiteY106" fmla="*/ 6143190 h 6858002"/>
              <a:gd name="connsiteX107" fmla="*/ 4325486 w 4572002"/>
              <a:gd name="connsiteY107" fmla="*/ 6155600 h 6858002"/>
              <a:gd name="connsiteX108" fmla="*/ 4325488 w 4572002"/>
              <a:gd name="connsiteY108" fmla="*/ 6155603 h 6858002"/>
              <a:gd name="connsiteX109" fmla="*/ 4364160 w 4572002"/>
              <a:gd name="connsiteY109" fmla="*/ 6228757 h 6858002"/>
              <a:gd name="connsiteX110" fmla="*/ 4381497 w 4572002"/>
              <a:gd name="connsiteY110" fmla="*/ 6361540 h 6858002"/>
              <a:gd name="connsiteX111" fmla="*/ 4381497 w 4572002"/>
              <a:gd name="connsiteY111" fmla="*/ 6361539 h 6858002"/>
              <a:gd name="connsiteX112" fmla="*/ 4364160 w 4572002"/>
              <a:gd name="connsiteY112" fmla="*/ 6228756 h 6858002"/>
              <a:gd name="connsiteX113" fmla="*/ 4325488 w 4572002"/>
              <a:gd name="connsiteY113" fmla="*/ 6155602 h 6858002"/>
              <a:gd name="connsiteX114" fmla="*/ 4325486 w 4572002"/>
              <a:gd name="connsiteY114" fmla="*/ 6155600 h 6858002"/>
              <a:gd name="connsiteX115" fmla="*/ 4309890 w 4572002"/>
              <a:gd name="connsiteY115" fmla="*/ 6133315 h 6858002"/>
              <a:gd name="connsiteX116" fmla="*/ 4323583 w 4572002"/>
              <a:gd name="connsiteY116" fmla="*/ 6108739 h 6858002"/>
              <a:gd name="connsiteX117" fmla="*/ 4379782 w 4572002"/>
              <a:gd name="connsiteY117" fmla="*/ 6026441 h 6858002"/>
              <a:gd name="connsiteX118" fmla="*/ 4386259 w 4572002"/>
              <a:gd name="connsiteY118" fmla="*/ 5993292 h 6858002"/>
              <a:gd name="connsiteX119" fmla="*/ 4386259 w 4572002"/>
              <a:gd name="connsiteY119" fmla="*/ 5993290 h 6858002"/>
              <a:gd name="connsiteX120" fmla="*/ 4389712 w 4572002"/>
              <a:gd name="connsiteY120" fmla="*/ 5964477 h 6858002"/>
              <a:gd name="connsiteX121" fmla="*/ 4389878 w 4572002"/>
              <a:gd name="connsiteY121" fmla="*/ 5935950 h 6858002"/>
              <a:gd name="connsiteX122" fmla="*/ 4389878 w 4572002"/>
              <a:gd name="connsiteY122" fmla="*/ 5935949 h 6858002"/>
              <a:gd name="connsiteX123" fmla="*/ 4389877 w 4572002"/>
              <a:gd name="connsiteY123" fmla="*/ 5935946 h 6858002"/>
              <a:gd name="connsiteX124" fmla="*/ 4382997 w 4572002"/>
              <a:gd name="connsiteY124" fmla="*/ 5909351 h 6858002"/>
              <a:gd name="connsiteX125" fmla="*/ 4371974 w 4572002"/>
              <a:gd name="connsiteY125" fmla="*/ 5883757 h 6858002"/>
              <a:gd name="connsiteX126" fmla="*/ 4371973 w 4572002"/>
              <a:gd name="connsiteY126" fmla="*/ 5883751 h 6858002"/>
              <a:gd name="connsiteX127" fmla="*/ 4283578 w 4572002"/>
              <a:gd name="connsiteY127" fmla="*/ 5760873 h 6858002"/>
              <a:gd name="connsiteX128" fmla="*/ 4274812 w 4572002"/>
              <a:gd name="connsiteY128" fmla="*/ 5740488 h 6858002"/>
              <a:gd name="connsiteX129" fmla="*/ 4268907 w 4572002"/>
              <a:gd name="connsiteY129" fmla="*/ 5704483 h 6858002"/>
              <a:gd name="connsiteX130" fmla="*/ 4197659 w 4572002"/>
              <a:gd name="connsiteY130" fmla="*/ 5562746 h 6858002"/>
              <a:gd name="connsiteX131" fmla="*/ 4188085 w 4572002"/>
              <a:gd name="connsiteY131" fmla="*/ 5547578 h 6858002"/>
              <a:gd name="connsiteX132" fmla="*/ 4198231 w 4572002"/>
              <a:gd name="connsiteY132" fmla="*/ 5531694 h 6858002"/>
              <a:gd name="connsiteX133" fmla="*/ 4198232 w 4572002"/>
              <a:gd name="connsiteY133" fmla="*/ 5531692 h 6858002"/>
              <a:gd name="connsiteX134" fmla="*/ 4206630 w 4572002"/>
              <a:gd name="connsiteY134" fmla="*/ 5520422 h 6858002"/>
              <a:gd name="connsiteX135" fmla="*/ 4208850 w 4572002"/>
              <a:gd name="connsiteY135" fmla="*/ 5507668 h 6858002"/>
              <a:gd name="connsiteX136" fmla="*/ 4208850 w 4572002"/>
              <a:gd name="connsiteY136" fmla="*/ 5507667 h 6858002"/>
              <a:gd name="connsiteX137" fmla="*/ 4204327 w 4572002"/>
              <a:gd name="connsiteY137" fmla="*/ 5480637 h 6858002"/>
              <a:gd name="connsiteX138" fmla="*/ 4192704 w 4572002"/>
              <a:gd name="connsiteY138" fmla="*/ 5425582 h 6858002"/>
              <a:gd name="connsiteX139" fmla="*/ 4184513 w 4572002"/>
              <a:gd name="connsiteY139" fmla="*/ 5385384 h 6858002"/>
              <a:gd name="connsiteX140" fmla="*/ 4179637 w 4572002"/>
              <a:gd name="connsiteY140" fmla="*/ 5355014 h 6858002"/>
              <a:gd name="connsiteX141" fmla="*/ 4183557 w 4572002"/>
              <a:gd name="connsiteY141" fmla="*/ 5321350 h 6858002"/>
              <a:gd name="connsiteX142" fmla="*/ 4208517 w 4572002"/>
              <a:gd name="connsiteY142" fmla="*/ 5272797 h 6858002"/>
              <a:gd name="connsiteX143" fmla="*/ 4225669 w 4572002"/>
              <a:gd name="connsiteY143" fmla="*/ 5241089 h 6858002"/>
              <a:gd name="connsiteX144" fmla="*/ 4231973 w 4572002"/>
              <a:gd name="connsiteY144" fmla="*/ 5229433 h 6858002"/>
              <a:gd name="connsiteX145" fmla="*/ 4232139 w 4572002"/>
              <a:gd name="connsiteY145" fmla="*/ 5179068 h 6858002"/>
              <a:gd name="connsiteX146" fmla="*/ 4232139 w 4572002"/>
              <a:gd name="connsiteY146" fmla="*/ 5179067 h 6858002"/>
              <a:gd name="connsiteX147" fmla="*/ 4229593 w 4572002"/>
              <a:gd name="connsiteY147" fmla="*/ 5172090 h 6858002"/>
              <a:gd name="connsiteX148" fmla="*/ 4228901 w 4572002"/>
              <a:gd name="connsiteY148" fmla="*/ 5166114 h 6858002"/>
              <a:gd name="connsiteX149" fmla="*/ 4235616 w 4572002"/>
              <a:gd name="connsiteY149" fmla="*/ 5133225 h 6858002"/>
              <a:gd name="connsiteX150" fmla="*/ 4235616 w 4572002"/>
              <a:gd name="connsiteY150" fmla="*/ 5133224 h 6858002"/>
              <a:gd name="connsiteX151" fmla="*/ 4235615 w 4572002"/>
              <a:gd name="connsiteY151" fmla="*/ 5133220 h 6858002"/>
              <a:gd name="connsiteX152" fmla="*/ 4228473 w 4572002"/>
              <a:gd name="connsiteY152" fmla="*/ 5102461 h 6858002"/>
              <a:gd name="connsiteX153" fmla="*/ 4222587 w 4572002"/>
              <a:gd name="connsiteY153" fmla="*/ 5087441 h 6858002"/>
              <a:gd name="connsiteX154" fmla="*/ 4222582 w 4572002"/>
              <a:gd name="connsiteY154" fmla="*/ 5087423 h 6858002"/>
              <a:gd name="connsiteX155" fmla="*/ 4209468 w 4572002"/>
              <a:gd name="connsiteY155" fmla="*/ 5041521 h 6858002"/>
              <a:gd name="connsiteX156" fmla="*/ 4182989 w 4572002"/>
              <a:gd name="connsiteY156" fmla="*/ 4987037 h 6858002"/>
              <a:gd name="connsiteX157" fmla="*/ 4165707 w 4572002"/>
              <a:gd name="connsiteY157" fmla="*/ 4957454 h 6858002"/>
              <a:gd name="connsiteX158" fmla="*/ 4158155 w 4572002"/>
              <a:gd name="connsiteY158" fmla="*/ 4933805 h 6858002"/>
              <a:gd name="connsiteX159" fmla="*/ 4159557 w 4572002"/>
              <a:gd name="connsiteY159" fmla="*/ 4912169 h 6858002"/>
              <a:gd name="connsiteX160" fmla="*/ 4161262 w 4572002"/>
              <a:gd name="connsiteY160" fmla="*/ 4889276 h 6858002"/>
              <a:gd name="connsiteX161" fmla="*/ 4161262 w 4572002"/>
              <a:gd name="connsiteY161" fmla="*/ 4889275 h 6858002"/>
              <a:gd name="connsiteX162" fmla="*/ 4156484 w 4572002"/>
              <a:gd name="connsiteY162" fmla="*/ 4867614 h 6858002"/>
              <a:gd name="connsiteX163" fmla="*/ 4153733 w 4572002"/>
              <a:gd name="connsiteY163" fmla="*/ 4863343 h 6858002"/>
              <a:gd name="connsiteX164" fmla="*/ 4151983 w 4572002"/>
              <a:gd name="connsiteY164" fmla="*/ 4857317 h 6858002"/>
              <a:gd name="connsiteX165" fmla="*/ 4131552 w 4572002"/>
              <a:gd name="connsiteY165" fmla="*/ 4828916 h 6858002"/>
              <a:gd name="connsiteX166" fmla="*/ 4116716 w 4572002"/>
              <a:gd name="connsiteY166" fmla="*/ 4800483 h 6858002"/>
              <a:gd name="connsiteX167" fmla="*/ 4118025 w 4572002"/>
              <a:gd name="connsiteY167" fmla="*/ 4767765 h 6858002"/>
              <a:gd name="connsiteX168" fmla="*/ 4127932 w 4572002"/>
              <a:gd name="connsiteY168" fmla="*/ 4677656 h 6858002"/>
              <a:gd name="connsiteX169" fmla="*/ 4135934 w 4572002"/>
              <a:gd name="connsiteY169" fmla="*/ 4659175 h 6858002"/>
              <a:gd name="connsiteX170" fmla="*/ 4195944 w 4572002"/>
              <a:gd name="connsiteY170" fmla="*/ 4482005 h 6858002"/>
              <a:gd name="connsiteX171" fmla="*/ 4196706 w 4572002"/>
              <a:gd name="connsiteY171" fmla="*/ 4363891 h 6858002"/>
              <a:gd name="connsiteX172" fmla="*/ 4196706 w 4572002"/>
              <a:gd name="connsiteY172" fmla="*/ 4363890 h 6858002"/>
              <a:gd name="connsiteX173" fmla="*/ 4187752 w 4572002"/>
              <a:gd name="connsiteY173" fmla="*/ 4324645 h 6858002"/>
              <a:gd name="connsiteX174" fmla="*/ 4147936 w 4572002"/>
              <a:gd name="connsiteY174" fmla="*/ 4253014 h 6858002"/>
              <a:gd name="connsiteX175" fmla="*/ 4211111 w 4572002"/>
              <a:gd name="connsiteY175" fmla="*/ 2836172 h 6858002"/>
              <a:gd name="connsiteX176" fmla="*/ 4202421 w 4572002"/>
              <a:gd name="connsiteY176" fmla="*/ 2848793 h 6858002"/>
              <a:gd name="connsiteX177" fmla="*/ 4186816 w 4572002"/>
              <a:gd name="connsiteY177" fmla="*/ 2897785 h 6858002"/>
              <a:gd name="connsiteX178" fmla="*/ 4185787 w 4572002"/>
              <a:gd name="connsiteY178" fmla="*/ 2903551 h 6858002"/>
              <a:gd name="connsiteX179" fmla="*/ 4182513 w 4572002"/>
              <a:gd name="connsiteY179" fmla="*/ 2914328 h 6858002"/>
              <a:gd name="connsiteX180" fmla="*/ 4177882 w 4572002"/>
              <a:gd name="connsiteY180" fmla="*/ 2947858 h 6858002"/>
              <a:gd name="connsiteX181" fmla="*/ 4177881 w 4572002"/>
              <a:gd name="connsiteY181" fmla="*/ 2947862 h 6858002"/>
              <a:gd name="connsiteX182" fmla="*/ 4177881 w 4572002"/>
              <a:gd name="connsiteY182" fmla="*/ 2947863 h 6858002"/>
              <a:gd name="connsiteX183" fmla="*/ 4181465 w 4572002"/>
              <a:gd name="connsiteY183" fmla="*/ 2982149 h 6858002"/>
              <a:gd name="connsiteX184" fmla="*/ 4193158 w 4572002"/>
              <a:gd name="connsiteY184" fmla="*/ 3077402 h 6858002"/>
              <a:gd name="connsiteX185" fmla="*/ 4180703 w 4572002"/>
              <a:gd name="connsiteY185" fmla="*/ 3172654 h 6858002"/>
              <a:gd name="connsiteX186" fmla="*/ 4133076 w 4572002"/>
              <a:gd name="connsiteY186" fmla="*/ 3489467 h 6858002"/>
              <a:gd name="connsiteX187" fmla="*/ 4110977 w 4572002"/>
              <a:gd name="connsiteY187" fmla="*/ 3544713 h 6858002"/>
              <a:gd name="connsiteX188" fmla="*/ 4093355 w 4572002"/>
              <a:gd name="connsiteY188" fmla="*/ 3574408 h 6858002"/>
              <a:gd name="connsiteX189" fmla="*/ 4093355 w 4572002"/>
              <a:gd name="connsiteY189" fmla="*/ 3574409 h 6858002"/>
              <a:gd name="connsiteX190" fmla="*/ 4105453 w 4572002"/>
              <a:gd name="connsiteY190" fmla="*/ 3606818 h 6858002"/>
              <a:gd name="connsiteX191" fmla="*/ 4118979 w 4572002"/>
              <a:gd name="connsiteY191" fmla="*/ 3630633 h 6858002"/>
              <a:gd name="connsiteX192" fmla="*/ 4136708 w 4572002"/>
              <a:gd name="connsiteY192" fmla="*/ 3654416 h 6858002"/>
              <a:gd name="connsiteX193" fmla="*/ 4140382 w 4572002"/>
              <a:gd name="connsiteY193" fmla="*/ 3668940 h 6858002"/>
              <a:gd name="connsiteX194" fmla="*/ 4143220 w 4572002"/>
              <a:gd name="connsiteY194" fmla="*/ 3680164 h 6858002"/>
              <a:gd name="connsiteX195" fmla="*/ 4139172 w 4572002"/>
              <a:gd name="connsiteY195" fmla="*/ 3734837 h 6858002"/>
              <a:gd name="connsiteX196" fmla="*/ 4139172 w 4572002"/>
              <a:gd name="connsiteY196" fmla="*/ 3734838 h 6858002"/>
              <a:gd name="connsiteX197" fmla="*/ 4139554 w 4572002"/>
              <a:gd name="connsiteY197" fmla="*/ 3754653 h 6858002"/>
              <a:gd name="connsiteX198" fmla="*/ 4145911 w 4572002"/>
              <a:gd name="connsiteY198" fmla="*/ 3789776 h 6858002"/>
              <a:gd name="connsiteX199" fmla="*/ 4130980 w 4572002"/>
              <a:gd name="connsiteY199" fmla="*/ 3822472 h 6858002"/>
              <a:gd name="connsiteX200" fmla="*/ 4116645 w 4572002"/>
              <a:gd name="connsiteY200" fmla="*/ 3852619 h 6858002"/>
              <a:gd name="connsiteX201" fmla="*/ 4116645 w 4572002"/>
              <a:gd name="connsiteY201" fmla="*/ 3852620 h 6858002"/>
              <a:gd name="connsiteX202" fmla="*/ 4117425 w 4572002"/>
              <a:gd name="connsiteY202" fmla="*/ 3868764 h 6858002"/>
              <a:gd name="connsiteX203" fmla="*/ 4126028 w 4572002"/>
              <a:gd name="connsiteY203" fmla="*/ 3885337 h 6858002"/>
              <a:gd name="connsiteX204" fmla="*/ 4126028 w 4572002"/>
              <a:gd name="connsiteY204" fmla="*/ 3885339 h 6858002"/>
              <a:gd name="connsiteX205" fmla="*/ 4148409 w 4572002"/>
              <a:gd name="connsiteY205" fmla="*/ 3923125 h 6858002"/>
              <a:gd name="connsiteX206" fmla="*/ 4157913 w 4572002"/>
              <a:gd name="connsiteY206" fmla="*/ 3962160 h 6858002"/>
              <a:gd name="connsiteX207" fmla="*/ 4142221 w 4572002"/>
              <a:gd name="connsiteY207" fmla="*/ 4043838 h 6858002"/>
              <a:gd name="connsiteX208" fmla="*/ 4142220 w 4572002"/>
              <a:gd name="connsiteY208" fmla="*/ 4043839 h 6858002"/>
              <a:gd name="connsiteX209" fmla="*/ 4127099 w 4572002"/>
              <a:gd name="connsiteY209" fmla="*/ 4103825 h 6858002"/>
              <a:gd name="connsiteX210" fmla="*/ 4127099 w 4572002"/>
              <a:gd name="connsiteY210" fmla="*/ 4103826 h 6858002"/>
              <a:gd name="connsiteX211" fmla="*/ 4129066 w 4572002"/>
              <a:gd name="connsiteY211" fmla="*/ 4134256 h 6858002"/>
              <a:gd name="connsiteX212" fmla="*/ 4138410 w 4572002"/>
              <a:gd name="connsiteY212" fmla="*/ 4165382 h 6858002"/>
              <a:gd name="connsiteX213" fmla="*/ 4138410 w 4572002"/>
              <a:gd name="connsiteY213" fmla="*/ 4165384 h 6858002"/>
              <a:gd name="connsiteX214" fmla="*/ 4142315 w 4572002"/>
              <a:gd name="connsiteY214" fmla="*/ 4192388 h 6858002"/>
              <a:gd name="connsiteX215" fmla="*/ 4142315 w 4572002"/>
              <a:gd name="connsiteY215" fmla="*/ 4192387 h 6858002"/>
              <a:gd name="connsiteX216" fmla="*/ 4138410 w 4572002"/>
              <a:gd name="connsiteY216" fmla="*/ 4165383 h 6858002"/>
              <a:gd name="connsiteX217" fmla="*/ 4138410 w 4572002"/>
              <a:gd name="connsiteY217" fmla="*/ 4165382 h 6858002"/>
              <a:gd name="connsiteX218" fmla="*/ 4127099 w 4572002"/>
              <a:gd name="connsiteY218" fmla="*/ 4103826 h 6858002"/>
              <a:gd name="connsiteX219" fmla="*/ 4142220 w 4572002"/>
              <a:gd name="connsiteY219" fmla="*/ 4043840 h 6858002"/>
              <a:gd name="connsiteX220" fmla="*/ 4142221 w 4572002"/>
              <a:gd name="connsiteY220" fmla="*/ 4043838 h 6858002"/>
              <a:gd name="connsiteX221" fmla="*/ 4155523 w 4572002"/>
              <a:gd name="connsiteY221" fmla="*/ 4002410 h 6858002"/>
              <a:gd name="connsiteX222" fmla="*/ 4157913 w 4572002"/>
              <a:gd name="connsiteY222" fmla="*/ 3962160 h 6858002"/>
              <a:gd name="connsiteX223" fmla="*/ 4157913 w 4572002"/>
              <a:gd name="connsiteY223" fmla="*/ 3962159 h 6858002"/>
              <a:gd name="connsiteX224" fmla="*/ 4126028 w 4572002"/>
              <a:gd name="connsiteY224" fmla="*/ 3885338 h 6858002"/>
              <a:gd name="connsiteX225" fmla="*/ 4126028 w 4572002"/>
              <a:gd name="connsiteY225" fmla="*/ 3885337 h 6858002"/>
              <a:gd name="connsiteX226" fmla="*/ 4116645 w 4572002"/>
              <a:gd name="connsiteY226" fmla="*/ 3852620 h 6858002"/>
              <a:gd name="connsiteX227" fmla="*/ 4130980 w 4572002"/>
              <a:gd name="connsiteY227" fmla="*/ 3822473 h 6858002"/>
              <a:gd name="connsiteX228" fmla="*/ 4145911 w 4572002"/>
              <a:gd name="connsiteY228" fmla="*/ 3789777 h 6858002"/>
              <a:gd name="connsiteX229" fmla="*/ 4145911 w 4572002"/>
              <a:gd name="connsiteY229" fmla="*/ 3789776 h 6858002"/>
              <a:gd name="connsiteX230" fmla="*/ 4139554 w 4572002"/>
              <a:gd name="connsiteY230" fmla="*/ 3754652 h 6858002"/>
              <a:gd name="connsiteX231" fmla="*/ 4139172 w 4572002"/>
              <a:gd name="connsiteY231" fmla="*/ 3734838 h 6858002"/>
              <a:gd name="connsiteX232" fmla="*/ 4143220 w 4572002"/>
              <a:gd name="connsiteY232" fmla="*/ 3680164 h 6858002"/>
              <a:gd name="connsiteX233" fmla="*/ 4143220 w 4572002"/>
              <a:gd name="connsiteY233" fmla="*/ 3680163 h 6858002"/>
              <a:gd name="connsiteX234" fmla="*/ 4140382 w 4572002"/>
              <a:gd name="connsiteY234" fmla="*/ 3668940 h 6858002"/>
              <a:gd name="connsiteX235" fmla="*/ 4136708 w 4572002"/>
              <a:gd name="connsiteY235" fmla="*/ 3654416 h 6858002"/>
              <a:gd name="connsiteX236" fmla="*/ 4136708 w 4572002"/>
              <a:gd name="connsiteY236" fmla="*/ 3654416 h 6858002"/>
              <a:gd name="connsiteX237" fmla="*/ 4136708 w 4572002"/>
              <a:gd name="connsiteY237" fmla="*/ 3654415 h 6858002"/>
              <a:gd name="connsiteX238" fmla="*/ 4118979 w 4572002"/>
              <a:gd name="connsiteY238" fmla="*/ 3630632 h 6858002"/>
              <a:gd name="connsiteX239" fmla="*/ 4105453 w 4572002"/>
              <a:gd name="connsiteY239" fmla="*/ 3606817 h 6858002"/>
              <a:gd name="connsiteX240" fmla="*/ 4095707 w 4572002"/>
              <a:gd name="connsiteY240" fmla="*/ 3587174 h 6858002"/>
              <a:gd name="connsiteX241" fmla="*/ 4093355 w 4572002"/>
              <a:gd name="connsiteY241" fmla="*/ 3574408 h 6858002"/>
              <a:gd name="connsiteX242" fmla="*/ 4098434 w 4572002"/>
              <a:gd name="connsiteY242" fmla="*/ 3562321 h 6858002"/>
              <a:gd name="connsiteX243" fmla="*/ 4110977 w 4572002"/>
              <a:gd name="connsiteY243" fmla="*/ 3544714 h 6858002"/>
              <a:gd name="connsiteX244" fmla="*/ 4133076 w 4572002"/>
              <a:gd name="connsiteY244" fmla="*/ 3489468 h 6858002"/>
              <a:gd name="connsiteX245" fmla="*/ 4180703 w 4572002"/>
              <a:gd name="connsiteY245" fmla="*/ 3172655 h 6858002"/>
              <a:gd name="connsiteX246" fmla="*/ 4193158 w 4572002"/>
              <a:gd name="connsiteY246" fmla="*/ 3077402 h 6858002"/>
              <a:gd name="connsiteX247" fmla="*/ 4193158 w 4572002"/>
              <a:gd name="connsiteY247" fmla="*/ 3077401 h 6858002"/>
              <a:gd name="connsiteX248" fmla="*/ 4181465 w 4572002"/>
              <a:gd name="connsiteY248" fmla="*/ 2982148 h 6858002"/>
              <a:gd name="connsiteX249" fmla="*/ 4177881 w 4572002"/>
              <a:gd name="connsiteY249" fmla="*/ 2947863 h 6858002"/>
              <a:gd name="connsiteX250" fmla="*/ 4177882 w 4572002"/>
              <a:gd name="connsiteY250" fmla="*/ 2947858 h 6858002"/>
              <a:gd name="connsiteX251" fmla="*/ 4185787 w 4572002"/>
              <a:gd name="connsiteY251" fmla="*/ 2903551 h 6858002"/>
              <a:gd name="connsiteX252" fmla="*/ 4202421 w 4572002"/>
              <a:gd name="connsiteY252" fmla="*/ 2848794 h 6858002"/>
              <a:gd name="connsiteX253" fmla="*/ 4211111 w 4572002"/>
              <a:gd name="connsiteY253" fmla="*/ 2836173 h 6858002"/>
              <a:gd name="connsiteX254" fmla="*/ 3726625 w 4572002"/>
              <a:gd name="connsiteY254" fmla="*/ 1508458 h 6858002"/>
              <a:gd name="connsiteX255" fmla="*/ 3698531 w 4572002"/>
              <a:gd name="connsiteY255" fmla="*/ 1596214 h 6858002"/>
              <a:gd name="connsiteX256" fmla="*/ 3700436 w 4572002"/>
              <a:gd name="connsiteY256" fmla="*/ 1624981 h 6858002"/>
              <a:gd name="connsiteX257" fmla="*/ 3757017 w 4572002"/>
              <a:gd name="connsiteY257" fmla="*/ 1697754 h 6858002"/>
              <a:gd name="connsiteX258" fmla="*/ 3779686 w 4572002"/>
              <a:gd name="connsiteY258" fmla="*/ 1733189 h 6858002"/>
              <a:gd name="connsiteX259" fmla="*/ 3821407 w 4572002"/>
              <a:gd name="connsiteY259" fmla="*/ 1833776 h 6858002"/>
              <a:gd name="connsiteX260" fmla="*/ 3829028 w 4572002"/>
              <a:gd name="connsiteY260" fmla="*/ 1842159 h 6858002"/>
              <a:gd name="connsiteX261" fmla="*/ 3919519 w 4572002"/>
              <a:gd name="connsiteY261" fmla="*/ 1916455 h 6858002"/>
              <a:gd name="connsiteX262" fmla="*/ 3934949 w 4572002"/>
              <a:gd name="connsiteY262" fmla="*/ 1933220 h 6858002"/>
              <a:gd name="connsiteX263" fmla="*/ 3958954 w 4572002"/>
              <a:gd name="connsiteY263" fmla="*/ 1953414 h 6858002"/>
              <a:gd name="connsiteX264" fmla="*/ 4005437 w 4572002"/>
              <a:gd name="connsiteY264" fmla="*/ 2016470 h 6858002"/>
              <a:gd name="connsiteX265" fmla="*/ 4020296 w 4572002"/>
              <a:gd name="connsiteY265" fmla="*/ 2094579 h 6858002"/>
              <a:gd name="connsiteX266" fmla="*/ 4042967 w 4572002"/>
              <a:gd name="connsiteY266" fmla="*/ 2188880 h 6858002"/>
              <a:gd name="connsiteX267" fmla="*/ 4058207 w 4572002"/>
              <a:gd name="connsiteY267" fmla="*/ 2228315 h 6858002"/>
              <a:gd name="connsiteX268" fmla="*/ 4087164 w 4572002"/>
              <a:gd name="connsiteY268" fmla="*/ 2334045 h 6858002"/>
              <a:gd name="connsiteX269" fmla="*/ 4111549 w 4572002"/>
              <a:gd name="connsiteY269" fmla="*/ 2409486 h 6858002"/>
              <a:gd name="connsiteX270" fmla="*/ 4128650 w 4572002"/>
              <a:gd name="connsiteY270" fmla="*/ 2435913 h 6858002"/>
              <a:gd name="connsiteX271" fmla="*/ 4134481 w 4572002"/>
              <a:gd name="connsiteY271" fmla="*/ 2463018 h 6858002"/>
              <a:gd name="connsiteX272" fmla="*/ 4125839 w 4572002"/>
              <a:gd name="connsiteY272" fmla="*/ 2518262 h 6858002"/>
              <a:gd name="connsiteX273" fmla="*/ 4125838 w 4572002"/>
              <a:gd name="connsiteY273" fmla="*/ 2518264 h 6858002"/>
              <a:gd name="connsiteX274" fmla="*/ 4122194 w 4572002"/>
              <a:gd name="connsiteY274" fmla="*/ 2545006 h 6858002"/>
              <a:gd name="connsiteX275" fmla="*/ 4122194 w 4572002"/>
              <a:gd name="connsiteY275" fmla="*/ 2545007 h 6858002"/>
              <a:gd name="connsiteX276" fmla="*/ 4126408 w 4572002"/>
              <a:gd name="connsiteY276" fmla="*/ 2571035 h 6858002"/>
              <a:gd name="connsiteX277" fmla="*/ 4199563 w 4572002"/>
              <a:gd name="connsiteY277" fmla="*/ 2668002 h 6858002"/>
              <a:gd name="connsiteX278" fmla="*/ 4247953 w 4572002"/>
              <a:gd name="connsiteY278" fmla="*/ 2745349 h 6858002"/>
              <a:gd name="connsiteX279" fmla="*/ 4247954 w 4572002"/>
              <a:gd name="connsiteY279" fmla="*/ 2745352 h 6858002"/>
              <a:gd name="connsiteX280" fmla="*/ 4253873 w 4572002"/>
              <a:gd name="connsiteY280" fmla="*/ 2778006 h 6858002"/>
              <a:gd name="connsiteX281" fmla="*/ 4253453 w 4572002"/>
              <a:gd name="connsiteY281" fmla="*/ 2785440 h 6858002"/>
              <a:gd name="connsiteX282" fmla="*/ 4243374 w 4572002"/>
              <a:gd name="connsiteY282" fmla="*/ 2811780 h 6858002"/>
              <a:gd name="connsiteX283" fmla="*/ 4243371 w 4572002"/>
              <a:gd name="connsiteY283" fmla="*/ 2811787 h 6858002"/>
              <a:gd name="connsiteX284" fmla="*/ 4243372 w 4572002"/>
              <a:gd name="connsiteY284" fmla="*/ 2811787 h 6858002"/>
              <a:gd name="connsiteX285" fmla="*/ 4243374 w 4572002"/>
              <a:gd name="connsiteY285" fmla="*/ 2811780 h 6858002"/>
              <a:gd name="connsiteX286" fmla="*/ 4253025 w 4572002"/>
              <a:gd name="connsiteY286" fmla="*/ 2793023 h 6858002"/>
              <a:gd name="connsiteX287" fmla="*/ 4253453 w 4572002"/>
              <a:gd name="connsiteY287" fmla="*/ 2785440 h 6858002"/>
              <a:gd name="connsiteX288" fmla="*/ 4254654 w 4572002"/>
              <a:gd name="connsiteY288" fmla="*/ 2782305 h 6858002"/>
              <a:gd name="connsiteX289" fmla="*/ 4253873 w 4572002"/>
              <a:gd name="connsiteY289" fmla="*/ 2778006 h 6858002"/>
              <a:gd name="connsiteX290" fmla="*/ 4254284 w 4572002"/>
              <a:gd name="connsiteY290" fmla="*/ 2770758 h 6858002"/>
              <a:gd name="connsiteX291" fmla="*/ 4247954 w 4572002"/>
              <a:gd name="connsiteY291" fmla="*/ 2745352 h 6858002"/>
              <a:gd name="connsiteX292" fmla="*/ 4247953 w 4572002"/>
              <a:gd name="connsiteY292" fmla="*/ 2745348 h 6858002"/>
              <a:gd name="connsiteX293" fmla="*/ 4199563 w 4572002"/>
              <a:gd name="connsiteY293" fmla="*/ 2668001 h 6858002"/>
              <a:gd name="connsiteX294" fmla="*/ 4126408 w 4572002"/>
              <a:gd name="connsiteY294" fmla="*/ 2571034 h 6858002"/>
              <a:gd name="connsiteX295" fmla="*/ 4122194 w 4572002"/>
              <a:gd name="connsiteY295" fmla="*/ 2545007 h 6858002"/>
              <a:gd name="connsiteX296" fmla="*/ 4125838 w 4572002"/>
              <a:gd name="connsiteY296" fmla="*/ 2518265 h 6858002"/>
              <a:gd name="connsiteX297" fmla="*/ 4125839 w 4572002"/>
              <a:gd name="connsiteY297" fmla="*/ 2518262 h 6858002"/>
              <a:gd name="connsiteX298" fmla="*/ 4132419 w 4572002"/>
              <a:gd name="connsiteY298" fmla="*/ 2490551 h 6858002"/>
              <a:gd name="connsiteX299" fmla="*/ 4134481 w 4572002"/>
              <a:gd name="connsiteY299" fmla="*/ 2463018 h 6858002"/>
              <a:gd name="connsiteX300" fmla="*/ 4134481 w 4572002"/>
              <a:gd name="connsiteY300" fmla="*/ 2463017 h 6858002"/>
              <a:gd name="connsiteX301" fmla="*/ 4111549 w 4572002"/>
              <a:gd name="connsiteY301" fmla="*/ 2409485 h 6858002"/>
              <a:gd name="connsiteX302" fmla="*/ 4087164 w 4572002"/>
              <a:gd name="connsiteY302" fmla="*/ 2334044 h 6858002"/>
              <a:gd name="connsiteX303" fmla="*/ 4058207 w 4572002"/>
              <a:gd name="connsiteY303" fmla="*/ 2228314 h 6858002"/>
              <a:gd name="connsiteX304" fmla="*/ 4042967 w 4572002"/>
              <a:gd name="connsiteY304" fmla="*/ 2188879 h 6858002"/>
              <a:gd name="connsiteX305" fmla="*/ 4020296 w 4572002"/>
              <a:gd name="connsiteY305" fmla="*/ 2094578 h 6858002"/>
              <a:gd name="connsiteX306" fmla="*/ 4005437 w 4572002"/>
              <a:gd name="connsiteY306" fmla="*/ 2016469 h 6858002"/>
              <a:gd name="connsiteX307" fmla="*/ 3958954 w 4572002"/>
              <a:gd name="connsiteY307" fmla="*/ 1953413 h 6858002"/>
              <a:gd name="connsiteX308" fmla="*/ 3934949 w 4572002"/>
              <a:gd name="connsiteY308" fmla="*/ 1933219 h 6858002"/>
              <a:gd name="connsiteX309" fmla="*/ 3919519 w 4572002"/>
              <a:gd name="connsiteY309" fmla="*/ 1916454 h 6858002"/>
              <a:gd name="connsiteX310" fmla="*/ 3829028 w 4572002"/>
              <a:gd name="connsiteY310" fmla="*/ 1842158 h 6858002"/>
              <a:gd name="connsiteX311" fmla="*/ 3821407 w 4572002"/>
              <a:gd name="connsiteY311" fmla="*/ 1833775 h 6858002"/>
              <a:gd name="connsiteX312" fmla="*/ 3779686 w 4572002"/>
              <a:gd name="connsiteY312" fmla="*/ 1733188 h 6858002"/>
              <a:gd name="connsiteX313" fmla="*/ 3757018 w 4572002"/>
              <a:gd name="connsiteY313" fmla="*/ 1697753 h 6858002"/>
              <a:gd name="connsiteX314" fmla="*/ 3700436 w 4572002"/>
              <a:gd name="connsiteY314" fmla="*/ 1624980 h 6858002"/>
              <a:gd name="connsiteX315" fmla="*/ 3698532 w 4572002"/>
              <a:gd name="connsiteY315" fmla="*/ 1596213 h 6858002"/>
              <a:gd name="connsiteX316" fmla="*/ 3745230 w 4572002"/>
              <a:gd name="connsiteY316" fmla="*/ 1459073 h 6858002"/>
              <a:gd name="connsiteX317" fmla="*/ 3745229 w 4572002"/>
              <a:gd name="connsiteY317" fmla="*/ 1459074 h 6858002"/>
              <a:gd name="connsiteX318" fmla="*/ 3736012 w 4572002"/>
              <a:gd name="connsiteY318" fmla="*/ 1481572 h 6858002"/>
              <a:gd name="connsiteX319" fmla="*/ 3764423 w 4572002"/>
              <a:gd name="connsiteY319" fmla="*/ 1268758 h 6858002"/>
              <a:gd name="connsiteX320" fmla="*/ 3769590 w 4572002"/>
              <a:gd name="connsiteY320" fmla="*/ 1286070 h 6858002"/>
              <a:gd name="connsiteX321" fmla="*/ 3791927 w 4572002"/>
              <a:gd name="connsiteY321" fmla="*/ 1350628 h 6858002"/>
              <a:gd name="connsiteX322" fmla="*/ 3786333 w 4572002"/>
              <a:gd name="connsiteY322" fmla="*/ 1413840 h 6858002"/>
              <a:gd name="connsiteX323" fmla="*/ 3791928 w 4572002"/>
              <a:gd name="connsiteY323" fmla="*/ 1350627 h 6858002"/>
              <a:gd name="connsiteX324" fmla="*/ 3769590 w 4572002"/>
              <a:gd name="connsiteY324" fmla="*/ 1286069 h 6858002"/>
              <a:gd name="connsiteX325" fmla="*/ 3706152 w 4572002"/>
              <a:gd name="connsiteY325" fmla="*/ 773035 h 6858002"/>
              <a:gd name="connsiteX326" fmla="*/ 3706152 w 4572002"/>
              <a:gd name="connsiteY326" fmla="*/ 773036 h 6858002"/>
              <a:gd name="connsiteX327" fmla="*/ 3714152 w 4572002"/>
              <a:gd name="connsiteY327" fmla="*/ 854380 h 6858002"/>
              <a:gd name="connsiteX328" fmla="*/ 3745205 w 4572002"/>
              <a:gd name="connsiteY328" fmla="*/ 915344 h 6858002"/>
              <a:gd name="connsiteX329" fmla="*/ 3755683 w 4572002"/>
              <a:gd name="connsiteY329" fmla="*/ 927156 h 6858002"/>
              <a:gd name="connsiteX330" fmla="*/ 3752063 w 4572002"/>
              <a:gd name="connsiteY330" fmla="*/ 1097088 h 6858002"/>
              <a:gd name="connsiteX331" fmla="*/ 3747681 w 4572002"/>
              <a:gd name="connsiteY331" fmla="*/ 1123186 h 6858002"/>
              <a:gd name="connsiteX332" fmla="*/ 3772400 w 4572002"/>
              <a:gd name="connsiteY332" fmla="*/ 1184029 h 6858002"/>
              <a:gd name="connsiteX333" fmla="*/ 3747682 w 4572002"/>
              <a:gd name="connsiteY333" fmla="*/ 1123185 h 6858002"/>
              <a:gd name="connsiteX334" fmla="*/ 3752064 w 4572002"/>
              <a:gd name="connsiteY334" fmla="*/ 1097087 h 6858002"/>
              <a:gd name="connsiteX335" fmla="*/ 3755684 w 4572002"/>
              <a:gd name="connsiteY335" fmla="*/ 927155 h 6858002"/>
              <a:gd name="connsiteX336" fmla="*/ 3745206 w 4572002"/>
              <a:gd name="connsiteY336" fmla="*/ 915343 h 6858002"/>
              <a:gd name="connsiteX337" fmla="*/ 3714152 w 4572002"/>
              <a:gd name="connsiteY337" fmla="*/ 854379 h 6858002"/>
              <a:gd name="connsiteX338" fmla="*/ 3761553 w 4572002"/>
              <a:gd name="connsiteY338" fmla="*/ 517851 h 6858002"/>
              <a:gd name="connsiteX339" fmla="*/ 3752635 w 4572002"/>
              <a:gd name="connsiteY339" fmla="*/ 556048 h 6858002"/>
              <a:gd name="connsiteX340" fmla="*/ 3746157 w 4572002"/>
              <a:gd name="connsiteY340" fmla="*/ 580051 h 6858002"/>
              <a:gd name="connsiteX341" fmla="*/ 3742776 w 4572002"/>
              <a:gd name="connsiteY341" fmla="*/ 642538 h 6858002"/>
              <a:gd name="connsiteX342" fmla="*/ 3730253 w 4572002"/>
              <a:gd name="connsiteY342" fmla="*/ 694928 h 6858002"/>
              <a:gd name="connsiteX343" fmla="*/ 3742777 w 4572002"/>
              <a:gd name="connsiteY343" fmla="*/ 642537 h 6858002"/>
              <a:gd name="connsiteX344" fmla="*/ 3746158 w 4572002"/>
              <a:gd name="connsiteY344" fmla="*/ 580050 h 6858002"/>
              <a:gd name="connsiteX345" fmla="*/ 3752636 w 4572002"/>
              <a:gd name="connsiteY345" fmla="*/ 556047 h 6858002"/>
              <a:gd name="connsiteX346" fmla="*/ 3774848 w 4572002"/>
              <a:gd name="connsiteY346" fmla="*/ 298169 h 6858002"/>
              <a:gd name="connsiteX347" fmla="*/ 3760065 w 4572002"/>
              <a:gd name="connsiteY347" fmla="*/ 313534 h 6858002"/>
              <a:gd name="connsiteX348" fmla="*/ 3759493 w 4572002"/>
              <a:gd name="connsiteY348" fmla="*/ 338871 h 6858002"/>
              <a:gd name="connsiteX349" fmla="*/ 3759500 w 4572002"/>
              <a:gd name="connsiteY349" fmla="*/ 338900 h 6858002"/>
              <a:gd name="connsiteX350" fmla="*/ 3769400 w 4572002"/>
              <a:gd name="connsiteY350" fmla="*/ 395640 h 6858002"/>
              <a:gd name="connsiteX351" fmla="*/ 3765590 w 4572002"/>
              <a:gd name="connsiteY351" fmla="*/ 367328 h 6858002"/>
              <a:gd name="connsiteX352" fmla="*/ 3759500 w 4572002"/>
              <a:gd name="connsiteY352" fmla="*/ 338900 h 6858002"/>
              <a:gd name="connsiteX353" fmla="*/ 3759494 w 4572002"/>
              <a:gd name="connsiteY353" fmla="*/ 338870 h 6858002"/>
              <a:gd name="connsiteX354" fmla="*/ 3760066 w 4572002"/>
              <a:gd name="connsiteY354" fmla="*/ 313533 h 6858002"/>
              <a:gd name="connsiteX355" fmla="*/ 3782393 w 4572002"/>
              <a:gd name="connsiteY355" fmla="*/ 281568 h 6858002"/>
              <a:gd name="connsiteX356" fmla="*/ 3777498 w 4572002"/>
              <a:gd name="connsiteY356" fmla="*/ 295415 h 6858002"/>
              <a:gd name="connsiteX357" fmla="*/ 3777499 w 4572002"/>
              <a:gd name="connsiteY357" fmla="*/ 295415 h 6858002"/>
              <a:gd name="connsiteX358" fmla="*/ 3769073 w 4572002"/>
              <a:gd name="connsiteY358" fmla="*/ 24486 h 6858002"/>
              <a:gd name="connsiteX359" fmla="*/ 3766810 w 4572002"/>
              <a:gd name="connsiteY359" fmla="*/ 74129 h 6858002"/>
              <a:gd name="connsiteX360" fmla="*/ 3772734 w 4572002"/>
              <a:gd name="connsiteY360" fmla="*/ 125861 h 6858002"/>
              <a:gd name="connsiteX361" fmla="*/ 3777129 w 4572002"/>
              <a:gd name="connsiteY361" fmla="*/ 153387 h 6858002"/>
              <a:gd name="connsiteX362" fmla="*/ 3785402 w 4572002"/>
              <a:gd name="connsiteY362" fmla="*/ 228944 h 6858002"/>
              <a:gd name="connsiteX363" fmla="*/ 3780943 w 4572002"/>
              <a:gd name="connsiteY363" fmla="*/ 177271 h 6858002"/>
              <a:gd name="connsiteX364" fmla="*/ 3777129 w 4572002"/>
              <a:gd name="connsiteY364" fmla="*/ 153387 h 6858002"/>
              <a:gd name="connsiteX365" fmla="*/ 3776930 w 4572002"/>
              <a:gd name="connsiteY365" fmla="*/ 151569 h 6858002"/>
              <a:gd name="connsiteX366" fmla="*/ 3766811 w 4572002"/>
              <a:gd name="connsiteY366" fmla="*/ 74129 h 6858002"/>
              <a:gd name="connsiteX367" fmla="*/ 3766492 w 4572002"/>
              <a:gd name="connsiteY367" fmla="*/ 0 h 6858002"/>
              <a:gd name="connsiteX368" fmla="*/ 4230600 w 4572002"/>
              <a:gd name="connsiteY368" fmla="*/ 0 h 6858002"/>
              <a:gd name="connsiteX369" fmla="*/ 4229473 w 4572002"/>
              <a:gd name="connsiteY369" fmla="*/ 2817 h 6858002"/>
              <a:gd name="connsiteX370" fmla="*/ 4215375 w 4572002"/>
              <a:gd name="connsiteY370" fmla="*/ 63587 h 6858002"/>
              <a:gd name="connsiteX371" fmla="*/ 4201468 w 4572002"/>
              <a:gd name="connsiteY371" fmla="*/ 176939 h 6858002"/>
              <a:gd name="connsiteX372" fmla="*/ 4193466 w 4572002"/>
              <a:gd name="connsiteY372" fmla="*/ 200182 h 6858002"/>
              <a:gd name="connsiteX373" fmla="*/ 4155554 w 4572002"/>
              <a:gd name="connsiteY373" fmla="*/ 340774 h 6858002"/>
              <a:gd name="connsiteX374" fmla="*/ 4156319 w 4572002"/>
              <a:gd name="connsiteY374" fmla="*/ 453364 h 6858002"/>
              <a:gd name="connsiteX375" fmla="*/ 4158033 w 4572002"/>
              <a:gd name="connsiteY375" fmla="*/ 462126 h 6858002"/>
              <a:gd name="connsiteX376" fmla="*/ 4170605 w 4572002"/>
              <a:gd name="connsiteY376" fmla="*/ 505182 h 6858002"/>
              <a:gd name="connsiteX377" fmla="*/ 4167177 w 4572002"/>
              <a:gd name="connsiteY377" fmla="*/ 571860 h 6858002"/>
              <a:gd name="connsiteX378" fmla="*/ 4149840 w 4572002"/>
              <a:gd name="connsiteY378" fmla="*/ 617772 h 6858002"/>
              <a:gd name="connsiteX379" fmla="*/ 4149078 w 4572002"/>
              <a:gd name="connsiteY379" fmla="*/ 674923 h 6858002"/>
              <a:gd name="connsiteX380" fmla="*/ 4159937 w 4572002"/>
              <a:gd name="connsiteY380" fmla="*/ 740268 h 6858002"/>
              <a:gd name="connsiteX381" fmla="*/ 4162223 w 4572002"/>
              <a:gd name="connsiteY381" fmla="*/ 769605 h 6858002"/>
              <a:gd name="connsiteX382" fmla="*/ 4184703 w 4572002"/>
              <a:gd name="connsiteY382" fmla="*/ 850189 h 6858002"/>
              <a:gd name="connsiteX383" fmla="*/ 4179179 w 4572002"/>
              <a:gd name="connsiteY383" fmla="*/ 898198 h 6858002"/>
              <a:gd name="connsiteX384" fmla="*/ 4164319 w 4572002"/>
              <a:gd name="connsiteY384" fmla="*/ 945444 h 6858002"/>
              <a:gd name="connsiteX385" fmla="*/ 4150030 w 4572002"/>
              <a:gd name="connsiteY385" fmla="*/ 975733 h 6858002"/>
              <a:gd name="connsiteX386" fmla="*/ 4139934 w 4572002"/>
              <a:gd name="connsiteY386" fmla="*/ 1036887 h 6858002"/>
              <a:gd name="connsiteX387" fmla="*/ 4141458 w 4572002"/>
              <a:gd name="connsiteY387" fmla="*/ 1048125 h 6858002"/>
              <a:gd name="connsiteX388" fmla="*/ 4154032 w 4572002"/>
              <a:gd name="connsiteY388" fmla="*/ 1230633 h 6858002"/>
              <a:gd name="connsiteX389" fmla="*/ 4174225 w 4572002"/>
              <a:gd name="connsiteY389" fmla="*/ 1303024 h 6858002"/>
              <a:gd name="connsiteX390" fmla="*/ 4176701 w 4572002"/>
              <a:gd name="connsiteY390" fmla="*/ 1318456 h 6858002"/>
              <a:gd name="connsiteX391" fmla="*/ 4199372 w 4572002"/>
              <a:gd name="connsiteY391" fmla="*/ 1472575 h 6858002"/>
              <a:gd name="connsiteX392" fmla="*/ 4200325 w 4572002"/>
              <a:gd name="connsiteY392" fmla="*/ 1489720 h 6858002"/>
              <a:gd name="connsiteX393" fmla="*/ 4196324 w 4572002"/>
              <a:gd name="connsiteY393" fmla="*/ 1537537 h 6858002"/>
              <a:gd name="connsiteX394" fmla="*/ 4237474 w 4572002"/>
              <a:gd name="connsiteY394" fmla="*/ 1650317 h 6858002"/>
              <a:gd name="connsiteX395" fmla="*/ 4251572 w 4572002"/>
              <a:gd name="connsiteY395" fmla="*/ 1763287 h 6858002"/>
              <a:gd name="connsiteX396" fmla="*/ 4251380 w 4572002"/>
              <a:gd name="connsiteY396" fmla="*/ 1825393 h 6858002"/>
              <a:gd name="connsiteX397" fmla="*/ 4261478 w 4572002"/>
              <a:gd name="connsiteY397" fmla="*/ 1869780 h 6858002"/>
              <a:gd name="connsiteX398" fmla="*/ 4292149 w 4572002"/>
              <a:gd name="connsiteY398" fmla="*/ 1978940 h 6858002"/>
              <a:gd name="connsiteX399" fmla="*/ 4296911 w 4572002"/>
              <a:gd name="connsiteY399" fmla="*/ 2030378 h 6858002"/>
              <a:gd name="connsiteX400" fmla="*/ 4307201 w 4572002"/>
              <a:gd name="connsiteY400" fmla="*/ 2085054 h 6858002"/>
              <a:gd name="connsiteX401" fmla="*/ 4353302 w 4572002"/>
              <a:gd name="connsiteY401" fmla="*/ 2220312 h 6858002"/>
              <a:gd name="connsiteX402" fmla="*/ 4350636 w 4572002"/>
              <a:gd name="connsiteY402" fmla="*/ 2330806 h 6858002"/>
              <a:gd name="connsiteX403" fmla="*/ 4351206 w 4572002"/>
              <a:gd name="connsiteY403" fmla="*/ 2401292 h 6858002"/>
              <a:gd name="connsiteX404" fmla="*/ 4366446 w 4572002"/>
              <a:gd name="connsiteY404" fmla="*/ 2485307 h 6858002"/>
              <a:gd name="connsiteX405" fmla="*/ 4388736 w 4572002"/>
              <a:gd name="connsiteY405" fmla="*/ 2554079 h 6858002"/>
              <a:gd name="connsiteX406" fmla="*/ 4406453 w 4572002"/>
              <a:gd name="connsiteY406" fmla="*/ 2649143 h 6858002"/>
              <a:gd name="connsiteX407" fmla="*/ 4440554 w 4572002"/>
              <a:gd name="connsiteY407" fmla="*/ 2743826 h 6858002"/>
              <a:gd name="connsiteX408" fmla="*/ 4466653 w 4572002"/>
              <a:gd name="connsiteY408" fmla="*/ 2809930 h 6858002"/>
              <a:gd name="connsiteX409" fmla="*/ 4489705 w 4572002"/>
              <a:gd name="connsiteY409" fmla="*/ 2901943 h 6858002"/>
              <a:gd name="connsiteX410" fmla="*/ 4505897 w 4572002"/>
              <a:gd name="connsiteY410" fmla="*/ 3042728 h 6858002"/>
              <a:gd name="connsiteX411" fmla="*/ 4507613 w 4572002"/>
              <a:gd name="connsiteY411" fmla="*/ 3107500 h 6858002"/>
              <a:gd name="connsiteX412" fmla="*/ 4545521 w 4572002"/>
              <a:gd name="connsiteY412" fmla="*/ 3209993 h 6858002"/>
              <a:gd name="connsiteX413" fmla="*/ 4563811 w 4572002"/>
              <a:gd name="connsiteY413" fmla="*/ 3253809 h 6858002"/>
              <a:gd name="connsiteX414" fmla="*/ 4548570 w 4572002"/>
              <a:gd name="connsiteY414" fmla="*/ 3293244 h 6858002"/>
              <a:gd name="connsiteX415" fmla="*/ 4531043 w 4572002"/>
              <a:gd name="connsiteY415" fmla="*/ 3318771 h 6858002"/>
              <a:gd name="connsiteX416" fmla="*/ 4545904 w 4572002"/>
              <a:gd name="connsiteY416" fmla="*/ 3399546 h 6858002"/>
              <a:gd name="connsiteX417" fmla="*/ 4561524 w 4572002"/>
              <a:gd name="connsiteY417" fmla="*/ 3485275 h 6858002"/>
              <a:gd name="connsiteX418" fmla="*/ 4572002 w 4572002"/>
              <a:gd name="connsiteY418" fmla="*/ 3546617 h 6858002"/>
              <a:gd name="connsiteX419" fmla="*/ 4563620 w 4572002"/>
              <a:gd name="connsiteY419" fmla="*/ 3623201 h 6858002"/>
              <a:gd name="connsiteX420" fmla="*/ 4560192 w 4572002"/>
              <a:gd name="connsiteY420" fmla="*/ 3683591 h 6858002"/>
              <a:gd name="connsiteX421" fmla="*/ 4550476 w 4572002"/>
              <a:gd name="connsiteY421" fmla="*/ 3732361 h 6858002"/>
              <a:gd name="connsiteX422" fmla="*/ 4544759 w 4572002"/>
              <a:gd name="connsiteY422" fmla="*/ 3749506 h 6858002"/>
              <a:gd name="connsiteX423" fmla="*/ 4500182 w 4572002"/>
              <a:gd name="connsiteY423" fmla="*/ 3885338 h 6858002"/>
              <a:gd name="connsiteX424" fmla="*/ 4464557 w 4572002"/>
              <a:gd name="connsiteY424" fmla="*/ 4030503 h 6858002"/>
              <a:gd name="connsiteX425" fmla="*/ 4487039 w 4572002"/>
              <a:gd name="connsiteY425" fmla="*/ 4124614 h 6858002"/>
              <a:gd name="connsiteX426" fmla="*/ 4486656 w 4572002"/>
              <a:gd name="connsiteY426" fmla="*/ 4159667 h 6858002"/>
              <a:gd name="connsiteX427" fmla="*/ 4491801 w 4572002"/>
              <a:gd name="connsiteY427" fmla="*/ 4320837 h 6858002"/>
              <a:gd name="connsiteX428" fmla="*/ 4497325 w 4572002"/>
              <a:gd name="connsiteY428" fmla="*/ 4349222 h 6858002"/>
              <a:gd name="connsiteX429" fmla="*/ 4474653 w 4572002"/>
              <a:gd name="connsiteY429" fmla="*/ 4502579 h 6858002"/>
              <a:gd name="connsiteX430" fmla="*/ 4470844 w 4572002"/>
              <a:gd name="connsiteY430" fmla="*/ 4558207 h 6858002"/>
              <a:gd name="connsiteX431" fmla="*/ 4464557 w 4572002"/>
              <a:gd name="connsiteY431" fmla="*/ 4609452 h 6858002"/>
              <a:gd name="connsiteX432" fmla="*/ 4463033 w 4572002"/>
              <a:gd name="connsiteY432" fmla="*/ 4681083 h 6858002"/>
              <a:gd name="connsiteX433" fmla="*/ 4465891 w 4572002"/>
              <a:gd name="connsiteY433" fmla="*/ 4755381 h 6858002"/>
              <a:gd name="connsiteX434" fmla="*/ 4465319 w 4572002"/>
              <a:gd name="connsiteY434" fmla="*/ 4838250 h 6858002"/>
              <a:gd name="connsiteX435" fmla="*/ 4460367 w 4572002"/>
              <a:gd name="connsiteY435" fmla="*/ 4871019 h 6858002"/>
              <a:gd name="connsiteX436" fmla="*/ 4463795 w 4572002"/>
              <a:gd name="connsiteY436" fmla="*/ 4959602 h 6858002"/>
              <a:gd name="connsiteX437" fmla="*/ 4458082 w 4572002"/>
              <a:gd name="connsiteY437" fmla="*/ 5006086 h 6858002"/>
              <a:gd name="connsiteX438" fmla="*/ 4456937 w 4572002"/>
              <a:gd name="connsiteY438" fmla="*/ 5082670 h 6858002"/>
              <a:gd name="connsiteX439" fmla="*/ 4455603 w 4572002"/>
              <a:gd name="connsiteY439" fmla="*/ 5107627 h 6858002"/>
              <a:gd name="connsiteX440" fmla="*/ 4454840 w 4572002"/>
              <a:gd name="connsiteY440" fmla="*/ 5129916 h 6858002"/>
              <a:gd name="connsiteX441" fmla="*/ 4470464 w 4572002"/>
              <a:gd name="connsiteY441" fmla="*/ 5206308 h 6858002"/>
              <a:gd name="connsiteX442" fmla="*/ 4471415 w 4572002"/>
              <a:gd name="connsiteY442" fmla="*/ 5274129 h 6858002"/>
              <a:gd name="connsiteX443" fmla="*/ 4483990 w 4572002"/>
              <a:gd name="connsiteY443" fmla="*/ 5393005 h 6858002"/>
              <a:gd name="connsiteX444" fmla="*/ 4479607 w 4572002"/>
              <a:gd name="connsiteY444" fmla="*/ 5419295 h 6858002"/>
              <a:gd name="connsiteX445" fmla="*/ 4477894 w 4572002"/>
              <a:gd name="connsiteY445" fmla="*/ 5501594 h 6858002"/>
              <a:gd name="connsiteX446" fmla="*/ 4476560 w 4572002"/>
              <a:gd name="connsiteY446" fmla="*/ 5548460 h 6858002"/>
              <a:gd name="connsiteX447" fmla="*/ 4485703 w 4572002"/>
              <a:gd name="connsiteY447" fmla="*/ 5606372 h 6858002"/>
              <a:gd name="connsiteX448" fmla="*/ 4505134 w 4572002"/>
              <a:gd name="connsiteY448" fmla="*/ 5706959 h 6858002"/>
              <a:gd name="connsiteX449" fmla="*/ 4508183 w 4572002"/>
              <a:gd name="connsiteY449" fmla="*/ 5733440 h 6858002"/>
              <a:gd name="connsiteX450" fmla="*/ 4517519 w 4572002"/>
              <a:gd name="connsiteY450" fmla="*/ 5781830 h 6858002"/>
              <a:gd name="connsiteX451" fmla="*/ 4519234 w 4572002"/>
              <a:gd name="connsiteY451" fmla="*/ 5790592 h 6858002"/>
              <a:gd name="connsiteX452" fmla="*/ 4542855 w 4572002"/>
              <a:gd name="connsiteY452" fmla="*/ 5864318 h 6858002"/>
              <a:gd name="connsiteX453" fmla="*/ 4544759 w 4572002"/>
              <a:gd name="connsiteY453" fmla="*/ 5902610 h 6858002"/>
              <a:gd name="connsiteX454" fmla="*/ 4544951 w 4572002"/>
              <a:gd name="connsiteY454" fmla="*/ 6012723 h 6858002"/>
              <a:gd name="connsiteX455" fmla="*/ 4541332 w 4572002"/>
              <a:gd name="connsiteY455" fmla="*/ 6059397 h 6858002"/>
              <a:gd name="connsiteX456" fmla="*/ 4527426 w 4572002"/>
              <a:gd name="connsiteY456" fmla="*/ 6171605 h 6858002"/>
              <a:gd name="connsiteX457" fmla="*/ 4520568 w 4572002"/>
              <a:gd name="connsiteY457" fmla="*/ 6242093 h 6858002"/>
              <a:gd name="connsiteX458" fmla="*/ 4509706 w 4572002"/>
              <a:gd name="connsiteY458" fmla="*/ 6323058 h 6858002"/>
              <a:gd name="connsiteX459" fmla="*/ 4502848 w 4572002"/>
              <a:gd name="connsiteY459" fmla="*/ 6415833 h 6858002"/>
              <a:gd name="connsiteX460" fmla="*/ 4482084 w 4572002"/>
              <a:gd name="connsiteY460" fmla="*/ 6584812 h 6858002"/>
              <a:gd name="connsiteX461" fmla="*/ 4460557 w 4572002"/>
              <a:gd name="connsiteY461" fmla="*/ 6748458 h 6858002"/>
              <a:gd name="connsiteX462" fmla="*/ 4441507 w 4572002"/>
              <a:gd name="connsiteY462" fmla="*/ 6815516 h 6858002"/>
              <a:gd name="connsiteX463" fmla="*/ 4431806 w 4572002"/>
              <a:gd name="connsiteY463" fmla="*/ 6858001 h 6858002"/>
              <a:gd name="connsiteX464" fmla="*/ 4259554 w 4572002"/>
              <a:gd name="connsiteY464" fmla="*/ 6858001 h 6858002"/>
              <a:gd name="connsiteX465" fmla="*/ 4259554 w 4572002"/>
              <a:gd name="connsiteY465" fmla="*/ 6858002 h 6858002"/>
              <a:gd name="connsiteX466" fmla="*/ 0 w 4572002"/>
              <a:gd name="connsiteY466" fmla="*/ 6858002 h 6858002"/>
              <a:gd name="connsiteX467" fmla="*/ 0 w 4572002"/>
              <a:gd name="connsiteY467" fmla="*/ 2 h 6858002"/>
              <a:gd name="connsiteX468" fmla="*/ 3766492 w 4572002"/>
              <a:gd name="connsiteY468" fmla="*/ 1 h 6858002"/>
              <a:gd name="connsiteX469" fmla="*/ 3769210 w 4572002"/>
              <a:gd name="connsiteY469" fmla="*/ 21486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Lst>
            <a:rect l="l" t="t" r="r" b="b"/>
            <a:pathLst>
              <a:path w="4572002" h="6858002">
                <a:moveTo>
                  <a:pt x="4214994" y="6564620"/>
                </a:moveTo>
                <a:lnTo>
                  <a:pt x="4214994" y="6564621"/>
                </a:lnTo>
                <a:cubicBezTo>
                  <a:pt x="4225281" y="6575479"/>
                  <a:pt x="4231378" y="6582147"/>
                  <a:pt x="4237474" y="6588626"/>
                </a:cubicBezTo>
                <a:lnTo>
                  <a:pt x="4254096" y="6625225"/>
                </a:lnTo>
                <a:lnTo>
                  <a:pt x="4247001" y="6662540"/>
                </a:lnTo>
                <a:lnTo>
                  <a:pt x="4247000" y="6662541"/>
                </a:lnTo>
                <a:lnTo>
                  <a:pt x="4246999" y="6662544"/>
                </a:lnTo>
                <a:lnTo>
                  <a:pt x="4235550" y="6683027"/>
                </a:lnTo>
                <a:lnTo>
                  <a:pt x="4232403" y="6702976"/>
                </a:lnTo>
                <a:lnTo>
                  <a:pt x="4232403" y="6702977"/>
                </a:lnTo>
                <a:cubicBezTo>
                  <a:pt x="4232808" y="6716169"/>
                  <a:pt x="4237951" y="6729219"/>
                  <a:pt x="4246238" y="6742553"/>
                </a:cubicBezTo>
                <a:lnTo>
                  <a:pt x="4246239" y="6742555"/>
                </a:lnTo>
                <a:lnTo>
                  <a:pt x="4265716" y="6812062"/>
                </a:lnTo>
                <a:lnTo>
                  <a:pt x="4265717" y="6812064"/>
                </a:lnTo>
                <a:lnTo>
                  <a:pt x="4265717" y="6812063"/>
                </a:lnTo>
                <a:lnTo>
                  <a:pt x="4265716" y="6812062"/>
                </a:lnTo>
                <a:lnTo>
                  <a:pt x="4260942" y="6776800"/>
                </a:lnTo>
                <a:lnTo>
                  <a:pt x="4246239" y="6742555"/>
                </a:lnTo>
                <a:lnTo>
                  <a:pt x="4246238" y="6742552"/>
                </a:lnTo>
                <a:lnTo>
                  <a:pt x="4232403" y="6702976"/>
                </a:lnTo>
                <a:lnTo>
                  <a:pt x="4246999" y="6662544"/>
                </a:lnTo>
                <a:lnTo>
                  <a:pt x="4247000" y="6662542"/>
                </a:lnTo>
                <a:lnTo>
                  <a:pt x="4247001" y="6662540"/>
                </a:lnTo>
                <a:lnTo>
                  <a:pt x="4254084" y="6645552"/>
                </a:lnTo>
                <a:lnTo>
                  <a:pt x="4254096" y="6625225"/>
                </a:lnTo>
                <a:lnTo>
                  <a:pt x="4254096" y="6625224"/>
                </a:lnTo>
                <a:cubicBezTo>
                  <a:pt x="4252000" y="6611341"/>
                  <a:pt x="4245951" y="6597578"/>
                  <a:pt x="4237474" y="6588625"/>
                </a:cubicBezTo>
                <a:close/>
                <a:moveTo>
                  <a:pt x="4295315" y="6438981"/>
                </a:moveTo>
                <a:lnTo>
                  <a:pt x="4275385" y="6463840"/>
                </a:lnTo>
                <a:lnTo>
                  <a:pt x="4275382" y="6463849"/>
                </a:lnTo>
                <a:lnTo>
                  <a:pt x="4261587" y="6513012"/>
                </a:lnTo>
                <a:lnTo>
                  <a:pt x="4242781" y="6546194"/>
                </a:lnTo>
                <a:lnTo>
                  <a:pt x="4242781" y="6546195"/>
                </a:lnTo>
                <a:lnTo>
                  <a:pt x="4259120" y="6521804"/>
                </a:lnTo>
                <a:lnTo>
                  <a:pt x="4261587" y="6513012"/>
                </a:lnTo>
                <a:lnTo>
                  <a:pt x="4264398" y="6508052"/>
                </a:lnTo>
                <a:lnTo>
                  <a:pt x="4275382" y="6463849"/>
                </a:lnTo>
                <a:lnTo>
                  <a:pt x="4275385" y="6463841"/>
                </a:lnTo>
                <a:cubicBezTo>
                  <a:pt x="4278336" y="6451650"/>
                  <a:pt x="4285813" y="6444077"/>
                  <a:pt x="4295315" y="6438981"/>
                </a:cubicBezTo>
                <a:close/>
                <a:moveTo>
                  <a:pt x="4381289" y="6365204"/>
                </a:moveTo>
                <a:lnTo>
                  <a:pt x="4380008" y="6387910"/>
                </a:lnTo>
                <a:lnTo>
                  <a:pt x="4378243" y="6391549"/>
                </a:lnTo>
                <a:lnTo>
                  <a:pt x="4370589" y="6407332"/>
                </a:lnTo>
                <a:lnTo>
                  <a:pt x="4370589" y="6407333"/>
                </a:lnTo>
                <a:lnTo>
                  <a:pt x="4378243" y="6391549"/>
                </a:lnTo>
                <a:lnTo>
                  <a:pt x="4380008" y="6387910"/>
                </a:lnTo>
                <a:close/>
                <a:moveTo>
                  <a:pt x="4142220" y="4221391"/>
                </a:moveTo>
                <a:lnTo>
                  <a:pt x="4142220" y="4221392"/>
                </a:lnTo>
                <a:cubicBezTo>
                  <a:pt x="4142982" y="4232061"/>
                  <a:pt x="4143172" y="4243873"/>
                  <a:pt x="4147936" y="4253015"/>
                </a:cubicBezTo>
                <a:cubicBezTo>
                  <a:pt x="4160129" y="4277402"/>
                  <a:pt x="4175749" y="4300071"/>
                  <a:pt x="4187752" y="4324646"/>
                </a:cubicBezTo>
                <a:lnTo>
                  <a:pt x="4196706" y="4363891"/>
                </a:lnTo>
                <a:lnTo>
                  <a:pt x="4195944" y="4482004"/>
                </a:lnTo>
                <a:cubicBezTo>
                  <a:pt x="4193276" y="4546776"/>
                  <a:pt x="4192704" y="4612500"/>
                  <a:pt x="4135934" y="4659174"/>
                </a:cubicBezTo>
                <a:cubicBezTo>
                  <a:pt x="4131362" y="4662986"/>
                  <a:pt x="4128694" y="4671176"/>
                  <a:pt x="4127932" y="4677655"/>
                </a:cubicBezTo>
                <a:cubicBezTo>
                  <a:pt x="4124313" y="4707564"/>
                  <a:pt x="4123931" y="4738235"/>
                  <a:pt x="4118025" y="4767764"/>
                </a:cubicBezTo>
                <a:cubicBezTo>
                  <a:pt x="4115644" y="4779575"/>
                  <a:pt x="4114835" y="4790387"/>
                  <a:pt x="4116716" y="4800483"/>
                </a:cubicBezTo>
                <a:lnTo>
                  <a:pt x="4116716" y="4800484"/>
                </a:lnTo>
                <a:cubicBezTo>
                  <a:pt x="4118597" y="4810581"/>
                  <a:pt x="4123170" y="4819964"/>
                  <a:pt x="4131552" y="4828917"/>
                </a:cubicBezTo>
                <a:lnTo>
                  <a:pt x="4153733" y="4863343"/>
                </a:lnTo>
                <a:lnTo>
                  <a:pt x="4161262" y="4889275"/>
                </a:lnTo>
                <a:lnTo>
                  <a:pt x="4159557" y="4912168"/>
                </a:lnTo>
                <a:cubicBezTo>
                  <a:pt x="4157842" y="4919978"/>
                  <a:pt x="4157485" y="4927122"/>
                  <a:pt x="4158155" y="4933804"/>
                </a:cubicBezTo>
                <a:lnTo>
                  <a:pt x="4158155" y="4933805"/>
                </a:lnTo>
                <a:lnTo>
                  <a:pt x="4162914" y="4952673"/>
                </a:lnTo>
                <a:lnTo>
                  <a:pt x="4165707" y="4957454"/>
                </a:lnTo>
                <a:lnTo>
                  <a:pt x="4166985" y="4961456"/>
                </a:lnTo>
                <a:cubicBezTo>
                  <a:pt x="4171496" y="4970097"/>
                  <a:pt x="4177202" y="4978394"/>
                  <a:pt x="4182989" y="4987038"/>
                </a:cubicBezTo>
                <a:cubicBezTo>
                  <a:pt x="4194228" y="5003802"/>
                  <a:pt x="4208326" y="5022853"/>
                  <a:pt x="4209468" y="5041522"/>
                </a:cubicBezTo>
                <a:cubicBezTo>
                  <a:pt x="4210087" y="5052096"/>
                  <a:pt x="4213005" y="5062300"/>
                  <a:pt x="4216684" y="5072376"/>
                </a:cubicBezTo>
                <a:lnTo>
                  <a:pt x="4222587" y="5087441"/>
                </a:lnTo>
                <a:lnTo>
                  <a:pt x="4235615" y="5133220"/>
                </a:lnTo>
                <a:lnTo>
                  <a:pt x="4235616" y="5133225"/>
                </a:lnTo>
                <a:lnTo>
                  <a:pt x="4228901" y="5166113"/>
                </a:lnTo>
                <a:lnTo>
                  <a:pt x="4228901" y="5166114"/>
                </a:lnTo>
                <a:cubicBezTo>
                  <a:pt x="4228139" y="5167638"/>
                  <a:pt x="4228712" y="5169781"/>
                  <a:pt x="4229593" y="5172091"/>
                </a:cubicBezTo>
                <a:lnTo>
                  <a:pt x="4232139" y="5179068"/>
                </a:lnTo>
                <a:cubicBezTo>
                  <a:pt x="4235759" y="5196595"/>
                  <a:pt x="4235807" y="5213598"/>
                  <a:pt x="4231973" y="5229434"/>
                </a:cubicBezTo>
                <a:lnTo>
                  <a:pt x="4225669" y="5241089"/>
                </a:lnTo>
                <a:lnTo>
                  <a:pt x="4208517" y="5272796"/>
                </a:lnTo>
                <a:cubicBezTo>
                  <a:pt x="4196871" y="5285441"/>
                  <a:pt x="4189165" y="5298595"/>
                  <a:pt x="4184613" y="5312288"/>
                </a:cubicBezTo>
                <a:lnTo>
                  <a:pt x="4183557" y="5321350"/>
                </a:lnTo>
                <a:lnTo>
                  <a:pt x="4181083" y="5326163"/>
                </a:lnTo>
                <a:lnTo>
                  <a:pt x="4179637" y="5355014"/>
                </a:lnTo>
                <a:lnTo>
                  <a:pt x="4179637" y="5355015"/>
                </a:lnTo>
                <a:cubicBezTo>
                  <a:pt x="4180286" y="5364883"/>
                  <a:pt x="4181989" y="5375003"/>
                  <a:pt x="4184513" y="5385385"/>
                </a:cubicBezTo>
                <a:cubicBezTo>
                  <a:pt x="4187752" y="5398722"/>
                  <a:pt x="4190038" y="5412058"/>
                  <a:pt x="4192704" y="5425583"/>
                </a:cubicBezTo>
                <a:cubicBezTo>
                  <a:pt x="4196514" y="5443871"/>
                  <a:pt x="4200516" y="5462352"/>
                  <a:pt x="4204327" y="5480638"/>
                </a:cubicBezTo>
                <a:lnTo>
                  <a:pt x="4208850" y="5507668"/>
                </a:lnTo>
                <a:lnTo>
                  <a:pt x="4198232" y="5531692"/>
                </a:lnTo>
                <a:lnTo>
                  <a:pt x="4198231" y="5531693"/>
                </a:lnTo>
                <a:cubicBezTo>
                  <a:pt x="4191181" y="5537600"/>
                  <a:pt x="4187989" y="5542649"/>
                  <a:pt x="4188085" y="5547578"/>
                </a:cubicBezTo>
                <a:lnTo>
                  <a:pt x="4188085" y="5547579"/>
                </a:lnTo>
                <a:cubicBezTo>
                  <a:pt x="4188180" y="5552508"/>
                  <a:pt x="4191562" y="5557318"/>
                  <a:pt x="4197659" y="5562747"/>
                </a:cubicBezTo>
                <a:cubicBezTo>
                  <a:pt x="4240332" y="5600468"/>
                  <a:pt x="4267003" y="5646190"/>
                  <a:pt x="4268907" y="5704484"/>
                </a:cubicBezTo>
                <a:cubicBezTo>
                  <a:pt x="4269289" y="5716486"/>
                  <a:pt x="4271954" y="5728679"/>
                  <a:pt x="4274812" y="5740489"/>
                </a:cubicBezTo>
                <a:cubicBezTo>
                  <a:pt x="4276527" y="5747729"/>
                  <a:pt x="4278433" y="5756494"/>
                  <a:pt x="4283578" y="5760874"/>
                </a:cubicBezTo>
                <a:cubicBezTo>
                  <a:pt x="4322821" y="5794975"/>
                  <a:pt x="4350063" y="5837458"/>
                  <a:pt x="4371973" y="5883752"/>
                </a:cubicBezTo>
                <a:lnTo>
                  <a:pt x="4371974" y="5883757"/>
                </a:lnTo>
                <a:lnTo>
                  <a:pt x="4389877" y="5935946"/>
                </a:lnTo>
                <a:lnTo>
                  <a:pt x="4389878" y="5935950"/>
                </a:lnTo>
                <a:lnTo>
                  <a:pt x="4386259" y="5993290"/>
                </a:lnTo>
                <a:lnTo>
                  <a:pt x="4386259" y="5993291"/>
                </a:lnTo>
                <a:cubicBezTo>
                  <a:pt x="4385116" y="6004531"/>
                  <a:pt x="4385306" y="6017485"/>
                  <a:pt x="4379782" y="6026440"/>
                </a:cubicBezTo>
                <a:cubicBezTo>
                  <a:pt x="4362445" y="6054825"/>
                  <a:pt x="4343778" y="6082258"/>
                  <a:pt x="4323583" y="6108738"/>
                </a:cubicBezTo>
                <a:cubicBezTo>
                  <a:pt x="4314914" y="6120074"/>
                  <a:pt x="4309961" y="6126884"/>
                  <a:pt x="4309890" y="6133314"/>
                </a:cubicBezTo>
                <a:lnTo>
                  <a:pt x="4309890" y="6133315"/>
                </a:lnTo>
                <a:lnTo>
                  <a:pt x="4313591" y="6143190"/>
                </a:lnTo>
                <a:lnTo>
                  <a:pt x="4325486" y="6155600"/>
                </a:lnTo>
                <a:lnTo>
                  <a:pt x="4325488" y="6155603"/>
                </a:lnTo>
                <a:cubicBezTo>
                  <a:pt x="4347778" y="6175798"/>
                  <a:pt x="4359398" y="6200945"/>
                  <a:pt x="4364160" y="6228757"/>
                </a:cubicBezTo>
                <a:lnTo>
                  <a:pt x="4381497" y="6361540"/>
                </a:lnTo>
                <a:lnTo>
                  <a:pt x="4381497" y="6361539"/>
                </a:lnTo>
                <a:cubicBezTo>
                  <a:pt x="4377877" y="6317151"/>
                  <a:pt x="4371590" y="6272764"/>
                  <a:pt x="4364160" y="6228756"/>
                </a:cubicBezTo>
                <a:cubicBezTo>
                  <a:pt x="4359398" y="6200944"/>
                  <a:pt x="4347778" y="6175797"/>
                  <a:pt x="4325488" y="6155602"/>
                </a:cubicBezTo>
                <a:lnTo>
                  <a:pt x="4325486" y="6155600"/>
                </a:lnTo>
                <a:lnTo>
                  <a:pt x="4309890" y="6133315"/>
                </a:lnTo>
                <a:lnTo>
                  <a:pt x="4323583" y="6108739"/>
                </a:lnTo>
                <a:cubicBezTo>
                  <a:pt x="4343778" y="6082259"/>
                  <a:pt x="4362445" y="6054826"/>
                  <a:pt x="4379782" y="6026441"/>
                </a:cubicBezTo>
                <a:cubicBezTo>
                  <a:pt x="4385306" y="6017486"/>
                  <a:pt x="4385116" y="6004532"/>
                  <a:pt x="4386259" y="5993292"/>
                </a:cubicBezTo>
                <a:lnTo>
                  <a:pt x="4386259" y="5993290"/>
                </a:lnTo>
                <a:lnTo>
                  <a:pt x="4389712" y="5964477"/>
                </a:lnTo>
                <a:lnTo>
                  <a:pt x="4389878" y="5935950"/>
                </a:lnTo>
                <a:lnTo>
                  <a:pt x="4389878" y="5935949"/>
                </a:lnTo>
                <a:lnTo>
                  <a:pt x="4389877" y="5935946"/>
                </a:lnTo>
                <a:lnTo>
                  <a:pt x="4382997" y="5909351"/>
                </a:lnTo>
                <a:lnTo>
                  <a:pt x="4371974" y="5883757"/>
                </a:lnTo>
                <a:lnTo>
                  <a:pt x="4371973" y="5883751"/>
                </a:lnTo>
                <a:cubicBezTo>
                  <a:pt x="4350063" y="5837457"/>
                  <a:pt x="4322821" y="5794974"/>
                  <a:pt x="4283578" y="5760873"/>
                </a:cubicBezTo>
                <a:cubicBezTo>
                  <a:pt x="4278433" y="5756493"/>
                  <a:pt x="4276527" y="5747728"/>
                  <a:pt x="4274812" y="5740488"/>
                </a:cubicBezTo>
                <a:cubicBezTo>
                  <a:pt x="4271954" y="5728678"/>
                  <a:pt x="4269289" y="5716485"/>
                  <a:pt x="4268907" y="5704483"/>
                </a:cubicBezTo>
                <a:cubicBezTo>
                  <a:pt x="4267003" y="5646189"/>
                  <a:pt x="4240332" y="5600467"/>
                  <a:pt x="4197659" y="5562746"/>
                </a:cubicBezTo>
                <a:lnTo>
                  <a:pt x="4188085" y="5547578"/>
                </a:lnTo>
                <a:lnTo>
                  <a:pt x="4198231" y="5531694"/>
                </a:lnTo>
                <a:lnTo>
                  <a:pt x="4198232" y="5531692"/>
                </a:lnTo>
                <a:lnTo>
                  <a:pt x="4206630" y="5520422"/>
                </a:lnTo>
                <a:lnTo>
                  <a:pt x="4208850" y="5507668"/>
                </a:lnTo>
                <a:lnTo>
                  <a:pt x="4208850" y="5507667"/>
                </a:lnTo>
                <a:cubicBezTo>
                  <a:pt x="4208803" y="5498832"/>
                  <a:pt x="4206231" y="5489497"/>
                  <a:pt x="4204327" y="5480637"/>
                </a:cubicBezTo>
                <a:cubicBezTo>
                  <a:pt x="4200516" y="5462351"/>
                  <a:pt x="4196514" y="5443870"/>
                  <a:pt x="4192704" y="5425582"/>
                </a:cubicBezTo>
                <a:cubicBezTo>
                  <a:pt x="4190038" y="5412057"/>
                  <a:pt x="4187752" y="5398721"/>
                  <a:pt x="4184513" y="5385384"/>
                </a:cubicBezTo>
                <a:lnTo>
                  <a:pt x="4179637" y="5355014"/>
                </a:lnTo>
                <a:lnTo>
                  <a:pt x="4183557" y="5321350"/>
                </a:lnTo>
                <a:lnTo>
                  <a:pt x="4208517" y="5272797"/>
                </a:lnTo>
                <a:lnTo>
                  <a:pt x="4225669" y="5241089"/>
                </a:lnTo>
                <a:lnTo>
                  <a:pt x="4231973" y="5229433"/>
                </a:lnTo>
                <a:lnTo>
                  <a:pt x="4232139" y="5179068"/>
                </a:lnTo>
                <a:lnTo>
                  <a:pt x="4232139" y="5179067"/>
                </a:lnTo>
                <a:cubicBezTo>
                  <a:pt x="4231663" y="5176876"/>
                  <a:pt x="4230473" y="5174400"/>
                  <a:pt x="4229593" y="5172090"/>
                </a:cubicBezTo>
                <a:lnTo>
                  <a:pt x="4228901" y="5166114"/>
                </a:lnTo>
                <a:lnTo>
                  <a:pt x="4235616" y="5133225"/>
                </a:lnTo>
                <a:lnTo>
                  <a:pt x="4235616" y="5133224"/>
                </a:lnTo>
                <a:lnTo>
                  <a:pt x="4235615" y="5133220"/>
                </a:lnTo>
                <a:lnTo>
                  <a:pt x="4228473" y="5102461"/>
                </a:lnTo>
                <a:lnTo>
                  <a:pt x="4222587" y="5087441"/>
                </a:lnTo>
                <a:lnTo>
                  <a:pt x="4222582" y="5087423"/>
                </a:lnTo>
                <a:cubicBezTo>
                  <a:pt x="4216496" y="5072411"/>
                  <a:pt x="4210397" y="5057381"/>
                  <a:pt x="4209468" y="5041521"/>
                </a:cubicBezTo>
                <a:cubicBezTo>
                  <a:pt x="4208326" y="5022852"/>
                  <a:pt x="4194228" y="5003801"/>
                  <a:pt x="4182989" y="4987037"/>
                </a:cubicBezTo>
                <a:lnTo>
                  <a:pt x="4165707" y="4957454"/>
                </a:lnTo>
                <a:lnTo>
                  <a:pt x="4158155" y="4933805"/>
                </a:lnTo>
                <a:lnTo>
                  <a:pt x="4159557" y="4912169"/>
                </a:lnTo>
                <a:cubicBezTo>
                  <a:pt x="4161319" y="4904358"/>
                  <a:pt x="4161831" y="4896714"/>
                  <a:pt x="4161262" y="4889276"/>
                </a:cubicBezTo>
                <a:lnTo>
                  <a:pt x="4161262" y="4889275"/>
                </a:lnTo>
                <a:lnTo>
                  <a:pt x="4156484" y="4867614"/>
                </a:lnTo>
                <a:lnTo>
                  <a:pt x="4153733" y="4863343"/>
                </a:lnTo>
                <a:lnTo>
                  <a:pt x="4151983" y="4857317"/>
                </a:lnTo>
                <a:cubicBezTo>
                  <a:pt x="4146840" y="4847214"/>
                  <a:pt x="4139839" y="4837703"/>
                  <a:pt x="4131552" y="4828916"/>
                </a:cubicBezTo>
                <a:lnTo>
                  <a:pt x="4116716" y="4800483"/>
                </a:lnTo>
                <a:lnTo>
                  <a:pt x="4118025" y="4767765"/>
                </a:lnTo>
                <a:cubicBezTo>
                  <a:pt x="4123931" y="4738236"/>
                  <a:pt x="4124313" y="4707565"/>
                  <a:pt x="4127932" y="4677656"/>
                </a:cubicBezTo>
                <a:cubicBezTo>
                  <a:pt x="4128694" y="4671177"/>
                  <a:pt x="4131362" y="4662987"/>
                  <a:pt x="4135934" y="4659175"/>
                </a:cubicBezTo>
                <a:cubicBezTo>
                  <a:pt x="4192704" y="4612501"/>
                  <a:pt x="4193276" y="4546777"/>
                  <a:pt x="4195944" y="4482005"/>
                </a:cubicBezTo>
                <a:cubicBezTo>
                  <a:pt x="4197659" y="4442762"/>
                  <a:pt x="4197659" y="4403326"/>
                  <a:pt x="4196706" y="4363891"/>
                </a:cubicBezTo>
                <a:lnTo>
                  <a:pt x="4196706" y="4363890"/>
                </a:lnTo>
                <a:cubicBezTo>
                  <a:pt x="4196514" y="4350554"/>
                  <a:pt x="4193466" y="4336457"/>
                  <a:pt x="4187752" y="4324645"/>
                </a:cubicBezTo>
                <a:cubicBezTo>
                  <a:pt x="4175749" y="4300070"/>
                  <a:pt x="4160129" y="4277401"/>
                  <a:pt x="4147936" y="4253014"/>
                </a:cubicBezTo>
                <a:close/>
                <a:moveTo>
                  <a:pt x="4211111" y="2836172"/>
                </a:moveTo>
                <a:lnTo>
                  <a:pt x="4202421" y="2848793"/>
                </a:lnTo>
                <a:cubicBezTo>
                  <a:pt x="4197421" y="2865010"/>
                  <a:pt x="4191562" y="2881307"/>
                  <a:pt x="4186816" y="2897785"/>
                </a:cubicBezTo>
                <a:lnTo>
                  <a:pt x="4185787" y="2903551"/>
                </a:lnTo>
                <a:lnTo>
                  <a:pt x="4182513" y="2914328"/>
                </a:lnTo>
                <a:lnTo>
                  <a:pt x="4177882" y="2947858"/>
                </a:lnTo>
                <a:lnTo>
                  <a:pt x="4177881" y="2947862"/>
                </a:lnTo>
                <a:lnTo>
                  <a:pt x="4177881" y="2947863"/>
                </a:lnTo>
                <a:cubicBezTo>
                  <a:pt x="4177512" y="2959157"/>
                  <a:pt x="4178512" y="2970576"/>
                  <a:pt x="4181465" y="2982149"/>
                </a:cubicBezTo>
                <a:lnTo>
                  <a:pt x="4193158" y="3077402"/>
                </a:lnTo>
                <a:lnTo>
                  <a:pt x="4180703" y="3172654"/>
                </a:lnTo>
                <a:cubicBezTo>
                  <a:pt x="4154794" y="3276480"/>
                  <a:pt x="4127362" y="3380305"/>
                  <a:pt x="4133076" y="3489467"/>
                </a:cubicBezTo>
                <a:cubicBezTo>
                  <a:pt x="4134028" y="3507563"/>
                  <a:pt x="4122407" y="3529090"/>
                  <a:pt x="4110977" y="3544713"/>
                </a:cubicBezTo>
                <a:cubicBezTo>
                  <a:pt x="4100119" y="3559668"/>
                  <a:pt x="4094260" y="3566812"/>
                  <a:pt x="4093355" y="3574408"/>
                </a:cubicBezTo>
                <a:lnTo>
                  <a:pt x="4093355" y="3574409"/>
                </a:lnTo>
                <a:cubicBezTo>
                  <a:pt x="4092450" y="3582005"/>
                  <a:pt x="4096499" y="3590054"/>
                  <a:pt x="4105453" y="3606818"/>
                </a:cubicBezTo>
                <a:cubicBezTo>
                  <a:pt x="4109835" y="3614820"/>
                  <a:pt x="4112501" y="3624726"/>
                  <a:pt x="4118979" y="3630633"/>
                </a:cubicBezTo>
                <a:lnTo>
                  <a:pt x="4136708" y="3654416"/>
                </a:lnTo>
                <a:lnTo>
                  <a:pt x="4140382" y="3668940"/>
                </a:lnTo>
                <a:lnTo>
                  <a:pt x="4143220" y="3680164"/>
                </a:lnTo>
                <a:lnTo>
                  <a:pt x="4139172" y="3734837"/>
                </a:lnTo>
                <a:lnTo>
                  <a:pt x="4139172" y="3734838"/>
                </a:lnTo>
                <a:cubicBezTo>
                  <a:pt x="4138220" y="3741316"/>
                  <a:pt x="4136886" y="3749126"/>
                  <a:pt x="4139554" y="3754653"/>
                </a:cubicBezTo>
                <a:lnTo>
                  <a:pt x="4145911" y="3789776"/>
                </a:lnTo>
                <a:lnTo>
                  <a:pt x="4130980" y="3822472"/>
                </a:lnTo>
                <a:cubicBezTo>
                  <a:pt x="4123932" y="3831902"/>
                  <a:pt x="4118312" y="3842046"/>
                  <a:pt x="4116645" y="3852619"/>
                </a:cubicBezTo>
                <a:lnTo>
                  <a:pt x="4116645" y="3852620"/>
                </a:lnTo>
                <a:lnTo>
                  <a:pt x="4117425" y="3868764"/>
                </a:lnTo>
                <a:lnTo>
                  <a:pt x="4126028" y="3885337"/>
                </a:lnTo>
                <a:lnTo>
                  <a:pt x="4126028" y="3885339"/>
                </a:lnTo>
                <a:cubicBezTo>
                  <a:pt x="4135744" y="3897722"/>
                  <a:pt x="4143150" y="3910319"/>
                  <a:pt x="4148409" y="3923125"/>
                </a:cubicBezTo>
                <a:lnTo>
                  <a:pt x="4157913" y="3962160"/>
                </a:lnTo>
                <a:lnTo>
                  <a:pt x="4142221" y="4043838"/>
                </a:lnTo>
                <a:lnTo>
                  <a:pt x="4142220" y="4043839"/>
                </a:lnTo>
                <a:cubicBezTo>
                  <a:pt x="4133457" y="4063842"/>
                  <a:pt x="4128075" y="4083702"/>
                  <a:pt x="4127099" y="4103825"/>
                </a:cubicBezTo>
                <a:lnTo>
                  <a:pt x="4127099" y="4103826"/>
                </a:lnTo>
                <a:lnTo>
                  <a:pt x="4129066" y="4134256"/>
                </a:lnTo>
                <a:lnTo>
                  <a:pt x="4138410" y="4165382"/>
                </a:lnTo>
                <a:lnTo>
                  <a:pt x="4138410" y="4165384"/>
                </a:lnTo>
                <a:lnTo>
                  <a:pt x="4142315" y="4192388"/>
                </a:lnTo>
                <a:lnTo>
                  <a:pt x="4142315" y="4192387"/>
                </a:lnTo>
                <a:cubicBezTo>
                  <a:pt x="4142411" y="4182767"/>
                  <a:pt x="4141839" y="4173480"/>
                  <a:pt x="4138410" y="4165383"/>
                </a:cubicBezTo>
                <a:lnTo>
                  <a:pt x="4138410" y="4165382"/>
                </a:lnTo>
                <a:lnTo>
                  <a:pt x="4127099" y="4103826"/>
                </a:lnTo>
                <a:lnTo>
                  <a:pt x="4142220" y="4043840"/>
                </a:lnTo>
                <a:lnTo>
                  <a:pt x="4142221" y="4043838"/>
                </a:lnTo>
                <a:lnTo>
                  <a:pt x="4155523" y="4002410"/>
                </a:lnTo>
                <a:lnTo>
                  <a:pt x="4157913" y="3962160"/>
                </a:lnTo>
                <a:lnTo>
                  <a:pt x="4157913" y="3962159"/>
                </a:lnTo>
                <a:cubicBezTo>
                  <a:pt x="4155651" y="3935727"/>
                  <a:pt x="4145460" y="3910104"/>
                  <a:pt x="4126028" y="3885338"/>
                </a:cubicBezTo>
                <a:lnTo>
                  <a:pt x="4126028" y="3885337"/>
                </a:lnTo>
                <a:lnTo>
                  <a:pt x="4116645" y="3852620"/>
                </a:lnTo>
                <a:lnTo>
                  <a:pt x="4130980" y="3822473"/>
                </a:lnTo>
                <a:cubicBezTo>
                  <a:pt x="4139172" y="3811614"/>
                  <a:pt x="4144316" y="3800897"/>
                  <a:pt x="4145911" y="3789777"/>
                </a:cubicBezTo>
                <a:lnTo>
                  <a:pt x="4145911" y="3789776"/>
                </a:lnTo>
                <a:cubicBezTo>
                  <a:pt x="4147507" y="3778655"/>
                  <a:pt x="4145554" y="3767130"/>
                  <a:pt x="4139554" y="3754652"/>
                </a:cubicBezTo>
                <a:lnTo>
                  <a:pt x="4139172" y="3734838"/>
                </a:lnTo>
                <a:lnTo>
                  <a:pt x="4143220" y="3680164"/>
                </a:lnTo>
                <a:lnTo>
                  <a:pt x="4143220" y="3680163"/>
                </a:lnTo>
                <a:lnTo>
                  <a:pt x="4140382" y="3668940"/>
                </a:lnTo>
                <a:lnTo>
                  <a:pt x="4136708" y="3654416"/>
                </a:lnTo>
                <a:lnTo>
                  <a:pt x="4136708" y="3654416"/>
                </a:lnTo>
                <a:lnTo>
                  <a:pt x="4136708" y="3654415"/>
                </a:lnTo>
                <a:cubicBezTo>
                  <a:pt x="4132898" y="3646123"/>
                  <a:pt x="4127219" y="3638157"/>
                  <a:pt x="4118979" y="3630632"/>
                </a:cubicBezTo>
                <a:cubicBezTo>
                  <a:pt x="4112501" y="3624725"/>
                  <a:pt x="4109835" y="3614819"/>
                  <a:pt x="4105453" y="3606817"/>
                </a:cubicBezTo>
                <a:cubicBezTo>
                  <a:pt x="4100976" y="3598435"/>
                  <a:pt x="4097725" y="3592232"/>
                  <a:pt x="4095707" y="3587174"/>
                </a:cubicBezTo>
                <a:lnTo>
                  <a:pt x="4093355" y="3574408"/>
                </a:lnTo>
                <a:lnTo>
                  <a:pt x="4098434" y="3562321"/>
                </a:lnTo>
                <a:cubicBezTo>
                  <a:pt x="4101369" y="3557716"/>
                  <a:pt x="4105548" y="3552191"/>
                  <a:pt x="4110977" y="3544714"/>
                </a:cubicBezTo>
                <a:cubicBezTo>
                  <a:pt x="4122407" y="3529091"/>
                  <a:pt x="4134028" y="3507564"/>
                  <a:pt x="4133076" y="3489468"/>
                </a:cubicBezTo>
                <a:cubicBezTo>
                  <a:pt x="4127362" y="3380306"/>
                  <a:pt x="4154794" y="3276481"/>
                  <a:pt x="4180703" y="3172655"/>
                </a:cubicBezTo>
                <a:cubicBezTo>
                  <a:pt x="4188705" y="3140650"/>
                  <a:pt x="4192943" y="3109026"/>
                  <a:pt x="4193158" y="3077402"/>
                </a:cubicBezTo>
                <a:lnTo>
                  <a:pt x="4193158" y="3077401"/>
                </a:lnTo>
                <a:cubicBezTo>
                  <a:pt x="4193372" y="3045777"/>
                  <a:pt x="4189562" y="3014153"/>
                  <a:pt x="4181465" y="2982148"/>
                </a:cubicBezTo>
                <a:lnTo>
                  <a:pt x="4177881" y="2947863"/>
                </a:lnTo>
                <a:lnTo>
                  <a:pt x="4177882" y="2947858"/>
                </a:lnTo>
                <a:lnTo>
                  <a:pt x="4185787" y="2903551"/>
                </a:lnTo>
                <a:lnTo>
                  <a:pt x="4202421" y="2848794"/>
                </a:lnTo>
                <a:cubicBezTo>
                  <a:pt x="4203754" y="2844317"/>
                  <a:pt x="4207040" y="2839983"/>
                  <a:pt x="4211111" y="2836173"/>
                </a:cubicBezTo>
                <a:close/>
                <a:moveTo>
                  <a:pt x="3726625" y="1508458"/>
                </a:moveTo>
                <a:lnTo>
                  <a:pt x="3698531" y="1596214"/>
                </a:lnTo>
                <a:cubicBezTo>
                  <a:pt x="3696054" y="1604979"/>
                  <a:pt x="3697579" y="1615837"/>
                  <a:pt x="3700436" y="1624981"/>
                </a:cubicBezTo>
                <a:cubicBezTo>
                  <a:pt x="3710152" y="1656224"/>
                  <a:pt x="3734537" y="1676037"/>
                  <a:pt x="3757017" y="1697754"/>
                </a:cubicBezTo>
                <a:cubicBezTo>
                  <a:pt x="3766924" y="1707280"/>
                  <a:pt x="3773972" y="1720424"/>
                  <a:pt x="3779686" y="1733189"/>
                </a:cubicBezTo>
                <a:cubicBezTo>
                  <a:pt x="3794357" y="1766336"/>
                  <a:pt x="3807501" y="1800247"/>
                  <a:pt x="3821407" y="1833776"/>
                </a:cubicBezTo>
                <a:cubicBezTo>
                  <a:pt x="3822741" y="1837014"/>
                  <a:pt x="3826170" y="1839680"/>
                  <a:pt x="3829028" y="1842159"/>
                </a:cubicBezTo>
                <a:cubicBezTo>
                  <a:pt x="3859129" y="1866923"/>
                  <a:pt x="3889418" y="1891498"/>
                  <a:pt x="3919519" y="1916455"/>
                </a:cubicBezTo>
                <a:cubicBezTo>
                  <a:pt x="3925233" y="1921217"/>
                  <a:pt x="3929425" y="1928077"/>
                  <a:pt x="3934949" y="1933220"/>
                </a:cubicBezTo>
                <a:cubicBezTo>
                  <a:pt x="3942569" y="1940460"/>
                  <a:pt x="3949810" y="1949604"/>
                  <a:pt x="3958954" y="1953414"/>
                </a:cubicBezTo>
                <a:cubicBezTo>
                  <a:pt x="3987719" y="1965225"/>
                  <a:pt x="4000103" y="1987895"/>
                  <a:pt x="4005437" y="2016470"/>
                </a:cubicBezTo>
                <a:cubicBezTo>
                  <a:pt x="4010390" y="2042571"/>
                  <a:pt x="4014582" y="2068670"/>
                  <a:pt x="4020296" y="2094579"/>
                </a:cubicBezTo>
                <a:cubicBezTo>
                  <a:pt x="4027154" y="2126202"/>
                  <a:pt x="4034584" y="2157637"/>
                  <a:pt x="4042967" y="2188880"/>
                </a:cubicBezTo>
                <a:cubicBezTo>
                  <a:pt x="4046587" y="2202405"/>
                  <a:pt x="4050777" y="2216693"/>
                  <a:pt x="4058207" y="2228315"/>
                </a:cubicBezTo>
                <a:cubicBezTo>
                  <a:pt x="4078782" y="2260891"/>
                  <a:pt x="4092688" y="2295754"/>
                  <a:pt x="4087164" y="2334045"/>
                </a:cubicBezTo>
                <a:cubicBezTo>
                  <a:pt x="4082782" y="2364716"/>
                  <a:pt x="4094022" y="2390435"/>
                  <a:pt x="4111549" y="2409486"/>
                </a:cubicBezTo>
                <a:cubicBezTo>
                  <a:pt x="4119503" y="2418155"/>
                  <a:pt x="4125016" y="2426977"/>
                  <a:pt x="4128650" y="2435913"/>
                </a:cubicBezTo>
                <a:lnTo>
                  <a:pt x="4134481" y="2463018"/>
                </a:lnTo>
                <a:lnTo>
                  <a:pt x="4125839" y="2518262"/>
                </a:lnTo>
                <a:lnTo>
                  <a:pt x="4125838" y="2518264"/>
                </a:lnTo>
                <a:cubicBezTo>
                  <a:pt x="4123171" y="2527790"/>
                  <a:pt x="4122027" y="2536457"/>
                  <a:pt x="4122194" y="2545006"/>
                </a:cubicBezTo>
                <a:lnTo>
                  <a:pt x="4122194" y="2545007"/>
                </a:lnTo>
                <a:cubicBezTo>
                  <a:pt x="4122360" y="2553556"/>
                  <a:pt x="4123837" y="2561986"/>
                  <a:pt x="4126408" y="2571035"/>
                </a:cubicBezTo>
                <a:cubicBezTo>
                  <a:pt x="4138410" y="2612946"/>
                  <a:pt x="4170987" y="2640951"/>
                  <a:pt x="4199563" y="2668002"/>
                </a:cubicBezTo>
                <a:cubicBezTo>
                  <a:pt x="4223947" y="2691055"/>
                  <a:pt x="4237663" y="2716964"/>
                  <a:pt x="4247953" y="2745349"/>
                </a:cubicBezTo>
                <a:lnTo>
                  <a:pt x="4247954" y="2745352"/>
                </a:lnTo>
                <a:lnTo>
                  <a:pt x="4253873" y="2778006"/>
                </a:lnTo>
                <a:lnTo>
                  <a:pt x="4253453" y="2785440"/>
                </a:lnTo>
                <a:lnTo>
                  <a:pt x="4243374" y="2811780"/>
                </a:lnTo>
                <a:lnTo>
                  <a:pt x="4243371" y="2811787"/>
                </a:lnTo>
                <a:lnTo>
                  <a:pt x="4243372" y="2811787"/>
                </a:lnTo>
                <a:lnTo>
                  <a:pt x="4243374" y="2811780"/>
                </a:lnTo>
                <a:lnTo>
                  <a:pt x="4253025" y="2793023"/>
                </a:lnTo>
                <a:lnTo>
                  <a:pt x="4253453" y="2785440"/>
                </a:lnTo>
                <a:lnTo>
                  <a:pt x="4254654" y="2782305"/>
                </a:lnTo>
                <a:lnTo>
                  <a:pt x="4253873" y="2778006"/>
                </a:lnTo>
                <a:lnTo>
                  <a:pt x="4254284" y="2770758"/>
                </a:lnTo>
                <a:lnTo>
                  <a:pt x="4247954" y="2745352"/>
                </a:lnTo>
                <a:lnTo>
                  <a:pt x="4247953" y="2745348"/>
                </a:lnTo>
                <a:cubicBezTo>
                  <a:pt x="4237663" y="2716963"/>
                  <a:pt x="4223947" y="2691054"/>
                  <a:pt x="4199563" y="2668001"/>
                </a:cubicBezTo>
                <a:cubicBezTo>
                  <a:pt x="4170987" y="2640950"/>
                  <a:pt x="4138410" y="2612945"/>
                  <a:pt x="4126408" y="2571034"/>
                </a:cubicBezTo>
                <a:lnTo>
                  <a:pt x="4122194" y="2545007"/>
                </a:lnTo>
                <a:lnTo>
                  <a:pt x="4125838" y="2518265"/>
                </a:lnTo>
                <a:lnTo>
                  <a:pt x="4125839" y="2518262"/>
                </a:lnTo>
                <a:lnTo>
                  <a:pt x="4132419" y="2490551"/>
                </a:lnTo>
                <a:lnTo>
                  <a:pt x="4134481" y="2463018"/>
                </a:lnTo>
                <a:lnTo>
                  <a:pt x="4134481" y="2463017"/>
                </a:lnTo>
                <a:cubicBezTo>
                  <a:pt x="4133600" y="2444777"/>
                  <a:pt x="4127457" y="2426822"/>
                  <a:pt x="4111549" y="2409485"/>
                </a:cubicBezTo>
                <a:cubicBezTo>
                  <a:pt x="4094022" y="2390434"/>
                  <a:pt x="4082782" y="2364715"/>
                  <a:pt x="4087164" y="2334044"/>
                </a:cubicBezTo>
                <a:cubicBezTo>
                  <a:pt x="4092688" y="2295753"/>
                  <a:pt x="4078782" y="2260890"/>
                  <a:pt x="4058207" y="2228314"/>
                </a:cubicBezTo>
                <a:cubicBezTo>
                  <a:pt x="4050777" y="2216692"/>
                  <a:pt x="4046587" y="2202404"/>
                  <a:pt x="4042967" y="2188879"/>
                </a:cubicBezTo>
                <a:cubicBezTo>
                  <a:pt x="4034584" y="2157636"/>
                  <a:pt x="4027154" y="2126201"/>
                  <a:pt x="4020296" y="2094578"/>
                </a:cubicBezTo>
                <a:cubicBezTo>
                  <a:pt x="4014582" y="2068669"/>
                  <a:pt x="4010390" y="2042570"/>
                  <a:pt x="4005437" y="2016469"/>
                </a:cubicBezTo>
                <a:cubicBezTo>
                  <a:pt x="4000103" y="1987894"/>
                  <a:pt x="3987719" y="1965224"/>
                  <a:pt x="3958954" y="1953413"/>
                </a:cubicBezTo>
                <a:cubicBezTo>
                  <a:pt x="3949810" y="1949603"/>
                  <a:pt x="3942569" y="1940459"/>
                  <a:pt x="3934949" y="1933219"/>
                </a:cubicBezTo>
                <a:cubicBezTo>
                  <a:pt x="3929425" y="1928076"/>
                  <a:pt x="3925233" y="1921216"/>
                  <a:pt x="3919519" y="1916454"/>
                </a:cubicBezTo>
                <a:cubicBezTo>
                  <a:pt x="3889418" y="1891497"/>
                  <a:pt x="3859129" y="1866922"/>
                  <a:pt x="3829028" y="1842158"/>
                </a:cubicBezTo>
                <a:cubicBezTo>
                  <a:pt x="3826170" y="1839679"/>
                  <a:pt x="3822741" y="1837013"/>
                  <a:pt x="3821407" y="1833775"/>
                </a:cubicBezTo>
                <a:cubicBezTo>
                  <a:pt x="3807501" y="1800246"/>
                  <a:pt x="3794358" y="1766335"/>
                  <a:pt x="3779686" y="1733188"/>
                </a:cubicBezTo>
                <a:cubicBezTo>
                  <a:pt x="3773972" y="1720423"/>
                  <a:pt x="3766924" y="1707279"/>
                  <a:pt x="3757018" y="1697753"/>
                </a:cubicBezTo>
                <a:cubicBezTo>
                  <a:pt x="3734538" y="1676036"/>
                  <a:pt x="3710152" y="1656223"/>
                  <a:pt x="3700436" y="1624980"/>
                </a:cubicBezTo>
                <a:cubicBezTo>
                  <a:pt x="3697580" y="1615836"/>
                  <a:pt x="3696055" y="1604978"/>
                  <a:pt x="3698532" y="1596213"/>
                </a:cubicBezTo>
                <a:close/>
                <a:moveTo>
                  <a:pt x="3745230" y="1459073"/>
                </a:moveTo>
                <a:lnTo>
                  <a:pt x="3745229" y="1459074"/>
                </a:lnTo>
                <a:lnTo>
                  <a:pt x="3736012" y="1481572"/>
                </a:lnTo>
                <a:close/>
                <a:moveTo>
                  <a:pt x="3764423" y="1268758"/>
                </a:moveTo>
                <a:cubicBezTo>
                  <a:pt x="3764875" y="1275402"/>
                  <a:pt x="3766447" y="1281689"/>
                  <a:pt x="3769590" y="1286070"/>
                </a:cubicBezTo>
                <a:cubicBezTo>
                  <a:pt x="3784163" y="1306930"/>
                  <a:pt x="3790403" y="1328553"/>
                  <a:pt x="3791927" y="1350628"/>
                </a:cubicBezTo>
                <a:lnTo>
                  <a:pt x="3786333" y="1413840"/>
                </a:lnTo>
                <a:lnTo>
                  <a:pt x="3791928" y="1350627"/>
                </a:lnTo>
                <a:cubicBezTo>
                  <a:pt x="3790403" y="1328552"/>
                  <a:pt x="3784164" y="1306930"/>
                  <a:pt x="3769590" y="1286069"/>
                </a:cubicBezTo>
                <a:close/>
                <a:moveTo>
                  <a:pt x="3706152" y="773035"/>
                </a:moveTo>
                <a:lnTo>
                  <a:pt x="3706152" y="773036"/>
                </a:lnTo>
                <a:cubicBezTo>
                  <a:pt x="3708438" y="800277"/>
                  <a:pt x="3711676" y="827330"/>
                  <a:pt x="3714152" y="854380"/>
                </a:cubicBezTo>
                <a:cubicBezTo>
                  <a:pt x="3716438" y="878957"/>
                  <a:pt x="3717200" y="903723"/>
                  <a:pt x="3745205" y="915344"/>
                </a:cubicBezTo>
                <a:cubicBezTo>
                  <a:pt x="3749587" y="917060"/>
                  <a:pt x="3752825" y="922774"/>
                  <a:pt x="3755683" y="927156"/>
                </a:cubicBezTo>
                <a:cubicBezTo>
                  <a:pt x="3799691" y="994786"/>
                  <a:pt x="3798547" y="1030981"/>
                  <a:pt x="3752063" y="1097088"/>
                </a:cubicBezTo>
                <a:cubicBezTo>
                  <a:pt x="3747301" y="1103946"/>
                  <a:pt x="3743871" y="1118614"/>
                  <a:pt x="3747681" y="1123186"/>
                </a:cubicBezTo>
                <a:cubicBezTo>
                  <a:pt x="3763493" y="1142618"/>
                  <a:pt x="3770542" y="1162954"/>
                  <a:pt x="3772400" y="1184029"/>
                </a:cubicBezTo>
                <a:cubicBezTo>
                  <a:pt x="3770542" y="1162954"/>
                  <a:pt x="3763494" y="1142617"/>
                  <a:pt x="3747682" y="1123185"/>
                </a:cubicBezTo>
                <a:cubicBezTo>
                  <a:pt x="3743872" y="1118613"/>
                  <a:pt x="3747302" y="1103945"/>
                  <a:pt x="3752064" y="1097087"/>
                </a:cubicBezTo>
                <a:cubicBezTo>
                  <a:pt x="3798548" y="1030980"/>
                  <a:pt x="3799692" y="994785"/>
                  <a:pt x="3755684" y="927155"/>
                </a:cubicBezTo>
                <a:cubicBezTo>
                  <a:pt x="3752826" y="922773"/>
                  <a:pt x="3749588" y="917059"/>
                  <a:pt x="3745206" y="915343"/>
                </a:cubicBezTo>
                <a:cubicBezTo>
                  <a:pt x="3717200" y="903722"/>
                  <a:pt x="3716438" y="878956"/>
                  <a:pt x="3714152" y="854379"/>
                </a:cubicBezTo>
                <a:close/>
                <a:moveTo>
                  <a:pt x="3761553" y="517851"/>
                </a:moveTo>
                <a:lnTo>
                  <a:pt x="3752635" y="556048"/>
                </a:lnTo>
                <a:cubicBezTo>
                  <a:pt x="3750539" y="564049"/>
                  <a:pt x="3745015" y="572623"/>
                  <a:pt x="3746157" y="580051"/>
                </a:cubicBezTo>
                <a:cubicBezTo>
                  <a:pt x="3749491" y="601579"/>
                  <a:pt x="3747062" y="622201"/>
                  <a:pt x="3742776" y="642538"/>
                </a:cubicBezTo>
                <a:lnTo>
                  <a:pt x="3730253" y="694928"/>
                </a:lnTo>
                <a:lnTo>
                  <a:pt x="3742777" y="642537"/>
                </a:lnTo>
                <a:cubicBezTo>
                  <a:pt x="3747063" y="622201"/>
                  <a:pt x="3749492" y="601578"/>
                  <a:pt x="3746158" y="580050"/>
                </a:cubicBezTo>
                <a:cubicBezTo>
                  <a:pt x="3745016" y="572622"/>
                  <a:pt x="3750540" y="564048"/>
                  <a:pt x="3752636" y="556047"/>
                </a:cubicBezTo>
                <a:close/>
                <a:moveTo>
                  <a:pt x="3774848" y="298169"/>
                </a:moveTo>
                <a:lnTo>
                  <a:pt x="3760065" y="313534"/>
                </a:lnTo>
                <a:cubicBezTo>
                  <a:pt x="3755873" y="316390"/>
                  <a:pt x="3758159" y="330299"/>
                  <a:pt x="3759493" y="338871"/>
                </a:cubicBezTo>
                <a:lnTo>
                  <a:pt x="3759500" y="338900"/>
                </a:lnTo>
                <a:lnTo>
                  <a:pt x="3769400" y="395640"/>
                </a:lnTo>
                <a:lnTo>
                  <a:pt x="3765590" y="367328"/>
                </a:lnTo>
                <a:lnTo>
                  <a:pt x="3759500" y="338900"/>
                </a:lnTo>
                <a:lnTo>
                  <a:pt x="3759494" y="338870"/>
                </a:lnTo>
                <a:cubicBezTo>
                  <a:pt x="3758160" y="330298"/>
                  <a:pt x="3755874" y="316389"/>
                  <a:pt x="3760066" y="313533"/>
                </a:cubicBezTo>
                <a:close/>
                <a:moveTo>
                  <a:pt x="3782393" y="281568"/>
                </a:moveTo>
                <a:lnTo>
                  <a:pt x="3777498" y="295415"/>
                </a:lnTo>
                <a:lnTo>
                  <a:pt x="3777499" y="295415"/>
                </a:lnTo>
                <a:close/>
                <a:moveTo>
                  <a:pt x="3769073" y="24486"/>
                </a:moveTo>
                <a:lnTo>
                  <a:pt x="3766810" y="74129"/>
                </a:lnTo>
                <a:cubicBezTo>
                  <a:pt x="3767733" y="91492"/>
                  <a:pt x="3770043" y="108703"/>
                  <a:pt x="3772734" y="125861"/>
                </a:cubicBezTo>
                <a:lnTo>
                  <a:pt x="3777129" y="153387"/>
                </a:lnTo>
                <a:lnTo>
                  <a:pt x="3785402" y="228944"/>
                </a:lnTo>
                <a:lnTo>
                  <a:pt x="3780943" y="177271"/>
                </a:lnTo>
                <a:lnTo>
                  <a:pt x="3777129" y="153387"/>
                </a:lnTo>
                <a:lnTo>
                  <a:pt x="3776930" y="151569"/>
                </a:lnTo>
                <a:cubicBezTo>
                  <a:pt x="3772700" y="125876"/>
                  <a:pt x="3768195" y="100174"/>
                  <a:pt x="3766811" y="74129"/>
                </a:cubicBezTo>
                <a:close/>
                <a:moveTo>
                  <a:pt x="3766492" y="0"/>
                </a:moveTo>
                <a:lnTo>
                  <a:pt x="4230600" y="0"/>
                </a:lnTo>
                <a:lnTo>
                  <a:pt x="4229473" y="2817"/>
                </a:lnTo>
                <a:cubicBezTo>
                  <a:pt x="4221092" y="21486"/>
                  <a:pt x="4218423" y="43012"/>
                  <a:pt x="4215375" y="63587"/>
                </a:cubicBezTo>
                <a:cubicBezTo>
                  <a:pt x="4209851" y="101308"/>
                  <a:pt x="4206421" y="139219"/>
                  <a:pt x="4201468" y="176939"/>
                </a:cubicBezTo>
                <a:cubicBezTo>
                  <a:pt x="4200325" y="184941"/>
                  <a:pt x="4198231" y="194085"/>
                  <a:pt x="4193466" y="200182"/>
                </a:cubicBezTo>
                <a:cubicBezTo>
                  <a:pt x="4161461" y="241901"/>
                  <a:pt x="4152508" y="292579"/>
                  <a:pt x="4155554" y="340774"/>
                </a:cubicBezTo>
                <a:cubicBezTo>
                  <a:pt x="4157843" y="378686"/>
                  <a:pt x="4159557" y="415835"/>
                  <a:pt x="4156319" y="453364"/>
                </a:cubicBezTo>
                <a:cubicBezTo>
                  <a:pt x="4156127" y="456222"/>
                  <a:pt x="4156509" y="460032"/>
                  <a:pt x="4158033" y="462126"/>
                </a:cubicBezTo>
                <a:cubicBezTo>
                  <a:pt x="4168129" y="475081"/>
                  <a:pt x="4168891" y="488607"/>
                  <a:pt x="4170605" y="505182"/>
                </a:cubicBezTo>
                <a:cubicBezTo>
                  <a:pt x="4173083" y="528615"/>
                  <a:pt x="4171367" y="550141"/>
                  <a:pt x="4167177" y="571860"/>
                </a:cubicBezTo>
                <a:cubicBezTo>
                  <a:pt x="4164129" y="587672"/>
                  <a:pt x="4157843" y="603673"/>
                  <a:pt x="4149840" y="617772"/>
                </a:cubicBezTo>
                <a:cubicBezTo>
                  <a:pt x="4138600" y="637392"/>
                  <a:pt x="4134220" y="656255"/>
                  <a:pt x="4149078" y="674923"/>
                </a:cubicBezTo>
                <a:cubicBezTo>
                  <a:pt x="4164891" y="695116"/>
                  <a:pt x="4159367" y="717977"/>
                  <a:pt x="4159937" y="740268"/>
                </a:cubicBezTo>
                <a:cubicBezTo>
                  <a:pt x="4160129" y="749982"/>
                  <a:pt x="4159747" y="760270"/>
                  <a:pt x="4162223" y="769605"/>
                </a:cubicBezTo>
                <a:cubicBezTo>
                  <a:pt x="4169273" y="796655"/>
                  <a:pt x="4179941" y="822756"/>
                  <a:pt x="4184703" y="850189"/>
                </a:cubicBezTo>
                <a:cubicBezTo>
                  <a:pt x="4187370" y="865430"/>
                  <a:pt x="4182607" y="882384"/>
                  <a:pt x="4179179" y="898198"/>
                </a:cubicBezTo>
                <a:cubicBezTo>
                  <a:pt x="4175559" y="914200"/>
                  <a:pt x="4170035" y="930011"/>
                  <a:pt x="4164319" y="945444"/>
                </a:cubicBezTo>
                <a:cubicBezTo>
                  <a:pt x="4160509" y="955920"/>
                  <a:pt x="4156889" y="967350"/>
                  <a:pt x="4150030" y="975733"/>
                </a:cubicBezTo>
                <a:cubicBezTo>
                  <a:pt x="4134410" y="994785"/>
                  <a:pt x="4131742" y="1014406"/>
                  <a:pt x="4139934" y="1036887"/>
                </a:cubicBezTo>
                <a:cubicBezTo>
                  <a:pt x="4141268" y="1040315"/>
                  <a:pt x="4141268" y="1044315"/>
                  <a:pt x="4141458" y="1048125"/>
                </a:cubicBezTo>
                <a:cubicBezTo>
                  <a:pt x="4145458" y="1109091"/>
                  <a:pt x="4147936" y="1170051"/>
                  <a:pt x="4154032" y="1230633"/>
                </a:cubicBezTo>
                <a:cubicBezTo>
                  <a:pt x="4156509" y="1255206"/>
                  <a:pt x="4167367" y="1278829"/>
                  <a:pt x="4174225" y="1303024"/>
                </a:cubicBezTo>
                <a:cubicBezTo>
                  <a:pt x="4175559" y="1307978"/>
                  <a:pt x="4177655" y="1313504"/>
                  <a:pt x="4176701" y="1318456"/>
                </a:cubicBezTo>
                <a:cubicBezTo>
                  <a:pt x="4167177" y="1372368"/>
                  <a:pt x="4181083" y="1422854"/>
                  <a:pt x="4199372" y="1472575"/>
                </a:cubicBezTo>
                <a:cubicBezTo>
                  <a:pt x="4201278" y="1477717"/>
                  <a:pt x="4200706" y="1484004"/>
                  <a:pt x="4200325" y="1489720"/>
                </a:cubicBezTo>
                <a:cubicBezTo>
                  <a:pt x="4198993" y="1505724"/>
                  <a:pt x="4192324" y="1523059"/>
                  <a:pt x="4196324" y="1537537"/>
                </a:cubicBezTo>
                <a:cubicBezTo>
                  <a:pt x="4207374" y="1576019"/>
                  <a:pt x="4220709" y="1614120"/>
                  <a:pt x="4237474" y="1650317"/>
                </a:cubicBezTo>
                <a:cubicBezTo>
                  <a:pt x="4254428" y="1687086"/>
                  <a:pt x="4268716" y="1721185"/>
                  <a:pt x="4251572" y="1763287"/>
                </a:cubicBezTo>
                <a:cubicBezTo>
                  <a:pt x="4244332" y="1781194"/>
                  <a:pt x="4249476" y="1804816"/>
                  <a:pt x="4251380" y="1825393"/>
                </a:cubicBezTo>
                <a:cubicBezTo>
                  <a:pt x="4252904" y="1840441"/>
                  <a:pt x="4261478" y="1854920"/>
                  <a:pt x="4261478" y="1869780"/>
                </a:cubicBezTo>
                <a:cubicBezTo>
                  <a:pt x="4261478" y="1909408"/>
                  <a:pt x="4271574" y="1944649"/>
                  <a:pt x="4292149" y="1978940"/>
                </a:cubicBezTo>
                <a:cubicBezTo>
                  <a:pt x="4300150" y="1992279"/>
                  <a:pt x="4294815" y="2013043"/>
                  <a:pt x="4296911" y="2030378"/>
                </a:cubicBezTo>
                <a:cubicBezTo>
                  <a:pt x="4299388" y="2048668"/>
                  <a:pt x="4301673" y="2067525"/>
                  <a:pt x="4307201" y="2085054"/>
                </a:cubicBezTo>
                <a:cubicBezTo>
                  <a:pt x="4321679" y="2130393"/>
                  <a:pt x="4338062" y="2175163"/>
                  <a:pt x="4353302" y="2220312"/>
                </a:cubicBezTo>
                <a:cubicBezTo>
                  <a:pt x="4365877" y="2257459"/>
                  <a:pt x="4355970" y="2294039"/>
                  <a:pt x="4350636" y="2330806"/>
                </a:cubicBezTo>
                <a:cubicBezTo>
                  <a:pt x="4347205" y="2353859"/>
                  <a:pt x="4339013" y="2375383"/>
                  <a:pt x="4351206" y="2401292"/>
                </a:cubicBezTo>
                <a:cubicBezTo>
                  <a:pt x="4362828" y="2426059"/>
                  <a:pt x="4360160" y="2457492"/>
                  <a:pt x="4366446" y="2485307"/>
                </a:cubicBezTo>
                <a:cubicBezTo>
                  <a:pt x="4371781" y="2508742"/>
                  <a:pt x="4380354" y="2531409"/>
                  <a:pt x="4388736" y="2554079"/>
                </a:cubicBezTo>
                <a:cubicBezTo>
                  <a:pt x="4400168" y="2584942"/>
                  <a:pt x="4412167" y="2615421"/>
                  <a:pt x="4406453" y="2649143"/>
                </a:cubicBezTo>
                <a:cubicBezTo>
                  <a:pt x="4399976" y="2687436"/>
                  <a:pt x="4424359" y="2713723"/>
                  <a:pt x="4440554" y="2743826"/>
                </a:cubicBezTo>
                <a:cubicBezTo>
                  <a:pt x="4451603" y="2764590"/>
                  <a:pt x="4459795" y="2787259"/>
                  <a:pt x="4466653" y="2809930"/>
                </a:cubicBezTo>
                <a:cubicBezTo>
                  <a:pt x="4475607" y="2840219"/>
                  <a:pt x="4480941" y="2871462"/>
                  <a:pt x="4489705" y="2901943"/>
                </a:cubicBezTo>
                <a:cubicBezTo>
                  <a:pt x="4502848" y="2948047"/>
                  <a:pt x="4513137" y="2994722"/>
                  <a:pt x="4505897" y="3042728"/>
                </a:cubicBezTo>
                <a:cubicBezTo>
                  <a:pt x="4502659" y="3064827"/>
                  <a:pt x="4502848" y="3085403"/>
                  <a:pt x="4507613" y="3107500"/>
                </a:cubicBezTo>
                <a:cubicBezTo>
                  <a:pt x="4515422" y="3143695"/>
                  <a:pt x="4516376" y="3180844"/>
                  <a:pt x="4545521" y="3209993"/>
                </a:cubicBezTo>
                <a:cubicBezTo>
                  <a:pt x="4555811" y="3220280"/>
                  <a:pt x="4558477" y="3238758"/>
                  <a:pt x="4563811" y="3253809"/>
                </a:cubicBezTo>
                <a:cubicBezTo>
                  <a:pt x="4570099" y="3271145"/>
                  <a:pt x="4566858" y="3283908"/>
                  <a:pt x="4548570" y="3293244"/>
                </a:cubicBezTo>
                <a:cubicBezTo>
                  <a:pt x="4540379" y="3297434"/>
                  <a:pt x="4532378" y="3309437"/>
                  <a:pt x="4531043" y="3318771"/>
                </a:cubicBezTo>
                <a:cubicBezTo>
                  <a:pt x="4527043" y="3346776"/>
                  <a:pt x="4532950" y="3372495"/>
                  <a:pt x="4545904" y="3399546"/>
                </a:cubicBezTo>
                <a:cubicBezTo>
                  <a:pt x="4558096" y="3424883"/>
                  <a:pt x="4556762" y="3456508"/>
                  <a:pt x="4561524" y="3485275"/>
                </a:cubicBezTo>
                <a:cubicBezTo>
                  <a:pt x="4564954" y="3505657"/>
                  <a:pt x="4572002" y="3526042"/>
                  <a:pt x="4572002" y="3546617"/>
                </a:cubicBezTo>
                <a:cubicBezTo>
                  <a:pt x="4572002" y="3572146"/>
                  <a:pt x="4565907" y="3597482"/>
                  <a:pt x="4563620" y="3623201"/>
                </a:cubicBezTo>
                <a:cubicBezTo>
                  <a:pt x="4561716" y="3643204"/>
                  <a:pt x="4562478" y="3663589"/>
                  <a:pt x="4560192" y="3683591"/>
                </a:cubicBezTo>
                <a:cubicBezTo>
                  <a:pt x="4558477" y="3699976"/>
                  <a:pt x="4554096" y="3716168"/>
                  <a:pt x="4550476" y="3732361"/>
                </a:cubicBezTo>
                <a:cubicBezTo>
                  <a:pt x="4549142" y="3738267"/>
                  <a:pt x="4543998" y="3744173"/>
                  <a:pt x="4544759" y="3749506"/>
                </a:cubicBezTo>
                <a:cubicBezTo>
                  <a:pt x="4552953" y="3802467"/>
                  <a:pt x="4516376" y="3840569"/>
                  <a:pt x="4500182" y="3885338"/>
                </a:cubicBezTo>
                <a:cubicBezTo>
                  <a:pt x="4483035" y="3932394"/>
                  <a:pt x="4456748" y="3977925"/>
                  <a:pt x="4464557" y="4030503"/>
                </a:cubicBezTo>
                <a:cubicBezTo>
                  <a:pt x="4469319" y="4062318"/>
                  <a:pt x="4480369" y="4092989"/>
                  <a:pt x="4487039" y="4124614"/>
                </a:cubicBezTo>
                <a:cubicBezTo>
                  <a:pt x="4489324" y="4135854"/>
                  <a:pt x="4488943" y="4148427"/>
                  <a:pt x="4486656" y="4159667"/>
                </a:cubicBezTo>
                <a:cubicBezTo>
                  <a:pt x="4476177" y="4213961"/>
                  <a:pt x="4474653" y="4267493"/>
                  <a:pt x="4491801" y="4320837"/>
                </a:cubicBezTo>
                <a:cubicBezTo>
                  <a:pt x="4494659" y="4329979"/>
                  <a:pt x="4497325" y="4339695"/>
                  <a:pt x="4497325" y="4349222"/>
                </a:cubicBezTo>
                <a:cubicBezTo>
                  <a:pt x="4497325" y="4401419"/>
                  <a:pt x="4493324" y="4452665"/>
                  <a:pt x="4474653" y="4502579"/>
                </a:cubicBezTo>
                <a:cubicBezTo>
                  <a:pt x="4468368" y="4519343"/>
                  <a:pt x="4472368" y="4539728"/>
                  <a:pt x="4470844" y="4558207"/>
                </a:cubicBezTo>
                <a:cubicBezTo>
                  <a:pt x="4469511" y="4575351"/>
                  <a:pt x="4468940" y="4592878"/>
                  <a:pt x="4464557" y="4609452"/>
                </a:cubicBezTo>
                <a:cubicBezTo>
                  <a:pt x="4458082" y="4633647"/>
                  <a:pt x="4457320" y="4656126"/>
                  <a:pt x="4463033" y="4681083"/>
                </a:cubicBezTo>
                <a:cubicBezTo>
                  <a:pt x="4468368" y="4704895"/>
                  <a:pt x="4465702" y="4730614"/>
                  <a:pt x="4465891" y="4755381"/>
                </a:cubicBezTo>
                <a:cubicBezTo>
                  <a:pt x="4466082" y="4783004"/>
                  <a:pt x="4466272" y="4810627"/>
                  <a:pt x="4465319" y="4838250"/>
                </a:cubicBezTo>
                <a:cubicBezTo>
                  <a:pt x="4464940" y="4849300"/>
                  <a:pt x="4457320" y="4861873"/>
                  <a:pt x="4460367" y="4871019"/>
                </a:cubicBezTo>
                <a:cubicBezTo>
                  <a:pt x="4470653" y="4900546"/>
                  <a:pt x="4458271" y="4930075"/>
                  <a:pt x="4463795" y="4959602"/>
                </a:cubicBezTo>
                <a:cubicBezTo>
                  <a:pt x="4466653" y="4974082"/>
                  <a:pt x="4458844" y="4990465"/>
                  <a:pt x="4458082" y="5006086"/>
                </a:cubicBezTo>
                <a:cubicBezTo>
                  <a:pt x="4456748" y="5031614"/>
                  <a:pt x="4457320" y="5057141"/>
                  <a:pt x="4456937" y="5082670"/>
                </a:cubicBezTo>
                <a:cubicBezTo>
                  <a:pt x="4456748" y="5091052"/>
                  <a:pt x="4455986" y="5099245"/>
                  <a:pt x="4455603" y="5107627"/>
                </a:cubicBezTo>
                <a:cubicBezTo>
                  <a:pt x="4455223" y="5115057"/>
                  <a:pt x="4453508" y="5122867"/>
                  <a:pt x="4454840" y="5129916"/>
                </a:cubicBezTo>
                <a:cubicBezTo>
                  <a:pt x="4459605" y="5155445"/>
                  <a:pt x="4467415" y="5180591"/>
                  <a:pt x="4470464" y="5206308"/>
                </a:cubicBezTo>
                <a:cubicBezTo>
                  <a:pt x="4473130" y="5228597"/>
                  <a:pt x="4469511" y="5251650"/>
                  <a:pt x="4471415" y="5274129"/>
                </a:cubicBezTo>
                <a:cubicBezTo>
                  <a:pt x="4474653" y="5313754"/>
                  <a:pt x="4480369" y="5353379"/>
                  <a:pt x="4483990" y="5393005"/>
                </a:cubicBezTo>
                <a:cubicBezTo>
                  <a:pt x="4484752" y="5401579"/>
                  <a:pt x="4479988" y="5410531"/>
                  <a:pt x="4479607" y="5419295"/>
                </a:cubicBezTo>
                <a:cubicBezTo>
                  <a:pt x="4478656" y="5446728"/>
                  <a:pt x="4478464" y="5474161"/>
                  <a:pt x="4477894" y="5501594"/>
                </a:cubicBezTo>
                <a:cubicBezTo>
                  <a:pt x="4477702" y="5517215"/>
                  <a:pt x="4478273" y="5533027"/>
                  <a:pt x="4476560" y="5548460"/>
                </a:cubicBezTo>
                <a:cubicBezTo>
                  <a:pt x="4474273" y="5568842"/>
                  <a:pt x="4470844" y="5587321"/>
                  <a:pt x="4485703" y="5606372"/>
                </a:cubicBezTo>
                <a:cubicBezTo>
                  <a:pt x="4508755" y="5635711"/>
                  <a:pt x="4499801" y="5673050"/>
                  <a:pt x="4505134" y="5706959"/>
                </a:cubicBezTo>
                <a:cubicBezTo>
                  <a:pt x="4506468" y="5715723"/>
                  <a:pt x="4506659" y="5724678"/>
                  <a:pt x="4508183" y="5733440"/>
                </a:cubicBezTo>
                <a:cubicBezTo>
                  <a:pt x="4511041" y="5749634"/>
                  <a:pt x="4514279" y="5765635"/>
                  <a:pt x="4517519" y="5781830"/>
                </a:cubicBezTo>
                <a:cubicBezTo>
                  <a:pt x="4518089" y="5784686"/>
                  <a:pt x="4518281" y="5787924"/>
                  <a:pt x="4519234" y="5790592"/>
                </a:cubicBezTo>
                <a:cubicBezTo>
                  <a:pt x="4527233" y="5815169"/>
                  <a:pt x="4536378" y="5839361"/>
                  <a:pt x="4542855" y="5864318"/>
                </a:cubicBezTo>
                <a:cubicBezTo>
                  <a:pt x="4546095" y="5876511"/>
                  <a:pt x="4546476" y="5890037"/>
                  <a:pt x="4544759" y="5902610"/>
                </a:cubicBezTo>
                <a:cubicBezTo>
                  <a:pt x="4539808" y="5939377"/>
                  <a:pt x="4537712" y="5975764"/>
                  <a:pt x="4544951" y="6012723"/>
                </a:cubicBezTo>
                <a:cubicBezTo>
                  <a:pt x="4547808" y="6027392"/>
                  <a:pt x="4543045" y="6043776"/>
                  <a:pt x="4541332" y="6059397"/>
                </a:cubicBezTo>
                <a:cubicBezTo>
                  <a:pt x="4536759" y="6096736"/>
                  <a:pt x="4531805" y="6134075"/>
                  <a:pt x="4527426" y="6171605"/>
                </a:cubicBezTo>
                <a:cubicBezTo>
                  <a:pt x="4524758" y="6195037"/>
                  <a:pt x="4523234" y="6218660"/>
                  <a:pt x="4520568" y="6242093"/>
                </a:cubicBezTo>
                <a:cubicBezTo>
                  <a:pt x="4517327" y="6269144"/>
                  <a:pt x="4512375" y="6296005"/>
                  <a:pt x="4509706" y="6323058"/>
                </a:cubicBezTo>
                <a:cubicBezTo>
                  <a:pt x="4506659" y="6353919"/>
                  <a:pt x="4506089" y="6384972"/>
                  <a:pt x="4502848" y="6415833"/>
                </a:cubicBezTo>
                <a:cubicBezTo>
                  <a:pt x="4496563" y="6472225"/>
                  <a:pt x="4489132" y="6528424"/>
                  <a:pt x="4482084" y="6584812"/>
                </a:cubicBezTo>
                <a:cubicBezTo>
                  <a:pt x="4475226" y="6639488"/>
                  <a:pt x="4469129" y="6694164"/>
                  <a:pt x="4460557" y="6748458"/>
                </a:cubicBezTo>
                <a:cubicBezTo>
                  <a:pt x="4456937" y="6771319"/>
                  <a:pt x="4447030" y="6793035"/>
                  <a:pt x="4441507" y="6815516"/>
                </a:cubicBezTo>
                <a:lnTo>
                  <a:pt x="4431806" y="6858001"/>
                </a:lnTo>
                <a:lnTo>
                  <a:pt x="4259554" y="6858001"/>
                </a:lnTo>
                <a:lnTo>
                  <a:pt x="4259554" y="6858002"/>
                </a:lnTo>
                <a:lnTo>
                  <a:pt x="0" y="6858002"/>
                </a:lnTo>
                <a:lnTo>
                  <a:pt x="0" y="2"/>
                </a:lnTo>
                <a:lnTo>
                  <a:pt x="3766492" y="1"/>
                </a:lnTo>
                <a:lnTo>
                  <a:pt x="3769210" y="21486"/>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5" name="Group 44">
            <a:extLst>
              <a:ext uri="{FF2B5EF4-FFF2-40B4-BE49-F238E27FC236}">
                <a16:creationId xmlns:a16="http://schemas.microsoft.com/office/drawing/2014/main" id="{431899EE-49A4-469F-BDB5-0A178C5510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46" name="Freeform: Shape 45">
              <a:extLst>
                <a:ext uri="{FF2B5EF4-FFF2-40B4-BE49-F238E27FC236}">
                  <a16:creationId xmlns:a16="http://schemas.microsoft.com/office/drawing/2014/main" id="{463E0550-0AFD-458E-A821-787F4CB6F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6">
              <a:extLst>
                <a:ext uri="{FF2B5EF4-FFF2-40B4-BE49-F238E27FC236}">
                  <a16:creationId xmlns:a16="http://schemas.microsoft.com/office/drawing/2014/main" id="{9BC5702A-BA45-4A2C-99DC-525993A9C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7" name="TextBox 6">
            <a:extLst>
              <a:ext uri="{FF2B5EF4-FFF2-40B4-BE49-F238E27FC236}">
                <a16:creationId xmlns:a16="http://schemas.microsoft.com/office/drawing/2014/main" id="{823B6E23-1FD4-4EAA-9846-7A4F3A4D5D00}"/>
              </a:ext>
            </a:extLst>
          </p:cNvPr>
          <p:cNvSpPr txBox="1"/>
          <p:nvPr/>
        </p:nvSpPr>
        <p:spPr>
          <a:xfrm>
            <a:off x="5441249" y="3930732"/>
            <a:ext cx="6572992" cy="1477328"/>
          </a:xfrm>
          <a:prstGeom prst="rect">
            <a:avLst/>
          </a:prstGeom>
          <a:noFill/>
        </p:spPr>
        <p:txBody>
          <a:bodyPr wrap="square" rtlCol="0">
            <a:spAutoFit/>
          </a:bodyPr>
          <a:lstStyle/>
          <a:p>
            <a:pPr algn="r"/>
            <a:r>
              <a:rPr lang="en-GB" dirty="0">
                <a:solidFill>
                  <a:schemeClr val="bg1"/>
                </a:solidFill>
              </a:rPr>
              <a:t>Jack Glascott </a:t>
            </a:r>
          </a:p>
          <a:p>
            <a:pPr algn="r"/>
            <a:r>
              <a:rPr lang="en-GB" dirty="0">
                <a:solidFill>
                  <a:schemeClr val="bg1"/>
                </a:solidFill>
              </a:rPr>
              <a:t>– 1901783</a:t>
            </a:r>
          </a:p>
          <a:p>
            <a:pPr algn="r"/>
            <a:r>
              <a:rPr lang="en-GB" dirty="0">
                <a:solidFill>
                  <a:schemeClr val="bg1"/>
                </a:solidFill>
              </a:rPr>
              <a:t>Level 6</a:t>
            </a:r>
          </a:p>
          <a:p>
            <a:pPr algn="r"/>
            <a:r>
              <a:rPr lang="en-GB" dirty="0">
                <a:solidFill>
                  <a:schemeClr val="bg1"/>
                </a:solidFill>
              </a:rPr>
              <a:t>Entanglements: Exploring Interactions between the Aegean and the Near East (HPAH5010, HPAH6010)</a:t>
            </a:r>
          </a:p>
        </p:txBody>
      </p:sp>
      <p:pic>
        <p:nvPicPr>
          <p:cNvPr id="9" name="Picture 8">
            <a:extLst>
              <a:ext uri="{FF2B5EF4-FFF2-40B4-BE49-F238E27FC236}">
                <a16:creationId xmlns:a16="http://schemas.microsoft.com/office/drawing/2014/main" id="{0C81DB75-1C68-41B5-81BB-34E9B19125BD}"/>
              </a:ext>
            </a:extLst>
          </p:cNvPr>
          <p:cNvPicPr>
            <a:picLocks noChangeAspect="1"/>
          </p:cNvPicPr>
          <p:nvPr/>
        </p:nvPicPr>
        <p:blipFill rotWithShape="1">
          <a:blip r:embed="rId5"/>
          <a:srcRect l="32745" t="14992" r="32105" b="4664"/>
          <a:stretch/>
        </p:blipFill>
        <p:spPr>
          <a:xfrm>
            <a:off x="197929" y="1122830"/>
            <a:ext cx="3628465" cy="4000500"/>
          </a:xfrm>
          <a:prstGeom prst="rect">
            <a:avLst/>
          </a:prstGeom>
        </p:spPr>
      </p:pic>
      <p:pic>
        <p:nvPicPr>
          <p:cNvPr id="4" name="Audio 3">
            <a:hlinkClick r:id="" action="ppaction://media"/>
            <a:extLst>
              <a:ext uri="{FF2B5EF4-FFF2-40B4-BE49-F238E27FC236}">
                <a16:creationId xmlns:a16="http://schemas.microsoft.com/office/drawing/2014/main" id="{3A788E81-69E1-469F-906A-26E555D7494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796116836"/>
      </p:ext>
    </p:extLst>
  </p:cSld>
  <p:clrMapOvr>
    <a:masterClrMapping/>
  </p:clrMapOvr>
  <mc:AlternateContent xmlns:mc="http://schemas.openxmlformats.org/markup-compatibility/2006">
    <mc:Choice xmlns:p14="http://schemas.microsoft.com/office/powerpoint/2010/main" Requires="p14">
      <p:transition spd="slow" p14:dur="2000" advTm="50847"/>
    </mc:Choice>
    <mc:Fallback>
      <p:transition spd="slow" advTm="50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835024" y="841376"/>
            <a:ext cx="4830283" cy="5632169"/>
          </a:xfrm>
        </p:spPr>
        <p:txBody>
          <a:bodyPr>
            <a:normAutofit/>
          </a:bodyPr>
          <a:lstStyle/>
          <a:p>
            <a:pPr algn="l"/>
            <a:r>
              <a:rPr lang="en-GB" sz="1400" dirty="0">
                <a:solidFill>
                  <a:schemeClr val="bg1"/>
                </a:solidFill>
              </a:rPr>
              <a:t>Object: bracelet</a:t>
            </a:r>
          </a:p>
          <a:p>
            <a:pPr algn="l"/>
            <a:r>
              <a:rPr lang="en-GB" sz="1400" dirty="0">
                <a:solidFill>
                  <a:schemeClr val="bg1"/>
                </a:solidFill>
              </a:rPr>
              <a:t>Acquisition by the British Museum</a:t>
            </a:r>
          </a:p>
          <a:p>
            <a:pPr algn="l"/>
            <a:r>
              <a:rPr lang="en-GB" sz="1400" dirty="0">
                <a:solidFill>
                  <a:schemeClr val="bg1"/>
                </a:solidFill>
              </a:rPr>
              <a:t>Museum number: 1898, 1201.32</a:t>
            </a:r>
          </a:p>
          <a:p>
            <a:pPr algn="l"/>
            <a:r>
              <a:rPr lang="en-GB" sz="1400" dirty="0">
                <a:solidFill>
                  <a:schemeClr val="bg1"/>
                </a:solidFill>
              </a:rPr>
              <a:t>Description: silver bracelet composed of a rounded hoop tapering the ends, which over lap at the top and are twisted around the hoop in spiral wires; between the spirals is placed a prism of gold that is not broken off</a:t>
            </a:r>
          </a:p>
          <a:p>
            <a:pPr algn="l"/>
            <a:r>
              <a:rPr lang="en-GB" sz="1400" dirty="0">
                <a:solidFill>
                  <a:schemeClr val="bg1"/>
                </a:solidFill>
              </a:rPr>
              <a:t>Material: silver and gold</a:t>
            </a:r>
          </a:p>
          <a:p>
            <a:pPr algn="l"/>
            <a:r>
              <a:rPr lang="en-GB" sz="1400" dirty="0">
                <a:solidFill>
                  <a:schemeClr val="bg1"/>
                </a:solidFill>
              </a:rPr>
              <a:t>Dimensions:</a:t>
            </a:r>
          </a:p>
          <a:p>
            <a:pPr marL="285750" indent="-285750" algn="l">
              <a:buFontTx/>
              <a:buChar char="-"/>
            </a:pPr>
            <a:r>
              <a:rPr lang="en-GB" sz="1400" dirty="0">
                <a:solidFill>
                  <a:schemeClr val="bg1"/>
                </a:solidFill>
              </a:rPr>
              <a:t>diameter: 5.40 cm</a:t>
            </a:r>
          </a:p>
          <a:p>
            <a:pPr marL="285750" indent="-285750" algn="l">
              <a:buFontTx/>
              <a:buChar char="-"/>
            </a:pPr>
            <a:r>
              <a:rPr lang="en-GB" sz="1400" dirty="0">
                <a:solidFill>
                  <a:schemeClr val="bg1"/>
                </a:solidFill>
              </a:rPr>
              <a:t>Weight: 23 g</a:t>
            </a:r>
          </a:p>
          <a:p>
            <a:pPr marL="285750" indent="-285750" algn="l">
              <a:buFontTx/>
              <a:buChar char="-"/>
            </a:pPr>
            <a:r>
              <a:rPr lang="en-GB" sz="1400" dirty="0">
                <a:solidFill>
                  <a:schemeClr val="bg1"/>
                </a:solidFill>
              </a:rPr>
              <a:t>Thickness: 1 cm</a:t>
            </a:r>
          </a:p>
          <a:p>
            <a:pPr algn="l"/>
            <a:r>
              <a:rPr lang="en-GB" sz="1400" dirty="0">
                <a:solidFill>
                  <a:schemeClr val="bg1"/>
                </a:solidFill>
              </a:rPr>
              <a:t>Origen: Cyprus (Larnka)</a:t>
            </a:r>
          </a:p>
          <a:p>
            <a:pPr algn="l"/>
            <a:r>
              <a:rPr lang="en-GB" sz="1400" dirty="0">
                <a:solidFill>
                  <a:schemeClr val="bg1"/>
                </a:solidFill>
              </a:rPr>
              <a:t>Found in: </a:t>
            </a:r>
            <a:r>
              <a:rPr lang="en-GB" sz="1400" dirty="0" err="1">
                <a:solidFill>
                  <a:schemeClr val="bg1"/>
                </a:solidFill>
              </a:rPr>
              <a:t>maroni</a:t>
            </a:r>
            <a:endParaRPr lang="en-GB" sz="1400" dirty="0">
              <a:solidFill>
                <a:schemeClr val="bg1"/>
              </a:solidFill>
            </a:endParaRPr>
          </a:p>
          <a:p>
            <a:pPr algn="l"/>
            <a:r>
              <a:rPr lang="en-GB" sz="1400" dirty="0">
                <a:solidFill>
                  <a:schemeClr val="bg1"/>
                </a:solidFill>
              </a:rPr>
              <a:t>Culture/periods: Late Bronze Age</a:t>
            </a:r>
          </a:p>
          <a:p>
            <a:pPr algn="l"/>
            <a:r>
              <a:rPr lang="en-GB" sz="1400" dirty="0">
                <a:solidFill>
                  <a:schemeClr val="bg1"/>
                </a:solidFill>
              </a:rPr>
              <a:t>Production: 1650 BC – 1200 BC</a:t>
            </a:r>
          </a:p>
          <a:p>
            <a:pPr algn="l"/>
            <a:endParaRPr lang="en-GB" sz="600" dirty="0">
              <a:solidFill>
                <a:schemeClr val="bg1"/>
              </a:solidFill>
            </a:endParaRPr>
          </a:p>
        </p:txBody>
      </p:sp>
      <p:grpSp>
        <p:nvGrpSpPr>
          <p:cNvPr id="63" name="Group 62">
            <a:extLst>
              <a:ext uri="{FF2B5EF4-FFF2-40B4-BE49-F238E27FC236}">
                <a16:creationId xmlns:a16="http://schemas.microsoft.com/office/drawing/2014/main" id="{9523617D-D84A-4054-95AA-9F89131D5F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64" name="Group 63">
              <a:extLst>
                <a:ext uri="{FF2B5EF4-FFF2-40B4-BE49-F238E27FC236}">
                  <a16:creationId xmlns:a16="http://schemas.microsoft.com/office/drawing/2014/main" id="{AB43C5D0-A5EA-4427-B537-1D236BB7AF5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68" name="Freeform: Shape 67">
                <a:extLst>
                  <a:ext uri="{FF2B5EF4-FFF2-40B4-BE49-F238E27FC236}">
                    <a16:creationId xmlns:a16="http://schemas.microsoft.com/office/drawing/2014/main" id="{70FA4045-2CBD-47E7-B0D7-2F5619C9A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9" name="Freeform: Shape 68">
                <a:extLst>
                  <a:ext uri="{FF2B5EF4-FFF2-40B4-BE49-F238E27FC236}">
                    <a16:creationId xmlns:a16="http://schemas.microsoft.com/office/drawing/2014/main" id="{41DFCB8A-0C16-4BF4-89D1-2A93FDA13D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65" name="Group 64">
              <a:extLst>
                <a:ext uri="{FF2B5EF4-FFF2-40B4-BE49-F238E27FC236}">
                  <a16:creationId xmlns:a16="http://schemas.microsoft.com/office/drawing/2014/main" id="{7EC88587-B5AF-448E-9735-D9A2946AEF3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66" name="Freeform: Shape 65">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Freeform: Shape 66">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9" name="Picture 8">
            <a:extLst>
              <a:ext uri="{FF2B5EF4-FFF2-40B4-BE49-F238E27FC236}">
                <a16:creationId xmlns:a16="http://schemas.microsoft.com/office/drawing/2014/main" id="{6447434F-63E6-4929-B25E-1ADC1CBD1216}"/>
              </a:ext>
            </a:extLst>
          </p:cNvPr>
          <p:cNvPicPr>
            <a:picLocks noChangeAspect="1"/>
          </p:cNvPicPr>
          <p:nvPr/>
        </p:nvPicPr>
        <p:blipFill>
          <a:blip r:embed="rId5"/>
          <a:stretch>
            <a:fillRect/>
          </a:stretch>
        </p:blipFill>
        <p:spPr>
          <a:xfrm>
            <a:off x="7073085" y="1249297"/>
            <a:ext cx="3040516" cy="3346609"/>
          </a:xfrm>
          <a:prstGeom prst="rect">
            <a:avLst/>
          </a:prstGeom>
          <a:effectLst>
            <a:softEdge rad="228600"/>
          </a:effectLst>
        </p:spPr>
      </p:pic>
      <p:pic>
        <p:nvPicPr>
          <p:cNvPr id="2" name="Audio 1">
            <a:hlinkClick r:id="" action="ppaction://media"/>
            <a:extLst>
              <a:ext uri="{FF2B5EF4-FFF2-40B4-BE49-F238E27FC236}">
                <a16:creationId xmlns:a16="http://schemas.microsoft.com/office/drawing/2014/main" id="{3A56C39E-9237-4C18-BA5A-8C1F968A34B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456578286"/>
      </p:ext>
    </p:extLst>
  </p:cSld>
  <p:clrMapOvr>
    <a:masterClrMapping/>
  </p:clrMapOvr>
  <mc:AlternateContent xmlns:mc="http://schemas.openxmlformats.org/markup-compatibility/2006">
    <mc:Choice xmlns:p14="http://schemas.microsoft.com/office/powerpoint/2010/main" Requires="p14">
      <p:transition spd="slow" p14:dur="2000" advTm="141212"/>
    </mc:Choice>
    <mc:Fallback>
      <p:transition spd="slow" advTm="1412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 name="Rectangle 122">
            <a:extLst>
              <a:ext uri="{FF2B5EF4-FFF2-40B4-BE49-F238E27FC236}">
                <a16:creationId xmlns:a16="http://schemas.microsoft.com/office/drawing/2014/main" id="{605494DE-B078-4D87-BB01-C84320618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Rectangle 124">
            <a:extLst>
              <a:ext uri="{FF2B5EF4-FFF2-40B4-BE49-F238E27FC236}">
                <a16:creationId xmlns:a16="http://schemas.microsoft.com/office/drawing/2014/main" id="{9A0576B0-CD8C-4661-95C8-A9F2CE7CD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4724288" cy="6861324"/>
          </a:xfrm>
          <a:prstGeom prst="rect">
            <a:avLst/>
          </a:prstGeom>
          <a:solidFill>
            <a:srgbClr val="000000">
              <a:alpha val="8039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Freeform: Shape 126">
            <a:extLst>
              <a:ext uri="{FF2B5EF4-FFF2-40B4-BE49-F238E27FC236}">
                <a16:creationId xmlns:a16="http://schemas.microsoft.com/office/drawing/2014/main" id="{3FF60E2B-3919-423C-B1FF-56CDE6681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rgbClr val="000000">
              <a:alpha val="3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57F1E163-DDC0-4442-BC8E-A96AA9C7701C}"/>
              </a:ext>
            </a:extLst>
          </p:cNvPr>
          <p:cNvSpPr txBox="1"/>
          <p:nvPr/>
        </p:nvSpPr>
        <p:spPr>
          <a:xfrm>
            <a:off x="804672" y="1122363"/>
            <a:ext cx="3308130" cy="23876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600" kern="1200">
                <a:solidFill>
                  <a:srgbClr val="FFFFFF"/>
                </a:solidFill>
                <a:latin typeface="+mj-lt"/>
                <a:ea typeface="+mj-ea"/>
                <a:cs typeface="+mj-cs"/>
              </a:rPr>
              <a:t>Fig. 1. Late Bronze Age Cyprus: sites, (modern) towns, and other areas mentioned in the text (modified from Knapp, 2008)</a:t>
            </a:r>
          </a:p>
        </p:txBody>
      </p:sp>
      <p:pic>
        <p:nvPicPr>
          <p:cNvPr id="7" name="Picture 6">
            <a:extLst>
              <a:ext uri="{FF2B5EF4-FFF2-40B4-BE49-F238E27FC236}">
                <a16:creationId xmlns:a16="http://schemas.microsoft.com/office/drawing/2014/main" id="{336FA525-8184-4351-BB4C-F8D108B16D5B}"/>
              </a:ext>
            </a:extLst>
          </p:cNvPr>
          <p:cNvPicPr>
            <a:picLocks noChangeAspect="1"/>
          </p:cNvPicPr>
          <p:nvPr/>
        </p:nvPicPr>
        <p:blipFill>
          <a:blip r:embed="rId4"/>
          <a:stretch>
            <a:fillRect/>
          </a:stretch>
        </p:blipFill>
        <p:spPr>
          <a:xfrm>
            <a:off x="5320996" y="1436911"/>
            <a:ext cx="6274296" cy="3984177"/>
          </a:xfrm>
          <a:prstGeom prst="rect">
            <a:avLst/>
          </a:prstGeom>
        </p:spPr>
      </p:pic>
      <p:pic>
        <p:nvPicPr>
          <p:cNvPr id="3" name="Audio 2">
            <a:hlinkClick r:id="" action="ppaction://media"/>
            <a:extLst>
              <a:ext uri="{FF2B5EF4-FFF2-40B4-BE49-F238E27FC236}">
                <a16:creationId xmlns:a16="http://schemas.microsoft.com/office/drawing/2014/main" id="{478C20AC-5D42-4208-9C7B-28204E9D9DF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859873213"/>
      </p:ext>
    </p:extLst>
  </p:cSld>
  <p:clrMapOvr>
    <a:masterClrMapping/>
  </p:clrMapOvr>
  <mc:AlternateContent xmlns:mc="http://schemas.openxmlformats.org/markup-compatibility/2006">
    <mc:Choice xmlns:p14="http://schemas.microsoft.com/office/powerpoint/2010/main" Requires="p14">
      <p:transition spd="slow" p14:dur="2000" advTm="24676"/>
    </mc:Choice>
    <mc:Fallback>
      <p:transition spd="slow" advTm="24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6" name="Rectangle 115">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452439" y="1225177"/>
            <a:ext cx="5041075" cy="4728944"/>
          </a:xfrm>
        </p:spPr>
        <p:txBody>
          <a:bodyPr vert="horz" lIns="91440" tIns="45720" rIns="91440" bIns="45720" rtlCol="0">
            <a:normAutofit/>
          </a:bodyPr>
          <a:lstStyle/>
          <a:p>
            <a:pPr marL="285750" indent="-285750" algn="l">
              <a:buFont typeface="Arial" panose="020B0604020202020204" pitchFamily="34" charset="0"/>
              <a:buChar char="•"/>
            </a:pPr>
            <a:r>
              <a:rPr lang="en-GB" sz="1400" kern="1200" dirty="0">
                <a:solidFill>
                  <a:schemeClr val="bg1"/>
                </a:solidFill>
                <a:latin typeface="+mn-lt"/>
                <a:ea typeface="+mn-ea"/>
                <a:cs typeface="+mn-cs"/>
              </a:rPr>
              <a:t>To a different extent, the Minoans, the later Mycenaeans, had been investors and therefore could have treated silver a lot. Hence, we see many early Greek silver earrings from archaeological sites on the Greek mainland, Crete, and Cyprus. </a:t>
            </a:r>
          </a:p>
          <a:p>
            <a:pPr marL="285750" indent="-285750" algn="l">
              <a:buFont typeface="Arial" panose="020B0604020202020204" pitchFamily="34" charset="0"/>
              <a:buChar char="•"/>
            </a:pPr>
            <a:r>
              <a:rPr lang="en-GB" sz="1400" kern="1200" dirty="0">
                <a:solidFill>
                  <a:schemeClr val="bg1"/>
                </a:solidFill>
                <a:latin typeface="+mn-lt"/>
                <a:ea typeface="+mn-ea"/>
                <a:cs typeface="+mn-cs"/>
              </a:rPr>
              <a:t>The Phoenicians have performed a unique position withinside the improvement of the Mediterranean civilizations via their colonization and change with all corners of the area. It changed into the Phoenicians who commenced the take advantage of the Spanish silver deposits and distribution in the classical world. Their incentives pulled silver from its specific and uncommon repute, and its availability rose to ranges by no means visible before</a:t>
            </a:r>
          </a:p>
          <a:p>
            <a:pPr marL="285750" indent="-285750" algn="l">
              <a:buFont typeface="Arial" panose="020B0604020202020204" pitchFamily="34" charset="0"/>
              <a:buChar char="•"/>
            </a:pPr>
            <a:r>
              <a:rPr lang="en-GB" sz="1400" kern="1200" dirty="0">
                <a:solidFill>
                  <a:schemeClr val="bg1"/>
                </a:solidFill>
                <a:latin typeface="+mn-lt"/>
                <a:ea typeface="+mn-ea"/>
                <a:cs typeface="+mn-cs"/>
              </a:rPr>
              <a:t>Gold is similar and has great value and meaning in its usage and presence in objects. This is exacerbated by the origin of this artefact from Cyprus. As a non originated material from the region</a:t>
            </a:r>
          </a:p>
          <a:p>
            <a:pPr marL="285750" indent="-285750" algn="l">
              <a:buFont typeface="Arial" panose="020B0604020202020204" pitchFamily="34" charset="0"/>
              <a:buChar char="•"/>
            </a:pPr>
            <a:r>
              <a:rPr lang="en-GB" sz="1400" kern="1200" dirty="0">
                <a:solidFill>
                  <a:schemeClr val="bg1"/>
                </a:solidFill>
                <a:latin typeface="+mn-lt"/>
                <a:ea typeface="+mn-ea"/>
                <a:cs typeface="+mn-cs"/>
              </a:rPr>
              <a:t>This value can also be observed through the presentation of the bronze and more numerous examples of a bracelet seen in a similar area</a:t>
            </a:r>
            <a:endParaRPr lang="en-US" sz="1400" kern="1200" dirty="0">
              <a:solidFill>
                <a:schemeClr val="bg1"/>
              </a:solidFill>
              <a:latin typeface="+mn-lt"/>
              <a:ea typeface="+mn-ea"/>
              <a:cs typeface="+mn-cs"/>
            </a:endParaRPr>
          </a:p>
        </p:txBody>
      </p:sp>
      <p:sp>
        <p:nvSpPr>
          <p:cNvPr id="118" name="Rectangle 117">
            <a:extLst>
              <a:ext uri="{FF2B5EF4-FFF2-40B4-BE49-F238E27FC236}">
                <a16:creationId xmlns:a16="http://schemas.microsoft.com/office/drawing/2014/main" id="{1A89CBBC-7743-43D9-A324-25CB472E9B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34112" y="638849"/>
            <a:ext cx="5505449" cy="547564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1BB9C66-CC6A-40B3-9B59-CDB97129F55F}"/>
              </a:ext>
            </a:extLst>
          </p:cNvPr>
          <p:cNvSpPr txBox="1"/>
          <p:nvPr/>
        </p:nvSpPr>
        <p:spPr>
          <a:xfrm>
            <a:off x="789310" y="177184"/>
            <a:ext cx="4168638" cy="461665"/>
          </a:xfrm>
          <a:prstGeom prst="rect">
            <a:avLst/>
          </a:prstGeom>
          <a:noFill/>
        </p:spPr>
        <p:txBody>
          <a:bodyPr wrap="square" rtlCol="0">
            <a:spAutoFit/>
          </a:bodyPr>
          <a:lstStyle/>
          <a:p>
            <a:pPr algn="ctr">
              <a:spcAft>
                <a:spcPts val="600"/>
              </a:spcAft>
            </a:pPr>
            <a:r>
              <a:rPr lang="en-GB" sz="2400" dirty="0">
                <a:solidFill>
                  <a:schemeClr val="bg1"/>
                </a:solidFill>
              </a:rPr>
              <a:t>Material</a:t>
            </a:r>
          </a:p>
        </p:txBody>
      </p:sp>
      <p:pic>
        <p:nvPicPr>
          <p:cNvPr id="7" name="Picture 6">
            <a:extLst>
              <a:ext uri="{FF2B5EF4-FFF2-40B4-BE49-F238E27FC236}">
                <a16:creationId xmlns:a16="http://schemas.microsoft.com/office/drawing/2014/main" id="{A2243422-9BB5-4468-A5DB-8283D4239ED0}"/>
              </a:ext>
            </a:extLst>
          </p:cNvPr>
          <p:cNvPicPr>
            <a:picLocks noChangeAspect="1"/>
          </p:cNvPicPr>
          <p:nvPr/>
        </p:nvPicPr>
        <p:blipFill>
          <a:blip r:embed="rId4"/>
          <a:stretch>
            <a:fillRect/>
          </a:stretch>
        </p:blipFill>
        <p:spPr>
          <a:xfrm>
            <a:off x="6671071" y="1040753"/>
            <a:ext cx="2315765" cy="2548896"/>
          </a:xfrm>
          <a:prstGeom prst="rect">
            <a:avLst/>
          </a:prstGeom>
          <a:effectLst>
            <a:softEdge rad="152400"/>
          </a:effectLst>
        </p:spPr>
      </p:pic>
      <p:pic>
        <p:nvPicPr>
          <p:cNvPr id="2" name="Picture 1">
            <a:extLst>
              <a:ext uri="{FF2B5EF4-FFF2-40B4-BE49-F238E27FC236}">
                <a16:creationId xmlns:a16="http://schemas.microsoft.com/office/drawing/2014/main" id="{9CB606B0-D9CA-49EC-B7DD-A4836526ED82}"/>
              </a:ext>
            </a:extLst>
          </p:cNvPr>
          <p:cNvPicPr>
            <a:picLocks noChangeAspect="1"/>
          </p:cNvPicPr>
          <p:nvPr/>
        </p:nvPicPr>
        <p:blipFill>
          <a:blip r:embed="rId5"/>
          <a:stretch>
            <a:fillRect/>
          </a:stretch>
        </p:blipFill>
        <p:spPr>
          <a:xfrm>
            <a:off x="8986836" y="3553103"/>
            <a:ext cx="2551959" cy="2401018"/>
          </a:xfrm>
          <a:prstGeom prst="rect">
            <a:avLst/>
          </a:prstGeom>
          <a:effectLst>
            <a:softEdge rad="114300"/>
          </a:effectLst>
        </p:spPr>
      </p:pic>
      <p:pic>
        <p:nvPicPr>
          <p:cNvPr id="4" name="Audio 3">
            <a:hlinkClick r:id="" action="ppaction://media"/>
            <a:extLst>
              <a:ext uri="{FF2B5EF4-FFF2-40B4-BE49-F238E27FC236}">
                <a16:creationId xmlns:a16="http://schemas.microsoft.com/office/drawing/2014/main" id="{032DE346-7B04-48BE-8A52-B896E61846D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18516909"/>
      </p:ext>
    </p:extLst>
  </p:cSld>
  <p:clrMapOvr>
    <a:masterClrMapping/>
  </p:clrMapOvr>
  <mc:AlternateContent xmlns:mc="http://schemas.openxmlformats.org/markup-compatibility/2006">
    <mc:Choice xmlns:p14="http://schemas.microsoft.com/office/powerpoint/2010/main" Requires="p14">
      <p:transition spd="slow" p14:dur="2000" advTm="226266"/>
    </mc:Choice>
    <mc:Fallback>
      <p:transition spd="slow" advTm="2262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BB9C66-CC6A-40B3-9B59-CDB97129F55F}"/>
              </a:ext>
            </a:extLst>
          </p:cNvPr>
          <p:cNvSpPr txBox="1"/>
          <p:nvPr/>
        </p:nvSpPr>
        <p:spPr>
          <a:xfrm>
            <a:off x="993775" y="-60951"/>
            <a:ext cx="1351602" cy="75698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dirty="0">
                <a:solidFill>
                  <a:schemeClr val="tx1"/>
                </a:solidFill>
                <a:latin typeface="+mj-lt"/>
                <a:ea typeface="+mj-ea"/>
                <a:cs typeface="+mj-cs"/>
              </a:rPr>
              <a:t>value</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130629" y="696037"/>
            <a:ext cx="5184886" cy="4346368"/>
          </a:xfrm>
        </p:spPr>
        <p:txBody>
          <a:bodyPr vert="horz" lIns="91440" tIns="45720" rIns="91440" bIns="45720" rtlCol="0" anchor="t">
            <a:normAutofit lnSpcReduction="10000"/>
          </a:bodyPr>
          <a:lstStyle/>
          <a:p>
            <a:pPr indent="-228600" algn="l">
              <a:buFont typeface="Arial" panose="020B0604020202020204" pitchFamily="34" charset="0"/>
              <a:buChar char="•"/>
            </a:pPr>
            <a:r>
              <a:rPr lang="en-GB" sz="1100" dirty="0"/>
              <a:t>The jewellery of this period suggests the skills of the Cypriot craftsman and goldsmith were combined with Aegean elements with oriental styles, symbols and traditions. Frontlets, diadems, mouthpieces, even jewellery of oriental form is decorated with embossed or stamped motifs of Aegean origin: figures of eight shaped shields, spirals like that if the object this analysis revolves around, rosettes, sphinxes similarly to bulls or bull`s heads, a Cypro-Aegean inspiration. </a:t>
            </a:r>
          </a:p>
          <a:p>
            <a:pPr indent="-228600" algn="l">
              <a:buFont typeface="Arial" panose="020B0604020202020204" pitchFamily="34" charset="0"/>
              <a:buChar char="•"/>
            </a:pPr>
            <a:r>
              <a:rPr lang="en-GB" sz="1100" dirty="0"/>
              <a:t>The elongated boat-shaped earring of oriental origin seen below, the crescent-shaped earring with overlapping ends presenting elements of </a:t>
            </a:r>
            <a:r>
              <a:rPr lang="en-GB" sz="1100" dirty="0" err="1"/>
              <a:t>Agean</a:t>
            </a:r>
            <a:r>
              <a:rPr lang="en-GB" sz="1100" dirty="0"/>
              <a:t> in nature and a mixture of Near Eastern and Cretan elements, the earring withinside the shape of a bull`s head, a Cypriot invention. </a:t>
            </a:r>
          </a:p>
          <a:p>
            <a:pPr indent="-228600" algn="l">
              <a:buFont typeface="Arial" panose="020B0604020202020204" pitchFamily="34" charset="0"/>
              <a:buChar char="•"/>
            </a:pPr>
            <a:r>
              <a:rPr lang="en-GB" sz="1100" dirty="0"/>
              <a:t>Remarkable examples of granulated decoration: on the gold pendant with withinside the shape of a pomegranate from </a:t>
            </a:r>
            <a:r>
              <a:rPr lang="en-GB" sz="1100" dirty="0" err="1"/>
              <a:t>Enkomi</a:t>
            </a:r>
            <a:r>
              <a:rPr lang="en-GB" sz="1100" dirty="0"/>
              <a:t> and jewellery placed in tombs at </a:t>
            </a:r>
            <a:r>
              <a:rPr lang="en-GB" sz="1100" dirty="0" err="1"/>
              <a:t>Kalavassos</a:t>
            </a:r>
            <a:r>
              <a:rPr lang="en-GB" sz="1100" dirty="0"/>
              <a:t>, </a:t>
            </a:r>
            <a:r>
              <a:rPr lang="en-GB" sz="1100" dirty="0" err="1"/>
              <a:t>Kouklia</a:t>
            </a:r>
            <a:r>
              <a:rPr lang="en-GB" sz="1100" dirty="0"/>
              <a:t> “</a:t>
            </a:r>
            <a:r>
              <a:rPr lang="en-GB" sz="1100" dirty="0" err="1"/>
              <a:t>Evreti</a:t>
            </a:r>
            <a:r>
              <a:rPr lang="en-GB" sz="1100" dirty="0"/>
              <a:t>” and withinside the </a:t>
            </a:r>
            <a:r>
              <a:rPr lang="en-GB" sz="1100" dirty="0" err="1"/>
              <a:t>Hala</a:t>
            </a:r>
            <a:r>
              <a:rPr lang="en-GB" sz="1100" dirty="0"/>
              <a:t> Sultan Tekke hoard. The readorning furnishings and garb exercising with gold mountings encompass the previous period. </a:t>
            </a:r>
          </a:p>
          <a:p>
            <a:pPr indent="-228600" algn="l">
              <a:buFont typeface="Arial" panose="020B0604020202020204" pitchFamily="34" charset="0"/>
              <a:buChar char="•"/>
            </a:pPr>
            <a:r>
              <a:rPr lang="en-GB" sz="1100" dirty="0"/>
              <a:t>Gold mountings with perforated edges were sewn onto clothes, unperforated mountings with embossed multi-petalled rosettes were likely stuck on perishable material. The square gold mounting plaques with embossed heads or the determination of a nude goddess placed in a tomb at </a:t>
            </a:r>
            <a:r>
              <a:rPr lang="en-GB" sz="1100" dirty="0" err="1"/>
              <a:t>Lapithos</a:t>
            </a:r>
            <a:r>
              <a:rPr lang="en-GB" sz="1100" dirty="0"/>
              <a:t> throughout the skull of a female skeleton advise that they are an original part of a headdress. </a:t>
            </a:r>
          </a:p>
          <a:p>
            <a:pPr indent="-228600" algn="l">
              <a:buFont typeface="Arial" panose="020B0604020202020204" pitchFamily="34" charset="0"/>
              <a:buChar char="•"/>
            </a:pPr>
            <a:r>
              <a:rPr lang="en-GB" sz="1100" dirty="0"/>
              <a:t>They were strengthened with bronze twine through their folded edges and were then sewn onto extraordinary material, as recommended thru the perforations at each corner. The most outstanding examples placed to this point in Cyprus are the gold rectangular plaques decided in a tomb at </a:t>
            </a:r>
            <a:r>
              <a:rPr lang="en-GB" sz="1100" dirty="0" err="1"/>
              <a:t>Kouklia</a:t>
            </a:r>
            <a:r>
              <a:rPr lang="en-GB" sz="1100" dirty="0"/>
              <a:t> “</a:t>
            </a:r>
            <a:r>
              <a:rPr lang="en-GB" sz="1100" dirty="0" err="1"/>
              <a:t>Skales</a:t>
            </a:r>
            <a:r>
              <a:rPr lang="en-GB" sz="1100" dirty="0"/>
              <a:t>” and withinside the item of this analysis. Another subject of Cypriot jewellery is spirals visible on a maximum of the metalwork. </a:t>
            </a:r>
            <a:endParaRPr lang="en-US" sz="1100" dirty="0"/>
          </a:p>
        </p:txBody>
      </p:sp>
      <p:sp>
        <p:nvSpPr>
          <p:cNvPr id="123" name="Freeform: Shape 122">
            <a:extLst>
              <a:ext uri="{FF2B5EF4-FFF2-40B4-BE49-F238E27FC236}">
                <a16:creationId xmlns:a16="http://schemas.microsoft.com/office/drawing/2014/main" id="{3A45B268-BBDB-4EC6-A664-CED7BF60D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4207" y="361702"/>
            <a:ext cx="1691640" cy="1691640"/>
          </a:xfrm>
          <a:custGeom>
            <a:avLst/>
            <a:gdLst>
              <a:gd name="connsiteX0" fmla="*/ 845820 w 1691640"/>
              <a:gd name="connsiteY0" fmla="*/ 0 h 1691640"/>
              <a:gd name="connsiteX1" fmla="*/ 1691640 w 1691640"/>
              <a:gd name="connsiteY1" fmla="*/ 845820 h 1691640"/>
              <a:gd name="connsiteX2" fmla="*/ 845820 w 1691640"/>
              <a:gd name="connsiteY2" fmla="*/ 1691640 h 1691640"/>
              <a:gd name="connsiteX3" fmla="*/ 0 w 1691640"/>
              <a:gd name="connsiteY3" fmla="*/ 845820 h 1691640"/>
              <a:gd name="connsiteX4" fmla="*/ 845820 w 1691640"/>
              <a:gd name="connsiteY4" fmla="*/ 0 h 1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1640" h="1691640">
                <a:moveTo>
                  <a:pt x="845820" y="0"/>
                </a:moveTo>
                <a:cubicBezTo>
                  <a:pt x="1312954" y="0"/>
                  <a:pt x="1691640" y="378686"/>
                  <a:pt x="1691640" y="845820"/>
                </a:cubicBezTo>
                <a:cubicBezTo>
                  <a:pt x="1691640" y="1312954"/>
                  <a:pt x="1312954" y="1691640"/>
                  <a:pt x="845820" y="1691640"/>
                </a:cubicBezTo>
                <a:cubicBezTo>
                  <a:pt x="378687" y="1691640"/>
                  <a:pt x="0" y="1312954"/>
                  <a:pt x="0" y="845820"/>
                </a:cubicBezTo>
                <a:cubicBezTo>
                  <a:pt x="0" y="378686"/>
                  <a:pt x="378687" y="0"/>
                  <a:pt x="84582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5" name="Oval 124">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6221486F-D298-4944-A249-78BDB3B2E330}"/>
              </a:ext>
            </a:extLst>
          </p:cNvPr>
          <p:cNvPicPr>
            <a:picLocks noChangeAspect="1"/>
          </p:cNvPicPr>
          <p:nvPr/>
        </p:nvPicPr>
        <p:blipFill>
          <a:blip r:embed="rId4"/>
          <a:stretch>
            <a:fillRect/>
          </a:stretch>
        </p:blipFill>
        <p:spPr>
          <a:xfrm>
            <a:off x="6341843" y="696037"/>
            <a:ext cx="434007" cy="1017204"/>
          </a:xfrm>
          <a:prstGeom prst="rect">
            <a:avLst/>
          </a:prstGeom>
          <a:effectLst>
            <a:softEdge rad="50800"/>
          </a:effectLst>
        </p:spPr>
      </p:pic>
      <p:sp>
        <p:nvSpPr>
          <p:cNvPr id="127" name="Freeform: Shape 126">
            <a:extLst>
              <a:ext uri="{FF2B5EF4-FFF2-40B4-BE49-F238E27FC236}">
                <a16:creationId xmlns:a16="http://schemas.microsoft.com/office/drawing/2014/main" id="{B78B55DD-3C55-4B94-9031-4F3723BD43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8624" y="2"/>
            <a:ext cx="3913376" cy="3281569"/>
          </a:xfrm>
          <a:custGeom>
            <a:avLst/>
            <a:gdLst>
              <a:gd name="connsiteX0" fmla="*/ 267865 w 3913376"/>
              <a:gd name="connsiteY0" fmla="*/ 0 h 3281569"/>
              <a:gd name="connsiteX1" fmla="*/ 3913376 w 3913376"/>
              <a:gd name="connsiteY1" fmla="*/ 0 h 3281569"/>
              <a:gd name="connsiteX2" fmla="*/ 3913376 w 3913376"/>
              <a:gd name="connsiteY2" fmla="*/ 2499938 h 3281569"/>
              <a:gd name="connsiteX3" fmla="*/ 3794714 w 3913376"/>
              <a:gd name="connsiteY3" fmla="*/ 2630499 h 3281569"/>
              <a:gd name="connsiteX4" fmla="*/ 2222892 w 3913376"/>
              <a:gd name="connsiteY4" fmla="*/ 3281569 h 3281569"/>
              <a:gd name="connsiteX5" fmla="*/ 0 w 3913376"/>
              <a:gd name="connsiteY5" fmla="*/ 1058677 h 3281569"/>
              <a:gd name="connsiteX6" fmla="*/ 174686 w 3913376"/>
              <a:gd name="connsiteY6" fmla="*/ 193427 h 3281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9" name="Freeform: Shape 128">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39294F-20BF-497E-BC35-EA63CFF8D21E}"/>
              </a:ext>
            </a:extLst>
          </p:cNvPr>
          <p:cNvPicPr>
            <a:picLocks noChangeAspect="1"/>
          </p:cNvPicPr>
          <p:nvPr/>
        </p:nvPicPr>
        <p:blipFill rotWithShape="1">
          <a:blip r:embed="rId5"/>
          <a:srcRect l="39222" t="13387" r="40791" b="13960"/>
          <a:stretch/>
        </p:blipFill>
        <p:spPr>
          <a:xfrm>
            <a:off x="9835802" y="337711"/>
            <a:ext cx="1261783" cy="2213034"/>
          </a:xfrm>
          <a:prstGeom prst="rect">
            <a:avLst/>
          </a:prstGeom>
          <a:effectLst>
            <a:softEdge rad="152400"/>
          </a:effectLst>
        </p:spPr>
      </p:pic>
      <p:sp>
        <p:nvSpPr>
          <p:cNvPr id="131" name="Freeform: Shape 130">
            <a:extLst>
              <a:ext uri="{FF2B5EF4-FFF2-40B4-BE49-F238E27FC236}">
                <a16:creationId xmlns:a16="http://schemas.microsoft.com/office/drawing/2014/main" id="{42D9BB05-ED63-4148-87AB-82720ACC3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18614" y="4769536"/>
            <a:ext cx="3950208" cy="2088462"/>
          </a:xfrm>
          <a:custGeom>
            <a:avLst/>
            <a:gdLst>
              <a:gd name="connsiteX0" fmla="*/ 1975104 w 3950208"/>
              <a:gd name="connsiteY0" fmla="*/ 0 h 2088462"/>
              <a:gd name="connsiteX1" fmla="*/ 3950208 w 3950208"/>
              <a:gd name="connsiteY1" fmla="*/ 1975104 h 2088462"/>
              <a:gd name="connsiteX2" fmla="*/ 3944484 w 3950208"/>
              <a:gd name="connsiteY2" fmla="*/ 2088462 h 2088462"/>
              <a:gd name="connsiteX3" fmla="*/ 5724 w 3950208"/>
              <a:gd name="connsiteY3" fmla="*/ 2088462 h 2088462"/>
              <a:gd name="connsiteX4" fmla="*/ 0 w 3950208"/>
              <a:gd name="connsiteY4" fmla="*/ 1975104 h 2088462"/>
              <a:gd name="connsiteX5" fmla="*/ 1975104 w 3950208"/>
              <a:gd name="connsiteY5" fmla="*/ 0 h 2088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3" name="Freeform: Shape 132">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5" name="Freeform: Shape 134">
            <a:extLst>
              <a:ext uri="{FF2B5EF4-FFF2-40B4-BE49-F238E27FC236}">
                <a16:creationId xmlns:a16="http://schemas.microsoft.com/office/drawing/2014/main" id="{5B00B48C-8AA7-4128-AD60-76349F0CEC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86020" y="2715337"/>
            <a:ext cx="2743200" cy="2743200"/>
          </a:xfrm>
          <a:custGeom>
            <a:avLst/>
            <a:gdLst>
              <a:gd name="connsiteX0" fmla="*/ 1371600 w 2743200"/>
              <a:gd name="connsiteY0" fmla="*/ 0 h 2743200"/>
              <a:gd name="connsiteX1" fmla="*/ 2743200 w 2743200"/>
              <a:gd name="connsiteY1" fmla="*/ 1371600 h 2743200"/>
              <a:gd name="connsiteX2" fmla="*/ 1371600 w 2743200"/>
              <a:gd name="connsiteY2" fmla="*/ 2743200 h 2743200"/>
              <a:gd name="connsiteX3" fmla="*/ 0 w 2743200"/>
              <a:gd name="connsiteY3" fmla="*/ 1371600 h 2743200"/>
              <a:gd name="connsiteX4" fmla="*/ 1371600 w 2743200"/>
              <a:gd name="connsiteY4" fmla="*/ 0 h 274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743200">
                <a:moveTo>
                  <a:pt x="1371600" y="0"/>
                </a:moveTo>
                <a:cubicBezTo>
                  <a:pt x="2129114" y="0"/>
                  <a:pt x="2743200" y="614087"/>
                  <a:pt x="2743200" y="1371600"/>
                </a:cubicBezTo>
                <a:cubicBezTo>
                  <a:pt x="2743200" y="2129114"/>
                  <a:pt x="2129114" y="2743200"/>
                  <a:pt x="1371600" y="2743200"/>
                </a:cubicBezTo>
                <a:cubicBezTo>
                  <a:pt x="614087" y="2743200"/>
                  <a:pt x="0" y="2129114"/>
                  <a:pt x="0" y="1371600"/>
                </a:cubicBezTo>
                <a:cubicBezTo>
                  <a:pt x="0" y="614087"/>
                  <a:pt x="614087" y="0"/>
                  <a:pt x="137160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7" name="Oval 136">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Shape, circle&#10;&#10;Description automatically generated">
            <a:extLst>
              <a:ext uri="{FF2B5EF4-FFF2-40B4-BE49-F238E27FC236}">
                <a16:creationId xmlns:a16="http://schemas.microsoft.com/office/drawing/2014/main" id="{A2243422-9BB5-4468-A5DB-8283D4239ED0}"/>
              </a:ext>
            </a:extLst>
          </p:cNvPr>
          <p:cNvPicPr>
            <a:picLocks noChangeAspect="1"/>
          </p:cNvPicPr>
          <p:nvPr/>
        </p:nvPicPr>
        <p:blipFill>
          <a:blip r:embed="rId6"/>
          <a:stretch>
            <a:fillRect/>
          </a:stretch>
        </p:blipFill>
        <p:spPr>
          <a:xfrm>
            <a:off x="6504779" y="3261826"/>
            <a:ext cx="1497576" cy="1650222"/>
          </a:xfrm>
          <a:prstGeom prst="rect">
            <a:avLst/>
          </a:prstGeom>
          <a:effectLst>
            <a:softEdge rad="63500"/>
          </a:effectLst>
        </p:spPr>
      </p:pic>
      <p:pic>
        <p:nvPicPr>
          <p:cNvPr id="6" name="Picture 5">
            <a:extLst>
              <a:ext uri="{FF2B5EF4-FFF2-40B4-BE49-F238E27FC236}">
                <a16:creationId xmlns:a16="http://schemas.microsoft.com/office/drawing/2014/main" id="{C06FD7C7-CE22-4861-80D0-A74354F4B234}"/>
              </a:ext>
            </a:extLst>
          </p:cNvPr>
          <p:cNvPicPr>
            <a:picLocks noChangeAspect="1"/>
          </p:cNvPicPr>
          <p:nvPr/>
        </p:nvPicPr>
        <p:blipFill rotWithShape="1">
          <a:blip r:embed="rId7"/>
          <a:srcRect l="36646" t="4247" r="37620" b="6801"/>
          <a:stretch/>
        </p:blipFill>
        <p:spPr>
          <a:xfrm>
            <a:off x="3356551" y="5356746"/>
            <a:ext cx="779517" cy="1300086"/>
          </a:xfrm>
          <a:prstGeom prst="rect">
            <a:avLst/>
          </a:prstGeom>
          <a:effectLst>
            <a:softEdge rad="63500"/>
          </a:effectLst>
        </p:spPr>
      </p:pic>
      <p:sp>
        <p:nvSpPr>
          <p:cNvPr id="139" name="Freeform: Shape 138">
            <a:extLst>
              <a:ext uri="{FF2B5EF4-FFF2-40B4-BE49-F238E27FC236}">
                <a16:creationId xmlns:a16="http://schemas.microsoft.com/office/drawing/2014/main" id="{0760511E-86BF-4340-9949-CECB774FAC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09416" y="4131546"/>
            <a:ext cx="3178912" cy="2726454"/>
          </a:xfrm>
          <a:custGeom>
            <a:avLst/>
            <a:gdLst>
              <a:gd name="connsiteX0" fmla="*/ 1837818 w 3178912"/>
              <a:gd name="connsiteY0" fmla="*/ 0 h 2726454"/>
              <a:gd name="connsiteX1" fmla="*/ 3137352 w 3178912"/>
              <a:gd name="connsiteY1" fmla="*/ 538285 h 2726454"/>
              <a:gd name="connsiteX2" fmla="*/ 3178912 w 3178912"/>
              <a:gd name="connsiteY2" fmla="*/ 584013 h 2726454"/>
              <a:gd name="connsiteX3" fmla="*/ 3178912 w 3178912"/>
              <a:gd name="connsiteY3" fmla="*/ 2726454 h 2726454"/>
              <a:gd name="connsiteX4" fmla="*/ 229483 w 3178912"/>
              <a:gd name="connsiteY4" fmla="*/ 2726454 h 2726454"/>
              <a:gd name="connsiteX5" fmla="*/ 221815 w 3178912"/>
              <a:gd name="connsiteY5" fmla="*/ 2713832 h 2726454"/>
              <a:gd name="connsiteX6" fmla="*/ 0 w 3178912"/>
              <a:gd name="connsiteY6" fmla="*/ 1837818 h 2726454"/>
              <a:gd name="connsiteX7" fmla="*/ 1837818 w 3178912"/>
              <a:gd name="connsiteY7" fmla="*/ 0 h 2726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1" name="Freeform: Shape 140">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7" descr="A gold ring on a white surface&#10;&#10;Description automatically generated with medium confidence">
            <a:extLst>
              <a:ext uri="{FF2B5EF4-FFF2-40B4-BE49-F238E27FC236}">
                <a16:creationId xmlns:a16="http://schemas.microsoft.com/office/drawing/2014/main" id="{6C847B92-B967-499E-B637-15065136B527}"/>
              </a:ext>
            </a:extLst>
          </p:cNvPr>
          <p:cNvPicPr>
            <a:picLocks noChangeAspect="1"/>
          </p:cNvPicPr>
          <p:nvPr/>
        </p:nvPicPr>
        <p:blipFill rotWithShape="1">
          <a:blip r:embed="rId8"/>
          <a:srcRect l="41050" t="9903" r="40957" b="6525"/>
          <a:stretch/>
        </p:blipFill>
        <p:spPr>
          <a:xfrm>
            <a:off x="10355542" y="4773845"/>
            <a:ext cx="779291" cy="1746444"/>
          </a:xfrm>
          <a:prstGeom prst="rect">
            <a:avLst/>
          </a:prstGeom>
          <a:effectLst>
            <a:softEdge rad="38100"/>
          </a:effectLst>
        </p:spPr>
      </p:pic>
      <p:pic>
        <p:nvPicPr>
          <p:cNvPr id="10" name="Audio 9">
            <a:hlinkClick r:id="" action="ppaction://media"/>
            <a:extLst>
              <a:ext uri="{FF2B5EF4-FFF2-40B4-BE49-F238E27FC236}">
                <a16:creationId xmlns:a16="http://schemas.microsoft.com/office/drawing/2014/main" id="{0DCAEA58-C077-4AF2-BD81-0B94B4A2961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223046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22835"/>
    </mc:Choice>
    <mc:Fallback>
      <p:transition spd="slow" advTm="222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5F18414D-1626-4996-AACB-23D3DE45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4" name="Picture 3">
            <a:extLst>
              <a:ext uri="{FF2B5EF4-FFF2-40B4-BE49-F238E27FC236}">
                <a16:creationId xmlns:a16="http://schemas.microsoft.com/office/drawing/2014/main" id="{35179071-30EA-4942-81D9-B2E44E02C008}"/>
              </a:ext>
            </a:extLst>
          </p:cNvPr>
          <p:cNvPicPr>
            <a:picLocks noChangeAspect="1"/>
          </p:cNvPicPr>
          <p:nvPr/>
        </p:nvPicPr>
        <p:blipFill>
          <a:blip r:embed="rId4"/>
          <a:stretch>
            <a:fillRect/>
          </a:stretch>
        </p:blipFill>
        <p:spPr>
          <a:xfrm>
            <a:off x="8066713" y="442984"/>
            <a:ext cx="3389670" cy="3535986"/>
          </a:xfrm>
          <a:prstGeom prst="rect">
            <a:avLst/>
          </a:prstGeom>
        </p:spPr>
      </p:pic>
      <p:cxnSp>
        <p:nvCxnSpPr>
          <p:cNvPr id="63" name="Straight Connector 62">
            <a:extLst>
              <a:ext uri="{FF2B5EF4-FFF2-40B4-BE49-F238E27FC236}">
                <a16:creationId xmlns:a16="http://schemas.microsoft.com/office/drawing/2014/main" id="{07A9243D-8FC3-4B36-874B-55906B03F48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3209925"/>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5" name="Rectangle 64">
            <a:extLst>
              <a:ext uri="{FF2B5EF4-FFF2-40B4-BE49-F238E27FC236}">
                <a16:creationId xmlns:a16="http://schemas.microsoft.com/office/drawing/2014/main" id="{D84C2E9E-0B5D-4B5F-9A1F-70EBDCE390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91178051-795D-4618-91A2-CB3411144BEA}"/>
              </a:ext>
            </a:extLst>
          </p:cNvPr>
          <p:cNvPicPr>
            <a:picLocks noChangeAspect="1"/>
          </p:cNvPicPr>
          <p:nvPr/>
        </p:nvPicPr>
        <p:blipFill rotWithShape="1">
          <a:blip r:embed="rId5"/>
          <a:srcRect l="17978" t="14969" r="17555" b="6641"/>
          <a:stretch/>
        </p:blipFill>
        <p:spPr>
          <a:xfrm>
            <a:off x="7632700" y="4094163"/>
            <a:ext cx="4146550" cy="2646363"/>
          </a:xfrm>
          <a:prstGeom prst="rect">
            <a:avLst/>
          </a:prstGeom>
        </p:spPr>
      </p:pic>
      <p:sp>
        <p:nvSpPr>
          <p:cNvPr id="9" name="TextBox 8">
            <a:extLst>
              <a:ext uri="{FF2B5EF4-FFF2-40B4-BE49-F238E27FC236}">
                <a16:creationId xmlns:a16="http://schemas.microsoft.com/office/drawing/2014/main" id="{4277AA49-50E0-4D66-BC25-DEA99193875D}"/>
              </a:ext>
            </a:extLst>
          </p:cNvPr>
          <p:cNvSpPr txBox="1"/>
          <p:nvPr/>
        </p:nvSpPr>
        <p:spPr>
          <a:xfrm>
            <a:off x="7632700" y="6211888"/>
            <a:ext cx="4146550" cy="528638"/>
          </a:xfrm>
          <a:prstGeom prst="rect">
            <a:avLst/>
          </a:prstGeom>
          <a:solidFill>
            <a:srgbClr val="000000">
              <a:alpha val="50000"/>
            </a:srgbClr>
          </a:solidFill>
          <a:ln>
            <a:noFill/>
          </a:ln>
        </p:spPr>
        <p:txBody>
          <a:bodyPr wrap="square" rtlCol="0" anchor="ctr">
            <a:noAutofit/>
          </a:bodyPr>
          <a:lstStyle/>
          <a:p>
            <a:pPr algn="ctr">
              <a:spcAft>
                <a:spcPts val="600"/>
              </a:spcAft>
            </a:pPr>
            <a:r>
              <a:rPr lang="en-GB" sz="1200">
                <a:solidFill>
                  <a:srgbClr val="FFFFFF"/>
                </a:solidFill>
              </a:rPr>
              <a:t>An example of a hybridised of a standardised form of a knife for trade but from iron </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255495" y="700346"/>
            <a:ext cx="5840506" cy="5775861"/>
          </a:xfrm>
        </p:spPr>
        <p:txBody>
          <a:bodyPr>
            <a:normAutofit/>
          </a:bodyPr>
          <a:lstStyle/>
          <a:p>
            <a:pPr marL="285750" indent="-285750" algn="l">
              <a:buFont typeface="Arial" panose="020B0604020202020204" pitchFamily="34" charset="0"/>
              <a:buChar char="•"/>
            </a:pPr>
            <a:r>
              <a:rPr lang="en-GB" sz="1500" dirty="0">
                <a:solidFill>
                  <a:schemeClr val="bg1"/>
                </a:solidFill>
              </a:rPr>
              <a:t>To conceptualise cultural Hybridisation in archaeology, Instead of Maran, </a:t>
            </a:r>
            <a:r>
              <a:rPr lang="en-GB" sz="1500" dirty="0" err="1">
                <a:solidFill>
                  <a:schemeClr val="bg1"/>
                </a:solidFill>
              </a:rPr>
              <a:t>Stockhammer’s</a:t>
            </a:r>
            <a:r>
              <a:rPr lang="en-GB" sz="1500" dirty="0">
                <a:solidFill>
                  <a:schemeClr val="bg1"/>
                </a:solidFill>
              </a:rPr>
              <a:t> basis for his theoretical approach is exploring the term Hybridisation. A multi-disciplinary focus can be applied for a comprehensive understanding. (Bhabha, 1994). </a:t>
            </a:r>
          </a:p>
          <a:p>
            <a:pPr marL="285750" indent="-285750" algn="l">
              <a:buFont typeface="Arial" panose="020B0604020202020204" pitchFamily="34" charset="0"/>
              <a:buChar char="•"/>
            </a:pPr>
            <a:r>
              <a:rPr lang="en-GB" sz="1500" dirty="0">
                <a:solidFill>
                  <a:schemeClr val="bg1"/>
                </a:solidFill>
              </a:rPr>
              <a:t>‘The </a:t>
            </a:r>
            <a:r>
              <a:rPr lang="en-GB" sz="1500" dirty="0" err="1">
                <a:solidFill>
                  <a:schemeClr val="bg1"/>
                </a:solidFill>
              </a:rPr>
              <a:t>Enkomi</a:t>
            </a:r>
            <a:r>
              <a:rPr lang="en-GB" sz="1500" dirty="0">
                <a:solidFill>
                  <a:schemeClr val="bg1"/>
                </a:solidFill>
              </a:rPr>
              <a:t> metalworking dispersion, the emergence of houses where previously the Fortress stood, and the contemporaneous proliferation of newly established prestigious town houses suggests that the LC IIIA represents the culmination of a long-term trend towards the dissolution of central control of metals’ (Pickles &amp; </a:t>
            </a:r>
            <a:r>
              <a:rPr lang="en-GB" sz="1500" dirty="0" err="1">
                <a:solidFill>
                  <a:schemeClr val="bg1"/>
                </a:solidFill>
              </a:rPr>
              <a:t>Peltenburg</a:t>
            </a:r>
            <a:r>
              <a:rPr lang="en-GB" sz="1500" dirty="0">
                <a:solidFill>
                  <a:schemeClr val="bg1"/>
                </a:solidFill>
              </a:rPr>
              <a:t> 1998)</a:t>
            </a:r>
          </a:p>
          <a:p>
            <a:pPr marL="285750" indent="-285750" algn="l">
              <a:buFont typeface="Arial" panose="020B0604020202020204" pitchFamily="34" charset="0"/>
              <a:buChar char="•"/>
            </a:pPr>
            <a:endParaRPr lang="en-GB" sz="1500" dirty="0">
              <a:solidFill>
                <a:schemeClr val="bg1"/>
              </a:solidFill>
            </a:endParaRPr>
          </a:p>
          <a:p>
            <a:pPr marL="285750" indent="-285750" algn="l">
              <a:buFont typeface="Arial" panose="020B0604020202020204" pitchFamily="34" charset="0"/>
              <a:buChar char="•"/>
            </a:pPr>
            <a:r>
              <a:rPr lang="en-GB" sz="1500" dirty="0">
                <a:solidFill>
                  <a:schemeClr val="bg1"/>
                </a:solidFill>
              </a:rPr>
              <a:t>This indicates a good framework for viewing the interconnected and intertwined world, especially for cultural exchanges within the Mediterranean and Aegean, allowing for a broader interpretation of both materials and their associated interactions. </a:t>
            </a:r>
          </a:p>
          <a:p>
            <a:pPr marL="285750" indent="-285750" algn="l">
              <a:buFont typeface="Arial" panose="020B0604020202020204" pitchFamily="34" charset="0"/>
              <a:buChar char="•"/>
            </a:pPr>
            <a:r>
              <a:rPr lang="en-GB" sz="1500" dirty="0">
                <a:solidFill>
                  <a:schemeClr val="bg1"/>
                </a:solidFill>
              </a:rPr>
              <a:t>Objects, particularly those invested with exceptional value, as evident from the number of resources, energy, and time allocated to luxury production, can act as participants in the definition of relations utilising the symbolic encoding ascribed to them by their human counterparts. Feldman expands that what has been called “internationalism” were directed internally and were intentionally chosen for their symbolic potential; thus, their cultural origin served an essential function in contributing to the reading of the imagery within its new context. </a:t>
            </a:r>
          </a:p>
          <a:p>
            <a:pPr algn="l"/>
            <a:endParaRPr lang="en-GB" sz="500" dirty="0">
              <a:solidFill>
                <a:schemeClr val="bg1"/>
              </a:solidFill>
            </a:endParaRPr>
          </a:p>
          <a:p>
            <a:pPr algn="l"/>
            <a:endParaRPr lang="en-GB" sz="500" dirty="0">
              <a:solidFill>
                <a:schemeClr val="bg1"/>
              </a:solidFill>
            </a:endParaRPr>
          </a:p>
        </p:txBody>
      </p:sp>
      <p:sp>
        <p:nvSpPr>
          <p:cNvPr id="7" name="TextBox 6">
            <a:extLst>
              <a:ext uri="{FF2B5EF4-FFF2-40B4-BE49-F238E27FC236}">
                <a16:creationId xmlns:a16="http://schemas.microsoft.com/office/drawing/2014/main" id="{2992B9EE-A30D-42B3-8212-4A697BA6F29E}"/>
              </a:ext>
            </a:extLst>
          </p:cNvPr>
          <p:cNvSpPr txBox="1"/>
          <p:nvPr/>
        </p:nvSpPr>
        <p:spPr>
          <a:xfrm>
            <a:off x="7632700" y="3484563"/>
            <a:ext cx="4146550" cy="528638"/>
          </a:xfrm>
          <a:prstGeom prst="rect">
            <a:avLst/>
          </a:prstGeom>
          <a:solidFill>
            <a:srgbClr val="000000">
              <a:alpha val="50000"/>
            </a:srgbClr>
          </a:solidFill>
          <a:ln>
            <a:noFill/>
          </a:ln>
        </p:spPr>
        <p:txBody>
          <a:bodyPr wrap="square" rtlCol="0" anchor="ctr">
            <a:noAutofit/>
          </a:bodyPr>
          <a:lstStyle/>
          <a:p>
            <a:pPr algn="ctr">
              <a:spcAft>
                <a:spcPts val="600"/>
              </a:spcAft>
            </a:pPr>
            <a:r>
              <a:rPr lang="en-GB" sz="1200" dirty="0">
                <a:solidFill>
                  <a:srgbClr val="FFFFFF"/>
                </a:solidFill>
              </a:rPr>
              <a:t>An example of a levant finger ring form about the same time and the same for of iron</a:t>
            </a:r>
          </a:p>
        </p:txBody>
      </p:sp>
      <p:sp>
        <p:nvSpPr>
          <p:cNvPr id="11" name="TextBox 10">
            <a:extLst>
              <a:ext uri="{FF2B5EF4-FFF2-40B4-BE49-F238E27FC236}">
                <a16:creationId xmlns:a16="http://schemas.microsoft.com/office/drawing/2014/main" id="{1E14EC06-E87F-4C30-A1B8-94080AC4A59E}"/>
              </a:ext>
            </a:extLst>
          </p:cNvPr>
          <p:cNvSpPr txBox="1"/>
          <p:nvPr/>
        </p:nvSpPr>
        <p:spPr>
          <a:xfrm>
            <a:off x="5576147" y="115193"/>
            <a:ext cx="1882354" cy="369332"/>
          </a:xfrm>
          <a:prstGeom prst="rect">
            <a:avLst/>
          </a:prstGeom>
          <a:noFill/>
        </p:spPr>
        <p:txBody>
          <a:bodyPr wrap="square">
            <a:spAutoFit/>
          </a:bodyPr>
          <a:lstStyle/>
          <a:p>
            <a:r>
              <a:rPr lang="en-GB" dirty="0">
                <a:solidFill>
                  <a:schemeClr val="bg1"/>
                </a:solidFill>
              </a:rPr>
              <a:t>Hybridisation</a:t>
            </a:r>
            <a:endParaRPr lang="en-GB" dirty="0"/>
          </a:p>
        </p:txBody>
      </p:sp>
      <p:pic>
        <p:nvPicPr>
          <p:cNvPr id="5" name="Audio 4">
            <a:hlinkClick r:id="" action="ppaction://media"/>
            <a:extLst>
              <a:ext uri="{FF2B5EF4-FFF2-40B4-BE49-F238E27FC236}">
                <a16:creationId xmlns:a16="http://schemas.microsoft.com/office/drawing/2014/main" id="{26767605-AC4F-4639-822B-B2481D9A5CD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288800739"/>
      </p:ext>
    </p:extLst>
  </p:cSld>
  <p:clrMapOvr>
    <a:masterClrMapping/>
  </p:clrMapOvr>
  <mc:AlternateContent xmlns:mc="http://schemas.openxmlformats.org/markup-compatibility/2006">
    <mc:Choice xmlns:p14="http://schemas.microsoft.com/office/powerpoint/2010/main" Requires="p14">
      <p:transition spd="slow" p14:dur="2000" advTm="267236"/>
    </mc:Choice>
    <mc:Fallback>
      <p:transition spd="slow" advTm="2672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FB5B0058-AF13-4859-B429-4EDDE2A26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728663" y="699246"/>
            <a:ext cx="4505552" cy="5321543"/>
          </a:xfrm>
        </p:spPr>
        <p:txBody>
          <a:bodyPr>
            <a:normAutofit/>
          </a:bodyPr>
          <a:lstStyle/>
          <a:p>
            <a:pPr marL="285750" indent="-285750" algn="l">
              <a:buFont typeface="Arial" panose="020B0604020202020204" pitchFamily="34" charset="0"/>
              <a:buChar char="•"/>
            </a:pPr>
            <a:r>
              <a:rPr lang="en-GB" sz="1400" dirty="0">
                <a:solidFill>
                  <a:schemeClr val="bg1"/>
                </a:solidFill>
              </a:rPr>
              <a:t>The transformative model of metallurgy and created value through representation</a:t>
            </a:r>
          </a:p>
          <a:p>
            <a:pPr marL="285750" indent="-285750" algn="l">
              <a:buFont typeface="Arial" panose="020B0604020202020204" pitchFamily="34" charset="0"/>
              <a:buChar char="•"/>
            </a:pPr>
            <a:r>
              <a:rPr lang="en-GB" sz="1400" dirty="0">
                <a:solidFill>
                  <a:schemeClr val="bg1"/>
                </a:solidFill>
              </a:rPr>
              <a:t>Economic papers from 1974 often focused on the development of treading connections and capitalism working with long-distance trade, this subject related massively to this object. •Areas, especially those who focus on the innovation and trade of metals, become increasingly interconnected and reliant on trade due to lacking resources, leading to innovation in culture and exacerbating conflict and change, all creating ’a large scale interregional exchange system.’ </a:t>
            </a:r>
          </a:p>
          <a:p>
            <a:pPr marL="285750" indent="-285750" algn="l">
              <a:buFont typeface="Arial" panose="020B0604020202020204" pitchFamily="34" charset="0"/>
              <a:buChar char="•"/>
            </a:pPr>
            <a:r>
              <a:rPr lang="en-GB" sz="1400" dirty="0">
                <a:solidFill>
                  <a:schemeClr val="bg1"/>
                </a:solidFill>
              </a:rPr>
              <a:t>The emotions of communities alongside writing in taxation this accumulation of surplus specialist crop production for elite consumption to the periphery itself providing raw materials to the core overall becoming ’a large scale into relational exchange system (stein, 1998)</a:t>
            </a:r>
          </a:p>
          <a:p>
            <a:pPr marL="285750" indent="-285750" algn="l">
              <a:buFont typeface="Arial" panose="020B0604020202020204" pitchFamily="34" charset="0"/>
              <a:buChar char="•"/>
            </a:pPr>
            <a:r>
              <a:rPr lang="en-GB" sz="1400" dirty="0">
                <a:solidFill>
                  <a:schemeClr val="bg1"/>
                </a:solidFill>
              </a:rPr>
              <a:t>creating a social and cultural connection with control over state control of material and production closer to their nerve centre, leaving the raw materials sticks with no uses. Core, as termed, is often the centre of the political and governmental body structuring and directing other facets of society. It must also be one of the prominent trade directors outside of the state itself.</a:t>
            </a:r>
          </a:p>
        </p:txBody>
      </p:sp>
      <p:sp>
        <p:nvSpPr>
          <p:cNvPr id="63" name="Freeform: Shape 62">
            <a:extLst>
              <a:ext uri="{FF2B5EF4-FFF2-40B4-BE49-F238E27FC236}">
                <a16:creationId xmlns:a16="http://schemas.microsoft.com/office/drawing/2014/main" id="{0277405F-0B4F-4418-B773-1B38814125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30421" y="226893"/>
            <a:ext cx="5968658" cy="6085007"/>
          </a:xfrm>
          <a:custGeom>
            <a:avLst/>
            <a:gdLst>
              <a:gd name="connsiteX0" fmla="*/ 0 w 5968658"/>
              <a:gd name="connsiteY0" fmla="*/ 0 h 6085007"/>
              <a:gd name="connsiteX1" fmla="*/ 3557919 w 5968658"/>
              <a:gd name="connsiteY1" fmla="*/ 0 h 6085007"/>
              <a:gd name="connsiteX2" fmla="*/ 3557919 w 5968658"/>
              <a:gd name="connsiteY2" fmla="*/ 2195749 h 6085007"/>
              <a:gd name="connsiteX3" fmla="*/ 5968658 w 5968658"/>
              <a:gd name="connsiteY3" fmla="*/ 2195749 h 6085007"/>
              <a:gd name="connsiteX4" fmla="*/ 5968658 w 5968658"/>
              <a:gd name="connsiteY4" fmla="*/ 6085007 h 6085007"/>
              <a:gd name="connsiteX5" fmla="*/ 2058230 w 5968658"/>
              <a:gd name="connsiteY5" fmla="*/ 6085007 h 6085007"/>
              <a:gd name="connsiteX6" fmla="*/ 2058230 w 5968658"/>
              <a:gd name="connsiteY6" fmla="*/ 3538657 h 6085007"/>
              <a:gd name="connsiteX7" fmla="*/ 0 w 5968658"/>
              <a:gd name="connsiteY7" fmla="*/ 3538657 h 6085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68658" h="6085007">
                <a:moveTo>
                  <a:pt x="0" y="0"/>
                </a:moveTo>
                <a:lnTo>
                  <a:pt x="3557919" y="0"/>
                </a:lnTo>
                <a:lnTo>
                  <a:pt x="3557919" y="2195749"/>
                </a:lnTo>
                <a:lnTo>
                  <a:pt x="5968658" y="2195749"/>
                </a:lnTo>
                <a:lnTo>
                  <a:pt x="5968658" y="6085007"/>
                </a:lnTo>
                <a:lnTo>
                  <a:pt x="2058230" y="6085007"/>
                </a:lnTo>
                <a:lnTo>
                  <a:pt x="2058230" y="3538657"/>
                </a:lnTo>
                <a:lnTo>
                  <a:pt x="0" y="3538657"/>
                </a:lnTo>
                <a:close/>
              </a:path>
            </a:pathLst>
          </a:custGeom>
          <a:solidFill>
            <a:schemeClr val="tx1">
              <a:lumMod val="95000"/>
              <a:lumOff val="5000"/>
            </a:schemeClr>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a:extLst>
              <a:ext uri="{FF2B5EF4-FFF2-40B4-BE49-F238E27FC236}">
                <a16:creationId xmlns:a16="http://schemas.microsoft.com/office/drawing/2014/main" id="{46975FC9-391B-4C2C-8799-6A168C07946D}"/>
              </a:ext>
            </a:extLst>
          </p:cNvPr>
          <p:cNvPicPr>
            <a:picLocks noChangeAspect="1"/>
          </p:cNvPicPr>
          <p:nvPr/>
        </p:nvPicPr>
        <p:blipFill>
          <a:blip r:embed="rId4"/>
          <a:stretch>
            <a:fillRect/>
          </a:stretch>
        </p:blipFill>
        <p:spPr>
          <a:xfrm>
            <a:off x="7839805" y="2923080"/>
            <a:ext cx="3408121" cy="2888382"/>
          </a:xfrm>
          <a:prstGeom prst="rect">
            <a:avLst/>
          </a:prstGeom>
        </p:spPr>
      </p:pic>
      <p:pic>
        <p:nvPicPr>
          <p:cNvPr id="7" name="Picture 6">
            <a:extLst>
              <a:ext uri="{FF2B5EF4-FFF2-40B4-BE49-F238E27FC236}">
                <a16:creationId xmlns:a16="http://schemas.microsoft.com/office/drawing/2014/main" id="{4149791A-66C4-4120-A830-A7C58B4EAFC2}"/>
              </a:ext>
            </a:extLst>
          </p:cNvPr>
          <p:cNvPicPr>
            <a:picLocks noChangeAspect="1"/>
          </p:cNvPicPr>
          <p:nvPr/>
        </p:nvPicPr>
        <p:blipFill>
          <a:blip r:embed="rId5"/>
          <a:stretch>
            <a:fillRect/>
          </a:stretch>
        </p:blipFill>
        <p:spPr>
          <a:xfrm>
            <a:off x="5756393" y="831480"/>
            <a:ext cx="3105975" cy="2329481"/>
          </a:xfrm>
          <a:prstGeom prst="rect">
            <a:avLst/>
          </a:prstGeom>
        </p:spPr>
      </p:pic>
      <p:sp>
        <p:nvSpPr>
          <p:cNvPr id="8" name="TextBox 7">
            <a:extLst>
              <a:ext uri="{FF2B5EF4-FFF2-40B4-BE49-F238E27FC236}">
                <a16:creationId xmlns:a16="http://schemas.microsoft.com/office/drawing/2014/main" id="{7A9ABD79-C425-4D1A-8F37-031A4D059B08}"/>
              </a:ext>
            </a:extLst>
          </p:cNvPr>
          <p:cNvSpPr txBox="1"/>
          <p:nvPr/>
        </p:nvSpPr>
        <p:spPr>
          <a:xfrm>
            <a:off x="692921" y="118753"/>
            <a:ext cx="4211588" cy="369332"/>
          </a:xfrm>
          <a:prstGeom prst="rect">
            <a:avLst/>
          </a:prstGeom>
          <a:noFill/>
        </p:spPr>
        <p:txBody>
          <a:bodyPr wrap="square" rtlCol="0">
            <a:spAutoFit/>
          </a:bodyPr>
          <a:lstStyle/>
          <a:p>
            <a:pPr algn="ctr"/>
            <a:r>
              <a:rPr lang="en-GB">
                <a:solidFill>
                  <a:schemeClr val="bg1"/>
                </a:solidFill>
              </a:rPr>
              <a:t>Gift exchange</a:t>
            </a:r>
            <a:endParaRPr lang="en-GB" dirty="0">
              <a:solidFill>
                <a:schemeClr val="bg1"/>
              </a:solidFill>
            </a:endParaRPr>
          </a:p>
        </p:txBody>
      </p:sp>
      <p:pic>
        <p:nvPicPr>
          <p:cNvPr id="2" name="Audio 1">
            <a:hlinkClick r:id="" action="ppaction://media"/>
            <a:extLst>
              <a:ext uri="{FF2B5EF4-FFF2-40B4-BE49-F238E27FC236}">
                <a16:creationId xmlns:a16="http://schemas.microsoft.com/office/drawing/2014/main" id="{A85B9DAA-13C7-4BD0-A977-1A3BFE26971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4855859"/>
      </p:ext>
    </p:extLst>
  </p:cSld>
  <p:clrMapOvr>
    <a:masterClrMapping/>
  </p:clrMapOvr>
  <mc:AlternateContent xmlns:mc="http://schemas.openxmlformats.org/markup-compatibility/2006">
    <mc:Choice xmlns:p14="http://schemas.microsoft.com/office/powerpoint/2010/main" Requires="p14">
      <p:transition spd="slow" p14:dur="2000" advTm="210626"/>
    </mc:Choice>
    <mc:Fallback>
      <p:transition spd="slow" advTm="2106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A560E83-2BA7-4843-BD16-8A0EED455060}"/>
              </a:ext>
            </a:extLst>
          </p:cNvPr>
          <p:cNvSpPr txBox="1"/>
          <p:nvPr/>
        </p:nvSpPr>
        <p:spPr>
          <a:xfrm>
            <a:off x="5804761" y="6613215"/>
            <a:ext cx="3118104" cy="24478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1000" kern="1200" dirty="0">
                <a:solidFill>
                  <a:schemeClr val="tx1"/>
                </a:solidFill>
                <a:latin typeface="+mj-lt"/>
                <a:ea typeface="+mj-ea"/>
                <a:cs typeface="+mj-cs"/>
              </a:rPr>
              <a:t>Cast Silver Engraved Armlet Found on </a:t>
            </a:r>
            <a:r>
              <a:rPr lang="en-US" sz="1000" kern="1200" dirty="0" err="1">
                <a:solidFill>
                  <a:schemeClr val="tx1"/>
                </a:solidFill>
                <a:latin typeface="+mj-lt"/>
                <a:ea typeface="+mj-ea"/>
                <a:cs typeface="+mj-cs"/>
              </a:rPr>
              <a:t>Cyrpus</a:t>
            </a:r>
            <a:r>
              <a:rPr lang="en-US" sz="1000" kern="1200" dirty="0">
                <a:solidFill>
                  <a:schemeClr val="tx1"/>
                </a:solidFill>
                <a:latin typeface="+mj-lt"/>
                <a:ea typeface="+mj-ea"/>
                <a:cs typeface="+mj-cs"/>
              </a:rPr>
              <a:t>, c.1000 BC.</a:t>
            </a: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853961" y="890651"/>
            <a:ext cx="4347432" cy="4458560"/>
          </a:xfrm>
        </p:spPr>
        <p:txBody>
          <a:bodyPr vert="horz" lIns="91440" tIns="45720" rIns="91440" bIns="45720" rtlCol="0" anchor="t">
            <a:normAutofit/>
          </a:bodyPr>
          <a:lstStyle/>
          <a:p>
            <a:pPr marL="285750" indent="-228600" algn="l">
              <a:buFont typeface="Arial" panose="020B0604020202020204" pitchFamily="34" charset="0"/>
              <a:buChar char="•"/>
            </a:pPr>
            <a:r>
              <a:rPr lang="en-US" sz="1100" dirty="0"/>
              <a:t>Objects made out of these valued substances carried over distance distances create value for the object, and whilst agency baby within the material and the object itself, there is also an agency of the creator been placed with the object forming an intellectual relationship of the world itself (</a:t>
            </a:r>
            <a:r>
              <a:rPr lang="en-US" sz="1100" dirty="0" err="1"/>
              <a:t>Gell</a:t>
            </a:r>
            <a:r>
              <a:rPr lang="en-US" sz="1100" dirty="0"/>
              <a:t>, 1992).</a:t>
            </a:r>
          </a:p>
          <a:p>
            <a:pPr marL="285750" indent="-228600" algn="l">
              <a:buFont typeface="Arial" panose="020B0604020202020204" pitchFamily="34" charset="0"/>
              <a:buChar char="•"/>
            </a:pPr>
            <a:r>
              <a:rPr lang="en-US" sz="1100" dirty="0"/>
              <a:t>Objects, particularly those invested with exceptional value, as evident from the number of resources, energy, and time allocated to luxury production, can act as participants in the definition of relations utilizing the symbolic encoding ascribed to them by their human counterparts. </a:t>
            </a:r>
          </a:p>
          <a:p>
            <a:pPr marL="285750" indent="-228600" algn="l">
              <a:buFont typeface="Arial" panose="020B0604020202020204" pitchFamily="34" charset="0"/>
              <a:buChar char="•"/>
            </a:pPr>
            <a:r>
              <a:rPr lang="en-US" sz="1100" dirty="0"/>
              <a:t>Feldman expands that what has been called "internationalism" were directed internally and were intentionally chosen for their symbolic potential; thus, their cultural origin served a vital function in contributing to the reading of the imagery within its new context. If not seen in the design, internationalism can be viewed in the shape and material used like finance in Egypt and greater use of ivory for the near east. A precious material like iron, this internationalism is reflected in its presentence in a designed and warn object (</a:t>
            </a:r>
            <a:r>
              <a:rPr lang="en-US" sz="1100" dirty="0" err="1"/>
              <a:t>Gell</a:t>
            </a:r>
            <a:r>
              <a:rPr lang="en-US" sz="1100" dirty="0"/>
              <a:t>, 1992). </a:t>
            </a:r>
          </a:p>
          <a:p>
            <a:pPr marL="285750" indent="-228600" algn="l">
              <a:buFont typeface="Arial" panose="020B0604020202020204" pitchFamily="34" charset="0"/>
              <a:buChar char="•"/>
            </a:pPr>
            <a:r>
              <a:rPr lang="en-US" sz="1100" dirty="0"/>
              <a:t>However, another set of values is the difficulty it is to obtain object control access to specific material is accruing material wealth for the potential value of the object to others when disseminating it for a specific price for specific pieces of a certain level of skill and their associations with religion and temples allows for a greater sense of value between objects trade. </a:t>
            </a:r>
          </a:p>
          <a:p>
            <a:pPr indent="-228600" algn="l">
              <a:buFont typeface="Arial" panose="020B0604020202020204" pitchFamily="34" charset="0"/>
              <a:buChar char="•"/>
            </a:pPr>
            <a:endParaRPr lang="en-US" sz="1000" dirty="0"/>
          </a:p>
        </p:txBody>
      </p:sp>
      <p:sp>
        <p:nvSpPr>
          <p:cNvPr id="68" name="Oval 67">
            <a:extLst>
              <a:ext uri="{FF2B5EF4-FFF2-40B4-BE49-F238E27FC236}">
                <a16:creationId xmlns:a16="http://schemas.microsoft.com/office/drawing/2014/main" id="{C99A8FB7-A79B-4BC9-9D56-B79587F6A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04761" y="2650637"/>
            <a:ext cx="3118104" cy="311810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Freeform: Shape 69">
            <a:extLst>
              <a:ext uri="{FF2B5EF4-FFF2-40B4-BE49-F238E27FC236}">
                <a16:creationId xmlns:a16="http://schemas.microsoft.com/office/drawing/2014/main" id="{B23893E2-3349-46D7-A7AA-B9E447957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96859" y="0"/>
            <a:ext cx="4198060" cy="3650200"/>
          </a:xfrm>
          <a:custGeom>
            <a:avLst/>
            <a:gdLst>
              <a:gd name="connsiteX0" fmla="*/ 262846 w 4198060"/>
              <a:gd name="connsiteY0" fmla="*/ 0 h 3650200"/>
              <a:gd name="connsiteX1" fmla="*/ 4198060 w 4198060"/>
              <a:gd name="connsiteY1" fmla="*/ 0 h 3650200"/>
              <a:gd name="connsiteX2" fmla="*/ 4198060 w 4198060"/>
              <a:gd name="connsiteY2" fmla="*/ 3021648 h 3650200"/>
              <a:gd name="connsiteX3" fmla="*/ 4142653 w 4198060"/>
              <a:gd name="connsiteY3" fmla="*/ 3072005 h 3650200"/>
              <a:gd name="connsiteX4" fmla="*/ 2532040 w 4198060"/>
              <a:gd name="connsiteY4" fmla="*/ 3650200 h 3650200"/>
              <a:gd name="connsiteX5" fmla="*/ 0 w 4198060"/>
              <a:gd name="connsiteY5" fmla="*/ 1118160 h 3650200"/>
              <a:gd name="connsiteX6" fmla="*/ 198981 w 4198060"/>
              <a:gd name="connsiteY6" fmla="*/ 132576 h 365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8060" h="3650200">
                <a:moveTo>
                  <a:pt x="262846" y="0"/>
                </a:moveTo>
                <a:lnTo>
                  <a:pt x="4198060" y="0"/>
                </a:lnTo>
                <a:lnTo>
                  <a:pt x="4198060" y="3021648"/>
                </a:lnTo>
                <a:lnTo>
                  <a:pt x="4142653" y="3072005"/>
                </a:lnTo>
                <a:cubicBezTo>
                  <a:pt x="3704967" y="3433216"/>
                  <a:pt x="3143843" y="3650200"/>
                  <a:pt x="2532040" y="3650200"/>
                </a:cubicBezTo>
                <a:cubicBezTo>
                  <a:pt x="1133633" y="3650200"/>
                  <a:pt x="0" y="2516567"/>
                  <a:pt x="0" y="1118160"/>
                </a:cubicBezTo>
                <a:cubicBezTo>
                  <a:pt x="0" y="768558"/>
                  <a:pt x="70852" y="435505"/>
                  <a:pt x="198981" y="132576"/>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075B0897-F123-4B6B-99EF-51C87451B2C5}"/>
              </a:ext>
            </a:extLst>
          </p:cNvPr>
          <p:cNvPicPr>
            <a:picLocks noChangeAspect="1"/>
          </p:cNvPicPr>
          <p:nvPr/>
        </p:nvPicPr>
        <p:blipFill rotWithShape="1">
          <a:blip r:embed="rId4"/>
          <a:srcRect t="9070" b="181"/>
          <a:stretch/>
        </p:blipFill>
        <p:spPr>
          <a:xfrm>
            <a:off x="5969353" y="2815228"/>
            <a:ext cx="2788920" cy="2788920"/>
          </a:xfrm>
          <a:custGeom>
            <a:avLst/>
            <a:gdLst/>
            <a:ahLst/>
            <a:cxnLst/>
            <a:rect l="l" t="t" r="r" b="b"/>
            <a:pathLst>
              <a:path w="2880360" h="2880360">
                <a:moveTo>
                  <a:pt x="1440180" y="0"/>
                </a:moveTo>
                <a:cubicBezTo>
                  <a:pt x="2235569" y="0"/>
                  <a:pt x="2880360" y="644791"/>
                  <a:pt x="2880360" y="1440180"/>
                </a:cubicBezTo>
                <a:cubicBezTo>
                  <a:pt x="2880360" y="2235569"/>
                  <a:pt x="2235569" y="2880360"/>
                  <a:pt x="1440180" y="2880360"/>
                </a:cubicBezTo>
                <a:cubicBezTo>
                  <a:pt x="644791" y="2880360"/>
                  <a:pt x="0" y="2235569"/>
                  <a:pt x="0" y="1440180"/>
                </a:cubicBezTo>
                <a:cubicBezTo>
                  <a:pt x="0" y="644791"/>
                  <a:pt x="644791" y="0"/>
                  <a:pt x="1440180" y="0"/>
                </a:cubicBezTo>
                <a:close/>
              </a:path>
            </a:pathLst>
          </a:custGeom>
        </p:spPr>
      </p:pic>
      <p:pic>
        <p:nvPicPr>
          <p:cNvPr id="10" name="Picture 9">
            <a:extLst>
              <a:ext uri="{FF2B5EF4-FFF2-40B4-BE49-F238E27FC236}">
                <a16:creationId xmlns:a16="http://schemas.microsoft.com/office/drawing/2014/main" id="{AB106FA6-5AF4-47CF-B600-EB7CEE5D8CDB}"/>
              </a:ext>
            </a:extLst>
          </p:cNvPr>
          <p:cNvPicPr>
            <a:picLocks noChangeAspect="1"/>
          </p:cNvPicPr>
          <p:nvPr/>
        </p:nvPicPr>
        <p:blipFill rotWithShape="1">
          <a:blip r:embed="rId5"/>
          <a:srcRect l="23123" r="21046" b="3"/>
          <a:stretch/>
        </p:blipFill>
        <p:spPr>
          <a:xfrm>
            <a:off x="8160603" y="2"/>
            <a:ext cx="4034316" cy="3486455"/>
          </a:xfrm>
          <a:custGeom>
            <a:avLst/>
            <a:gdLst/>
            <a:ahLst/>
            <a:cxnLst/>
            <a:rect l="l" t="t" r="r" b="b"/>
            <a:pathLst>
              <a:path w="4034316" h="3486455">
                <a:moveTo>
                  <a:pt x="280681" y="0"/>
                </a:moveTo>
                <a:lnTo>
                  <a:pt x="4034316" y="0"/>
                </a:lnTo>
                <a:lnTo>
                  <a:pt x="4034316" y="2800630"/>
                </a:lnTo>
                <a:lnTo>
                  <a:pt x="3874752" y="2945652"/>
                </a:lnTo>
                <a:cubicBezTo>
                  <a:pt x="3465371" y="3283503"/>
                  <a:pt x="2940535" y="3486455"/>
                  <a:pt x="2368296" y="3486455"/>
                </a:cubicBezTo>
                <a:cubicBezTo>
                  <a:pt x="1060322" y="3486455"/>
                  <a:pt x="0" y="2426133"/>
                  <a:pt x="0" y="1118159"/>
                </a:cubicBezTo>
                <a:cubicBezTo>
                  <a:pt x="0" y="791166"/>
                  <a:pt x="66270" y="479650"/>
                  <a:pt x="186113" y="196311"/>
                </a:cubicBezTo>
                <a:close/>
              </a:path>
            </a:pathLst>
          </a:custGeom>
        </p:spPr>
      </p:pic>
      <p:sp>
        <p:nvSpPr>
          <p:cNvPr id="72" name="Freeform: Shape 71">
            <a:extLst>
              <a:ext uri="{FF2B5EF4-FFF2-40B4-BE49-F238E27FC236}">
                <a16:creationId xmlns:a16="http://schemas.microsoft.com/office/drawing/2014/main" id="{2B7592FE-10D1-4664-B623-353F47C8DF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8132" y="4032250"/>
            <a:ext cx="3303868" cy="2825750"/>
          </a:xfrm>
          <a:custGeom>
            <a:avLst/>
            <a:gdLst>
              <a:gd name="connsiteX0" fmla="*/ 1888600 w 3303868"/>
              <a:gd name="connsiteY0" fmla="*/ 0 h 2825750"/>
              <a:gd name="connsiteX1" fmla="*/ 3224042 w 3303868"/>
              <a:gd name="connsiteY1" fmla="*/ 553158 h 2825750"/>
              <a:gd name="connsiteX2" fmla="*/ 3303868 w 3303868"/>
              <a:gd name="connsiteY2" fmla="*/ 640989 h 2825750"/>
              <a:gd name="connsiteX3" fmla="*/ 3303868 w 3303868"/>
              <a:gd name="connsiteY3" fmla="*/ 2825750 h 2825750"/>
              <a:gd name="connsiteX4" fmla="*/ 250380 w 3303868"/>
              <a:gd name="connsiteY4" fmla="*/ 2825750 h 2825750"/>
              <a:gd name="connsiteX5" fmla="*/ 227944 w 3303868"/>
              <a:gd name="connsiteY5" fmla="*/ 2788819 h 2825750"/>
              <a:gd name="connsiteX6" fmla="*/ 0 w 3303868"/>
              <a:gd name="connsiteY6" fmla="*/ 1888600 h 2825750"/>
              <a:gd name="connsiteX7" fmla="*/ 1888600 w 3303868"/>
              <a:gd name="connsiteY7" fmla="*/ 0 h 282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03868" h="2825750">
                <a:moveTo>
                  <a:pt x="1888600" y="0"/>
                </a:moveTo>
                <a:cubicBezTo>
                  <a:pt x="2410123" y="0"/>
                  <a:pt x="2882273" y="211389"/>
                  <a:pt x="3224042" y="553158"/>
                </a:cubicBezTo>
                <a:lnTo>
                  <a:pt x="3303868" y="640989"/>
                </a:lnTo>
                <a:lnTo>
                  <a:pt x="3303868" y="2825750"/>
                </a:lnTo>
                <a:lnTo>
                  <a:pt x="250380" y="2825750"/>
                </a:lnTo>
                <a:lnTo>
                  <a:pt x="227944" y="2788819"/>
                </a:lnTo>
                <a:cubicBezTo>
                  <a:pt x="82574" y="2521217"/>
                  <a:pt x="0" y="2214552"/>
                  <a:pt x="0" y="1888600"/>
                </a:cubicBezTo>
                <a:cubicBezTo>
                  <a:pt x="0" y="845555"/>
                  <a:pt x="845555" y="0"/>
                  <a:pt x="188860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A3F435C2-674D-42E3-91F3-940353582BFD}"/>
              </a:ext>
            </a:extLst>
          </p:cNvPr>
          <p:cNvPicPr>
            <a:picLocks noChangeAspect="1"/>
          </p:cNvPicPr>
          <p:nvPr/>
        </p:nvPicPr>
        <p:blipFill rotWithShape="1">
          <a:blip r:embed="rId6"/>
          <a:srcRect l="17703" r="19774" b="1"/>
          <a:stretch/>
        </p:blipFill>
        <p:spPr>
          <a:xfrm>
            <a:off x="9053088" y="4197217"/>
            <a:ext cx="3138912" cy="2660795"/>
          </a:xfrm>
          <a:custGeom>
            <a:avLst/>
            <a:gdLst/>
            <a:ahLst/>
            <a:cxnLst/>
            <a:rect l="l" t="t" r="r" b="b"/>
            <a:pathLst>
              <a:path w="3138912" h="2660795">
                <a:moveTo>
                  <a:pt x="1723644" y="0"/>
                </a:moveTo>
                <a:cubicBezTo>
                  <a:pt x="2259111" y="0"/>
                  <a:pt x="2737550" y="244172"/>
                  <a:pt x="3053691" y="627247"/>
                </a:cubicBezTo>
                <a:lnTo>
                  <a:pt x="3138912" y="741211"/>
                </a:lnTo>
                <a:lnTo>
                  <a:pt x="3138912" y="2660795"/>
                </a:lnTo>
                <a:lnTo>
                  <a:pt x="278239" y="2660795"/>
                </a:lnTo>
                <a:lnTo>
                  <a:pt x="208035" y="2545235"/>
                </a:lnTo>
                <a:cubicBezTo>
                  <a:pt x="75362" y="2301006"/>
                  <a:pt x="0" y="2021126"/>
                  <a:pt x="0" y="1723644"/>
                </a:cubicBezTo>
                <a:cubicBezTo>
                  <a:pt x="0" y="771702"/>
                  <a:pt x="771702" y="0"/>
                  <a:pt x="1723644" y="0"/>
                </a:cubicBezTo>
                <a:close/>
              </a:path>
            </a:pathLst>
          </a:custGeom>
        </p:spPr>
      </p:pic>
      <p:pic>
        <p:nvPicPr>
          <p:cNvPr id="2" name="Audio 1">
            <a:hlinkClick r:id="" action="ppaction://media"/>
            <a:extLst>
              <a:ext uri="{FF2B5EF4-FFF2-40B4-BE49-F238E27FC236}">
                <a16:creationId xmlns:a16="http://schemas.microsoft.com/office/drawing/2014/main" id="{CB687DA6-5685-47B2-A29E-3ABE11205B5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40341480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14654"/>
    </mc:Choice>
    <mc:Fallback>
      <p:transition spd="slow" advTm="1146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76" name="Rectangle 69">
            <a:extLst>
              <a:ext uri="{FF2B5EF4-FFF2-40B4-BE49-F238E27FC236}">
                <a16:creationId xmlns:a16="http://schemas.microsoft.com/office/drawing/2014/main" id="{DA3C47C2-33A2-44B2-BEAB-FEB679075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Freeform 3">
            <a:extLst>
              <a:ext uri="{FF2B5EF4-FFF2-40B4-BE49-F238E27FC236}">
                <a16:creationId xmlns:a16="http://schemas.microsoft.com/office/drawing/2014/main" id="{AD182BA8-54AD-4D9F-8264-B0FA8BB47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8" name="Freeform 16">
            <a:extLst>
              <a:ext uri="{FF2B5EF4-FFF2-40B4-BE49-F238E27FC236}">
                <a16:creationId xmlns:a16="http://schemas.microsoft.com/office/drawing/2014/main" id="{4ED83379-0499-45E1-AB78-6AA230F96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9"/>
            <a:ext cx="9324977" cy="6858479"/>
          </a:xfrm>
          <a:custGeom>
            <a:avLst/>
            <a:gdLst>
              <a:gd name="connsiteX0" fmla="*/ 1246925 w 9324977"/>
              <a:gd name="connsiteY0" fmla="*/ 0 h 6858479"/>
              <a:gd name="connsiteX1" fmla="*/ 5076797 w 9324977"/>
              <a:gd name="connsiteY1" fmla="*/ 0 h 6858479"/>
              <a:gd name="connsiteX2" fmla="*/ 6143025 w 9324977"/>
              <a:gd name="connsiteY2" fmla="*/ 0 h 6858479"/>
              <a:gd name="connsiteX3" fmla="*/ 6148602 w 9324977"/>
              <a:gd name="connsiteY3" fmla="*/ 0 h 6858479"/>
              <a:gd name="connsiteX4" fmla="*/ 9324977 w 9324977"/>
              <a:gd name="connsiteY4" fmla="*/ 6858478 h 6858479"/>
              <a:gd name="connsiteX5" fmla="*/ 3359025 w 9324977"/>
              <a:gd name="connsiteY5" fmla="*/ 6858478 h 6858479"/>
              <a:gd name="connsiteX6" fmla="*/ 3359025 w 9324977"/>
              <a:gd name="connsiteY6" fmla="*/ 6858479 h 6858479"/>
              <a:gd name="connsiteX7" fmla="*/ 0 w 9324977"/>
              <a:gd name="connsiteY7" fmla="*/ 6858479 h 6858479"/>
              <a:gd name="connsiteX8" fmla="*/ 0 w 9324977"/>
              <a:gd name="connsiteY8" fmla="*/ 479 h 6858479"/>
              <a:gd name="connsiteX9" fmla="*/ 1246925 w 9324977"/>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24977" h="6858479">
                <a:moveTo>
                  <a:pt x="1246925" y="0"/>
                </a:moveTo>
                <a:lnTo>
                  <a:pt x="5076797" y="0"/>
                </a:lnTo>
                <a:lnTo>
                  <a:pt x="6143025" y="0"/>
                </a:lnTo>
                <a:lnTo>
                  <a:pt x="6148602" y="0"/>
                </a:lnTo>
                <a:lnTo>
                  <a:pt x="9324977" y="6858478"/>
                </a:lnTo>
                <a:lnTo>
                  <a:pt x="3359025" y="6858478"/>
                </a:lnTo>
                <a:lnTo>
                  <a:pt x="3359025" y="6858479"/>
                </a:lnTo>
                <a:lnTo>
                  <a:pt x="0" y="6858479"/>
                </a:lnTo>
                <a:lnTo>
                  <a:pt x="0" y="479"/>
                </a:lnTo>
                <a:lnTo>
                  <a:pt x="124692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804672" y="3719618"/>
            <a:ext cx="4167376" cy="1155525"/>
          </a:xfrm>
        </p:spPr>
        <p:txBody>
          <a:bodyPr anchor="t">
            <a:normAutofit/>
          </a:bodyPr>
          <a:lstStyle/>
          <a:p>
            <a:pPr algn="l"/>
            <a:r>
              <a:rPr lang="en-GB" sz="2000"/>
              <a:t>Questions?</a:t>
            </a:r>
          </a:p>
        </p:txBody>
      </p:sp>
      <p:pic>
        <p:nvPicPr>
          <p:cNvPr id="2" name="Audio 1">
            <a:hlinkClick r:id="" action="ppaction://media"/>
            <a:extLst>
              <a:ext uri="{FF2B5EF4-FFF2-40B4-BE49-F238E27FC236}">
                <a16:creationId xmlns:a16="http://schemas.microsoft.com/office/drawing/2014/main" id="{CB8C8E6C-2BE7-46DB-90A0-7CFF985373B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7618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71041"/>
    </mc:Choice>
    <mc:Fallback>
      <p:transition spd="slow" advTm="710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0" presetClass="entr" presetSubtype="0" fill="hold" grpId="0" nodeType="withEffect">
                                  <p:stCondLst>
                                    <p:cond delay="1000"/>
                                  </p:stCondLst>
                                  <p:iterate type="wd">
                                    <p:tmPct val="15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2"/>
                </p:tgtEl>
              </p:cMediaNode>
            </p:audio>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C7FAE6E8-1D9E-4905-AAFE-978D33182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8135B42-614B-4025-AEE7-8E7A1D666C39}"/>
              </a:ext>
            </a:extLst>
          </p:cNvPr>
          <p:cNvSpPr>
            <a:spLocks noGrp="1"/>
          </p:cNvSpPr>
          <p:nvPr>
            <p:ph type="subTitle" idx="1"/>
          </p:nvPr>
        </p:nvSpPr>
        <p:spPr>
          <a:xfrm>
            <a:off x="319088" y="176863"/>
            <a:ext cx="11400771" cy="6612408"/>
          </a:xfrm>
        </p:spPr>
        <p:txBody>
          <a:bodyPr>
            <a:normAutofit/>
          </a:bodyPr>
          <a:lstStyle/>
          <a:p>
            <a:pPr algn="l"/>
            <a:r>
              <a:rPr lang="en-GB" sz="1000" dirty="0">
                <a:solidFill>
                  <a:schemeClr val="bg1"/>
                </a:solidFill>
              </a:rPr>
              <a:t>Bibliography</a:t>
            </a:r>
          </a:p>
          <a:p>
            <a:pPr algn="l"/>
            <a:r>
              <a:rPr lang="en-GB" sz="1000" dirty="0" err="1">
                <a:solidFill>
                  <a:schemeClr val="bg1"/>
                </a:solidFill>
              </a:rPr>
              <a:t>Åström</a:t>
            </a:r>
            <a:r>
              <a:rPr lang="en-GB" sz="1000" dirty="0">
                <a:solidFill>
                  <a:schemeClr val="bg1"/>
                </a:solidFill>
              </a:rPr>
              <a:t>, P. 1972 ‘The Swedish Cyprus Expedition. Vol. IV. Part 1D. The Late Cypriot Bronze Age. Other arts and crafts’ SCE IV/1D, Swedish Cyprus Expedition, Lund</a:t>
            </a:r>
          </a:p>
          <a:p>
            <a:pPr algn="l"/>
            <a:r>
              <a:rPr lang="en-GB" sz="1000" dirty="0" err="1">
                <a:solidFill>
                  <a:schemeClr val="bg1"/>
                </a:solidFill>
              </a:rPr>
              <a:t>Åström</a:t>
            </a:r>
            <a:r>
              <a:rPr lang="en-GB" sz="1000" dirty="0">
                <a:solidFill>
                  <a:schemeClr val="bg1"/>
                </a:solidFill>
              </a:rPr>
              <a:t>, P. Bailey, D. </a:t>
            </a:r>
            <a:r>
              <a:rPr lang="en-GB" sz="1000" dirty="0" err="1">
                <a:solidFill>
                  <a:schemeClr val="bg1"/>
                </a:solidFill>
              </a:rPr>
              <a:t>Karageorghis</a:t>
            </a:r>
            <a:r>
              <a:rPr lang="en-GB" sz="1000" dirty="0">
                <a:solidFill>
                  <a:schemeClr val="bg1"/>
                </a:solidFill>
              </a:rPr>
              <a:t>. 1976. </a:t>
            </a:r>
            <a:r>
              <a:rPr lang="en-GB" sz="1000" dirty="0" err="1">
                <a:solidFill>
                  <a:schemeClr val="bg1"/>
                </a:solidFill>
              </a:rPr>
              <a:t>Hala</a:t>
            </a:r>
            <a:r>
              <a:rPr lang="en-GB" sz="1000" dirty="0">
                <a:solidFill>
                  <a:schemeClr val="bg1"/>
                </a:solidFill>
              </a:rPr>
              <a:t> Sultan Tekke I. Excavations 1897-1971, (SIMA XLV:1), P. </a:t>
            </a:r>
            <a:r>
              <a:rPr lang="en-GB" sz="1000" dirty="0" err="1">
                <a:solidFill>
                  <a:schemeClr val="bg1"/>
                </a:solidFill>
              </a:rPr>
              <a:t>Åström</a:t>
            </a:r>
            <a:r>
              <a:rPr lang="en-GB" sz="1000" dirty="0">
                <a:solidFill>
                  <a:schemeClr val="bg1"/>
                </a:solidFill>
              </a:rPr>
              <a:t>, </a:t>
            </a:r>
            <a:r>
              <a:rPr lang="en-GB" sz="1000" dirty="0" err="1">
                <a:solidFill>
                  <a:schemeClr val="bg1"/>
                </a:solidFill>
              </a:rPr>
              <a:t>Göteborg</a:t>
            </a:r>
            <a:r>
              <a:rPr lang="en-GB" sz="1000" dirty="0">
                <a:solidFill>
                  <a:schemeClr val="bg1"/>
                </a:solidFill>
              </a:rPr>
              <a:t> </a:t>
            </a:r>
            <a:r>
              <a:rPr lang="en-GB" sz="1000" dirty="0" err="1">
                <a:solidFill>
                  <a:schemeClr val="bg1"/>
                </a:solidFill>
              </a:rPr>
              <a:t>avalible</a:t>
            </a:r>
            <a:r>
              <a:rPr lang="en-GB" sz="1000" dirty="0">
                <a:solidFill>
                  <a:schemeClr val="bg1"/>
                </a:solidFill>
              </a:rPr>
              <a:t> at: ’https://www.britishmuseum.org/collection/object/G_1898-1201-246’ [accessed: 06/03/2022]</a:t>
            </a:r>
          </a:p>
          <a:p>
            <a:pPr algn="l"/>
            <a:r>
              <a:rPr lang="en-GB" sz="1000" dirty="0">
                <a:solidFill>
                  <a:schemeClr val="bg1"/>
                </a:solidFill>
              </a:rPr>
              <a:t>Bhabha, H, K. 1994. ‘The Location of Culture’. London: Routledge</a:t>
            </a:r>
          </a:p>
          <a:p>
            <a:pPr algn="l"/>
            <a:r>
              <a:rPr lang="en-GB" sz="1000" dirty="0">
                <a:solidFill>
                  <a:schemeClr val="bg1"/>
                </a:solidFill>
              </a:rPr>
              <a:t>Knapp, A. 2013. ‘Revolution Within Evolution: The Emergence of a ‘Secondary State’ on Protohistoric Bronze Age Cyprus, Levant, 10.1179/0075891413Z.00000000015, 45, 1, (19-44).</a:t>
            </a:r>
          </a:p>
          <a:p>
            <a:pPr algn="l"/>
            <a:r>
              <a:rPr lang="en-GB" sz="1000" dirty="0">
                <a:solidFill>
                  <a:schemeClr val="bg1"/>
                </a:solidFill>
              </a:rPr>
              <a:t>Knapp, A. Bernard, and John F. Cherry. Provenance Studies and Bronze Age Cyprus: Production, Exchange, and Politico-Economic Change. Monographs in World Archaeology, no. 21. Madison, Wis.: Prehistory Press, 1994. (This scientifically based study provides the most comprehensive overview available on "provenance" [origins] on Cypriot pottery, metals, and </a:t>
            </a:r>
            <a:r>
              <a:rPr lang="en-GB" sz="1000" dirty="0" err="1">
                <a:solidFill>
                  <a:schemeClr val="bg1"/>
                </a:solidFill>
              </a:rPr>
              <a:t>oxhide</a:t>
            </a:r>
            <a:r>
              <a:rPr lang="en-GB" sz="1000" dirty="0">
                <a:solidFill>
                  <a:schemeClr val="bg1"/>
                </a:solidFill>
              </a:rPr>
              <a:t> ingots, together with a lengthy discussion of Bronze Age trade.)</a:t>
            </a:r>
          </a:p>
          <a:p>
            <a:pPr algn="l"/>
            <a:r>
              <a:rPr lang="en-GB" sz="1000" dirty="0">
                <a:solidFill>
                  <a:schemeClr val="bg1"/>
                </a:solidFill>
              </a:rPr>
              <a:t>Muhly, J.D. 2006. Texts and technology. ‘The beginnings of iron metallurgy in the eastern Mediterranean’. Ancient Greek Technology: Proceedings of the 2nd International Conference, Athens, October 17-21, 2005. 19-31. </a:t>
            </a:r>
          </a:p>
          <a:p>
            <a:pPr algn="l"/>
            <a:r>
              <a:rPr lang="en-GB" sz="1000" dirty="0">
                <a:solidFill>
                  <a:schemeClr val="bg1"/>
                </a:solidFill>
              </a:rPr>
              <a:t>Muhly, James D. "The Nature of Trade in the Late Bronze Age Eastern Mediterranean: The Organization of the Metals Trade and the Role of Cyprus." In Early Metallurgy in Cyprus, 4000–500b.c. Edited by James D. Muhly, Robert </a:t>
            </a:r>
            <a:r>
              <a:rPr lang="en-GB" sz="1000" dirty="0" err="1">
                <a:solidFill>
                  <a:schemeClr val="bg1"/>
                </a:solidFill>
              </a:rPr>
              <a:t>Maddin</a:t>
            </a:r>
            <a:r>
              <a:rPr lang="en-GB" sz="1000" dirty="0">
                <a:solidFill>
                  <a:schemeClr val="bg1"/>
                </a:solidFill>
              </a:rPr>
              <a:t>, and </a:t>
            </a:r>
            <a:r>
              <a:rPr lang="en-GB" sz="1000" dirty="0" err="1">
                <a:solidFill>
                  <a:schemeClr val="bg1"/>
                </a:solidFill>
              </a:rPr>
              <a:t>Vassos</a:t>
            </a:r>
            <a:r>
              <a:rPr lang="en-GB" sz="1000" dirty="0">
                <a:solidFill>
                  <a:schemeClr val="bg1"/>
                </a:solidFill>
              </a:rPr>
              <a:t> </a:t>
            </a:r>
            <a:r>
              <a:rPr lang="en-GB" sz="1000" dirty="0" err="1">
                <a:solidFill>
                  <a:schemeClr val="bg1"/>
                </a:solidFill>
              </a:rPr>
              <a:t>Karageorghis</a:t>
            </a:r>
            <a:r>
              <a:rPr lang="en-GB" sz="1000" dirty="0">
                <a:solidFill>
                  <a:schemeClr val="bg1"/>
                </a:solidFill>
              </a:rPr>
              <a:t>, pp. 251–266. Nicosia: </a:t>
            </a:r>
            <a:r>
              <a:rPr lang="en-GB" sz="1000" dirty="0" err="1">
                <a:solidFill>
                  <a:schemeClr val="bg1"/>
                </a:solidFill>
              </a:rPr>
              <a:t>Pierides</a:t>
            </a:r>
            <a:r>
              <a:rPr lang="en-GB" sz="1000" dirty="0">
                <a:solidFill>
                  <a:schemeClr val="bg1"/>
                </a:solidFill>
              </a:rPr>
              <a:t> Foundation, 1982.</a:t>
            </a:r>
          </a:p>
          <a:p>
            <a:pPr algn="l"/>
            <a:r>
              <a:rPr lang="en-GB" sz="1000" dirty="0" err="1">
                <a:solidFill>
                  <a:schemeClr val="bg1"/>
                </a:solidFill>
              </a:rPr>
              <a:t>Myres</a:t>
            </a:r>
            <a:r>
              <a:rPr lang="en-GB" sz="1000" dirty="0">
                <a:solidFill>
                  <a:schemeClr val="bg1"/>
                </a:solidFill>
              </a:rPr>
              <a:t>, John L. 1914. Handbook of the </a:t>
            </a:r>
            <a:r>
              <a:rPr lang="en-GB" sz="1000" dirty="0" err="1">
                <a:solidFill>
                  <a:schemeClr val="bg1"/>
                </a:solidFill>
              </a:rPr>
              <a:t>Cesnola</a:t>
            </a:r>
            <a:r>
              <a:rPr lang="en-GB" sz="1000" dirty="0">
                <a:solidFill>
                  <a:schemeClr val="bg1"/>
                </a:solidFill>
              </a:rPr>
              <a:t> Collection of Antiquities from Cyprus. no. 4871, New York: The Metropolitan Museum of Art.</a:t>
            </a:r>
          </a:p>
          <a:p>
            <a:pPr algn="l"/>
            <a:r>
              <a:rPr lang="en-GB" sz="1000" dirty="0" err="1">
                <a:solidFill>
                  <a:schemeClr val="bg1"/>
                </a:solidFill>
              </a:rPr>
              <a:t>Niemeier</a:t>
            </a:r>
            <a:r>
              <a:rPr lang="en-GB" sz="1000" dirty="0">
                <a:solidFill>
                  <a:schemeClr val="bg1"/>
                </a:solidFill>
              </a:rPr>
              <a:t> Wolf-Dietrich, and Barbara </a:t>
            </a:r>
            <a:r>
              <a:rPr lang="en-GB" sz="1000" dirty="0" err="1">
                <a:solidFill>
                  <a:schemeClr val="bg1"/>
                </a:solidFill>
              </a:rPr>
              <a:t>Niemeier</a:t>
            </a:r>
            <a:r>
              <a:rPr lang="en-GB" sz="1000" dirty="0">
                <a:solidFill>
                  <a:schemeClr val="bg1"/>
                </a:solidFill>
              </a:rPr>
              <a:t>. "Minoan Frescoes in the Eastern Mediterranean." In The Aegean and the Orient in the Second Millennium. Edited by Eric H. Cline and Diane Harris-Cline, pp. 281–289. </a:t>
            </a:r>
            <a:r>
              <a:rPr lang="en-GB" sz="1000" dirty="0" err="1">
                <a:solidFill>
                  <a:schemeClr val="bg1"/>
                </a:solidFill>
              </a:rPr>
              <a:t>Aegaeum</a:t>
            </a:r>
            <a:r>
              <a:rPr lang="en-GB" sz="1000" dirty="0">
                <a:solidFill>
                  <a:schemeClr val="bg1"/>
                </a:solidFill>
              </a:rPr>
              <a:t> 18. Liège, Belgium: Université de Liège, 1998.</a:t>
            </a:r>
          </a:p>
          <a:p>
            <a:pPr algn="l"/>
            <a:r>
              <a:rPr lang="en-GB" sz="1000" dirty="0" err="1">
                <a:solidFill>
                  <a:schemeClr val="bg1"/>
                </a:solidFill>
              </a:rPr>
              <a:t>Peltenburg</a:t>
            </a:r>
            <a:r>
              <a:rPr lang="en-GB" sz="1000" dirty="0">
                <a:solidFill>
                  <a:schemeClr val="bg1"/>
                </a:solidFill>
              </a:rPr>
              <a:t>, E. 2012. KING KUŠMEŠUŠA AND THE DECENTRALISED POLITICAL STRUCTURE OF LATE BRONZE AGE CYPRUS. British School at Athens Studies, 20, 345–351. http://www.jstor.org/stable/23541218</a:t>
            </a:r>
          </a:p>
          <a:p>
            <a:pPr algn="l"/>
            <a:r>
              <a:rPr lang="en-GB" sz="1000" dirty="0">
                <a:solidFill>
                  <a:schemeClr val="bg1"/>
                </a:solidFill>
              </a:rPr>
              <a:t>Richter, Gisela M. A. 1915. Greek, Etruscan and Roman Bronzes. no. 1123, p. 338, New York: </a:t>
            </a:r>
            <a:r>
              <a:rPr lang="en-GB" sz="1000" dirty="0" err="1">
                <a:solidFill>
                  <a:schemeClr val="bg1"/>
                </a:solidFill>
              </a:rPr>
              <a:t>Gilliss</a:t>
            </a:r>
            <a:r>
              <a:rPr lang="en-GB" sz="1000" dirty="0">
                <a:solidFill>
                  <a:schemeClr val="bg1"/>
                </a:solidFill>
              </a:rPr>
              <a:t> Press</a:t>
            </a:r>
          </a:p>
          <a:p>
            <a:pPr algn="l"/>
            <a:r>
              <a:rPr lang="en-GB" sz="1000" dirty="0">
                <a:solidFill>
                  <a:schemeClr val="bg1"/>
                </a:solidFill>
              </a:rPr>
              <a:t>The Goldschmidt Conference is the World's main geochemistry conference. It is hosted alternately by the European Association of Geochemistry (Europe) and the Geochemical Society (USA). The 2021 conference (virtual) takes place from 4-9 July,</a:t>
            </a:r>
          </a:p>
          <a:p>
            <a:pPr algn="l"/>
            <a:r>
              <a:rPr lang="en-GB" sz="1000" dirty="0">
                <a:solidFill>
                  <a:schemeClr val="bg1"/>
                </a:solidFill>
              </a:rPr>
              <a:t>Thompson, C. M. 2003. ‘sealed silver in iron age </a:t>
            </a:r>
            <a:r>
              <a:rPr lang="en-GB" sz="1000" dirty="0" err="1">
                <a:solidFill>
                  <a:schemeClr val="bg1"/>
                </a:solidFill>
              </a:rPr>
              <a:t>Cisjordan</a:t>
            </a:r>
            <a:r>
              <a:rPr lang="en-GB" sz="1000" dirty="0">
                <a:solidFill>
                  <a:schemeClr val="bg1"/>
                </a:solidFill>
              </a:rPr>
              <a:t> and the invention of coinage’, OJA 22, 67-107.</a:t>
            </a:r>
          </a:p>
          <a:p>
            <a:pPr algn="l"/>
            <a:endParaRPr lang="en-GB" sz="1000" dirty="0">
              <a:solidFill>
                <a:schemeClr val="bg1"/>
              </a:solidFill>
            </a:endParaRPr>
          </a:p>
        </p:txBody>
      </p:sp>
      <p:grpSp>
        <p:nvGrpSpPr>
          <p:cNvPr id="54" name="Group 53">
            <a:extLst>
              <a:ext uri="{FF2B5EF4-FFF2-40B4-BE49-F238E27FC236}">
                <a16:creationId xmlns:a16="http://schemas.microsoft.com/office/drawing/2014/main" id="{5F9D1CBF-A219-4C01-85A0-9DF6151EE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79015" y="0"/>
            <a:ext cx="712985" cy="6858000"/>
            <a:chOff x="11479015" y="0"/>
            <a:chExt cx="712985" cy="6858000"/>
          </a:xfrm>
          <a:effectLst>
            <a:outerShdw blurRad="381000" dist="152400" dir="10800000" algn="ctr" rotWithShape="0">
              <a:schemeClr val="bg1">
                <a:alpha val="10000"/>
              </a:schemeClr>
            </a:outerShdw>
          </a:effectLst>
        </p:grpSpPr>
        <p:sp>
          <p:nvSpPr>
            <p:cNvPr id="55" name="Freeform: Shape 54">
              <a:extLst>
                <a:ext uri="{FF2B5EF4-FFF2-40B4-BE49-F238E27FC236}">
                  <a16:creationId xmlns:a16="http://schemas.microsoft.com/office/drawing/2014/main" id="{D9FC63AB-02B8-4DDD-8778-397188A37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8" y="0"/>
              <a:ext cx="712982" cy="6858000"/>
            </a:xfrm>
            <a:custGeom>
              <a:avLst/>
              <a:gdLst>
                <a:gd name="connsiteX0" fmla="*/ 280560 w 712982"/>
                <a:gd name="connsiteY0" fmla="*/ 0 h 6858000"/>
                <a:gd name="connsiteX1" fmla="*/ 712982 w 712982"/>
                <a:gd name="connsiteY1" fmla="*/ 0 h 6858000"/>
                <a:gd name="connsiteX2" fmla="*/ 712982 w 712982"/>
                <a:gd name="connsiteY2" fmla="*/ 6858000 h 6858000"/>
                <a:gd name="connsiteX3" fmla="*/ 372527 w 712982"/>
                <a:gd name="connsiteY3" fmla="*/ 6858000 h 6858000"/>
                <a:gd name="connsiteX4" fmla="*/ 372901 w 712982"/>
                <a:gd name="connsiteY4" fmla="*/ 6835810 h 6858000"/>
                <a:gd name="connsiteX5" fmla="*/ 363017 w 712982"/>
                <a:gd name="connsiteY5" fmla="*/ 6518145 h 6858000"/>
                <a:gd name="connsiteX6" fmla="*/ 310498 w 712982"/>
                <a:gd name="connsiteY6" fmla="*/ 6393936 h 6858000"/>
                <a:gd name="connsiteX7" fmla="*/ 305420 w 712982"/>
                <a:gd name="connsiteY7" fmla="*/ 6355564 h 6858000"/>
                <a:gd name="connsiteX8" fmla="*/ 311030 w 712982"/>
                <a:gd name="connsiteY8" fmla="*/ 6267729 h 6858000"/>
                <a:gd name="connsiteX9" fmla="*/ 281440 w 712982"/>
                <a:gd name="connsiteY9" fmla="*/ 6090959 h 6858000"/>
                <a:gd name="connsiteX10" fmla="*/ 258928 w 712982"/>
                <a:gd name="connsiteY10" fmla="*/ 6026981 h 6858000"/>
                <a:gd name="connsiteX11" fmla="*/ 245105 w 712982"/>
                <a:gd name="connsiteY11" fmla="*/ 5991615 h 6858000"/>
                <a:gd name="connsiteX12" fmla="*/ 197441 w 712982"/>
                <a:gd name="connsiteY12" fmla="*/ 5807458 h 6858000"/>
                <a:gd name="connsiteX13" fmla="*/ 159115 w 712982"/>
                <a:gd name="connsiteY13" fmla="*/ 5727356 h 6858000"/>
                <a:gd name="connsiteX14" fmla="*/ 152306 w 712982"/>
                <a:gd name="connsiteY14" fmla="*/ 5705270 h 6858000"/>
                <a:gd name="connsiteX15" fmla="*/ 150939 w 712982"/>
                <a:gd name="connsiteY15" fmla="*/ 5580441 h 6858000"/>
                <a:gd name="connsiteX16" fmla="*/ 187956 w 712982"/>
                <a:gd name="connsiteY16" fmla="*/ 5482729 h 6858000"/>
                <a:gd name="connsiteX17" fmla="*/ 201902 w 712982"/>
                <a:gd name="connsiteY17" fmla="*/ 5463053 h 6858000"/>
                <a:gd name="connsiteX18" fmla="*/ 168174 w 712982"/>
                <a:gd name="connsiteY18" fmla="*/ 5205662 h 6858000"/>
                <a:gd name="connsiteX19" fmla="*/ 157186 w 712982"/>
                <a:gd name="connsiteY19" fmla="*/ 5166766 h 6858000"/>
                <a:gd name="connsiteX20" fmla="*/ 163999 w 712982"/>
                <a:gd name="connsiteY20" fmla="*/ 4972256 h 6858000"/>
                <a:gd name="connsiteX21" fmla="*/ 163388 w 712982"/>
                <a:gd name="connsiteY21" fmla="*/ 4915833 h 6858000"/>
                <a:gd name="connsiteX22" fmla="*/ 166361 w 712982"/>
                <a:gd name="connsiteY22" fmla="*/ 4712964 h 6858000"/>
                <a:gd name="connsiteX23" fmla="*/ 140122 w 712982"/>
                <a:gd name="connsiteY23" fmla="*/ 4687152 h 6858000"/>
                <a:gd name="connsiteX24" fmla="*/ 73058 w 712982"/>
                <a:gd name="connsiteY24" fmla="*/ 4611951 h 6858000"/>
                <a:gd name="connsiteX25" fmla="*/ 3979 w 712982"/>
                <a:gd name="connsiteY25" fmla="*/ 4456771 h 6858000"/>
                <a:gd name="connsiteX26" fmla="*/ 2091 w 712982"/>
                <a:gd name="connsiteY26" fmla="*/ 4412781 h 6858000"/>
                <a:gd name="connsiteX27" fmla="*/ 75905 w 712982"/>
                <a:gd name="connsiteY27" fmla="*/ 4292897 h 6858000"/>
                <a:gd name="connsiteX28" fmla="*/ 104434 w 712982"/>
                <a:gd name="connsiteY28" fmla="*/ 4235333 h 6858000"/>
                <a:gd name="connsiteX29" fmla="*/ 151065 w 712982"/>
                <a:gd name="connsiteY29" fmla="*/ 4075686 h 6858000"/>
                <a:gd name="connsiteX30" fmla="*/ 161243 w 712982"/>
                <a:gd name="connsiteY30" fmla="*/ 4061695 h 6858000"/>
                <a:gd name="connsiteX31" fmla="*/ 286285 w 712982"/>
                <a:gd name="connsiteY31" fmla="*/ 3933862 h 6858000"/>
                <a:gd name="connsiteX32" fmla="*/ 306926 w 712982"/>
                <a:gd name="connsiteY32" fmla="*/ 3905847 h 6858000"/>
                <a:gd name="connsiteX33" fmla="*/ 340015 w 712982"/>
                <a:gd name="connsiteY33" fmla="*/ 3871199 h 6858000"/>
                <a:gd name="connsiteX34" fmla="*/ 400111 w 712982"/>
                <a:gd name="connsiteY34" fmla="*/ 3767743 h 6858000"/>
                <a:gd name="connsiteX35" fmla="*/ 409694 w 712982"/>
                <a:gd name="connsiteY35" fmla="*/ 3646690 h 6858000"/>
                <a:gd name="connsiteX36" fmla="*/ 428447 w 712982"/>
                <a:gd name="connsiteY36" fmla="*/ 3499752 h 6858000"/>
                <a:gd name="connsiteX37" fmla="*/ 445033 w 712982"/>
                <a:gd name="connsiteY37" fmla="*/ 3437349 h 6858000"/>
                <a:gd name="connsiteX38" fmla="*/ 471431 w 712982"/>
                <a:gd name="connsiteY38" fmla="*/ 3272018 h 6858000"/>
                <a:gd name="connsiteX39" fmla="*/ 495919 w 712982"/>
                <a:gd name="connsiteY39" fmla="*/ 3153432 h 6858000"/>
                <a:gd name="connsiteX40" fmla="*/ 499541 w 712982"/>
                <a:gd name="connsiteY40" fmla="*/ 2985907 h 6858000"/>
                <a:gd name="connsiteX41" fmla="*/ 491640 w 712982"/>
                <a:gd name="connsiteY41" fmla="*/ 2905697 h 6858000"/>
                <a:gd name="connsiteX42" fmla="*/ 586592 w 712982"/>
                <a:gd name="connsiteY42" fmla="*/ 2746325 h 6858000"/>
                <a:gd name="connsiteX43" fmla="*/ 647211 w 712982"/>
                <a:gd name="connsiteY43" fmla="*/ 2620857 h 6858000"/>
                <a:gd name="connsiteX44" fmla="*/ 598120 w 712982"/>
                <a:gd name="connsiteY44" fmla="*/ 2501248 h 6858000"/>
                <a:gd name="connsiteX45" fmla="*/ 560897 w 712982"/>
                <a:gd name="connsiteY45" fmla="*/ 2471368 h 6858000"/>
                <a:gd name="connsiteX46" fmla="*/ 506928 w 712982"/>
                <a:gd name="connsiteY46" fmla="*/ 2272389 h 6858000"/>
                <a:gd name="connsiteX47" fmla="*/ 474122 w 712982"/>
                <a:gd name="connsiteY47" fmla="*/ 1983284 h 6858000"/>
                <a:gd name="connsiteX48" fmla="*/ 349180 w 712982"/>
                <a:gd name="connsiteY48" fmla="*/ 1510207 h 6858000"/>
                <a:gd name="connsiteX49" fmla="*/ 306451 w 712982"/>
                <a:gd name="connsiteY49" fmla="*/ 1430003 h 6858000"/>
                <a:gd name="connsiteX50" fmla="*/ 287747 w 712982"/>
                <a:gd name="connsiteY50" fmla="*/ 1336633 h 6858000"/>
                <a:gd name="connsiteX51" fmla="*/ 304326 w 712982"/>
                <a:gd name="connsiteY51" fmla="*/ 1298229 h 6858000"/>
                <a:gd name="connsiteX52" fmla="*/ 317671 w 712982"/>
                <a:gd name="connsiteY52" fmla="*/ 1136667 h 6858000"/>
                <a:gd name="connsiteX53" fmla="*/ 314959 w 712982"/>
                <a:gd name="connsiteY53" fmla="*/ 1106522 h 6858000"/>
                <a:gd name="connsiteX54" fmla="*/ 290675 w 712982"/>
                <a:gd name="connsiteY54" fmla="*/ 1004980 h 6858000"/>
                <a:gd name="connsiteX55" fmla="*/ 272712 w 712982"/>
                <a:gd name="connsiteY55" fmla="*/ 910357 h 6858000"/>
                <a:gd name="connsiteX56" fmla="*/ 270963 w 712982"/>
                <a:gd name="connsiteY56" fmla="*/ 667028 h 6858000"/>
                <a:gd name="connsiteX57" fmla="*/ 244986 w 712982"/>
                <a:gd name="connsiteY57" fmla="*/ 483131 h 6858000"/>
                <a:gd name="connsiteX58" fmla="*/ 241465 w 712982"/>
                <a:gd name="connsiteY58" fmla="*/ 397465 h 6858000"/>
                <a:gd name="connsiteX59" fmla="*/ 244890 w 712982"/>
                <a:gd name="connsiteY59" fmla="*/ 348507 h 6858000"/>
                <a:gd name="connsiteX60" fmla="*/ 293439 w 712982"/>
                <a:gd name="connsiteY60" fmla="*/ 233141 h 6858000"/>
                <a:gd name="connsiteX61" fmla="*/ 300513 w 712982"/>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2" h="6858000">
                  <a:moveTo>
                    <a:pt x="280560" y="0"/>
                  </a:moveTo>
                  <a:lnTo>
                    <a:pt x="712982" y="0"/>
                  </a:lnTo>
                  <a:lnTo>
                    <a:pt x="712982"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6" name="Freeform: Shape 55">
              <a:extLst>
                <a:ext uri="{FF2B5EF4-FFF2-40B4-BE49-F238E27FC236}">
                  <a16:creationId xmlns:a16="http://schemas.microsoft.com/office/drawing/2014/main" id="{AC0AB7ED-D983-4149-A166-B31B71163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5" y="0"/>
              <a:ext cx="712985" cy="6858000"/>
            </a:xfrm>
            <a:custGeom>
              <a:avLst/>
              <a:gdLst>
                <a:gd name="connsiteX0" fmla="*/ 280560 w 712985"/>
                <a:gd name="connsiteY0" fmla="*/ 0 h 6858000"/>
                <a:gd name="connsiteX1" fmla="*/ 712985 w 712985"/>
                <a:gd name="connsiteY1" fmla="*/ 0 h 6858000"/>
                <a:gd name="connsiteX2" fmla="*/ 712985 w 712985"/>
                <a:gd name="connsiteY2" fmla="*/ 6858000 h 6858000"/>
                <a:gd name="connsiteX3" fmla="*/ 372527 w 712985"/>
                <a:gd name="connsiteY3" fmla="*/ 6858000 h 6858000"/>
                <a:gd name="connsiteX4" fmla="*/ 372901 w 712985"/>
                <a:gd name="connsiteY4" fmla="*/ 6835810 h 6858000"/>
                <a:gd name="connsiteX5" fmla="*/ 363017 w 712985"/>
                <a:gd name="connsiteY5" fmla="*/ 6518145 h 6858000"/>
                <a:gd name="connsiteX6" fmla="*/ 310498 w 712985"/>
                <a:gd name="connsiteY6" fmla="*/ 6393936 h 6858000"/>
                <a:gd name="connsiteX7" fmla="*/ 305420 w 712985"/>
                <a:gd name="connsiteY7" fmla="*/ 6355564 h 6858000"/>
                <a:gd name="connsiteX8" fmla="*/ 311030 w 712985"/>
                <a:gd name="connsiteY8" fmla="*/ 6267729 h 6858000"/>
                <a:gd name="connsiteX9" fmla="*/ 281440 w 712985"/>
                <a:gd name="connsiteY9" fmla="*/ 6090959 h 6858000"/>
                <a:gd name="connsiteX10" fmla="*/ 258928 w 712985"/>
                <a:gd name="connsiteY10" fmla="*/ 6026981 h 6858000"/>
                <a:gd name="connsiteX11" fmla="*/ 245105 w 712985"/>
                <a:gd name="connsiteY11" fmla="*/ 5991615 h 6858000"/>
                <a:gd name="connsiteX12" fmla="*/ 197441 w 712985"/>
                <a:gd name="connsiteY12" fmla="*/ 5807458 h 6858000"/>
                <a:gd name="connsiteX13" fmla="*/ 159115 w 712985"/>
                <a:gd name="connsiteY13" fmla="*/ 5727356 h 6858000"/>
                <a:gd name="connsiteX14" fmla="*/ 152306 w 712985"/>
                <a:gd name="connsiteY14" fmla="*/ 5705270 h 6858000"/>
                <a:gd name="connsiteX15" fmla="*/ 150939 w 712985"/>
                <a:gd name="connsiteY15" fmla="*/ 5580441 h 6858000"/>
                <a:gd name="connsiteX16" fmla="*/ 187956 w 712985"/>
                <a:gd name="connsiteY16" fmla="*/ 5482729 h 6858000"/>
                <a:gd name="connsiteX17" fmla="*/ 201902 w 712985"/>
                <a:gd name="connsiteY17" fmla="*/ 5463053 h 6858000"/>
                <a:gd name="connsiteX18" fmla="*/ 168174 w 712985"/>
                <a:gd name="connsiteY18" fmla="*/ 5205662 h 6858000"/>
                <a:gd name="connsiteX19" fmla="*/ 157186 w 712985"/>
                <a:gd name="connsiteY19" fmla="*/ 5166766 h 6858000"/>
                <a:gd name="connsiteX20" fmla="*/ 163999 w 712985"/>
                <a:gd name="connsiteY20" fmla="*/ 4972256 h 6858000"/>
                <a:gd name="connsiteX21" fmla="*/ 163388 w 712985"/>
                <a:gd name="connsiteY21" fmla="*/ 4915833 h 6858000"/>
                <a:gd name="connsiteX22" fmla="*/ 166361 w 712985"/>
                <a:gd name="connsiteY22" fmla="*/ 4712964 h 6858000"/>
                <a:gd name="connsiteX23" fmla="*/ 140122 w 712985"/>
                <a:gd name="connsiteY23" fmla="*/ 4687152 h 6858000"/>
                <a:gd name="connsiteX24" fmla="*/ 73058 w 712985"/>
                <a:gd name="connsiteY24" fmla="*/ 4611951 h 6858000"/>
                <a:gd name="connsiteX25" fmla="*/ 3979 w 712985"/>
                <a:gd name="connsiteY25" fmla="*/ 4456771 h 6858000"/>
                <a:gd name="connsiteX26" fmla="*/ 2091 w 712985"/>
                <a:gd name="connsiteY26" fmla="*/ 4412781 h 6858000"/>
                <a:gd name="connsiteX27" fmla="*/ 75905 w 712985"/>
                <a:gd name="connsiteY27" fmla="*/ 4292897 h 6858000"/>
                <a:gd name="connsiteX28" fmla="*/ 104434 w 712985"/>
                <a:gd name="connsiteY28" fmla="*/ 4235333 h 6858000"/>
                <a:gd name="connsiteX29" fmla="*/ 151065 w 712985"/>
                <a:gd name="connsiteY29" fmla="*/ 4075686 h 6858000"/>
                <a:gd name="connsiteX30" fmla="*/ 161243 w 712985"/>
                <a:gd name="connsiteY30" fmla="*/ 4061695 h 6858000"/>
                <a:gd name="connsiteX31" fmla="*/ 286285 w 712985"/>
                <a:gd name="connsiteY31" fmla="*/ 3933862 h 6858000"/>
                <a:gd name="connsiteX32" fmla="*/ 306926 w 712985"/>
                <a:gd name="connsiteY32" fmla="*/ 3905847 h 6858000"/>
                <a:gd name="connsiteX33" fmla="*/ 340015 w 712985"/>
                <a:gd name="connsiteY33" fmla="*/ 3871199 h 6858000"/>
                <a:gd name="connsiteX34" fmla="*/ 400111 w 712985"/>
                <a:gd name="connsiteY34" fmla="*/ 3767743 h 6858000"/>
                <a:gd name="connsiteX35" fmla="*/ 409694 w 712985"/>
                <a:gd name="connsiteY35" fmla="*/ 3646690 h 6858000"/>
                <a:gd name="connsiteX36" fmla="*/ 428447 w 712985"/>
                <a:gd name="connsiteY36" fmla="*/ 3499752 h 6858000"/>
                <a:gd name="connsiteX37" fmla="*/ 445033 w 712985"/>
                <a:gd name="connsiteY37" fmla="*/ 3437349 h 6858000"/>
                <a:gd name="connsiteX38" fmla="*/ 471431 w 712985"/>
                <a:gd name="connsiteY38" fmla="*/ 3272018 h 6858000"/>
                <a:gd name="connsiteX39" fmla="*/ 495919 w 712985"/>
                <a:gd name="connsiteY39" fmla="*/ 3153432 h 6858000"/>
                <a:gd name="connsiteX40" fmla="*/ 499541 w 712985"/>
                <a:gd name="connsiteY40" fmla="*/ 2985907 h 6858000"/>
                <a:gd name="connsiteX41" fmla="*/ 491640 w 712985"/>
                <a:gd name="connsiteY41" fmla="*/ 2905697 h 6858000"/>
                <a:gd name="connsiteX42" fmla="*/ 586592 w 712985"/>
                <a:gd name="connsiteY42" fmla="*/ 2746325 h 6858000"/>
                <a:gd name="connsiteX43" fmla="*/ 647211 w 712985"/>
                <a:gd name="connsiteY43" fmla="*/ 2620857 h 6858000"/>
                <a:gd name="connsiteX44" fmla="*/ 598120 w 712985"/>
                <a:gd name="connsiteY44" fmla="*/ 2501248 h 6858000"/>
                <a:gd name="connsiteX45" fmla="*/ 560897 w 712985"/>
                <a:gd name="connsiteY45" fmla="*/ 2471368 h 6858000"/>
                <a:gd name="connsiteX46" fmla="*/ 506928 w 712985"/>
                <a:gd name="connsiteY46" fmla="*/ 2272389 h 6858000"/>
                <a:gd name="connsiteX47" fmla="*/ 474122 w 712985"/>
                <a:gd name="connsiteY47" fmla="*/ 1983284 h 6858000"/>
                <a:gd name="connsiteX48" fmla="*/ 349180 w 712985"/>
                <a:gd name="connsiteY48" fmla="*/ 1510207 h 6858000"/>
                <a:gd name="connsiteX49" fmla="*/ 306451 w 712985"/>
                <a:gd name="connsiteY49" fmla="*/ 1430003 h 6858000"/>
                <a:gd name="connsiteX50" fmla="*/ 287747 w 712985"/>
                <a:gd name="connsiteY50" fmla="*/ 1336633 h 6858000"/>
                <a:gd name="connsiteX51" fmla="*/ 304326 w 712985"/>
                <a:gd name="connsiteY51" fmla="*/ 1298229 h 6858000"/>
                <a:gd name="connsiteX52" fmla="*/ 317671 w 712985"/>
                <a:gd name="connsiteY52" fmla="*/ 1136667 h 6858000"/>
                <a:gd name="connsiteX53" fmla="*/ 314959 w 712985"/>
                <a:gd name="connsiteY53" fmla="*/ 1106522 h 6858000"/>
                <a:gd name="connsiteX54" fmla="*/ 290675 w 712985"/>
                <a:gd name="connsiteY54" fmla="*/ 1004980 h 6858000"/>
                <a:gd name="connsiteX55" fmla="*/ 272712 w 712985"/>
                <a:gd name="connsiteY55" fmla="*/ 910357 h 6858000"/>
                <a:gd name="connsiteX56" fmla="*/ 270963 w 712985"/>
                <a:gd name="connsiteY56" fmla="*/ 667028 h 6858000"/>
                <a:gd name="connsiteX57" fmla="*/ 244986 w 712985"/>
                <a:gd name="connsiteY57" fmla="*/ 483131 h 6858000"/>
                <a:gd name="connsiteX58" fmla="*/ 241465 w 712985"/>
                <a:gd name="connsiteY58" fmla="*/ 397465 h 6858000"/>
                <a:gd name="connsiteX59" fmla="*/ 244890 w 712985"/>
                <a:gd name="connsiteY59" fmla="*/ 348507 h 6858000"/>
                <a:gd name="connsiteX60" fmla="*/ 293439 w 712985"/>
                <a:gd name="connsiteY60" fmla="*/ 233141 h 6858000"/>
                <a:gd name="connsiteX61" fmla="*/ 300513 w 712985"/>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5" h="6858000">
                  <a:moveTo>
                    <a:pt x="280560" y="0"/>
                  </a:moveTo>
                  <a:lnTo>
                    <a:pt x="712985" y="0"/>
                  </a:lnTo>
                  <a:lnTo>
                    <a:pt x="712985"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9673376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A5E45391F8BD34FB7D463C99A8F0495" ma:contentTypeVersion="4" ma:contentTypeDescription="Create a new document." ma:contentTypeScope="" ma:versionID="948130481a52a770bbec10e268b2d8ae">
  <xsd:schema xmlns:xsd="http://www.w3.org/2001/XMLSchema" xmlns:xs="http://www.w3.org/2001/XMLSchema" xmlns:p="http://schemas.microsoft.com/office/2006/metadata/properties" xmlns:ns3="c38315e3-25b9-4e4c-8ca2-1116979878aa" targetNamespace="http://schemas.microsoft.com/office/2006/metadata/properties" ma:root="true" ma:fieldsID="d630e1b5e1be604a388bffc76c3b79b2" ns3:_="">
    <xsd:import namespace="c38315e3-25b9-4e4c-8ca2-1116979878a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8315e3-25b9-4e4c-8ca2-1116979878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B107EF0-0230-4432-B4E9-D7D53DD11A89}">
  <ds:schemaRefs>
    <ds:schemaRef ds:uri="http://schemas.microsoft.com/sharepoint/v3/contenttype/forms"/>
  </ds:schemaRefs>
</ds:datastoreItem>
</file>

<file path=customXml/itemProps2.xml><?xml version="1.0" encoding="utf-8"?>
<ds:datastoreItem xmlns:ds="http://schemas.openxmlformats.org/officeDocument/2006/customXml" ds:itemID="{A1925BF2-3161-41BD-B784-83B4C0925CE7}">
  <ds:schemaRefs>
    <ds:schemaRef ds:uri="http://schemas.microsoft.com/office/2006/metadata/properties"/>
    <ds:schemaRef ds:uri="http://purl.org/dc/dcmitype/"/>
    <ds:schemaRef ds:uri="http://schemas.microsoft.com/office/2006/documentManagement/types"/>
    <ds:schemaRef ds:uri="c38315e3-25b9-4e4c-8ca2-1116979878aa"/>
    <ds:schemaRef ds:uri="http://purl.org/dc/elements/1.1/"/>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98D3D1B-71D7-44BC-8933-1F40C4D4E6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8315e3-25b9-4e4c-8ca2-1116979878a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4490</TotalTime>
  <Words>1950</Words>
  <Application>Microsoft Office PowerPoint</Application>
  <PresentationFormat>Widescreen</PresentationFormat>
  <Paragraphs>63</Paragraphs>
  <Slides>10</Slides>
  <Notes>0</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Object analysis: silver-gold bracelet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Glascott</dc:creator>
  <cp:lastModifiedBy>Jack Glascott</cp:lastModifiedBy>
  <cp:revision>12</cp:revision>
  <dcterms:created xsi:type="dcterms:W3CDTF">2022-02-24T02:24:30Z</dcterms:created>
  <dcterms:modified xsi:type="dcterms:W3CDTF">2022-03-12T05:22:23Z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0x010100BA5E45391F8BD34FB7D463C99A8F0495</vt:lpwstr>
  </property>
</Properties>
</file>