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68" r:id="rId4"/>
  </p:sldMasterIdLst>
  <p:notesMasterIdLst>
    <p:notesMasterId r:id="rId18"/>
  </p:notesMasterIdLst>
  <p:handoutMasterIdLst>
    <p:handoutMasterId r:id="rId19"/>
  </p:handoutMasterIdLst>
  <p:sldIdLst>
    <p:sldId id="3825" r:id="rId5"/>
    <p:sldId id="3827" r:id="rId6"/>
    <p:sldId id="3831" r:id="rId7"/>
    <p:sldId id="3835" r:id="rId8"/>
    <p:sldId id="3836" r:id="rId9"/>
    <p:sldId id="3837" r:id="rId10"/>
    <p:sldId id="3838" r:id="rId11"/>
    <p:sldId id="3839" r:id="rId12"/>
    <p:sldId id="3840" r:id="rId13"/>
    <p:sldId id="3841" r:id="rId14"/>
    <p:sldId id="3842" r:id="rId15"/>
    <p:sldId id="3843" r:id="rId16"/>
    <p:sldId id="3832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333" autoAdjust="0"/>
    <p:restoredTop sz="94694"/>
  </p:normalViewPr>
  <p:slideViewPr>
    <p:cSldViewPr snapToGrid="0">
      <p:cViewPr>
        <p:scale>
          <a:sx n="48" d="100"/>
          <a:sy n="48" d="100"/>
        </p:scale>
        <p:origin x="448" y="1512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57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5B3066-540F-4606-ADEC-65EB1C3E9627}" type="doc">
      <dgm:prSet loTypeId="urn:microsoft.com/office/officeart/2016/7/layout/BasicLinearProcessNumbered#1" loCatId="process" qsTypeId="urn:microsoft.com/office/officeart/2005/8/quickstyle/simple1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198ACE8E-34F4-43E6-BB2E-1809B1CC58DC}">
      <dgm:prSet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 rtlCol="0"/>
        <a:lstStyle/>
        <a:p>
          <a:pPr rtl="0"/>
          <a:r>
            <a:rPr lang="en-GB" sz="1800" b="0" i="0" u="none" noProof="0" dirty="0"/>
            <a:t>Environments and Affordances:</a:t>
          </a:r>
        </a:p>
        <a:p>
          <a:pPr rtl="0"/>
          <a:r>
            <a:rPr lang="en-GB" sz="1800" b="0" i="0" u="none" noProof="0" dirty="0"/>
            <a:t>- Observations with relevant research investigating strengths and limitations.</a:t>
          </a:r>
          <a:endParaRPr lang="en-GB" sz="1800" noProof="0" dirty="0"/>
        </a:p>
      </dgm:t>
    </dgm:pt>
    <dgm:pt modelId="{49F555B2-B165-4CB6-8578-DF4BCD791ABF}" type="parTrans" cxnId="{8327A44B-5326-4A8B-9B23-A3D3C09A16F3}">
      <dgm:prSet/>
      <dgm:spPr/>
      <dgm:t>
        <a:bodyPr rtlCol="0"/>
        <a:lstStyle/>
        <a:p>
          <a:pPr rtl="0"/>
          <a:endParaRPr lang="en-GB" noProof="0" dirty="0"/>
        </a:p>
      </dgm:t>
    </dgm:pt>
    <dgm:pt modelId="{C54063C4-24CD-4834-9424-53756AE38C6B}" type="sibTrans" cxnId="{8327A44B-5326-4A8B-9B23-A3D3C09A16F3}">
      <dgm:prSet phldrT="1" phldr="0"/>
      <dgm:spPr>
        <a:solidFill>
          <a:schemeClr val="accent1"/>
        </a:solidFill>
        <a:ln>
          <a:noFill/>
        </a:ln>
      </dgm:spPr>
      <dgm:t>
        <a:bodyPr rtlCol="0"/>
        <a:lstStyle/>
        <a:p>
          <a:pPr rtl="0"/>
          <a:r>
            <a:rPr lang="en-GB" noProof="0"/>
            <a:t>1</a:t>
          </a:r>
          <a:endParaRPr lang="en-GB" noProof="0" dirty="0"/>
        </a:p>
      </dgm:t>
    </dgm:pt>
    <dgm:pt modelId="{0F6BA1FB-59E5-4F16-A7B4-1533BB1F09E4}">
      <dgm:prSet custT="1"/>
      <dgm:spPr>
        <a:solidFill>
          <a:schemeClr val="accent2">
            <a:lumMod val="20000"/>
            <a:lumOff val="80000"/>
            <a:alpha val="90000"/>
          </a:schemeClr>
        </a:solidFill>
        <a:ln>
          <a:noFill/>
        </a:ln>
      </dgm:spPr>
      <dgm:t>
        <a:bodyPr rtlCol="0"/>
        <a:lstStyle/>
        <a:p>
          <a:pPr rtl="0"/>
          <a:r>
            <a:rPr lang="en-GB" sz="1800" b="0" i="0" u="none" noProof="0" dirty="0"/>
            <a:t>Inclusion of Nature:</a:t>
          </a:r>
        </a:p>
        <a:p>
          <a:pPr rtl="0"/>
          <a:r>
            <a:rPr lang="en-GB" sz="1800" b="0" i="0" u="none" noProof="0" dirty="0"/>
            <a:t>- Observations with relevant research investigating strengths and limitations.</a:t>
          </a:r>
          <a:endParaRPr lang="en-GB" sz="1800" noProof="0" dirty="0"/>
        </a:p>
      </dgm:t>
    </dgm:pt>
    <dgm:pt modelId="{6A557BB1-C0DD-44CB-8745-CE5481476209}" type="parTrans" cxnId="{F0FA65E5-FB81-4E7A-9467-65363565F4A0}">
      <dgm:prSet/>
      <dgm:spPr/>
      <dgm:t>
        <a:bodyPr rtlCol="0"/>
        <a:lstStyle/>
        <a:p>
          <a:pPr rtl="0"/>
          <a:endParaRPr lang="en-GB" noProof="0" dirty="0"/>
        </a:p>
      </dgm:t>
    </dgm:pt>
    <dgm:pt modelId="{7DBF5CB5-29DD-4671-A0F3-981D48571500}" type="sibTrans" cxnId="{F0FA65E5-FB81-4E7A-9467-65363565F4A0}">
      <dgm:prSet phldrT="2" phldr="0"/>
      <dgm:spPr>
        <a:solidFill>
          <a:schemeClr val="accent2"/>
        </a:solidFill>
        <a:ln>
          <a:noFill/>
        </a:ln>
      </dgm:spPr>
      <dgm:t>
        <a:bodyPr rtlCol="0"/>
        <a:lstStyle/>
        <a:p>
          <a:pPr rtl="0"/>
          <a:r>
            <a:rPr lang="en-GB" noProof="0"/>
            <a:t>2</a:t>
          </a:r>
          <a:endParaRPr lang="en-GB" noProof="0" dirty="0"/>
        </a:p>
      </dgm:t>
    </dgm:pt>
    <dgm:pt modelId="{1D096F01-AEA8-401D-8348-98E9A81F3CE0}">
      <dgm:prSet custT="1"/>
      <dgm:spPr>
        <a:solidFill>
          <a:schemeClr val="accent4">
            <a:lumMod val="20000"/>
            <a:lumOff val="80000"/>
            <a:alpha val="90000"/>
          </a:schemeClr>
        </a:solidFill>
        <a:ln>
          <a:noFill/>
        </a:ln>
      </dgm:spPr>
      <dgm:t>
        <a:bodyPr rtlCol="0"/>
        <a:lstStyle/>
        <a:p>
          <a:pPr rtl="0"/>
          <a:r>
            <a:rPr lang="en-GB" sz="1400" b="0" i="0" u="none" noProof="0" dirty="0"/>
            <a:t>Development:</a:t>
          </a:r>
        </a:p>
        <a:p>
          <a:pPr rtl="0"/>
          <a:r>
            <a:rPr lang="en-GB" sz="1400" b="0" i="0" u="none" noProof="0" dirty="0"/>
            <a:t>Physical</a:t>
          </a:r>
        </a:p>
        <a:p>
          <a:pPr rtl="0"/>
          <a:r>
            <a:rPr lang="en-GB" sz="1400" b="0" i="0" u="none" noProof="0" dirty="0"/>
            <a:t>Academic</a:t>
          </a:r>
        </a:p>
        <a:p>
          <a:pPr rtl="0"/>
          <a:r>
            <a:rPr lang="en-GB" sz="1400" b="0" i="0" u="none" noProof="0" dirty="0"/>
            <a:t>Social and Emotional</a:t>
          </a:r>
        </a:p>
        <a:p>
          <a:pPr rtl="0"/>
          <a:r>
            <a:rPr lang="en-GB" sz="1400" b="0" i="0" u="none" noProof="0" dirty="0"/>
            <a:t>- Observations with relevant research investigating strengths and limitations.</a:t>
          </a:r>
          <a:endParaRPr lang="en-GB" sz="1400" noProof="0" dirty="0"/>
        </a:p>
      </dgm:t>
    </dgm:pt>
    <dgm:pt modelId="{AB9DA1CE-0370-48BB-8362-3A4CBF7FFB29}" type="parTrans" cxnId="{FD2381C0-DA6F-4859-90D6-313730044E7C}">
      <dgm:prSet/>
      <dgm:spPr/>
      <dgm:t>
        <a:bodyPr rtlCol="0"/>
        <a:lstStyle/>
        <a:p>
          <a:pPr rtl="0"/>
          <a:endParaRPr lang="en-GB" noProof="0" dirty="0"/>
        </a:p>
      </dgm:t>
    </dgm:pt>
    <dgm:pt modelId="{6088456C-4B73-4948-985C-DD954DEF44EF}" type="sibTrans" cxnId="{FD2381C0-DA6F-4859-90D6-313730044E7C}">
      <dgm:prSet phldrT="3" phldr="0"/>
      <dgm:spPr>
        <a:solidFill>
          <a:schemeClr val="accent4"/>
        </a:solidFill>
        <a:ln>
          <a:noFill/>
        </a:ln>
      </dgm:spPr>
      <dgm:t>
        <a:bodyPr rtlCol="0"/>
        <a:lstStyle/>
        <a:p>
          <a:pPr rtl="0"/>
          <a:r>
            <a:rPr lang="en-GB" noProof="0"/>
            <a:t>3</a:t>
          </a:r>
          <a:endParaRPr lang="en-GB" noProof="0" dirty="0"/>
        </a:p>
      </dgm:t>
    </dgm:pt>
    <dgm:pt modelId="{DE16CBB4-D3F4-44AD-8379-3A5D78B889D5}">
      <dgm:prSet/>
      <dgm:spPr>
        <a:solidFill>
          <a:schemeClr val="accent5">
            <a:lumMod val="20000"/>
            <a:lumOff val="80000"/>
            <a:alpha val="90000"/>
          </a:schemeClr>
        </a:solidFill>
        <a:ln>
          <a:noFill/>
        </a:ln>
      </dgm:spPr>
      <dgm:t>
        <a:bodyPr rtlCol="0"/>
        <a:lstStyle/>
        <a:p>
          <a:pPr rtl="0"/>
          <a:r>
            <a:rPr lang="en-GB" b="0" i="0" u="none" noProof="0" dirty="0"/>
            <a:t>Brief Conclusion with recommendations. </a:t>
          </a:r>
          <a:endParaRPr lang="en-GB" noProof="0" dirty="0"/>
        </a:p>
      </dgm:t>
    </dgm:pt>
    <dgm:pt modelId="{917142D8-7514-46BB-B61D-8633F0189C31}" type="parTrans" cxnId="{058D75E7-8E09-41CE-ADFC-EEAD1556353B}">
      <dgm:prSet/>
      <dgm:spPr/>
      <dgm:t>
        <a:bodyPr rtlCol="0"/>
        <a:lstStyle/>
        <a:p>
          <a:pPr rtl="0"/>
          <a:endParaRPr lang="en-GB" noProof="0" dirty="0"/>
        </a:p>
      </dgm:t>
    </dgm:pt>
    <dgm:pt modelId="{C2728830-9A00-4764-A9F1-670DDF9E57B3}" type="sibTrans" cxnId="{058D75E7-8E09-41CE-ADFC-EEAD1556353B}">
      <dgm:prSet phldrT="4" phldr="0"/>
      <dgm:spPr>
        <a:solidFill>
          <a:schemeClr val="accent5"/>
        </a:solidFill>
        <a:ln>
          <a:noFill/>
        </a:ln>
      </dgm:spPr>
      <dgm:t>
        <a:bodyPr rtlCol="0"/>
        <a:lstStyle/>
        <a:p>
          <a:pPr rtl="0"/>
          <a:r>
            <a:rPr lang="en-GB" noProof="0"/>
            <a:t>4</a:t>
          </a:r>
          <a:endParaRPr lang="en-GB" noProof="0" dirty="0"/>
        </a:p>
      </dgm:t>
    </dgm:pt>
    <dgm:pt modelId="{869C0C7E-BD0C-4E5F-8D96-6B8EEC39B952}" type="pres">
      <dgm:prSet presAssocID="{0F5B3066-540F-4606-ADEC-65EB1C3E9627}" presName="Name0" presStyleCnt="0">
        <dgm:presLayoutVars>
          <dgm:animLvl val="lvl"/>
          <dgm:resizeHandles val="exact"/>
        </dgm:presLayoutVars>
      </dgm:prSet>
      <dgm:spPr/>
    </dgm:pt>
    <dgm:pt modelId="{A1C50682-E81A-4719-9746-6B052BFB6DD3}" type="pres">
      <dgm:prSet presAssocID="{198ACE8E-34F4-43E6-BB2E-1809B1CC58DC}" presName="compositeNode" presStyleCnt="0">
        <dgm:presLayoutVars>
          <dgm:bulletEnabled val="1"/>
        </dgm:presLayoutVars>
      </dgm:prSet>
      <dgm:spPr/>
    </dgm:pt>
    <dgm:pt modelId="{1896CBD6-4A99-4E4A-A270-A70AEFBAAF7E}" type="pres">
      <dgm:prSet presAssocID="{198ACE8E-34F4-43E6-BB2E-1809B1CC58DC}" presName="bgRect" presStyleLbl="bgAccFollowNode1" presStyleIdx="0" presStyleCnt="4"/>
      <dgm:spPr/>
    </dgm:pt>
    <dgm:pt modelId="{9C3A7F13-9585-42DF-AD32-B56F82B123C8}" type="pres">
      <dgm:prSet presAssocID="{C54063C4-24CD-4834-9424-53756AE38C6B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923B2301-552B-45D2-9EF0-53A10AA17FC6}" type="pres">
      <dgm:prSet presAssocID="{198ACE8E-34F4-43E6-BB2E-1809B1CC58DC}" presName="bottomLine" presStyleLbl="alignNode1" presStyleIdx="1" presStyleCnt="8">
        <dgm:presLayoutVars/>
      </dgm:prSet>
      <dgm:spPr>
        <a:ln>
          <a:solidFill>
            <a:schemeClr val="accent1"/>
          </a:solidFill>
        </a:ln>
      </dgm:spPr>
    </dgm:pt>
    <dgm:pt modelId="{1636F17A-F9E0-460B-890B-A46A6E583FD1}" type="pres">
      <dgm:prSet presAssocID="{198ACE8E-34F4-43E6-BB2E-1809B1CC58DC}" presName="nodeText" presStyleLbl="bgAccFollowNode1" presStyleIdx="0" presStyleCnt="4">
        <dgm:presLayoutVars>
          <dgm:bulletEnabled val="1"/>
        </dgm:presLayoutVars>
      </dgm:prSet>
      <dgm:spPr/>
    </dgm:pt>
    <dgm:pt modelId="{CE18CCA6-9206-4DD7-BE09-5291C62117AB}" type="pres">
      <dgm:prSet presAssocID="{C54063C4-24CD-4834-9424-53756AE38C6B}" presName="sibTrans" presStyleCnt="0"/>
      <dgm:spPr/>
    </dgm:pt>
    <dgm:pt modelId="{B75A207A-E561-4A33-8860-3580568F46B8}" type="pres">
      <dgm:prSet presAssocID="{0F6BA1FB-59E5-4F16-A7B4-1533BB1F09E4}" presName="compositeNode" presStyleCnt="0">
        <dgm:presLayoutVars>
          <dgm:bulletEnabled val="1"/>
        </dgm:presLayoutVars>
      </dgm:prSet>
      <dgm:spPr/>
    </dgm:pt>
    <dgm:pt modelId="{02F7283A-0FC3-4AF1-AA94-0270DC0B1C33}" type="pres">
      <dgm:prSet presAssocID="{0F6BA1FB-59E5-4F16-A7B4-1533BB1F09E4}" presName="bgRect" presStyleLbl="bgAccFollowNode1" presStyleIdx="1" presStyleCnt="4"/>
      <dgm:spPr/>
    </dgm:pt>
    <dgm:pt modelId="{C08FC467-91FE-48BD-B243-273925C2B75A}" type="pres">
      <dgm:prSet presAssocID="{7DBF5CB5-29DD-4671-A0F3-981D48571500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DE393E47-CBB6-4D77-A342-C9AFD9FC8CB6}" type="pres">
      <dgm:prSet presAssocID="{0F6BA1FB-59E5-4F16-A7B4-1533BB1F09E4}" presName="bottomLine" presStyleLbl="alignNode1" presStyleIdx="3" presStyleCnt="8">
        <dgm:presLayoutVars/>
      </dgm:prSet>
      <dgm:spPr>
        <a:ln>
          <a:solidFill>
            <a:schemeClr val="accent2"/>
          </a:solidFill>
        </a:ln>
      </dgm:spPr>
    </dgm:pt>
    <dgm:pt modelId="{6209B655-7BD8-4C2E-802B-7A837190A817}" type="pres">
      <dgm:prSet presAssocID="{0F6BA1FB-59E5-4F16-A7B4-1533BB1F09E4}" presName="nodeText" presStyleLbl="bgAccFollowNode1" presStyleIdx="1" presStyleCnt="4">
        <dgm:presLayoutVars>
          <dgm:bulletEnabled val="1"/>
        </dgm:presLayoutVars>
      </dgm:prSet>
      <dgm:spPr/>
    </dgm:pt>
    <dgm:pt modelId="{44DA27FB-BF39-4511-84EF-E3EA3F12D2B6}" type="pres">
      <dgm:prSet presAssocID="{7DBF5CB5-29DD-4671-A0F3-981D48571500}" presName="sibTrans" presStyleCnt="0"/>
      <dgm:spPr/>
    </dgm:pt>
    <dgm:pt modelId="{9ED209A7-CD15-4C32-9372-A0384698B942}" type="pres">
      <dgm:prSet presAssocID="{1D096F01-AEA8-401D-8348-98E9A81F3CE0}" presName="compositeNode" presStyleCnt="0">
        <dgm:presLayoutVars>
          <dgm:bulletEnabled val="1"/>
        </dgm:presLayoutVars>
      </dgm:prSet>
      <dgm:spPr/>
    </dgm:pt>
    <dgm:pt modelId="{B5DA272C-701A-4327-802B-15E4D04DF389}" type="pres">
      <dgm:prSet presAssocID="{1D096F01-AEA8-401D-8348-98E9A81F3CE0}" presName="bgRect" presStyleLbl="bgAccFollowNode1" presStyleIdx="2" presStyleCnt="4" custScaleX="117085"/>
      <dgm:spPr/>
    </dgm:pt>
    <dgm:pt modelId="{4104A2F1-FB99-4C42-8067-46B8EEEC9610}" type="pres">
      <dgm:prSet presAssocID="{6088456C-4B73-4948-985C-DD954DEF44EF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2EB92C72-3528-4913-AFF6-FF0B4F338399}" type="pres">
      <dgm:prSet presAssocID="{1D096F01-AEA8-401D-8348-98E9A81F3CE0}" presName="bottomLine" presStyleLbl="alignNode1" presStyleIdx="5" presStyleCnt="8">
        <dgm:presLayoutVars/>
      </dgm:prSet>
      <dgm:spPr>
        <a:solidFill>
          <a:schemeClr val="accent4"/>
        </a:solidFill>
        <a:ln>
          <a:solidFill>
            <a:schemeClr val="accent4"/>
          </a:solidFill>
        </a:ln>
      </dgm:spPr>
    </dgm:pt>
    <dgm:pt modelId="{74E21D92-0946-4075-ABB7-F58F125D081F}" type="pres">
      <dgm:prSet presAssocID="{1D096F01-AEA8-401D-8348-98E9A81F3CE0}" presName="nodeText" presStyleLbl="bgAccFollowNode1" presStyleIdx="2" presStyleCnt="4">
        <dgm:presLayoutVars>
          <dgm:bulletEnabled val="1"/>
        </dgm:presLayoutVars>
      </dgm:prSet>
      <dgm:spPr/>
    </dgm:pt>
    <dgm:pt modelId="{E7F9CACB-FE98-4F37-853A-1B05B4BF4385}" type="pres">
      <dgm:prSet presAssocID="{6088456C-4B73-4948-985C-DD954DEF44EF}" presName="sibTrans" presStyleCnt="0"/>
      <dgm:spPr/>
    </dgm:pt>
    <dgm:pt modelId="{313C51D3-DB7E-4530-8AFA-F0AE0E26CE2D}" type="pres">
      <dgm:prSet presAssocID="{DE16CBB4-D3F4-44AD-8379-3A5D78B889D5}" presName="compositeNode" presStyleCnt="0">
        <dgm:presLayoutVars>
          <dgm:bulletEnabled val="1"/>
        </dgm:presLayoutVars>
      </dgm:prSet>
      <dgm:spPr/>
    </dgm:pt>
    <dgm:pt modelId="{549A837B-0FA3-4970-A9F9-3BD236350D3D}" type="pres">
      <dgm:prSet presAssocID="{DE16CBB4-D3F4-44AD-8379-3A5D78B889D5}" presName="bgRect" presStyleLbl="bgAccFollowNode1" presStyleIdx="3" presStyleCnt="4"/>
      <dgm:spPr/>
    </dgm:pt>
    <dgm:pt modelId="{AC6B335A-D8B4-46D8-93DE-B9EF1773F6AC}" type="pres">
      <dgm:prSet presAssocID="{C2728830-9A00-4764-A9F1-670DDF9E57B3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7B3E0A16-DB85-46CA-87D6-4D39F6DBFC52}" type="pres">
      <dgm:prSet presAssocID="{DE16CBB4-D3F4-44AD-8379-3A5D78B889D5}" presName="bottomLine" presStyleLbl="alignNode1" presStyleIdx="7" presStyleCnt="8">
        <dgm:presLayoutVars/>
      </dgm:prSet>
      <dgm:spPr>
        <a:ln>
          <a:solidFill>
            <a:schemeClr val="accent5"/>
          </a:solidFill>
        </a:ln>
      </dgm:spPr>
    </dgm:pt>
    <dgm:pt modelId="{B80B8360-3897-45DE-BD0A-F9CCC9BAC34F}" type="pres">
      <dgm:prSet presAssocID="{DE16CBB4-D3F4-44AD-8379-3A5D78B889D5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F47EB913-8831-49CC-ABE6-AB555FA6F993}" type="presOf" srcId="{6088456C-4B73-4948-985C-DD954DEF44EF}" destId="{4104A2F1-FB99-4C42-8067-46B8EEEC9610}" srcOrd="0" destOrd="0" presId="urn:microsoft.com/office/officeart/2016/7/layout/BasicLinearProcessNumbered#1"/>
    <dgm:cxn modelId="{EB7FE821-06C9-4CFA-BBFF-63BF8C7F1444}" type="presOf" srcId="{198ACE8E-34F4-43E6-BB2E-1809B1CC58DC}" destId="{1896CBD6-4A99-4E4A-A270-A70AEFBAAF7E}" srcOrd="0" destOrd="0" presId="urn:microsoft.com/office/officeart/2016/7/layout/BasicLinearProcessNumbered#1"/>
    <dgm:cxn modelId="{9B21BC25-6F2C-47C2-8285-8E9BB26D02F7}" type="presOf" srcId="{DE16CBB4-D3F4-44AD-8379-3A5D78B889D5}" destId="{B80B8360-3897-45DE-BD0A-F9CCC9BAC34F}" srcOrd="1" destOrd="0" presId="urn:microsoft.com/office/officeart/2016/7/layout/BasicLinearProcessNumbered#1"/>
    <dgm:cxn modelId="{A7465026-5EB9-4359-B2CA-62409A490278}" type="presOf" srcId="{0F5B3066-540F-4606-ADEC-65EB1C3E9627}" destId="{869C0C7E-BD0C-4E5F-8D96-6B8EEC39B952}" srcOrd="0" destOrd="0" presId="urn:microsoft.com/office/officeart/2016/7/layout/BasicLinearProcessNumbered#1"/>
    <dgm:cxn modelId="{500C1428-BAD2-4EA1-AAAB-CD4D6F648C0B}" type="presOf" srcId="{0F6BA1FB-59E5-4F16-A7B4-1533BB1F09E4}" destId="{02F7283A-0FC3-4AF1-AA94-0270DC0B1C33}" srcOrd="0" destOrd="0" presId="urn:microsoft.com/office/officeart/2016/7/layout/BasicLinearProcessNumbered#1"/>
    <dgm:cxn modelId="{8327A44B-5326-4A8B-9B23-A3D3C09A16F3}" srcId="{0F5B3066-540F-4606-ADEC-65EB1C3E9627}" destId="{198ACE8E-34F4-43E6-BB2E-1809B1CC58DC}" srcOrd="0" destOrd="0" parTransId="{49F555B2-B165-4CB6-8578-DF4BCD791ABF}" sibTransId="{C54063C4-24CD-4834-9424-53756AE38C6B}"/>
    <dgm:cxn modelId="{619E3C68-1E17-487D-ABC8-EB727F4952A3}" type="presOf" srcId="{C54063C4-24CD-4834-9424-53756AE38C6B}" destId="{9C3A7F13-9585-42DF-AD32-B56F82B123C8}" srcOrd="0" destOrd="0" presId="urn:microsoft.com/office/officeart/2016/7/layout/BasicLinearProcessNumbered#1"/>
    <dgm:cxn modelId="{F4BF496B-2EAC-4B21-A290-8C4A35AC4213}" type="presOf" srcId="{7DBF5CB5-29DD-4671-A0F3-981D48571500}" destId="{C08FC467-91FE-48BD-B243-273925C2B75A}" srcOrd="0" destOrd="0" presId="urn:microsoft.com/office/officeart/2016/7/layout/BasicLinearProcessNumbered#1"/>
    <dgm:cxn modelId="{32F29D6B-8717-40AA-AB41-CDE85B6445F2}" type="presOf" srcId="{C2728830-9A00-4764-A9F1-670DDF9E57B3}" destId="{AC6B335A-D8B4-46D8-93DE-B9EF1773F6AC}" srcOrd="0" destOrd="0" presId="urn:microsoft.com/office/officeart/2016/7/layout/BasicLinearProcessNumbered#1"/>
    <dgm:cxn modelId="{EF38696C-3284-4D81-8B6A-406B0A4B5478}" type="presOf" srcId="{DE16CBB4-D3F4-44AD-8379-3A5D78B889D5}" destId="{549A837B-0FA3-4970-A9F9-3BD236350D3D}" srcOrd="0" destOrd="0" presId="urn:microsoft.com/office/officeart/2016/7/layout/BasicLinearProcessNumbered#1"/>
    <dgm:cxn modelId="{2E8EE86D-D18A-48C5-817B-661FEDBE5EB5}" type="presOf" srcId="{0F6BA1FB-59E5-4F16-A7B4-1533BB1F09E4}" destId="{6209B655-7BD8-4C2E-802B-7A837190A817}" srcOrd="1" destOrd="0" presId="urn:microsoft.com/office/officeart/2016/7/layout/BasicLinearProcessNumbered#1"/>
    <dgm:cxn modelId="{AA103CB4-BE4E-4C3C-8A8A-83391F2FB47F}" type="presOf" srcId="{1D096F01-AEA8-401D-8348-98E9A81F3CE0}" destId="{B5DA272C-701A-4327-802B-15E4D04DF389}" srcOrd="0" destOrd="0" presId="urn:microsoft.com/office/officeart/2016/7/layout/BasicLinearProcessNumbered#1"/>
    <dgm:cxn modelId="{EC143BBE-149C-4B2B-96B6-7B3C8595B821}" type="presOf" srcId="{1D096F01-AEA8-401D-8348-98E9A81F3CE0}" destId="{74E21D92-0946-4075-ABB7-F58F125D081F}" srcOrd="1" destOrd="0" presId="urn:microsoft.com/office/officeart/2016/7/layout/BasicLinearProcessNumbered#1"/>
    <dgm:cxn modelId="{FD2381C0-DA6F-4859-90D6-313730044E7C}" srcId="{0F5B3066-540F-4606-ADEC-65EB1C3E9627}" destId="{1D096F01-AEA8-401D-8348-98E9A81F3CE0}" srcOrd="2" destOrd="0" parTransId="{AB9DA1CE-0370-48BB-8362-3A4CBF7FFB29}" sibTransId="{6088456C-4B73-4948-985C-DD954DEF44EF}"/>
    <dgm:cxn modelId="{8CB3EED4-728A-4D4F-ACB4-5DD629623D8A}" type="presOf" srcId="{198ACE8E-34F4-43E6-BB2E-1809B1CC58DC}" destId="{1636F17A-F9E0-460B-890B-A46A6E583FD1}" srcOrd="1" destOrd="0" presId="urn:microsoft.com/office/officeart/2016/7/layout/BasicLinearProcessNumbered#1"/>
    <dgm:cxn modelId="{F0FA65E5-FB81-4E7A-9467-65363565F4A0}" srcId="{0F5B3066-540F-4606-ADEC-65EB1C3E9627}" destId="{0F6BA1FB-59E5-4F16-A7B4-1533BB1F09E4}" srcOrd="1" destOrd="0" parTransId="{6A557BB1-C0DD-44CB-8745-CE5481476209}" sibTransId="{7DBF5CB5-29DD-4671-A0F3-981D48571500}"/>
    <dgm:cxn modelId="{058D75E7-8E09-41CE-ADFC-EEAD1556353B}" srcId="{0F5B3066-540F-4606-ADEC-65EB1C3E9627}" destId="{DE16CBB4-D3F4-44AD-8379-3A5D78B889D5}" srcOrd="3" destOrd="0" parTransId="{917142D8-7514-46BB-B61D-8633F0189C31}" sibTransId="{C2728830-9A00-4764-A9F1-670DDF9E57B3}"/>
    <dgm:cxn modelId="{6FD83AE8-DB7F-4EFE-8F0A-58735E6AEC64}" type="presParOf" srcId="{869C0C7E-BD0C-4E5F-8D96-6B8EEC39B952}" destId="{A1C50682-E81A-4719-9746-6B052BFB6DD3}" srcOrd="0" destOrd="0" presId="urn:microsoft.com/office/officeart/2016/7/layout/BasicLinearProcessNumbered#1"/>
    <dgm:cxn modelId="{AA17009A-379B-43BE-97BA-12B67036AD90}" type="presParOf" srcId="{A1C50682-E81A-4719-9746-6B052BFB6DD3}" destId="{1896CBD6-4A99-4E4A-A270-A70AEFBAAF7E}" srcOrd="0" destOrd="0" presId="urn:microsoft.com/office/officeart/2016/7/layout/BasicLinearProcessNumbered#1"/>
    <dgm:cxn modelId="{6D85C09F-1D0A-406F-9396-06638BA4FD92}" type="presParOf" srcId="{A1C50682-E81A-4719-9746-6B052BFB6DD3}" destId="{9C3A7F13-9585-42DF-AD32-B56F82B123C8}" srcOrd="1" destOrd="0" presId="urn:microsoft.com/office/officeart/2016/7/layout/BasicLinearProcessNumbered#1"/>
    <dgm:cxn modelId="{794669B6-74B7-439A-8EE2-238314813197}" type="presParOf" srcId="{A1C50682-E81A-4719-9746-6B052BFB6DD3}" destId="{923B2301-552B-45D2-9EF0-53A10AA17FC6}" srcOrd="2" destOrd="0" presId="urn:microsoft.com/office/officeart/2016/7/layout/BasicLinearProcessNumbered#1"/>
    <dgm:cxn modelId="{23ECCBA1-941D-4643-9618-18F560A80DAB}" type="presParOf" srcId="{A1C50682-E81A-4719-9746-6B052BFB6DD3}" destId="{1636F17A-F9E0-460B-890B-A46A6E583FD1}" srcOrd="3" destOrd="0" presId="urn:microsoft.com/office/officeart/2016/7/layout/BasicLinearProcessNumbered#1"/>
    <dgm:cxn modelId="{84426433-1E67-4D55-9D10-3C4CF150BF28}" type="presParOf" srcId="{869C0C7E-BD0C-4E5F-8D96-6B8EEC39B952}" destId="{CE18CCA6-9206-4DD7-BE09-5291C62117AB}" srcOrd="1" destOrd="0" presId="urn:microsoft.com/office/officeart/2016/7/layout/BasicLinearProcessNumbered#1"/>
    <dgm:cxn modelId="{16E156BA-CA11-45E4-B5EA-B4F3067B424F}" type="presParOf" srcId="{869C0C7E-BD0C-4E5F-8D96-6B8EEC39B952}" destId="{B75A207A-E561-4A33-8860-3580568F46B8}" srcOrd="2" destOrd="0" presId="urn:microsoft.com/office/officeart/2016/7/layout/BasicLinearProcessNumbered#1"/>
    <dgm:cxn modelId="{63957AA2-61FB-47C5-9B97-06D23CB5FDF5}" type="presParOf" srcId="{B75A207A-E561-4A33-8860-3580568F46B8}" destId="{02F7283A-0FC3-4AF1-AA94-0270DC0B1C33}" srcOrd="0" destOrd="0" presId="urn:microsoft.com/office/officeart/2016/7/layout/BasicLinearProcessNumbered#1"/>
    <dgm:cxn modelId="{3099F022-A87D-4FA3-8BC3-9575F846BC44}" type="presParOf" srcId="{B75A207A-E561-4A33-8860-3580568F46B8}" destId="{C08FC467-91FE-48BD-B243-273925C2B75A}" srcOrd="1" destOrd="0" presId="urn:microsoft.com/office/officeart/2016/7/layout/BasicLinearProcessNumbered#1"/>
    <dgm:cxn modelId="{A2E37B9F-7D4B-49D4-AF46-9A540F2ACE59}" type="presParOf" srcId="{B75A207A-E561-4A33-8860-3580568F46B8}" destId="{DE393E47-CBB6-4D77-A342-C9AFD9FC8CB6}" srcOrd="2" destOrd="0" presId="urn:microsoft.com/office/officeart/2016/7/layout/BasicLinearProcessNumbered#1"/>
    <dgm:cxn modelId="{3374E4EC-7EA8-47C5-B2E6-92A2F8FDFB7F}" type="presParOf" srcId="{B75A207A-E561-4A33-8860-3580568F46B8}" destId="{6209B655-7BD8-4C2E-802B-7A837190A817}" srcOrd="3" destOrd="0" presId="urn:microsoft.com/office/officeart/2016/7/layout/BasicLinearProcessNumbered#1"/>
    <dgm:cxn modelId="{64EBAD3F-E38B-4135-AAA2-C165246599F7}" type="presParOf" srcId="{869C0C7E-BD0C-4E5F-8D96-6B8EEC39B952}" destId="{44DA27FB-BF39-4511-84EF-E3EA3F12D2B6}" srcOrd="3" destOrd="0" presId="urn:microsoft.com/office/officeart/2016/7/layout/BasicLinearProcessNumbered#1"/>
    <dgm:cxn modelId="{C047657C-4647-4043-950A-E8F7F675767E}" type="presParOf" srcId="{869C0C7E-BD0C-4E5F-8D96-6B8EEC39B952}" destId="{9ED209A7-CD15-4C32-9372-A0384698B942}" srcOrd="4" destOrd="0" presId="urn:microsoft.com/office/officeart/2016/7/layout/BasicLinearProcessNumbered#1"/>
    <dgm:cxn modelId="{0F5F3613-D3F0-4FA7-ACBA-C61DDC0B6FCC}" type="presParOf" srcId="{9ED209A7-CD15-4C32-9372-A0384698B942}" destId="{B5DA272C-701A-4327-802B-15E4D04DF389}" srcOrd="0" destOrd="0" presId="urn:microsoft.com/office/officeart/2016/7/layout/BasicLinearProcessNumbered#1"/>
    <dgm:cxn modelId="{AB7A54D4-8E23-4583-8E98-345042A04591}" type="presParOf" srcId="{9ED209A7-CD15-4C32-9372-A0384698B942}" destId="{4104A2F1-FB99-4C42-8067-46B8EEEC9610}" srcOrd="1" destOrd="0" presId="urn:microsoft.com/office/officeart/2016/7/layout/BasicLinearProcessNumbered#1"/>
    <dgm:cxn modelId="{06C75B26-0F3E-41ED-839F-4D64199F4461}" type="presParOf" srcId="{9ED209A7-CD15-4C32-9372-A0384698B942}" destId="{2EB92C72-3528-4913-AFF6-FF0B4F338399}" srcOrd="2" destOrd="0" presId="urn:microsoft.com/office/officeart/2016/7/layout/BasicLinearProcessNumbered#1"/>
    <dgm:cxn modelId="{AAB9864E-92C0-4EA3-9F0E-6EB52D100EBE}" type="presParOf" srcId="{9ED209A7-CD15-4C32-9372-A0384698B942}" destId="{74E21D92-0946-4075-ABB7-F58F125D081F}" srcOrd="3" destOrd="0" presId="urn:microsoft.com/office/officeart/2016/7/layout/BasicLinearProcessNumbered#1"/>
    <dgm:cxn modelId="{13ED127B-27D7-4A94-8FC0-60DF0BA87D27}" type="presParOf" srcId="{869C0C7E-BD0C-4E5F-8D96-6B8EEC39B952}" destId="{E7F9CACB-FE98-4F37-853A-1B05B4BF4385}" srcOrd="5" destOrd="0" presId="urn:microsoft.com/office/officeart/2016/7/layout/BasicLinearProcessNumbered#1"/>
    <dgm:cxn modelId="{4B61CEE5-C2BB-4897-9CE0-A1A15D162F44}" type="presParOf" srcId="{869C0C7E-BD0C-4E5F-8D96-6B8EEC39B952}" destId="{313C51D3-DB7E-4530-8AFA-F0AE0E26CE2D}" srcOrd="6" destOrd="0" presId="urn:microsoft.com/office/officeart/2016/7/layout/BasicLinearProcessNumbered#1"/>
    <dgm:cxn modelId="{9B85DE27-B7E4-402F-BE27-E3C3985E9A79}" type="presParOf" srcId="{313C51D3-DB7E-4530-8AFA-F0AE0E26CE2D}" destId="{549A837B-0FA3-4970-A9F9-3BD236350D3D}" srcOrd="0" destOrd="0" presId="urn:microsoft.com/office/officeart/2016/7/layout/BasicLinearProcessNumbered#1"/>
    <dgm:cxn modelId="{9D5D9389-D124-429A-8F96-49696F6F4EF9}" type="presParOf" srcId="{313C51D3-DB7E-4530-8AFA-F0AE0E26CE2D}" destId="{AC6B335A-D8B4-46D8-93DE-B9EF1773F6AC}" srcOrd="1" destOrd="0" presId="urn:microsoft.com/office/officeart/2016/7/layout/BasicLinearProcessNumbered#1"/>
    <dgm:cxn modelId="{AEF2A504-6850-4ED8-81A9-8B6F7FF43DCD}" type="presParOf" srcId="{313C51D3-DB7E-4530-8AFA-F0AE0E26CE2D}" destId="{7B3E0A16-DB85-46CA-87D6-4D39F6DBFC52}" srcOrd="2" destOrd="0" presId="urn:microsoft.com/office/officeart/2016/7/layout/BasicLinearProcessNumbered#1"/>
    <dgm:cxn modelId="{25F27692-3F46-46F7-BF34-29BD99560D08}" type="presParOf" srcId="{313C51D3-DB7E-4530-8AFA-F0AE0E26CE2D}" destId="{B80B8360-3897-45DE-BD0A-F9CCC9BAC34F}" srcOrd="3" destOrd="0" presId="urn:microsoft.com/office/officeart/2016/7/layout/BasicLinearProcessNumbered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96CBD6-4A99-4E4A-A270-A70AEFBAAF7E}">
      <dsp:nvSpPr>
        <dsp:cNvPr id="0" name=""/>
        <dsp:cNvSpPr/>
      </dsp:nvSpPr>
      <dsp:spPr>
        <a:xfrm>
          <a:off x="957" y="590263"/>
          <a:ext cx="2500131" cy="3500184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920" tIns="330200" rIns="194920" bIns="330200" numCol="1" spcCol="1270" rtlCol="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noProof="0" dirty="0"/>
            <a:t>Environments and Affordances: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noProof="0" dirty="0"/>
            <a:t>- Observations with relevant research investigating strengths and limitations.</a:t>
          </a:r>
          <a:endParaRPr lang="en-GB" sz="1800" kern="1200" noProof="0" dirty="0"/>
        </a:p>
      </dsp:txBody>
      <dsp:txXfrm>
        <a:off x="957" y="1920333"/>
        <a:ext cx="2500131" cy="2100110"/>
      </dsp:txXfrm>
    </dsp:sp>
    <dsp:sp modelId="{9C3A7F13-9585-42DF-AD32-B56F82B123C8}">
      <dsp:nvSpPr>
        <dsp:cNvPr id="0" name=""/>
        <dsp:cNvSpPr/>
      </dsp:nvSpPr>
      <dsp:spPr>
        <a:xfrm>
          <a:off x="725995" y="940282"/>
          <a:ext cx="1050055" cy="1050055"/>
        </a:xfrm>
        <a:prstGeom prst="ellipse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866" tIns="12700" rIns="81866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noProof="0"/>
            <a:t>1</a:t>
          </a:r>
          <a:endParaRPr lang="en-GB" sz="4800" kern="1200" noProof="0" dirty="0"/>
        </a:p>
      </dsp:txBody>
      <dsp:txXfrm>
        <a:off x="879772" y="1094059"/>
        <a:ext cx="742501" cy="742501"/>
      </dsp:txXfrm>
    </dsp:sp>
    <dsp:sp modelId="{923B2301-552B-45D2-9EF0-53A10AA17FC6}">
      <dsp:nvSpPr>
        <dsp:cNvPr id="0" name=""/>
        <dsp:cNvSpPr/>
      </dsp:nvSpPr>
      <dsp:spPr>
        <a:xfrm>
          <a:off x="957" y="4090376"/>
          <a:ext cx="2500131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7283A-0FC3-4AF1-AA94-0270DC0B1C33}">
      <dsp:nvSpPr>
        <dsp:cNvPr id="0" name=""/>
        <dsp:cNvSpPr/>
      </dsp:nvSpPr>
      <dsp:spPr>
        <a:xfrm>
          <a:off x="2751102" y="590263"/>
          <a:ext cx="2500131" cy="3500184"/>
        </a:xfrm>
        <a:prstGeom prst="rect">
          <a:avLst/>
        </a:prstGeom>
        <a:solidFill>
          <a:schemeClr val="accent2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920" tIns="330200" rIns="194920" bIns="330200" numCol="1" spcCol="1270" rtlCol="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noProof="0" dirty="0"/>
            <a:t>Inclusion of Nature: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u="none" kern="1200" noProof="0" dirty="0"/>
            <a:t>- Observations with relevant research investigating strengths and limitations.</a:t>
          </a:r>
          <a:endParaRPr lang="en-GB" sz="1800" kern="1200" noProof="0" dirty="0"/>
        </a:p>
      </dsp:txBody>
      <dsp:txXfrm>
        <a:off x="2751102" y="1920333"/>
        <a:ext cx="2500131" cy="2100110"/>
      </dsp:txXfrm>
    </dsp:sp>
    <dsp:sp modelId="{C08FC467-91FE-48BD-B243-273925C2B75A}">
      <dsp:nvSpPr>
        <dsp:cNvPr id="0" name=""/>
        <dsp:cNvSpPr/>
      </dsp:nvSpPr>
      <dsp:spPr>
        <a:xfrm>
          <a:off x="3476140" y="940282"/>
          <a:ext cx="1050055" cy="1050055"/>
        </a:xfrm>
        <a:prstGeom prst="ellipse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866" tIns="12700" rIns="81866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noProof="0"/>
            <a:t>2</a:t>
          </a:r>
          <a:endParaRPr lang="en-GB" sz="4800" kern="1200" noProof="0" dirty="0"/>
        </a:p>
      </dsp:txBody>
      <dsp:txXfrm>
        <a:off x="3629917" y="1094059"/>
        <a:ext cx="742501" cy="742501"/>
      </dsp:txXfrm>
    </dsp:sp>
    <dsp:sp modelId="{DE393E47-CBB6-4D77-A342-C9AFD9FC8CB6}">
      <dsp:nvSpPr>
        <dsp:cNvPr id="0" name=""/>
        <dsp:cNvSpPr/>
      </dsp:nvSpPr>
      <dsp:spPr>
        <a:xfrm>
          <a:off x="2751102" y="4090376"/>
          <a:ext cx="2500131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DA272C-701A-4327-802B-15E4D04DF389}">
      <dsp:nvSpPr>
        <dsp:cNvPr id="0" name=""/>
        <dsp:cNvSpPr/>
      </dsp:nvSpPr>
      <dsp:spPr>
        <a:xfrm>
          <a:off x="5501247" y="590263"/>
          <a:ext cx="2927279" cy="3500184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920" tIns="330200" rIns="194920" bIns="330200" numCol="1" spcCol="1270" rtlCol="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noProof="0" dirty="0"/>
            <a:t>Development:</a:t>
          </a:r>
        </a:p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noProof="0" dirty="0"/>
            <a:t>Physical</a:t>
          </a:r>
        </a:p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noProof="0" dirty="0"/>
            <a:t>Academic</a:t>
          </a:r>
        </a:p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noProof="0" dirty="0"/>
            <a:t>Social and Emotional</a:t>
          </a:r>
        </a:p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u="none" kern="1200" noProof="0" dirty="0"/>
            <a:t>- Observations with relevant research investigating strengths and limitations.</a:t>
          </a:r>
          <a:endParaRPr lang="en-GB" sz="1400" kern="1200" noProof="0" dirty="0"/>
        </a:p>
      </dsp:txBody>
      <dsp:txXfrm>
        <a:off x="5501247" y="1920333"/>
        <a:ext cx="2927279" cy="2100110"/>
      </dsp:txXfrm>
    </dsp:sp>
    <dsp:sp modelId="{4104A2F1-FB99-4C42-8067-46B8EEEC9610}">
      <dsp:nvSpPr>
        <dsp:cNvPr id="0" name=""/>
        <dsp:cNvSpPr/>
      </dsp:nvSpPr>
      <dsp:spPr>
        <a:xfrm>
          <a:off x="6439859" y="940282"/>
          <a:ext cx="1050055" cy="1050055"/>
        </a:xfrm>
        <a:prstGeom prst="ellipse">
          <a:avLst/>
        </a:prstGeom>
        <a:solidFill>
          <a:schemeClr val="accent4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866" tIns="12700" rIns="81866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noProof="0"/>
            <a:t>3</a:t>
          </a:r>
          <a:endParaRPr lang="en-GB" sz="4800" kern="1200" noProof="0" dirty="0"/>
        </a:p>
      </dsp:txBody>
      <dsp:txXfrm>
        <a:off x="6593636" y="1094059"/>
        <a:ext cx="742501" cy="742501"/>
      </dsp:txXfrm>
    </dsp:sp>
    <dsp:sp modelId="{2EB92C72-3528-4913-AFF6-FF0B4F338399}">
      <dsp:nvSpPr>
        <dsp:cNvPr id="0" name=""/>
        <dsp:cNvSpPr/>
      </dsp:nvSpPr>
      <dsp:spPr>
        <a:xfrm>
          <a:off x="5714821" y="4090376"/>
          <a:ext cx="2500131" cy="72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9A837B-0FA3-4970-A9F9-3BD236350D3D}">
      <dsp:nvSpPr>
        <dsp:cNvPr id="0" name=""/>
        <dsp:cNvSpPr/>
      </dsp:nvSpPr>
      <dsp:spPr>
        <a:xfrm>
          <a:off x="8678539" y="590263"/>
          <a:ext cx="2500131" cy="3500184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920" tIns="330200" rIns="194920" bIns="330200" numCol="1" spcCol="1270" rtlCol="0" anchor="t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u="none" kern="1200" noProof="0" dirty="0"/>
            <a:t>Brief Conclusion with recommendations. </a:t>
          </a:r>
          <a:endParaRPr lang="en-GB" sz="1900" kern="1200" noProof="0" dirty="0"/>
        </a:p>
      </dsp:txBody>
      <dsp:txXfrm>
        <a:off x="8678539" y="1920333"/>
        <a:ext cx="2500131" cy="2100110"/>
      </dsp:txXfrm>
    </dsp:sp>
    <dsp:sp modelId="{AC6B335A-D8B4-46D8-93DE-B9EF1773F6AC}">
      <dsp:nvSpPr>
        <dsp:cNvPr id="0" name=""/>
        <dsp:cNvSpPr/>
      </dsp:nvSpPr>
      <dsp:spPr>
        <a:xfrm>
          <a:off x="9403578" y="940282"/>
          <a:ext cx="1050055" cy="1050055"/>
        </a:xfrm>
        <a:prstGeom prst="ellipse">
          <a:avLst/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866" tIns="12700" rIns="81866" bIns="12700" numCol="1" spcCol="1270" rtlCol="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noProof="0"/>
            <a:t>4</a:t>
          </a:r>
          <a:endParaRPr lang="en-GB" sz="4800" kern="1200" noProof="0" dirty="0"/>
        </a:p>
      </dsp:txBody>
      <dsp:txXfrm>
        <a:off x="9557355" y="1094059"/>
        <a:ext cx="742501" cy="742501"/>
      </dsp:txXfrm>
    </dsp:sp>
    <dsp:sp modelId="{7B3E0A16-DB85-46CA-87D6-4D39F6DBFC52}">
      <dsp:nvSpPr>
        <dsp:cNvPr id="0" name=""/>
        <dsp:cNvSpPr/>
      </dsp:nvSpPr>
      <dsp:spPr>
        <a:xfrm>
          <a:off x="8678539" y="4090376"/>
          <a:ext cx="2500131" cy="7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#1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{AB8E97A3-458B-4459-8849-EF3A8D885423}">
          <dgm:prSet phldrT="1"/>
          <dgm:t>
            <a:bodyPr rtlCol="0"/>
            <a:lstStyle/>
            <a:p>
              <a:pPr rtl="0"/>
              <a:r>
                <a:t>1</a:t>
              </a:r>
            </a:p>
          </dgm:t>
        </dgm:pt>
        <dgm:pt modelId="201" type="sibTrans" cxnId="{95F9FFCB-1BFC-4B36-BE44-D6A1469F21C3}">
          <dgm:prSet phldrT="2"/>
          <dgm:t>
            <a:bodyPr rtlCol="0"/>
            <a:lstStyle/>
            <a:p>
              <a:pPr rtl="0"/>
              <a:r>
                <a:t>2</a:t>
              </a:r>
            </a:p>
          </dgm:t>
        </dgm:pt>
        <dgm:pt modelId="301" type="sibTrans" cxnId="{A69863A3-5EBF-4CAE-AA51-83CA76DE20BB}">
          <dgm:prSet phldrT="3"/>
          <dgm:t>
            <a:bodyPr rtlCol="0"/>
            <a:lstStyle/>
            <a:p>
              <a:pPr rtl="0"/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87ADAB-0715-452F-8C44-811CB7F712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0AC0A-D7FF-4131-AA7A-5215899E4EE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4E079-3A7A-449C-B486-B22E81642837}" type="datetime1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D92EEF-3188-4BF1-9CC0-2B37F23EE7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2DB5F-D272-460E-AB4E-68937D5002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E1A43-7D66-4AF3-B057-6DD580E7A0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842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5DD03-4868-4DBD-8FDF-AA6B2BEDF17D}" type="datetime1">
              <a:rPr lang="en-GB" smtClean="0"/>
              <a:pPr/>
              <a:t>26/01/2023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40C6A29-4676-420C-BBE3-ACC2B80F64D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422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171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311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970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583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279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366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103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92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48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17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47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rtlCol="0"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rtlCol="0"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endParaRPr lang="en-GB" noProof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rtlCol="0"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 rtlCol="0"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rtlCol="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/>
              <a:pPr>
                <a:defRPr/>
              </a:pPr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endParaRPr lang="en-GB" noProof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endParaRPr lang="en-GB" noProof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 rtlCol="0"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 rtlCol="0"/>
          <a:lstStyle>
            <a:lvl1pPr algn="l">
              <a:defRPr>
                <a:latin typeface="+mn-lt"/>
              </a:defRPr>
            </a:lvl1pPr>
          </a:lstStyle>
          <a:p>
            <a:pPr algn="l"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 rtlCol="0"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science-environment-16963807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education.gov.scot/Documents/cfe-through-outdoor-learning.pdf" TargetMode="External"/><Relationship Id="rId4" Type="http://schemas.openxmlformats.org/officeDocument/2006/relationships/hyperlink" Target="https://www.bbc.co.uk/news/science-environment-367959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>
                <a:solidFill>
                  <a:srgbClr val="FFFFFF"/>
                </a:solidFill>
              </a:rPr>
              <a:t>The Importance of Outdoor Learning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 err="1">
                <a:solidFill>
                  <a:srgbClr val="FFFFFF"/>
                </a:solidFill>
              </a:rPr>
              <a:t>Dafydd</a:t>
            </a:r>
            <a:r>
              <a:rPr lang="en-GB" dirty="0">
                <a:solidFill>
                  <a:srgbClr val="FFFFFF"/>
                </a:solidFill>
              </a:rPr>
              <a:t> Rhys Lewis</a:t>
            </a:r>
          </a:p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290457-2071-4F7C-9327-CE85A282B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Rationale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67B1E24-2840-4BB0-AE5A-2320A01CB8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Outdoor learning – play and adventures.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All foundation phase environments should promote outdoor learning.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However, there are </a:t>
            </a:r>
            <a:r>
              <a:rPr lang="en-GB" b="1" u="sng" dirty="0"/>
              <a:t>limitations.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Shortages in funding, loss of green spaces, available time, weather and curriculum pressure. 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96B342A5-1683-4650-BB07-B98D8B23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lvl="0" rtl="0"/>
            <a:r>
              <a:rPr lang="en-GB" dirty="0"/>
              <a:t>The Importance of Outdoor Learning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46EEA4F1-5FA3-4EBF-97F1-DF392077D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2</a:t>
            </a:fld>
            <a:endParaRPr lang="en-GB"/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EC5D7985-F55D-31CF-E0E7-FC9D1CB6613D}"/>
              </a:ext>
            </a:extLst>
          </p:cNvPr>
          <p:cNvSpPr/>
          <p:nvPr/>
        </p:nvSpPr>
        <p:spPr>
          <a:xfrm rot="1287062">
            <a:off x="4074401" y="24271"/>
            <a:ext cx="3098169" cy="21500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Child-led </a:t>
            </a:r>
          </a:p>
        </p:txBody>
      </p:sp>
      <p:sp>
        <p:nvSpPr>
          <p:cNvPr id="3" name="5-point Star 2">
            <a:extLst>
              <a:ext uri="{FF2B5EF4-FFF2-40B4-BE49-F238E27FC236}">
                <a16:creationId xmlns:a16="http://schemas.microsoft.com/office/drawing/2014/main" id="{A01E03B3-2A7F-30E5-B30D-4ED2EE04F62B}"/>
              </a:ext>
            </a:extLst>
          </p:cNvPr>
          <p:cNvSpPr/>
          <p:nvPr/>
        </p:nvSpPr>
        <p:spPr>
          <a:xfrm rot="20540225">
            <a:off x="7061516" y="96975"/>
            <a:ext cx="3098169" cy="215007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Teacher-led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D46A8A9-2063-3736-6ED0-DD4A39536D42}"/>
              </a:ext>
            </a:extLst>
          </p:cNvPr>
          <p:cNvSpPr/>
          <p:nvPr/>
        </p:nvSpPr>
        <p:spPr>
          <a:xfrm>
            <a:off x="539496" y="5659395"/>
            <a:ext cx="5806440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Rivkin, 1995; BBC News, 2012; BBC News, 2016</a:t>
            </a:r>
            <a:r>
              <a:rPr lang="en-GB" dirty="0">
                <a:effectLst/>
              </a:rPr>
              <a:t> </a:t>
            </a:r>
            <a:endParaRPr lang="cy-GB" dirty="0"/>
          </a:p>
        </p:txBody>
      </p:sp>
      <p:pic>
        <p:nvPicPr>
          <p:cNvPr id="2050" name="Picture 2" descr="A Dreamy EYFS Playground For The Reginald Mitchell Primary School |  Pentagon Play">
            <a:extLst>
              <a:ext uri="{FF2B5EF4-FFF2-40B4-BE49-F238E27FC236}">
                <a16:creationId xmlns:a16="http://schemas.microsoft.com/office/drawing/2014/main" id="{934454E8-61C3-4713-7161-D757FD29B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2" t="9913" r="16930" b="22801"/>
          <a:stretch/>
        </p:blipFill>
        <p:spPr bwMode="auto">
          <a:xfrm>
            <a:off x="9594997" y="1291116"/>
            <a:ext cx="2580465" cy="244969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w to make outdoor learning work in primary school | Attainment and  Assessment | The Headteacher">
            <a:extLst>
              <a:ext uri="{FF2B5EF4-FFF2-40B4-BE49-F238E27FC236}">
                <a16:creationId xmlns:a16="http://schemas.microsoft.com/office/drawing/2014/main" id="{ABFA34BC-76CC-0321-19E6-E00E6DD36B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0" r="11828"/>
          <a:stretch/>
        </p:blipFill>
        <p:spPr bwMode="auto">
          <a:xfrm>
            <a:off x="6577146" y="2811796"/>
            <a:ext cx="4066907" cy="361384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193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16DAA-1ACF-4343-A637-D55C4A5DE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Contents</a:t>
            </a:r>
          </a:p>
        </p:txBody>
      </p:sp>
      <p:graphicFrame>
        <p:nvGraphicFramePr>
          <p:cNvPr id="4" name="Content Placeholder 4" descr="timeline SmartArt graphic&#10;">
            <a:extLst>
              <a:ext uri="{FF2B5EF4-FFF2-40B4-BE49-F238E27FC236}">
                <a16:creationId xmlns:a16="http://schemas.microsoft.com/office/drawing/2014/main" id="{E246B7D8-C843-490A-A5BB-04DFA74A3D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3355429"/>
              </p:ext>
            </p:extLst>
          </p:nvPr>
        </p:nvGraphicFramePr>
        <p:xfrm>
          <a:off x="506185" y="1088644"/>
          <a:ext cx="11179629" cy="4680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E614C4-AF93-47E4-AAAE-E508A893E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8B6466-CC56-4078-BB0C-7A0D5CB3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2647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8010" y="1389888"/>
            <a:ext cx="3599276" cy="4069080"/>
          </a:xfrm>
        </p:spPr>
        <p:txBody>
          <a:bodyPr rtlCol="0"/>
          <a:lstStyle/>
          <a:p>
            <a:pPr rtl="0"/>
            <a:r>
              <a:rPr lang="en-GB" dirty="0"/>
              <a:t>Environments and Affordances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B84E-2163-44C1-99D0-6F162AEA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4</a:t>
            </a:fld>
            <a:endParaRPr lang="en-GB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0457997-EFCA-06A4-2785-E8101D2A9727}"/>
              </a:ext>
            </a:extLst>
          </p:cNvPr>
          <p:cNvSpPr/>
          <p:nvPr/>
        </p:nvSpPr>
        <p:spPr>
          <a:xfrm>
            <a:off x="4547286" y="136525"/>
            <a:ext cx="4621427" cy="1507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Natural environemnt and designed areas which included an obstacle course, pirate ship, monkey bards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1EF9878-1D59-5447-755C-C56CD43521A8}"/>
              </a:ext>
            </a:extLst>
          </p:cNvPr>
          <p:cNvSpPr/>
          <p:nvPr/>
        </p:nvSpPr>
        <p:spPr>
          <a:xfrm>
            <a:off x="7319317" y="2135462"/>
            <a:ext cx="4621427" cy="1507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600" dirty="0"/>
              <a:t>“it’s free and easy”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5ECF777-7FEB-3031-8EF1-C7A36D224DE9}"/>
              </a:ext>
            </a:extLst>
          </p:cNvPr>
          <p:cNvSpPr/>
          <p:nvPr/>
        </p:nvSpPr>
        <p:spPr>
          <a:xfrm>
            <a:off x="5008603" y="3951443"/>
            <a:ext cx="4621427" cy="1507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Play in the natural environemnt is the best form of learning.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326F3B6-83B6-3347-1144-396EA4754E6A}"/>
              </a:ext>
            </a:extLst>
          </p:cNvPr>
          <p:cNvSpPr/>
          <p:nvPr/>
        </p:nvSpPr>
        <p:spPr>
          <a:xfrm>
            <a:off x="4038600" y="5614945"/>
            <a:ext cx="8071104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Acar</a:t>
            </a:r>
            <a:r>
              <a:rPr lang="en-GB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(2014)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969197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EB8CC-E887-4C39-A032-E3471EDC0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570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Environment and Affordances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5DDB48-166A-4E16-B9DF-C5C6570A1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89037" y="1644458"/>
            <a:ext cx="5256212" cy="3430135"/>
          </a:xfrm>
        </p:spPr>
        <p:txBody>
          <a:bodyPr rtlCol="0">
            <a:normAutofit lnSpcReduction="10000"/>
          </a:bodyPr>
          <a:lstStyle/>
          <a:p>
            <a:pPr algn="ctr" rtl="0"/>
            <a:r>
              <a:rPr lang="en-GB" sz="2400" dirty="0"/>
              <a:t>Numerous opportunities in the outdoor environment.  </a:t>
            </a:r>
          </a:p>
          <a:p>
            <a:pPr algn="ctr" rtl="0"/>
            <a:r>
              <a:rPr lang="en-GB" sz="2400" dirty="0"/>
              <a:t>However, must be a designed space &gt; meaningful and useful.</a:t>
            </a:r>
          </a:p>
          <a:p>
            <a:pPr algn="ctr" rtl="0"/>
            <a:r>
              <a:rPr lang="en-GB" sz="2400" dirty="0"/>
              <a:t>Environments promote the learning.</a:t>
            </a:r>
          </a:p>
          <a:p>
            <a:pPr algn="ctr" rtl="0"/>
            <a:r>
              <a:rPr lang="en-GB" sz="2400" dirty="0"/>
              <a:t>Many schools have limited opportunities for outdoor learning experiences. </a:t>
            </a:r>
          </a:p>
          <a:p>
            <a:pPr algn="ctr" rtl="0"/>
            <a:endParaRPr lang="en-GB" sz="2400" dirty="0"/>
          </a:p>
          <a:p>
            <a:pPr algn="ctr" rtl="0"/>
            <a:endParaRPr lang="en-GB" sz="2400" dirty="0"/>
          </a:p>
          <a:p>
            <a:pPr algn="ctr" rtl="0"/>
            <a:endParaRPr lang="en-GB" sz="2400" dirty="0"/>
          </a:p>
          <a:p>
            <a:pPr algn="ctr" rtl="0"/>
            <a:endParaRPr lang="en-GB" sz="2400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355C492-B5A1-4AEA-87B3-88D8AB076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60541" y="6382668"/>
            <a:ext cx="4114800" cy="365125"/>
          </a:xfrm>
        </p:spPr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8ED6379-8C31-4483-A809-D0E84782F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E1D76EFC-F4D6-C225-F466-C72935DABB6E}"/>
              </a:ext>
            </a:extLst>
          </p:cNvPr>
          <p:cNvSpPr/>
          <p:nvPr/>
        </p:nvSpPr>
        <p:spPr>
          <a:xfrm>
            <a:off x="8665143" y="0"/>
            <a:ext cx="3526857" cy="1950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b="1" dirty="0"/>
              <a:t>Limitations</a:t>
            </a:r>
            <a:r>
              <a:rPr lang="cy-GB" dirty="0"/>
              <a:t>:</a:t>
            </a:r>
          </a:p>
          <a:p>
            <a:pPr marL="285750" indent="-285750" algn="ctr">
              <a:buFontTx/>
              <a:buChar char="-"/>
            </a:pPr>
            <a:r>
              <a:rPr lang="cy-GB" dirty="0"/>
              <a:t>Shortage of time</a:t>
            </a:r>
          </a:p>
          <a:p>
            <a:pPr marL="285750" indent="-285750" algn="ctr">
              <a:buFontTx/>
              <a:buChar char="-"/>
            </a:pPr>
            <a:r>
              <a:rPr lang="cy-GB" dirty="0"/>
              <a:t>Shortage of resources</a:t>
            </a:r>
          </a:p>
          <a:p>
            <a:pPr marL="285750" indent="-285750" algn="ctr">
              <a:buFontTx/>
              <a:buChar char="-"/>
            </a:pPr>
            <a:r>
              <a:rPr lang="cy-GB" dirty="0"/>
              <a:t>Lack of green space</a:t>
            </a:r>
          </a:p>
          <a:p>
            <a:pPr marL="285750" indent="-285750" algn="ctr">
              <a:buFontTx/>
              <a:buChar char="-"/>
            </a:pPr>
            <a:r>
              <a:rPr lang="cy-GB" dirty="0"/>
              <a:t>Transportation Issues</a:t>
            </a:r>
          </a:p>
        </p:txBody>
      </p:sp>
      <p:pic>
        <p:nvPicPr>
          <p:cNvPr id="1026" name="Picture 2" descr="Wooden Outdoor Pirate Ship Play Structure - For EYFS &amp; KS1">
            <a:extLst>
              <a:ext uri="{FF2B5EF4-FFF2-40B4-BE49-F238E27FC236}">
                <a16:creationId xmlns:a16="http://schemas.microsoft.com/office/drawing/2014/main" id="{87B22255-0618-5E4D-9E07-43B4B1DDF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3754"/>
            <a:ext cx="2498558" cy="249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nkey Bar Ladder - Add-ons by Caledonia Play Scotland UK">
            <a:extLst>
              <a:ext uri="{FF2B5EF4-FFF2-40B4-BE49-F238E27FC236}">
                <a16:creationId xmlns:a16="http://schemas.microsoft.com/office/drawing/2014/main" id="{71A90439-D878-01E5-0F6A-02E7D6EC53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0" t="5324" r="17873" b="17544"/>
          <a:stretch/>
        </p:blipFill>
        <p:spPr bwMode="auto">
          <a:xfrm>
            <a:off x="0" y="3881890"/>
            <a:ext cx="2537751" cy="268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tdoor Learning Environment | Outdoor learning spaces, Sensory garden, Outdoor  learning">
            <a:extLst>
              <a:ext uri="{FF2B5EF4-FFF2-40B4-BE49-F238E27FC236}">
                <a16:creationId xmlns:a16="http://schemas.microsoft.com/office/drawing/2014/main" id="{E57A8A6F-5AC6-8730-4EAB-AB15973F65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43396"/>
          <a:stretch/>
        </p:blipFill>
        <p:spPr bwMode="auto">
          <a:xfrm>
            <a:off x="9285346" y="2164348"/>
            <a:ext cx="2925119" cy="248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EDF1591-F117-5507-25D9-9430A75C03B7}"/>
              </a:ext>
            </a:extLst>
          </p:cNvPr>
          <p:cNvSpPr/>
          <p:nvPr/>
        </p:nvSpPr>
        <p:spPr>
          <a:xfrm>
            <a:off x="3282696" y="5334157"/>
            <a:ext cx="8071104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Acar (2014; </a:t>
            </a:r>
            <a:r>
              <a:rPr lang="cy-GB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Van Dijk-Wesselius et al., 2020).</a:t>
            </a:r>
            <a:r>
              <a:rPr lang="en-GB" dirty="0">
                <a:effectLst/>
              </a:rPr>
              <a:t>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31552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5C6405-9D6C-48F5-9EFB-4CF1F3193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Environment and Affordances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E3A3A9-5E96-4CDD-A971-9C272EFD9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325" y="2025145"/>
            <a:ext cx="5093208" cy="4352544"/>
          </a:xfrm>
        </p:spPr>
        <p:txBody>
          <a:bodyPr rtlCol="0"/>
          <a:lstStyle/>
          <a:p>
            <a:pPr rtl="0"/>
            <a:r>
              <a:rPr lang="en-GB" dirty="0"/>
              <a:t>Cost of Outdoor Learning Areas: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Although School C stated it was “free”, research shows there are costs. 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Design must be considered when evaluating outdoor learning.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Schools without outdoor environments have to travel = causing costs. 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E0C27B2A-1D72-43E3-82D3-29739485A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C4D09A1-D96F-4BFC-8475-2F079EAD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Bevel 7">
            <a:extLst>
              <a:ext uri="{FF2B5EF4-FFF2-40B4-BE49-F238E27FC236}">
                <a16:creationId xmlns:a16="http://schemas.microsoft.com/office/drawing/2014/main" id="{8BE2DB06-4A5B-9E10-4408-C77E0BF9D68E}"/>
              </a:ext>
            </a:extLst>
          </p:cNvPr>
          <p:cNvSpPr/>
          <p:nvPr/>
        </p:nvSpPr>
        <p:spPr>
          <a:xfrm>
            <a:off x="7833364" y="3853958"/>
            <a:ext cx="3519311" cy="103471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4800" dirty="0"/>
              <a:t>“free”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CE443D8-8B0E-437C-B24A-5651CFD985C9}"/>
              </a:ext>
            </a:extLst>
          </p:cNvPr>
          <p:cNvSpPr/>
          <p:nvPr/>
        </p:nvSpPr>
        <p:spPr>
          <a:xfrm>
            <a:off x="6259469" y="5416657"/>
            <a:ext cx="5674895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/>
              <a:t>Acar</a:t>
            </a:r>
            <a:r>
              <a:rPr lang="en-GB" dirty="0"/>
              <a:t> (2014)</a:t>
            </a:r>
            <a:endParaRPr lang="cy-GB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77FFB3A-4E4F-C94B-AE02-B910FA932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3074" name="Picture 2" descr="How to generate more supply chain cost savings in 2018 | IFCO SYSTEMS">
            <a:extLst>
              <a:ext uri="{FF2B5EF4-FFF2-40B4-BE49-F238E27FC236}">
                <a16:creationId xmlns:a16="http://schemas.microsoft.com/office/drawing/2014/main" id="{294253EB-3F61-157B-11D4-BEF83EE536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8" t="-1991" r="9235" b="1991"/>
          <a:stretch/>
        </p:blipFill>
        <p:spPr bwMode="auto">
          <a:xfrm>
            <a:off x="6290964" y="-421091"/>
            <a:ext cx="3519311" cy="34290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249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B84E-2163-44C1-99D0-6F162AEA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7</a:t>
            </a:fld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326F3B6-83B6-3347-1144-396EA4754E6A}"/>
              </a:ext>
            </a:extLst>
          </p:cNvPr>
          <p:cNvSpPr/>
          <p:nvPr/>
        </p:nvSpPr>
        <p:spPr>
          <a:xfrm>
            <a:off x="4038600" y="5458968"/>
            <a:ext cx="8071104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 Light" panose="020F0302020204030204" pitchFamily="34" charset="0"/>
              </a:rPr>
              <a:t>(Capaldi et al., 2014; </a:t>
            </a:r>
            <a:r>
              <a:rPr lang="en-GB" dirty="0" err="1">
                <a:latin typeface="Calibri Light" panose="020F0302020204030204" pitchFamily="34" charset="0"/>
              </a:rPr>
              <a:t>Trost</a:t>
            </a:r>
            <a:r>
              <a:rPr lang="en-GB" dirty="0">
                <a:latin typeface="Calibri Light" panose="020F0302020204030204" pitchFamily="34" charset="0"/>
              </a:rPr>
              <a:t> et al., 2015; Waite et al., 2016; </a:t>
            </a:r>
            <a:r>
              <a:rPr lang="en-GB" dirty="0" err="1">
                <a:latin typeface="Calibri Light" panose="020F0302020204030204" pitchFamily="34" charset="0"/>
              </a:rPr>
              <a:t>Gelsthorpe</a:t>
            </a:r>
            <a:r>
              <a:rPr lang="en-GB" dirty="0">
                <a:latin typeface="Calibri Light" panose="020F0302020204030204" pitchFamily="34" charset="0"/>
              </a:rPr>
              <a:t>, 2017)</a:t>
            </a:r>
            <a:endParaRPr lang="cy-GB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8AF19A1-587F-D498-E59F-6DFD137744A8}"/>
              </a:ext>
            </a:extLst>
          </p:cNvPr>
          <p:cNvSpPr txBox="1">
            <a:spLocks/>
          </p:cNvSpPr>
          <p:nvPr/>
        </p:nvSpPr>
        <p:spPr>
          <a:xfrm>
            <a:off x="5446046" y="1389888"/>
            <a:ext cx="6321884" cy="4225057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/>
              <a:t>Clear connection of natural environments in both observations.</a:t>
            </a:r>
          </a:p>
          <a:p>
            <a:pPr algn="ctr"/>
            <a:r>
              <a:rPr lang="en-GB" sz="2400" dirty="0"/>
              <a:t>Sensory-rich environments.</a:t>
            </a:r>
          </a:p>
          <a:p>
            <a:pPr algn="ctr"/>
            <a:r>
              <a:rPr lang="en-GB" sz="2400" dirty="0"/>
              <a:t>Playing with leaves, jumping from boulders, imaginative play with natural affordances and more.</a:t>
            </a:r>
          </a:p>
          <a:p>
            <a:pPr algn="ctr"/>
            <a:r>
              <a:rPr lang="en-GB" sz="2400" dirty="0"/>
              <a:t>Outdoor learning </a:t>
            </a:r>
            <a:r>
              <a:rPr lang="en-GB" sz="2400" b="1" u="sng" dirty="0"/>
              <a:t>CLEARLY</a:t>
            </a:r>
            <a:r>
              <a:rPr lang="en-GB" sz="2400" dirty="0"/>
              <a:t> influences a child’s connection to the natural world.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</p:txBody>
      </p:sp>
      <p:pic>
        <p:nvPicPr>
          <p:cNvPr id="5122" name="Picture 2" descr="Leaf | Definition, Parts, &amp; Function | Britannica">
            <a:extLst>
              <a:ext uri="{FF2B5EF4-FFF2-40B4-BE49-F238E27FC236}">
                <a16:creationId xmlns:a16="http://schemas.microsoft.com/office/drawing/2014/main" id="{A8FFAEDA-3757-0C87-D941-80C55CB457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2"/>
          <a:stretch/>
        </p:blipFill>
        <p:spPr bwMode="auto">
          <a:xfrm>
            <a:off x="424070" y="1076087"/>
            <a:ext cx="5021976" cy="473304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0037" y="2858573"/>
            <a:ext cx="3290041" cy="1287685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Inclusion of Nature</a:t>
            </a:r>
          </a:p>
        </p:txBody>
      </p:sp>
    </p:spTree>
    <p:extLst>
      <p:ext uri="{BB962C8B-B14F-4D97-AF65-F5344CB8AC3E}">
        <p14:creationId xmlns:p14="http://schemas.microsoft.com/office/powerpoint/2010/main" val="2946690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5C6405-9D6C-48F5-9EFB-4CF1F3193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Development 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E0C27B2A-1D72-43E3-82D3-29739485A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C4D09A1-D96F-4BFC-8475-2F079EAD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77FFB3A-4E4F-C94B-AE02-B910FA932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D31C6FB-A081-CBBD-41C4-1BC9E62FFE6D}"/>
              </a:ext>
            </a:extLst>
          </p:cNvPr>
          <p:cNvSpPr/>
          <p:nvPr/>
        </p:nvSpPr>
        <p:spPr>
          <a:xfrm>
            <a:off x="351803" y="1612329"/>
            <a:ext cx="4621427" cy="1026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/>
              <a:t>Long-term benefits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7CC5874-AC4F-D0CA-8015-F142ACAE2D48}"/>
              </a:ext>
            </a:extLst>
          </p:cNvPr>
          <p:cNvSpPr/>
          <p:nvPr/>
        </p:nvSpPr>
        <p:spPr>
          <a:xfrm>
            <a:off x="1727886" y="3075045"/>
            <a:ext cx="4621427" cy="1026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/>
              <a:t>Confidence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E446CF1-A19D-96AE-B732-36F73FCE1EE3}"/>
              </a:ext>
            </a:extLst>
          </p:cNvPr>
          <p:cNvSpPr/>
          <p:nvPr/>
        </p:nvSpPr>
        <p:spPr>
          <a:xfrm>
            <a:off x="351802" y="4565771"/>
            <a:ext cx="4621427" cy="1026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/>
              <a:t>Healthier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9DB0F25-FD80-B225-AB3A-EECC57095242}"/>
              </a:ext>
            </a:extLst>
          </p:cNvPr>
          <p:cNvSpPr/>
          <p:nvPr/>
        </p:nvSpPr>
        <p:spPr>
          <a:xfrm>
            <a:off x="5842686" y="5063768"/>
            <a:ext cx="4621427" cy="1026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/>
              <a:t>Academic Achievement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2914AFD-7D0E-9325-3B0E-088C99151B33}"/>
              </a:ext>
            </a:extLst>
          </p:cNvPr>
          <p:cNvSpPr/>
          <p:nvPr/>
        </p:nvSpPr>
        <p:spPr>
          <a:xfrm>
            <a:off x="7218770" y="3747499"/>
            <a:ext cx="4621427" cy="1026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/>
              <a:t>Social-emotional Development</a:t>
            </a:r>
          </a:p>
        </p:txBody>
      </p:sp>
      <p:pic>
        <p:nvPicPr>
          <p:cNvPr id="6148" name="Picture 4" descr="What are theories of 'staged' child development?">
            <a:extLst>
              <a:ext uri="{FF2B5EF4-FFF2-40B4-BE49-F238E27FC236}">
                <a16:creationId xmlns:a16="http://schemas.microsoft.com/office/drawing/2014/main" id="{8E608418-88E0-745C-A8BA-8838A18C99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4" r="15578"/>
          <a:stretch/>
        </p:blipFill>
        <p:spPr bwMode="auto">
          <a:xfrm>
            <a:off x="6230114" y="-325144"/>
            <a:ext cx="3763790" cy="326728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22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B84E-2163-44C1-99D0-6F162AEA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9</a:t>
            </a:fld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326F3B6-83B6-3347-1144-396EA4754E6A}"/>
              </a:ext>
            </a:extLst>
          </p:cNvPr>
          <p:cNvSpPr/>
          <p:nvPr/>
        </p:nvSpPr>
        <p:spPr>
          <a:xfrm>
            <a:off x="4038600" y="5458968"/>
            <a:ext cx="8071104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 Light" panose="020F0302020204030204" pitchFamily="34" charset="0"/>
              </a:rPr>
              <a:t>(</a:t>
            </a:r>
            <a:r>
              <a:rPr lang="en-GB" dirty="0" err="1">
                <a:latin typeface="Calibri Light" panose="020F0302020204030204" pitchFamily="34" charset="0"/>
              </a:rPr>
              <a:t>Mygind</a:t>
            </a:r>
            <a:r>
              <a:rPr lang="en-GB" dirty="0">
                <a:latin typeface="Calibri Light" panose="020F0302020204030204" pitchFamily="34" charset="0"/>
              </a:rPr>
              <a:t>, 2007; </a:t>
            </a:r>
            <a:r>
              <a:rPr lang="en-GB" dirty="0" err="1">
                <a:latin typeface="Calibri Light" panose="020F0302020204030204" pitchFamily="34" charset="0"/>
              </a:rPr>
              <a:t>Acar</a:t>
            </a:r>
            <a:r>
              <a:rPr lang="en-GB" dirty="0">
                <a:latin typeface="Calibri Light" panose="020F0302020204030204" pitchFamily="34" charset="0"/>
              </a:rPr>
              <a:t>, 2014; Jeon and Jun, 2021) </a:t>
            </a:r>
            <a:endParaRPr lang="cy-GB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8AF19A1-587F-D498-E59F-6DFD137744A8}"/>
              </a:ext>
            </a:extLst>
          </p:cNvPr>
          <p:cNvSpPr txBox="1">
            <a:spLocks/>
          </p:cNvSpPr>
          <p:nvPr/>
        </p:nvSpPr>
        <p:spPr>
          <a:xfrm>
            <a:off x="5449658" y="1493365"/>
            <a:ext cx="6321884" cy="3765176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Higher levels of physical activity.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Gross motor skills developed such as grabbing and catching.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Fundamental movement skills are developed through trial knowledge and experience.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These skills developed are used throughout their lifetime.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endParaRPr lang="en-GB" sz="2400" dirty="0"/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9354" y="2780586"/>
            <a:ext cx="3290041" cy="1287685"/>
          </a:xfrm>
          <a:noFill/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Physical Development</a:t>
            </a:r>
          </a:p>
        </p:txBody>
      </p:sp>
    </p:spTree>
    <p:extLst>
      <p:ext uri="{BB962C8B-B14F-4D97-AF65-F5344CB8AC3E}">
        <p14:creationId xmlns:p14="http://schemas.microsoft.com/office/powerpoint/2010/main" val="1767921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5C6405-9D6C-48F5-9EFB-4CF1F3193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418" y="696034"/>
            <a:ext cx="5531582" cy="1325880"/>
          </a:xfrm>
        </p:spPr>
        <p:txBody>
          <a:bodyPr rtlCol="0"/>
          <a:lstStyle/>
          <a:p>
            <a:pPr rtl="0"/>
            <a:r>
              <a:rPr lang="en-GB" dirty="0"/>
              <a:t>Academic Development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E0C27B2A-1D72-43E3-82D3-29739485A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DC4D09A1-D96F-4BFC-8475-2F079EAD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CE443D8-8B0E-437C-B24A-5651CFD985C9}"/>
              </a:ext>
            </a:extLst>
          </p:cNvPr>
          <p:cNvSpPr/>
          <p:nvPr/>
        </p:nvSpPr>
        <p:spPr>
          <a:xfrm>
            <a:off x="730915" y="5688255"/>
            <a:ext cx="10622885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(Mirrahimi et al., 2011; Nami et al., 2014; Rios and Brewer, 2014)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2AFB1EA-70F1-A927-629D-F2EC8110F45F}"/>
              </a:ext>
            </a:extLst>
          </p:cNvPr>
          <p:cNvSpPr/>
          <p:nvPr/>
        </p:nvSpPr>
        <p:spPr>
          <a:xfrm>
            <a:off x="101813" y="2647285"/>
            <a:ext cx="3023992" cy="28752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Problem-solving skills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F416E79-004F-9713-E7B6-9098CD90A310}"/>
              </a:ext>
            </a:extLst>
          </p:cNvPr>
          <p:cNvSpPr/>
          <p:nvPr/>
        </p:nvSpPr>
        <p:spPr>
          <a:xfrm>
            <a:off x="2939742" y="2084358"/>
            <a:ext cx="2951342" cy="269701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Long-term memory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944DB34-68CD-F94E-1893-C8B552DA175E}"/>
              </a:ext>
            </a:extLst>
          </p:cNvPr>
          <p:cNvSpPr/>
          <p:nvPr/>
        </p:nvSpPr>
        <p:spPr>
          <a:xfrm>
            <a:off x="5662648" y="2784859"/>
            <a:ext cx="3023992" cy="28671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Creative Skills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03ACE86-ED0E-659D-9E39-1F977F07A330}"/>
              </a:ext>
            </a:extLst>
          </p:cNvPr>
          <p:cNvSpPr/>
          <p:nvPr/>
        </p:nvSpPr>
        <p:spPr>
          <a:xfrm>
            <a:off x="8506529" y="2138665"/>
            <a:ext cx="2951342" cy="274127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Positive influence to academic achievement</a:t>
            </a:r>
          </a:p>
        </p:txBody>
      </p:sp>
      <p:pic>
        <p:nvPicPr>
          <p:cNvPr id="8194" name="Picture 2" descr="Illustration vector graphic cartoon character of academic development and  learning process 5962324 Vector Art at Vecteezy">
            <a:extLst>
              <a:ext uri="{FF2B5EF4-FFF2-40B4-BE49-F238E27FC236}">
                <a16:creationId xmlns:a16="http://schemas.microsoft.com/office/drawing/2014/main" id="{8C78259C-A336-6B4C-CFFA-38DB70DC8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3023993" cy="302399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77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B84E-2163-44C1-99D0-6F162AEA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lvl="0" rtl="0"/>
            <a:fld id="{D76B855D-E9CC-4FF8-AD85-6CDC7B89A0DE}" type="slidenum">
              <a:rPr lang="en-GB" smtClean="0"/>
              <a:pPr lvl="0" rtl="0"/>
              <a:t>11</a:t>
            </a:fld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326F3B6-83B6-3347-1144-396EA4754E6A}"/>
              </a:ext>
            </a:extLst>
          </p:cNvPr>
          <p:cNvSpPr/>
          <p:nvPr/>
        </p:nvSpPr>
        <p:spPr>
          <a:xfrm>
            <a:off x="4038600" y="5458968"/>
            <a:ext cx="8071104" cy="69695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 Light" panose="020F0302020204030204" pitchFamily="34" charset="0"/>
              </a:rPr>
              <a:t>(Higgins and Nicol, 2002; Maynard and Waters, 2007; Waite, 2009)</a:t>
            </a:r>
            <a:endParaRPr lang="cy-GB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A8AF19A1-587F-D498-E59F-6DFD137744A8}"/>
              </a:ext>
            </a:extLst>
          </p:cNvPr>
          <p:cNvSpPr txBox="1">
            <a:spLocks/>
          </p:cNvSpPr>
          <p:nvPr/>
        </p:nvSpPr>
        <p:spPr>
          <a:xfrm>
            <a:off x="5449658" y="1493365"/>
            <a:ext cx="6321884" cy="3765176"/>
          </a:xfrm>
          <a:prstGeom prst="rect">
            <a:avLst/>
          </a:prstGeom>
        </p:spPr>
        <p:txBody>
          <a:bodyPr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Social development was observed as children played in groups.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Outdoor learning develops social development at its core.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School C – clear correlation between outdoor learning experiences and social and emotional development. 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r>
              <a:rPr lang="en-GB" sz="2400" dirty="0"/>
              <a:t>Behavioural, personal and social development positively influenced. </a:t>
            </a:r>
          </a:p>
          <a:p>
            <a:pPr algn="ctr">
              <a:lnSpc>
                <a:spcPct val="100000"/>
              </a:lnSpc>
              <a:spcBef>
                <a:spcPts val="1600"/>
              </a:spcBef>
            </a:pPr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9354" y="2780586"/>
            <a:ext cx="3290041" cy="1287685"/>
          </a:xfrm>
          <a:noFill/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Social and Emotional Development</a:t>
            </a:r>
          </a:p>
        </p:txBody>
      </p:sp>
    </p:spTree>
    <p:extLst>
      <p:ext uri="{BB962C8B-B14F-4D97-AF65-F5344CB8AC3E}">
        <p14:creationId xmlns:p14="http://schemas.microsoft.com/office/powerpoint/2010/main" val="1336759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Whitby Heath Primary School: Outdoor Learning">
            <a:extLst>
              <a:ext uri="{FF2B5EF4-FFF2-40B4-BE49-F238E27FC236}">
                <a16:creationId xmlns:a16="http://schemas.microsoft.com/office/drawing/2014/main" id="{B3A82C60-E2CD-D171-8AE0-9188742B7C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3164"/>
          <a:stretch/>
        </p:blipFill>
        <p:spPr bwMode="auto">
          <a:xfrm>
            <a:off x="-212037" y="564946"/>
            <a:ext cx="12613025" cy="629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8B75B7B4-1310-82A1-C605-B03ACD44E9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1160733-A899-8155-9CED-513345878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365" y="902612"/>
            <a:ext cx="7180729" cy="5391830"/>
          </a:xfrm>
        </p:spPr>
        <p:txBody>
          <a:bodyPr/>
          <a:lstStyle/>
          <a:p>
            <a:r>
              <a:rPr lang="cy-GB" dirty="0"/>
              <a:t>Conclusion</a:t>
            </a:r>
            <a:br>
              <a:rPr lang="cy-GB" dirty="0"/>
            </a:br>
            <a:br>
              <a:rPr lang="cy-GB" dirty="0"/>
            </a:br>
            <a:br>
              <a:rPr lang="cy-GB" dirty="0"/>
            </a:br>
            <a:br>
              <a:rPr lang="cy-GB" dirty="0"/>
            </a:br>
            <a:endParaRPr lang="cy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AFADC0-E2BD-5A28-1467-C3ECD931D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5086" y="1924418"/>
            <a:ext cx="5278777" cy="436863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800" dirty="0"/>
              <a:t>Clear similarities between both School A and School 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800" dirty="0"/>
              <a:t>Natural and designed areas.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800" dirty="0"/>
              <a:t>Effective outdoor learning experiences.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800" dirty="0"/>
              <a:t>Limitations are seen however opportunities outweigh the limitations.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y-GB" sz="2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C7CC2-354A-21F7-95AF-5EAFCA70D36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 dirty="0"/>
              <a:t>The Importance of Outdoor Learning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A8D919-268D-4338-FD48-707077876C9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rtl="0">
              <a:defRPr/>
            </a:pPr>
            <a:fld id="{D76B855D-E9CC-4FF8-AD85-6CDC7B89A0DE}" type="slidenum">
              <a:rPr lang="en-GB" noProof="0" smtClean="0"/>
              <a:pPr rtl="0">
                <a:defRPr/>
              </a:pPr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4134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EB8CC-E887-4C39-A032-E3471EDC0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549275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References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355C492-B5A1-4AEA-87B3-88D8AB076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cap="none" spc="0" normalizeH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8ED6379-8C31-4483-A809-D0E84782F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sz="1200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7632E775-9DE2-E3AA-B268-891E729EC955}"/>
              </a:ext>
            </a:extLst>
          </p:cNvPr>
          <p:cNvSpPr txBox="1">
            <a:spLocks/>
          </p:cNvSpPr>
          <p:nvPr/>
        </p:nvSpPr>
        <p:spPr>
          <a:xfrm>
            <a:off x="839325" y="1130968"/>
            <a:ext cx="10783180" cy="52467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Acar, H., (2014). Learning environments for children in outdoor spaces.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Procedia-Social and Behavioral Sciences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141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pp.846-853.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News., (2012). ‘Does outdoor play help keep the doctor away?’. Available at </a:t>
            </a:r>
            <a:r>
              <a:rPr lang="en-GB" sz="1800" b="0" u="sng" dirty="0">
                <a:solidFill>
                  <a:srgbClr val="0563C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https://www.bbc.co.uk/news/science-environment-16963807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24/01/23]. 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News., (2016). ‘Outdoor learning boosts children’s development. Available at: </a:t>
            </a:r>
            <a:r>
              <a:rPr lang="en-GB" sz="1800" b="0" u="sng" dirty="0">
                <a:solidFill>
                  <a:srgbClr val="0563C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https://www.bbc.co.uk/news/science-environment-36795912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[Accessed: 23/01/23].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Capaldi, C.A., </a:t>
            </a:r>
            <a:r>
              <a:rPr lang="en-GB" sz="1800" b="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Dopko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R.L. and </a:t>
            </a:r>
            <a:r>
              <a:rPr lang="en-GB" sz="1800" b="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Zelenski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J.M., (2014). The relationship between nature connectedness and happiness: a meta-analysis. </a:t>
            </a:r>
            <a:r>
              <a:rPr lang="en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Frontiers in Psychology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5, p.976.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Froebel, F., (1886).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education of man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(Vol. 5). A. Lovell &amp; company.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Gelsthorpe, J., (2017). Disconnect from nature and its effect on health and well-being.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Disconnect from Nature and Its Effect on Health and Well-Being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Harvey, D.J., Montgomery, L.N., Harvey, H., Hall, F., Gange, A.C. and Watling, D., (2020). Psychological benefits of a biodiversity-focussed outdoor learning program for primary school children.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Environmental Psychology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p.101381.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Higgins, P. and Nicol, R., (2002). Outdoor learning in theory and practice.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Outdoor Education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p.3.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Hunter, J., Syversen, K.B., Graves, C. and Bodensteiner, A., (2020). Balancing Outdoor Learning and Play: Adult Perspectives of Teacher Roles and Practice in an Outdoor Classroom.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Early Childhood Environmental Education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(2), pp.34-50.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Jeon, H. and Jun, S., (2021). Outdoor playground design criteria development for early childhood development: A delphi study from the perspective of fundamental movement skills and perceptual-motor skills.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Environmental Research and Public Health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(8), p.4159.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Maynard, T. and Waters, J., (2007). Learning in the outdoor environment: a missed opportunity?.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Early years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(3), pp.255-265.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Mirrahimi, S., Tawil, N.M., Abdullah, N.A.G., Surat, M. and Usman, I.M.S., (2011). Developing conducive sustainable outdoor learning: The impact of natural environment on learning, social and emotional intelligence.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Procedia Engineering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pp.389-396.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Mygind, E., (2007). A comparison between children's physical activity levels at school and learning in an outdoor environment.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Adventure Education &amp; Outdoor Learning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(2), pp.161-176.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Nami, Y., Marsooli, H. and Ashouri, M., (2014). The relationship between creativity and academic achievement.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Procedia-Social and Behavioral Sciences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114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pp.36-39.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O'Brien, L., (2009). Learning outdoors: the Forest School approach.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Education 3–13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(1), pp.45-60.</a:t>
            </a:r>
            <a:r>
              <a:rPr lang="cy-GB" sz="1800" b="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Rios, J.M. and Brewer, J., (2014). Outdoor education and science achievement.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Applied Environmental Education &amp; Communication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(4), pp.234-240.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Rivkin, M.S., (1995) T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Great Outdoors: restoring children’s right to play outside.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Washington, DC: National Association for the Education of Young Children. 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Scottish Government,. (2010) 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for excellence through outdoor learning. 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 </a:t>
            </a:r>
            <a:r>
              <a:rPr lang="cy-GB" sz="1800" b="0" u="sng" dirty="0">
                <a:solidFill>
                  <a:srgbClr val="0563C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https://education.gov.scot/Documents/cfe-through-outdoor-learning.pdf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[Accessed: 24/01/23]. 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van Dijk-Wesselius, J.E., Van den Berg, A.E., Maas, J. and Hovinga, D., (2020). Green schoolyards as outdoor learning environments: Barriers and solutions as experienced by primary school teachers.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Frontiers in Psychology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p.2919. 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Waite, S., (2009), April. Outdoor learning for children aged 2–11: Perceived barriers, potential solutions. In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Fourth international outdoor education research conference, La Trobe university, Beechworth, Victoria, Australia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(Vol. 15, p. 18).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Waite, S., Goodenough, A., Norris, V. and Puttick, N., (2016). From little acorns..: environmental action as a source of well-being for schoolchildren. </a:t>
            </a:r>
            <a:r>
              <a:rPr lang="en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Pastoral Care in Education</a:t>
            </a:r>
            <a:r>
              <a:rPr lang="en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34(1), pp.43-61.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500"/>
              </a:spcBef>
              <a:spcAft>
                <a:spcPts val="500"/>
              </a:spcAft>
            </a:pP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Yıldırım, G. and Akamca, G.Ö., (2017). The effect of outdoor learning activities on the development of preschool children.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South African journal of education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y-GB" sz="1800" b="0" i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</a:t>
            </a:r>
            <a:r>
              <a:rPr lang="cy-GB" sz="1800" b="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(2).</a:t>
            </a:r>
            <a:endParaRPr lang="en-GB" sz="1800" b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995561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13E4D1-157A-4FD3-BF11-7582A03ADF3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BBC4E2F-F3E1-4F05-9206-4E311F2B3D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D3D887-4EBB-4786-8316-C89D0BB9706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TM78504181</Template>
  <TotalTime>0</TotalTime>
  <Words>1457</Words>
  <Application>Microsoft Macintosh PowerPoint</Application>
  <PresentationFormat>Widescreen</PresentationFormat>
  <Paragraphs>145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Avenir Next LT Pro</vt:lpstr>
      <vt:lpstr>Calibri</vt:lpstr>
      <vt:lpstr>Calibri Light</vt:lpstr>
      <vt:lpstr>Courier New</vt:lpstr>
      <vt:lpstr>Tw Cen MT</vt:lpstr>
      <vt:lpstr>ShapesVTI</vt:lpstr>
      <vt:lpstr>The Importance of Outdoor Learning</vt:lpstr>
      <vt:lpstr>Rationale</vt:lpstr>
      <vt:lpstr>Contents</vt:lpstr>
      <vt:lpstr>Environments and Affordances</vt:lpstr>
      <vt:lpstr>Environment and Affordances</vt:lpstr>
      <vt:lpstr>Environment and Affordances</vt:lpstr>
      <vt:lpstr>Inclusion of Nature</vt:lpstr>
      <vt:lpstr>Development </vt:lpstr>
      <vt:lpstr>Physical Development</vt:lpstr>
      <vt:lpstr>Academic Development</vt:lpstr>
      <vt:lpstr>Social and Emotional Development</vt:lpstr>
      <vt:lpstr>Conclusion   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2020-09-02T01:08:08Z</dcterms:created>
  <dcterms:modified xsi:type="dcterms:W3CDTF">2023-01-27T00:54:44Z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