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73" r:id="rId5"/>
    <p:sldId id="274" r:id="rId6"/>
    <p:sldId id="262" r:id="rId7"/>
    <p:sldId id="263" r:id="rId8"/>
    <p:sldId id="266" r:id="rId9"/>
    <p:sldId id="264" r:id="rId10"/>
    <p:sldId id="267" r:id="rId11"/>
    <p:sldId id="265"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06/01/2020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06/01/2020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06/01/2020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06/01/2020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114651"/>
          </a:xfrm>
        </p:spPr>
        <p:txBody>
          <a:bodyPr/>
          <a:lstStyle/>
          <a:p>
            <a:r>
              <a:rPr lang="en-GB" dirty="0" smtClean="0"/>
              <a:t>Social and Ethical Marketing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1542" y="2374900"/>
            <a:ext cx="6008915" cy="4005943"/>
          </a:xfrm>
          <a:prstGeom prst="rect">
            <a:avLst/>
          </a:pr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Marketing?					15mins</a:t>
            </a:r>
            <a:endParaRPr lang="en-GB" dirty="0"/>
          </a:p>
        </p:txBody>
      </p:sp>
      <p:sp>
        <p:nvSpPr>
          <p:cNvPr id="3" name="Content Placeholder 2"/>
          <p:cNvSpPr>
            <a:spLocks noGrp="1"/>
          </p:cNvSpPr>
          <p:nvPr>
            <p:ph idx="1"/>
          </p:nvPr>
        </p:nvSpPr>
        <p:spPr/>
        <p:txBody>
          <a:bodyPr/>
          <a:lstStyle/>
          <a:p>
            <a:pPr marL="0" indent="0">
              <a:buNone/>
            </a:pPr>
            <a:r>
              <a:rPr lang="en-GB" dirty="0" smtClean="0"/>
              <a:t>In Groups,</a:t>
            </a:r>
          </a:p>
          <a:p>
            <a:pPr marL="0" indent="0">
              <a:buNone/>
            </a:pPr>
            <a:r>
              <a:rPr lang="en-GB" dirty="0" smtClean="0"/>
              <a:t>Consider what Marketing is?  What can and does Marketing do?</a:t>
            </a:r>
          </a:p>
          <a:p>
            <a:pPr marL="0" indent="0">
              <a:buNone/>
            </a:pPr>
            <a:endParaRPr lang="en-GB" dirty="0" smtClean="0"/>
          </a:p>
          <a:p>
            <a:pPr marL="0" indent="0">
              <a:buNone/>
            </a:pPr>
            <a:r>
              <a:rPr lang="en-GB" dirty="0" smtClean="0"/>
              <a:t> ** Design a definition **</a:t>
            </a:r>
          </a:p>
          <a:p>
            <a:pPr marL="0" indent="0">
              <a:buNone/>
            </a:pPr>
            <a:endParaRPr lang="en-GB" dirty="0"/>
          </a:p>
          <a:p>
            <a:pPr marL="0" indent="0">
              <a:buNone/>
            </a:pPr>
            <a:r>
              <a:rPr lang="en-GB" dirty="0" smtClean="0"/>
              <a:t>https://www.youtube.com/watch?v=i1xz5Kv-7VY</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1523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365125"/>
            <a:ext cx="11223171" cy="1325563"/>
          </a:xfrm>
        </p:spPr>
        <p:txBody>
          <a:bodyPr/>
          <a:lstStyle/>
          <a:p>
            <a:r>
              <a:rPr lang="en-GB" dirty="0" smtClean="0"/>
              <a:t>A few definitions</a:t>
            </a:r>
            <a:endParaRPr lang="en-GB" dirty="0"/>
          </a:p>
        </p:txBody>
      </p:sp>
      <p:sp>
        <p:nvSpPr>
          <p:cNvPr id="3" name="Content Placeholder 2"/>
          <p:cNvSpPr>
            <a:spLocks noGrp="1"/>
          </p:cNvSpPr>
          <p:nvPr>
            <p:ph idx="1"/>
          </p:nvPr>
        </p:nvSpPr>
        <p:spPr>
          <a:xfrm>
            <a:off x="130629" y="1469571"/>
            <a:ext cx="11794671" cy="4740049"/>
          </a:xfrm>
        </p:spPr>
        <p:txBody>
          <a:bodyPr>
            <a:normAutofit lnSpcReduction="10000"/>
          </a:bodyPr>
          <a:lstStyle/>
          <a:p>
            <a:pPr marL="0" indent="0">
              <a:buNone/>
            </a:pPr>
            <a:r>
              <a:rPr lang="en-GB" dirty="0" smtClean="0"/>
              <a:t>“Marketing is a social and managerial process by which individuals and groups obtain what they want and need through creating and exchanging products and value with others (Kotler </a:t>
            </a:r>
            <a:r>
              <a:rPr lang="en-GB" i="1" dirty="0" smtClean="0"/>
              <a:t>et al</a:t>
            </a:r>
            <a:r>
              <a:rPr lang="en-GB" dirty="0" smtClean="0"/>
              <a:t>, 1999)”</a:t>
            </a:r>
          </a:p>
          <a:p>
            <a:pPr marL="0" indent="0">
              <a:buNone/>
            </a:pPr>
            <a:r>
              <a:rPr lang="en-GB" dirty="0" smtClean="0"/>
              <a:t>“Marketing is the management process responsible for identifying, anticipating and satisfying customers’ requirements profitably”. (CIM)</a:t>
            </a:r>
          </a:p>
          <a:p>
            <a:pPr marL="0" indent="0">
              <a:buNone/>
            </a:pPr>
            <a:r>
              <a:rPr lang="en-GB" dirty="0" smtClean="0"/>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dirty="0"/>
          </a:p>
          <a:p>
            <a:pPr marL="0" indent="0">
              <a:buNone/>
            </a:pPr>
            <a:r>
              <a:rPr lang="en-GB" dirty="0" smtClean="0"/>
              <a:t>Which one do you prefer and why?</a:t>
            </a:r>
          </a:p>
          <a:p>
            <a:pPr marL="0" indent="0">
              <a:buNone/>
            </a:pPr>
            <a:endParaRPr lang="en-GB" dirty="0"/>
          </a:p>
        </p:txBody>
      </p:sp>
    </p:spTree>
    <p:extLst>
      <p:ext uri="{BB962C8B-B14F-4D97-AF65-F5344CB8AC3E}">
        <p14:creationId xmlns:p14="http://schemas.microsoft.com/office/powerpoint/2010/main" val="2161559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you have Marketing Experience?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Have you ever used face book to sell an item?</a:t>
            </a:r>
          </a:p>
          <a:p>
            <a:pPr marL="0" indent="0">
              <a:buNone/>
            </a:pPr>
            <a:r>
              <a:rPr lang="en-GB" dirty="0" smtClean="0"/>
              <a:t>Have you marketed a club or society?</a:t>
            </a:r>
          </a:p>
          <a:p>
            <a:pPr marL="0" indent="0">
              <a:buNone/>
            </a:pPr>
            <a:endParaRPr lang="en-GB" dirty="0"/>
          </a:p>
          <a:p>
            <a:pPr marL="0" indent="0">
              <a:buNone/>
            </a:pPr>
            <a:r>
              <a:rPr lang="en-GB" dirty="0" smtClean="0"/>
              <a:t>In groups, consider and discuss any marketing that you may have been involved in.</a:t>
            </a:r>
          </a:p>
          <a:p>
            <a:pPr marL="0" indent="0">
              <a:buNone/>
            </a:pPr>
            <a:r>
              <a:rPr lang="en-GB" dirty="0" smtClean="0"/>
              <a:t>What did you do?</a:t>
            </a:r>
          </a:p>
          <a:p>
            <a:pPr marL="0" indent="0">
              <a:buNone/>
            </a:pPr>
            <a:r>
              <a:rPr lang="en-GB" dirty="0" smtClean="0"/>
              <a:t>How did you do it?</a:t>
            </a:r>
          </a:p>
          <a:p>
            <a:pPr marL="0" indent="0">
              <a:buNone/>
            </a:pPr>
            <a:r>
              <a:rPr lang="en-GB" dirty="0" smtClean="0"/>
              <a:t>How successful was it?</a:t>
            </a:r>
          </a:p>
          <a:p>
            <a:pPr marL="0" indent="0">
              <a:buNone/>
            </a:pPr>
            <a:r>
              <a:rPr lang="en-GB" dirty="0" smtClean="0"/>
              <a:t>We shall then discuss as a class.</a:t>
            </a:r>
            <a:endParaRPr lang="en-GB" dirty="0"/>
          </a:p>
        </p:txBody>
      </p:sp>
    </p:spTree>
    <p:extLst>
      <p:ext uri="{BB962C8B-B14F-4D97-AF65-F5344CB8AC3E}">
        <p14:creationId xmlns:p14="http://schemas.microsoft.com/office/powerpoint/2010/main" val="2932967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Marketing</a:t>
            </a:r>
            <a:endParaRPr lang="en-GB" dirty="0"/>
          </a:p>
        </p:txBody>
      </p:sp>
      <p:sp>
        <p:nvSpPr>
          <p:cNvPr id="3" name="Content Placeholder 2"/>
          <p:cNvSpPr>
            <a:spLocks noGrp="1"/>
          </p:cNvSpPr>
          <p:nvPr>
            <p:ph idx="1"/>
          </p:nvPr>
        </p:nvSpPr>
        <p:spPr/>
        <p:txBody>
          <a:bodyPr/>
          <a:lstStyle/>
          <a:p>
            <a:pPr marL="0" indent="0">
              <a:buNone/>
            </a:pPr>
            <a:r>
              <a:rPr lang="en-GB" dirty="0" smtClean="0"/>
              <a:t>What methods of marketing are there? (Flip chart paper)</a:t>
            </a:r>
          </a:p>
          <a:p>
            <a:pPr marL="0" indent="0">
              <a:buNone/>
            </a:pPr>
            <a:endParaRPr lang="en-GB" dirty="0"/>
          </a:p>
          <a:p>
            <a:pPr marL="0" indent="0">
              <a:buNone/>
            </a:pPr>
            <a:r>
              <a:rPr lang="en-GB" dirty="0" smtClean="0"/>
              <a:t>In your table groups, discuss the advantages and disadvantages of all types of marketing.</a:t>
            </a:r>
          </a:p>
          <a:p>
            <a:pPr marL="0" indent="0">
              <a:buNone/>
            </a:pPr>
            <a:endParaRPr lang="en-GB" dirty="0"/>
          </a:p>
        </p:txBody>
      </p:sp>
    </p:spTree>
    <p:extLst>
      <p:ext uri="{BB962C8B-B14F-4D97-AF65-F5344CB8AC3E}">
        <p14:creationId xmlns:p14="http://schemas.microsoft.com/office/powerpoint/2010/main" val="242039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Concept</a:t>
            </a:r>
            <a:endParaRPr lang="en-GB" dirty="0"/>
          </a:p>
        </p:txBody>
      </p:sp>
      <p:sp>
        <p:nvSpPr>
          <p:cNvPr id="3" name="Content Placeholder 2"/>
          <p:cNvSpPr>
            <a:spLocks noGrp="1"/>
          </p:cNvSpPr>
          <p:nvPr>
            <p:ph idx="1"/>
          </p:nvPr>
        </p:nvSpPr>
        <p:spPr>
          <a:xfrm>
            <a:off x="838200" y="1825625"/>
            <a:ext cx="10515600" cy="4722132"/>
          </a:xfrm>
        </p:spPr>
        <p:txBody>
          <a:bodyPr>
            <a:normAutofit lnSpcReduction="10000"/>
          </a:bodyPr>
          <a:lstStyle/>
          <a:p>
            <a:pPr marL="0" indent="0">
              <a:buNone/>
            </a:pPr>
            <a:r>
              <a:rPr lang="en-GB" dirty="0" smtClean="0"/>
              <a:t>Created in the 1950’s</a:t>
            </a:r>
          </a:p>
          <a:p>
            <a:pPr marL="0" indent="0">
              <a:buNone/>
            </a:pPr>
            <a:r>
              <a:rPr lang="en-GB" dirty="0" smtClean="0"/>
              <a:t>The implementation structure of the Marketing philosophy.</a:t>
            </a:r>
          </a:p>
          <a:p>
            <a:pPr marL="0" indent="0">
              <a:buNone/>
            </a:pPr>
            <a:r>
              <a:rPr lang="en-GB" dirty="0" smtClean="0"/>
              <a:t>The Marketing Philosophy includes 4 key areas:</a:t>
            </a:r>
            <a:br>
              <a:rPr lang="en-GB" dirty="0" smtClean="0"/>
            </a:br>
            <a:endParaRPr lang="en-GB" dirty="0" smtClean="0"/>
          </a:p>
          <a:p>
            <a:pPr>
              <a:buFont typeface="Wingdings" panose="05000000000000000000" pitchFamily="2" charset="2"/>
              <a:buChar char="q"/>
            </a:pPr>
            <a:r>
              <a:rPr lang="en-GB" sz="2000" dirty="0" smtClean="0"/>
              <a:t>Customer Orientation</a:t>
            </a:r>
          </a:p>
          <a:p>
            <a:pPr marL="0" indent="0">
              <a:buNone/>
            </a:pPr>
            <a:r>
              <a:rPr lang="en-GB" sz="2000" dirty="0" smtClean="0"/>
              <a:t>Understanding of customer needs, wants and behaviour.</a:t>
            </a:r>
          </a:p>
          <a:p>
            <a:pPr>
              <a:buFont typeface="Wingdings" panose="05000000000000000000" pitchFamily="2" charset="2"/>
              <a:buChar char="q"/>
            </a:pPr>
            <a:r>
              <a:rPr lang="en-GB" sz="2000" dirty="0" smtClean="0"/>
              <a:t>Integrated Effort</a:t>
            </a:r>
          </a:p>
          <a:p>
            <a:pPr marL="0" indent="0">
              <a:buNone/>
            </a:pPr>
            <a:r>
              <a:rPr lang="en-GB" sz="2000" dirty="0" smtClean="0"/>
              <a:t>The marketing function must be integrated into all areas of the Business</a:t>
            </a:r>
          </a:p>
          <a:p>
            <a:pPr>
              <a:buFont typeface="Wingdings" panose="05000000000000000000" pitchFamily="2" charset="2"/>
              <a:buChar char="q"/>
            </a:pPr>
            <a:r>
              <a:rPr lang="en-GB" sz="2000" dirty="0" smtClean="0"/>
              <a:t>Profit Direction</a:t>
            </a:r>
          </a:p>
          <a:p>
            <a:pPr marL="0" indent="0">
              <a:buNone/>
            </a:pPr>
            <a:r>
              <a:rPr lang="en-GB" sz="2000" dirty="0" smtClean="0"/>
              <a:t>Focus efforts on profit rather than sales volumes</a:t>
            </a:r>
          </a:p>
          <a:p>
            <a:pPr>
              <a:buFont typeface="Wingdings" panose="05000000000000000000" pitchFamily="2" charset="2"/>
              <a:buChar char="q"/>
            </a:pPr>
            <a:r>
              <a:rPr lang="en-GB" sz="2000" dirty="0" smtClean="0"/>
              <a:t>Competitor orientation</a:t>
            </a:r>
          </a:p>
          <a:p>
            <a:pPr marL="0" indent="0">
              <a:buNone/>
            </a:pPr>
            <a:r>
              <a:rPr lang="en-GB" sz="2000" dirty="0" smtClean="0"/>
              <a:t>Considering Competitors approach</a:t>
            </a:r>
            <a:endParaRPr lang="en-GB" sz="2000" dirty="0"/>
          </a:p>
        </p:txBody>
      </p:sp>
    </p:spTree>
    <p:extLst>
      <p:ext uri="{BB962C8B-B14F-4D97-AF65-F5344CB8AC3E}">
        <p14:creationId xmlns:p14="http://schemas.microsoft.com/office/powerpoint/2010/main" val="61663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9715" y="639468"/>
            <a:ext cx="9976756" cy="5338263"/>
          </a:xfrm>
        </p:spPr>
      </p:pic>
    </p:spTree>
    <p:extLst>
      <p:ext uri="{BB962C8B-B14F-4D97-AF65-F5344CB8AC3E}">
        <p14:creationId xmlns:p14="http://schemas.microsoft.com/office/powerpoint/2010/main" val="2674773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Tools to assist with the implementation</a:t>
            </a:r>
            <a:endParaRPr lang="en-GB" dirty="0"/>
          </a:p>
        </p:txBody>
      </p:sp>
      <p:sp>
        <p:nvSpPr>
          <p:cNvPr id="3" name="Content Placeholder 2"/>
          <p:cNvSpPr>
            <a:spLocks noGrp="1"/>
          </p:cNvSpPr>
          <p:nvPr>
            <p:ph idx="1"/>
          </p:nvPr>
        </p:nvSpPr>
        <p:spPr>
          <a:xfrm>
            <a:off x="838200" y="1825625"/>
            <a:ext cx="4370614" cy="4351338"/>
          </a:xfrm>
        </p:spPr>
        <p:txBody>
          <a:bodyPr>
            <a:normAutofit/>
          </a:bodyPr>
          <a:lstStyle/>
          <a:p>
            <a:pPr marL="0" indent="0">
              <a:buNone/>
            </a:pPr>
            <a:r>
              <a:rPr lang="en-GB" dirty="0" smtClean="0"/>
              <a:t>Include:</a:t>
            </a:r>
          </a:p>
          <a:p>
            <a:r>
              <a:rPr lang="en-GB" dirty="0" smtClean="0"/>
              <a:t>Marketing mix</a:t>
            </a:r>
          </a:p>
          <a:p>
            <a:r>
              <a:rPr lang="en-GB" dirty="0" smtClean="0"/>
              <a:t>Product planning</a:t>
            </a:r>
          </a:p>
          <a:p>
            <a:r>
              <a:rPr lang="en-GB" dirty="0" smtClean="0"/>
              <a:t>Pricing</a:t>
            </a:r>
          </a:p>
          <a:p>
            <a:r>
              <a:rPr lang="en-GB" dirty="0" smtClean="0"/>
              <a:t>Branding</a:t>
            </a:r>
          </a:p>
          <a:p>
            <a:r>
              <a:rPr lang="en-GB" dirty="0" smtClean="0"/>
              <a:t>Channels of distribution</a:t>
            </a:r>
          </a:p>
        </p:txBody>
      </p:sp>
      <p:sp>
        <p:nvSpPr>
          <p:cNvPr id="4" name="TextBox 3"/>
          <p:cNvSpPr txBox="1"/>
          <p:nvPr/>
        </p:nvSpPr>
        <p:spPr>
          <a:xfrm>
            <a:off x="5568043" y="2282825"/>
            <a:ext cx="5192485"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Personal selling</a:t>
            </a:r>
          </a:p>
          <a:p>
            <a:pPr marL="457200" indent="-457200">
              <a:buFont typeface="Arial" panose="020B0604020202020204" pitchFamily="34" charset="0"/>
              <a:buChar char="•"/>
            </a:pPr>
            <a:r>
              <a:rPr lang="en-GB" sz="2800" dirty="0" smtClean="0"/>
              <a:t>Advertising</a:t>
            </a:r>
          </a:p>
          <a:p>
            <a:pPr marL="457200" indent="-457200">
              <a:buFont typeface="Arial" panose="020B0604020202020204" pitchFamily="34" charset="0"/>
              <a:buChar char="•"/>
            </a:pPr>
            <a:r>
              <a:rPr lang="en-GB" sz="2800" dirty="0" smtClean="0"/>
              <a:t>Sales promotion</a:t>
            </a:r>
          </a:p>
          <a:p>
            <a:pPr marL="457200" indent="-457200">
              <a:buFont typeface="Arial" panose="020B0604020202020204" pitchFamily="34" charset="0"/>
              <a:buChar char="•"/>
            </a:pPr>
            <a:r>
              <a:rPr lang="en-GB" sz="2800" dirty="0" smtClean="0"/>
              <a:t>Service</a:t>
            </a:r>
          </a:p>
          <a:p>
            <a:pPr marL="457200" indent="-457200">
              <a:buFont typeface="Arial" panose="020B0604020202020204" pitchFamily="34" charset="0"/>
              <a:buChar char="•"/>
            </a:pPr>
            <a:r>
              <a:rPr lang="en-GB" sz="2800" dirty="0" smtClean="0"/>
              <a:t>Physical distribution </a:t>
            </a:r>
          </a:p>
          <a:p>
            <a:pPr marL="457200" indent="-457200">
              <a:buFont typeface="Arial" panose="020B0604020202020204" pitchFamily="34" charset="0"/>
              <a:buChar char="•"/>
            </a:pPr>
            <a:r>
              <a:rPr lang="en-GB" sz="2800" dirty="0" smtClean="0"/>
              <a:t>Market Research</a:t>
            </a:r>
            <a:endParaRPr lang="en-GB" sz="2800" dirty="0"/>
          </a:p>
        </p:txBody>
      </p:sp>
    </p:spTree>
    <p:extLst>
      <p:ext uri="{BB962C8B-B14F-4D97-AF65-F5344CB8AC3E}">
        <p14:creationId xmlns:p14="http://schemas.microsoft.com/office/powerpoint/2010/main" val="4112773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differences between the Marketing Concept and anything before</a:t>
            </a:r>
            <a:endParaRPr lang="en-GB" dirty="0"/>
          </a:p>
        </p:txBody>
      </p:sp>
      <p:sp>
        <p:nvSpPr>
          <p:cNvPr id="3" name="Content Placeholder 2"/>
          <p:cNvSpPr>
            <a:spLocks noGrp="1"/>
          </p:cNvSpPr>
          <p:nvPr>
            <p:ph idx="1"/>
          </p:nvPr>
        </p:nvSpPr>
        <p:spPr/>
        <p:txBody>
          <a:bodyPr/>
          <a:lstStyle/>
          <a:p>
            <a:r>
              <a:rPr lang="en-GB" dirty="0" smtClean="0"/>
              <a:t>Identifies customer needs and satisfies them</a:t>
            </a:r>
          </a:p>
          <a:p>
            <a:r>
              <a:rPr lang="en-GB" dirty="0" smtClean="0"/>
              <a:t>Making products which will sell instead of selling what is made</a:t>
            </a:r>
          </a:p>
          <a:p>
            <a:r>
              <a:rPr lang="en-GB" dirty="0" smtClean="0"/>
              <a:t>Realising that the customer is more important than the product</a:t>
            </a:r>
          </a:p>
          <a:p>
            <a:r>
              <a:rPr lang="en-GB" dirty="0" smtClean="0"/>
              <a:t>Liberty of the customer to buy in terms of place, quality, kind and quantity.</a:t>
            </a:r>
          </a:p>
          <a:p>
            <a:r>
              <a:rPr lang="en-GB" dirty="0" smtClean="0"/>
              <a:t>Satisfying the esteem of consumers</a:t>
            </a:r>
          </a:p>
          <a:p>
            <a:r>
              <a:rPr lang="en-GB" dirty="0" smtClean="0"/>
              <a:t>Drawing up a marketing approach to gain the confidence of consumers and achieve business targets.</a:t>
            </a:r>
            <a:endParaRPr lang="en-GB" dirty="0"/>
          </a:p>
        </p:txBody>
      </p:sp>
    </p:spTree>
    <p:extLst>
      <p:ext uri="{BB962C8B-B14F-4D97-AF65-F5344CB8AC3E}">
        <p14:creationId xmlns:p14="http://schemas.microsoft.com/office/powerpoint/2010/main" val="2530520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Marketing concept.  What could stop in being implemented successfully?  Think of organisations you are familiar with, do they fully embrace the Marketing concept?  Perhaps, consider the Universities marketing concept.</a:t>
            </a:r>
            <a:endParaRPr lang="en-GB" dirty="0"/>
          </a:p>
        </p:txBody>
      </p:sp>
    </p:spTree>
    <p:extLst>
      <p:ext uri="{BB962C8B-B14F-4D97-AF65-F5344CB8AC3E}">
        <p14:creationId xmlns:p14="http://schemas.microsoft.com/office/powerpoint/2010/main" val="3163992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a:t>
            </a:r>
            <a:endParaRPr lang="en-GB" dirty="0"/>
          </a:p>
        </p:txBody>
      </p:sp>
      <p:sp>
        <p:nvSpPr>
          <p:cNvPr id="3" name="Content Placeholder 2"/>
          <p:cNvSpPr>
            <a:spLocks noGrp="1"/>
          </p:cNvSpPr>
          <p:nvPr>
            <p:ph idx="1"/>
          </p:nvPr>
        </p:nvSpPr>
        <p:spPr/>
        <p:txBody>
          <a:bodyPr/>
          <a:lstStyle/>
          <a:p>
            <a:r>
              <a:rPr lang="en-GB" dirty="0" smtClean="0"/>
              <a:t>An incomplete understanding of the marketing concept itself;</a:t>
            </a:r>
          </a:p>
          <a:p>
            <a:r>
              <a:rPr lang="en-GB" dirty="0" smtClean="0"/>
              <a:t>The inherent conflict between short-term and long-term sales and profit goals</a:t>
            </a:r>
          </a:p>
          <a:p>
            <a:r>
              <a:rPr lang="en-GB" dirty="0" smtClean="0"/>
              <a:t>An overemphasis on short-term financially-orientated measure of management performance;</a:t>
            </a:r>
          </a:p>
          <a:p>
            <a:r>
              <a:rPr lang="en-GB" dirty="0" smtClean="0"/>
              <a:t>Top management’s own values and priorities concerning the relative importance of customers and the firm’s other constituencies.</a:t>
            </a:r>
            <a:endParaRPr lang="en-GB" dirty="0"/>
          </a:p>
        </p:txBody>
      </p:sp>
    </p:spTree>
    <p:extLst>
      <p:ext uri="{BB962C8B-B14F-4D97-AF65-F5344CB8AC3E}">
        <p14:creationId xmlns:p14="http://schemas.microsoft.com/office/powerpoint/2010/main" val="193756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Marketing</a:t>
            </a:r>
            <a:endParaRPr lang="en-GB" dirty="0"/>
          </a:p>
        </p:txBody>
      </p:sp>
      <p:sp>
        <p:nvSpPr>
          <p:cNvPr id="3" name="Content Placeholder 2"/>
          <p:cNvSpPr>
            <a:spLocks noGrp="1"/>
          </p:cNvSpPr>
          <p:nvPr>
            <p:ph idx="1"/>
          </p:nvPr>
        </p:nvSpPr>
        <p:spPr/>
        <p:txBody>
          <a:bodyPr/>
          <a:lstStyle/>
          <a:p>
            <a:pPr marL="0" indent="0">
              <a:buNone/>
            </a:pPr>
            <a:r>
              <a:rPr lang="en-GB" dirty="0" smtClean="0"/>
              <a:t>The origins of Social Marketing came from Kotler and Levy, after they became interested in Wiebe’s 1951-1952 famous question:</a:t>
            </a:r>
          </a:p>
          <a:p>
            <a:pPr marL="0" indent="0">
              <a:buNone/>
            </a:pPr>
            <a:endParaRPr lang="en-GB" dirty="0"/>
          </a:p>
          <a:p>
            <a:pPr marL="0" indent="0">
              <a:buNone/>
            </a:pPr>
            <a:r>
              <a:rPr lang="en-GB" dirty="0" smtClean="0"/>
              <a:t>“Why can’t you sell Brotherhood like you sell soap?”</a:t>
            </a:r>
          </a:p>
          <a:p>
            <a:pPr marL="0" indent="0">
              <a:buNone/>
            </a:pPr>
            <a:endParaRPr lang="en-GB" dirty="0"/>
          </a:p>
          <a:p>
            <a:pPr marL="0" indent="0">
              <a:buNone/>
            </a:pPr>
            <a:r>
              <a:rPr lang="en-GB" dirty="0" smtClean="0"/>
              <a:t>What do you think of this?  </a:t>
            </a:r>
            <a:endParaRPr lang="en-GB" dirty="0"/>
          </a:p>
        </p:txBody>
      </p:sp>
    </p:spTree>
    <p:extLst>
      <p:ext uri="{BB962C8B-B14F-4D97-AF65-F5344CB8AC3E}">
        <p14:creationId xmlns:p14="http://schemas.microsoft.com/office/powerpoint/2010/main" val="1937262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Social Marketing Campaign</a:t>
            </a:r>
            <a:br>
              <a:rPr lang="en-GB" dirty="0" smtClean="0"/>
            </a:br>
            <a:r>
              <a:rPr lang="en-GB" dirty="0" smtClean="0"/>
              <a:t>Wear your seatbelt</a:t>
            </a:r>
            <a:endParaRPr lang="en-GB" dirty="0"/>
          </a:p>
        </p:txBody>
      </p:sp>
      <p:sp>
        <p:nvSpPr>
          <p:cNvPr id="3" name="Content Placeholder 2"/>
          <p:cNvSpPr>
            <a:spLocks noGrp="1"/>
          </p:cNvSpPr>
          <p:nvPr>
            <p:ph idx="1"/>
          </p:nvPr>
        </p:nvSpPr>
        <p:spPr/>
        <p:txBody>
          <a:bodyPr/>
          <a:lstStyle/>
          <a:p>
            <a:pPr marL="0" indent="0">
              <a:buNone/>
            </a:pPr>
            <a:r>
              <a:rPr lang="en-GB" dirty="0"/>
              <a:t>https://www.youtube.com/watch?v=h-8PBx7isoM&amp;list=PLCA9CC18204062AA2</a:t>
            </a:r>
          </a:p>
        </p:txBody>
      </p:sp>
    </p:spTree>
    <p:extLst>
      <p:ext uri="{BB962C8B-B14F-4D97-AF65-F5344CB8AC3E}">
        <p14:creationId xmlns:p14="http://schemas.microsoft.com/office/powerpoint/2010/main" val="3340534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Reaction to change….</a:t>
            </a:r>
            <a:endParaRPr lang="en-GB" dirty="0"/>
          </a:p>
        </p:txBody>
      </p:sp>
      <p:sp>
        <p:nvSpPr>
          <p:cNvPr id="3" name="Content Placeholder 2"/>
          <p:cNvSpPr>
            <a:spLocks noGrp="1"/>
          </p:cNvSpPr>
          <p:nvPr>
            <p:ph idx="1"/>
          </p:nvPr>
        </p:nvSpPr>
        <p:spPr/>
        <p:txBody>
          <a:bodyPr/>
          <a:lstStyle/>
          <a:p>
            <a:pPr marL="0" indent="0">
              <a:buNone/>
            </a:pPr>
            <a:r>
              <a:rPr lang="en-GB" dirty="0" smtClean="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smtClean="0"/>
              <a:t>The rising expectation upon voluntary </a:t>
            </a:r>
            <a:r>
              <a:rPr lang="en-GB" dirty="0"/>
              <a:t>o</a:t>
            </a:r>
            <a:r>
              <a:rPr lang="en-GB" dirty="0" smtClean="0"/>
              <a:t>rganisations, charities and communities to deliver former public services.</a:t>
            </a:r>
            <a:endParaRPr lang="en-GB" dirty="0"/>
          </a:p>
        </p:txBody>
      </p:sp>
    </p:spTree>
    <p:extLst>
      <p:ext uri="{BB962C8B-B14F-4D97-AF65-F5344CB8AC3E}">
        <p14:creationId xmlns:p14="http://schemas.microsoft.com/office/powerpoint/2010/main" val="1468295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a Social Marketing project that is being delivered at present, using your phone research the strategy of the message delivery and be prepared to present to the class.</a:t>
            </a:r>
            <a:endParaRPr lang="en-GB" dirty="0"/>
          </a:p>
        </p:txBody>
      </p:sp>
    </p:spTree>
    <p:extLst>
      <p:ext uri="{BB962C8B-B14F-4D97-AF65-F5344CB8AC3E}">
        <p14:creationId xmlns:p14="http://schemas.microsoft.com/office/powerpoint/2010/main" val="237730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	</a:t>
            </a:r>
            <a:endParaRPr lang="en-GB" dirty="0"/>
          </a:p>
        </p:txBody>
      </p:sp>
      <p:sp>
        <p:nvSpPr>
          <p:cNvPr id="3" name="Content Placeholder 2"/>
          <p:cNvSpPr>
            <a:spLocks noGrp="1"/>
          </p:cNvSpPr>
          <p:nvPr>
            <p:ph idx="1"/>
          </p:nvPr>
        </p:nvSpPr>
        <p:spPr/>
        <p:txBody>
          <a:bodyPr/>
          <a:lstStyle/>
          <a:p>
            <a:pPr marL="0" indent="0">
              <a:buNone/>
            </a:pPr>
            <a:r>
              <a:rPr lang="en-GB" dirty="0" smtClean="0"/>
              <a:t>Case Study</a:t>
            </a:r>
          </a:p>
          <a:p>
            <a:pPr marL="0" indent="0">
              <a:buNone/>
            </a:pPr>
            <a:r>
              <a:rPr lang="en-GB" dirty="0" smtClean="0"/>
              <a:t>Please come to class having read the case study and answered the questions.</a:t>
            </a:r>
          </a:p>
          <a:p>
            <a:pPr marL="0" indent="0">
              <a:buNone/>
            </a:pPr>
            <a:r>
              <a:rPr lang="en-GB" dirty="0" smtClean="0"/>
              <a:t>We will discuss at the start of the lecture.</a:t>
            </a:r>
            <a:endParaRPr lang="en-GB" dirty="0"/>
          </a:p>
        </p:txBody>
      </p:sp>
    </p:spTree>
    <p:extLst>
      <p:ext uri="{BB962C8B-B14F-4D97-AF65-F5344CB8AC3E}">
        <p14:creationId xmlns:p14="http://schemas.microsoft.com/office/powerpoint/2010/main" val="88289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TotalTime>
  <Words>603</Words>
  <Application>Microsoft Office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Social and Ethical Marketing</vt:lpstr>
      <vt:lpstr>What is Marketing?     15mins</vt:lpstr>
      <vt:lpstr>A few definitions</vt:lpstr>
      <vt:lpstr>Do you have Marketing Experience?</vt:lpstr>
      <vt:lpstr>Methods of Marketing</vt:lpstr>
      <vt:lpstr>The Marketing Concept</vt:lpstr>
      <vt:lpstr>PowerPoint Presentation</vt:lpstr>
      <vt:lpstr>Tools to assist with the implementation</vt:lpstr>
      <vt:lpstr>The differences between the Marketing Concept and anything before</vt:lpstr>
      <vt:lpstr>Activity</vt:lpstr>
      <vt:lpstr>Barriers</vt:lpstr>
      <vt:lpstr>Social Marketing</vt:lpstr>
      <vt:lpstr>Example of Social Marketing Campaign Wear your seatbelt</vt:lpstr>
      <vt:lpstr>Reaction to change….</vt:lpstr>
      <vt:lpstr>Activity</vt:lpstr>
      <vt:lpstr>Pre-lecture 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8</cp:revision>
  <dcterms:created xsi:type="dcterms:W3CDTF">2019-01-21T16:41:47Z</dcterms:created>
  <dcterms:modified xsi:type="dcterms:W3CDTF">2020-01-06T11:10:02Z</dcterms:modified>
</cp:coreProperties>
</file>