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66" r:id="rId5"/>
    <p:sldId id="259" r:id="rId6"/>
    <p:sldId id="263" r:id="rId7"/>
    <p:sldId id="267" r:id="rId8"/>
    <p:sldId id="262" r:id="rId9"/>
    <p:sldId id="261" r:id="rId10"/>
    <p:sldId id="264" r:id="rId11"/>
    <p:sldId id="265" r:id="rId12"/>
    <p:sldId id="268" r:id="rId13"/>
    <p:sldId id="269" r:id="rId14"/>
    <p:sldId id="26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7" autoAdjust="0"/>
    <p:restoredTop sz="94692"/>
  </p:normalViewPr>
  <p:slideViewPr>
    <p:cSldViewPr snapToGrid="0">
      <p:cViewPr varScale="1">
        <p:scale>
          <a:sx n="106" d="100"/>
          <a:sy n="106" d="100"/>
        </p:scale>
        <p:origin x="82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3.png"/><Relationship Id="rId7" Type="http://schemas.openxmlformats.org/officeDocument/2006/relationships/image" Target="../media/image16.png"/><Relationship Id="rId2" Type="http://schemas.openxmlformats.org/officeDocument/2006/relationships/image" Target="../media/image9.svg"/><Relationship Id="rId1" Type="http://schemas.openxmlformats.org/officeDocument/2006/relationships/image" Target="../media/image12.png"/><Relationship Id="rId6" Type="http://schemas.openxmlformats.org/officeDocument/2006/relationships/image" Target="../media/image7.svg"/><Relationship Id="rId5" Type="http://schemas.openxmlformats.org/officeDocument/2006/relationships/image" Target="../media/image15.png"/><Relationship Id="rId4" Type="http://schemas.openxmlformats.org/officeDocument/2006/relationships/image" Target="../media/image14.svg"/></Relationships>
</file>

<file path=ppt/diagrams/_rels/data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20.png"/><Relationship Id="rId7" Type="http://schemas.openxmlformats.org/officeDocument/2006/relationships/image" Target="../media/image23.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9.svg"/><Relationship Id="rId4" Type="http://schemas.openxmlformats.org/officeDocument/2006/relationships/image" Target="../media/image17.svg"/><Relationship Id="rId9" Type="http://schemas.openxmlformats.org/officeDocument/2006/relationships/image" Target="../media/image1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3.png"/><Relationship Id="rId7" Type="http://schemas.openxmlformats.org/officeDocument/2006/relationships/image" Target="../media/image16.png"/><Relationship Id="rId2" Type="http://schemas.openxmlformats.org/officeDocument/2006/relationships/image" Target="../media/image9.svg"/><Relationship Id="rId1" Type="http://schemas.openxmlformats.org/officeDocument/2006/relationships/image" Target="../media/image12.png"/><Relationship Id="rId6" Type="http://schemas.openxmlformats.org/officeDocument/2006/relationships/image" Target="../media/image7.svg"/><Relationship Id="rId5" Type="http://schemas.openxmlformats.org/officeDocument/2006/relationships/image" Target="../media/image15.png"/><Relationship Id="rId4" Type="http://schemas.openxmlformats.org/officeDocument/2006/relationships/image" Target="../media/image1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20.png"/><Relationship Id="rId7" Type="http://schemas.openxmlformats.org/officeDocument/2006/relationships/image" Target="../media/image23.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9.svg"/><Relationship Id="rId4" Type="http://schemas.openxmlformats.org/officeDocument/2006/relationships/image" Target="../media/image17.svg"/><Relationship Id="rId9"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CFE59E1-B02A-427D-8C36-E99778C210D3}" type="doc">
      <dgm:prSet loTypeId="urn:microsoft.com/office/officeart/2018/2/layout/IconVerticalSolidList" loCatId="icon" qsTypeId="urn:microsoft.com/office/officeart/2005/8/quickstyle/simple1" qsCatId="simple" csTypeId="urn:microsoft.com/office/officeart/2005/8/colors/accent0_3" csCatId="mainScheme" phldr="1"/>
      <dgm:spPr/>
      <dgm:t>
        <a:bodyPr/>
        <a:lstStyle/>
        <a:p>
          <a:endParaRPr lang="en-US"/>
        </a:p>
      </dgm:t>
    </dgm:pt>
    <dgm:pt modelId="{FC6AFA44-5EEC-427F-A110-AC493F78CD23}">
      <dgm:prSet/>
      <dgm:spPr/>
      <dgm:t>
        <a:bodyPr/>
        <a:lstStyle/>
        <a:p>
          <a:pPr>
            <a:lnSpc>
              <a:spcPct val="100000"/>
            </a:lnSpc>
          </a:pPr>
          <a:r>
            <a:rPr lang="en-US" dirty="0"/>
            <a:t>The presentation will present a project management plan for launching a new product. </a:t>
          </a:r>
        </a:p>
      </dgm:t>
    </dgm:pt>
    <dgm:pt modelId="{846AE449-42AA-4EC4-9688-DD75617A6B7E}" type="parTrans" cxnId="{08775EDF-FAED-4265-A879-8E798CCB3455}">
      <dgm:prSet/>
      <dgm:spPr/>
      <dgm:t>
        <a:bodyPr/>
        <a:lstStyle/>
        <a:p>
          <a:endParaRPr lang="en-US"/>
        </a:p>
      </dgm:t>
    </dgm:pt>
    <dgm:pt modelId="{DD42137E-4FB3-4234-9CAD-1CE69A9AFA4B}" type="sibTrans" cxnId="{08775EDF-FAED-4265-A879-8E798CCB3455}">
      <dgm:prSet/>
      <dgm:spPr/>
      <dgm:t>
        <a:bodyPr/>
        <a:lstStyle/>
        <a:p>
          <a:endParaRPr lang="en-US"/>
        </a:p>
      </dgm:t>
    </dgm:pt>
    <dgm:pt modelId="{003A902A-DA7B-4903-BEE7-F8342F601F05}">
      <dgm:prSet/>
      <dgm:spPr/>
      <dgm:t>
        <a:bodyPr/>
        <a:lstStyle/>
        <a:p>
          <a:pPr>
            <a:lnSpc>
              <a:spcPct val="100000"/>
            </a:lnSpc>
          </a:pPr>
          <a:r>
            <a:rPr lang="en-US"/>
            <a:t>The plan is for a food and beverage company that has decided to launch a new fuzzy drink brand. </a:t>
          </a:r>
        </a:p>
      </dgm:t>
    </dgm:pt>
    <dgm:pt modelId="{EA2A308C-35CA-490F-913D-EED90806F736}" type="parTrans" cxnId="{608A52A2-15F9-469B-8AF0-5F07AC24F6E0}">
      <dgm:prSet/>
      <dgm:spPr/>
      <dgm:t>
        <a:bodyPr/>
        <a:lstStyle/>
        <a:p>
          <a:endParaRPr lang="en-US"/>
        </a:p>
      </dgm:t>
    </dgm:pt>
    <dgm:pt modelId="{F31FDCBB-8026-4A16-B251-2A750FBA1C6D}" type="sibTrans" cxnId="{608A52A2-15F9-469B-8AF0-5F07AC24F6E0}">
      <dgm:prSet/>
      <dgm:spPr/>
      <dgm:t>
        <a:bodyPr/>
        <a:lstStyle/>
        <a:p>
          <a:endParaRPr lang="en-US"/>
        </a:p>
      </dgm:t>
    </dgm:pt>
    <dgm:pt modelId="{104720C1-3BB8-4FF4-826F-BC1639A69C19}">
      <dgm:prSet/>
      <dgm:spPr/>
      <dgm:t>
        <a:bodyPr/>
        <a:lstStyle/>
        <a:p>
          <a:pPr>
            <a:lnSpc>
              <a:spcPct val="100000"/>
            </a:lnSpc>
          </a:pPr>
          <a:r>
            <a:rPr lang="en-US"/>
            <a:t>This project management plan provides a project description, scope, and work breakdown structure for the staff. </a:t>
          </a:r>
        </a:p>
      </dgm:t>
    </dgm:pt>
    <dgm:pt modelId="{493E0D43-BF28-4768-9DD7-89D9E58154C0}" type="parTrans" cxnId="{CAA82BD3-E823-4A6E-A1BA-DABF29F841BC}">
      <dgm:prSet/>
      <dgm:spPr/>
      <dgm:t>
        <a:bodyPr/>
        <a:lstStyle/>
        <a:p>
          <a:endParaRPr lang="en-US"/>
        </a:p>
      </dgm:t>
    </dgm:pt>
    <dgm:pt modelId="{0BB6C103-49D4-4753-A260-DC23A9DB3D08}" type="sibTrans" cxnId="{CAA82BD3-E823-4A6E-A1BA-DABF29F841BC}">
      <dgm:prSet/>
      <dgm:spPr/>
      <dgm:t>
        <a:bodyPr/>
        <a:lstStyle/>
        <a:p>
          <a:endParaRPr lang="en-US"/>
        </a:p>
      </dgm:t>
    </dgm:pt>
    <dgm:pt modelId="{F4DF23A1-6534-4A6B-9A50-0A0E18E4D81C}">
      <dgm:prSet/>
      <dgm:spPr/>
      <dgm:t>
        <a:bodyPr/>
        <a:lstStyle/>
        <a:p>
          <a:pPr>
            <a:lnSpc>
              <a:spcPct val="100000"/>
            </a:lnSpc>
          </a:pPr>
          <a:r>
            <a:rPr lang="en-US"/>
            <a:t>The presentation will provide work distribution according to time scale. </a:t>
          </a:r>
        </a:p>
      </dgm:t>
    </dgm:pt>
    <dgm:pt modelId="{999AF206-C9B0-471D-9012-B5A757DBB63C}" type="parTrans" cxnId="{6E027846-6C06-4E0C-80A0-75AB334F6E0E}">
      <dgm:prSet/>
      <dgm:spPr/>
      <dgm:t>
        <a:bodyPr/>
        <a:lstStyle/>
        <a:p>
          <a:endParaRPr lang="en-US"/>
        </a:p>
      </dgm:t>
    </dgm:pt>
    <dgm:pt modelId="{7C141BB0-F205-458E-BA93-1E04D3ABEEFE}" type="sibTrans" cxnId="{6E027846-6C06-4E0C-80A0-75AB334F6E0E}">
      <dgm:prSet/>
      <dgm:spPr/>
      <dgm:t>
        <a:bodyPr/>
        <a:lstStyle/>
        <a:p>
          <a:endParaRPr lang="en-US"/>
        </a:p>
      </dgm:t>
    </dgm:pt>
    <dgm:pt modelId="{157550F9-942D-4F0D-A299-1CA832FBE6A3}">
      <dgm:prSet/>
      <dgm:spPr/>
      <dgm:t>
        <a:bodyPr/>
        <a:lstStyle/>
        <a:p>
          <a:pPr>
            <a:lnSpc>
              <a:spcPct val="100000"/>
            </a:lnSpc>
          </a:pPr>
          <a:r>
            <a:rPr lang="en-US"/>
            <a:t>It will also highlight the role of all the involved stakeholders and analyze risks that could occur during product launch</a:t>
          </a:r>
        </a:p>
      </dgm:t>
    </dgm:pt>
    <dgm:pt modelId="{76C46A28-3D21-41DA-94F1-625E4E7675A2}" type="parTrans" cxnId="{B7E3B97C-0586-4E8A-A077-63C47CC4E409}">
      <dgm:prSet/>
      <dgm:spPr/>
      <dgm:t>
        <a:bodyPr/>
        <a:lstStyle/>
        <a:p>
          <a:endParaRPr lang="en-US"/>
        </a:p>
      </dgm:t>
    </dgm:pt>
    <dgm:pt modelId="{8FE566B9-E063-4778-B882-48AF12487055}" type="sibTrans" cxnId="{B7E3B97C-0586-4E8A-A077-63C47CC4E409}">
      <dgm:prSet/>
      <dgm:spPr/>
      <dgm:t>
        <a:bodyPr/>
        <a:lstStyle/>
        <a:p>
          <a:endParaRPr lang="en-US"/>
        </a:p>
      </dgm:t>
    </dgm:pt>
    <dgm:pt modelId="{BA2EA788-4FCD-4B32-AD64-FCB4DD526694}" type="pres">
      <dgm:prSet presAssocID="{0CFE59E1-B02A-427D-8C36-E99778C210D3}" presName="root" presStyleCnt="0">
        <dgm:presLayoutVars>
          <dgm:dir/>
          <dgm:resizeHandles val="exact"/>
        </dgm:presLayoutVars>
      </dgm:prSet>
      <dgm:spPr/>
    </dgm:pt>
    <dgm:pt modelId="{579B5B29-0A14-41ED-8AB8-AEE0B943021F}" type="pres">
      <dgm:prSet presAssocID="{FC6AFA44-5EEC-427F-A110-AC493F78CD23}" presName="compNode" presStyleCnt="0"/>
      <dgm:spPr/>
    </dgm:pt>
    <dgm:pt modelId="{2856DE18-7FD8-4CBD-8BA6-75DCB139089E}" type="pres">
      <dgm:prSet presAssocID="{FC6AFA44-5EEC-427F-A110-AC493F78CD23}" presName="bgRect" presStyleLbl="bgShp" presStyleIdx="0" presStyleCnt="5"/>
      <dgm:spPr/>
    </dgm:pt>
    <dgm:pt modelId="{007E9085-AC97-4A01-9C85-805D36CF7133}" type="pres">
      <dgm:prSet presAssocID="{FC6AFA44-5EEC-427F-A110-AC493F78CD23}" presName="iconRect" presStyleLbl="node1" presStyleIdx="0" presStyleCnt="5"/>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eeting"/>
        </a:ext>
      </dgm:extLst>
    </dgm:pt>
    <dgm:pt modelId="{84D2705C-652C-449C-8996-C94DE3F2562A}" type="pres">
      <dgm:prSet presAssocID="{FC6AFA44-5EEC-427F-A110-AC493F78CD23}" presName="spaceRect" presStyleCnt="0"/>
      <dgm:spPr/>
    </dgm:pt>
    <dgm:pt modelId="{0ABF5620-FE79-418A-876E-CE2BAF8204BD}" type="pres">
      <dgm:prSet presAssocID="{FC6AFA44-5EEC-427F-A110-AC493F78CD23}" presName="parTx" presStyleLbl="revTx" presStyleIdx="0" presStyleCnt="5">
        <dgm:presLayoutVars>
          <dgm:chMax val="0"/>
          <dgm:chPref val="0"/>
        </dgm:presLayoutVars>
      </dgm:prSet>
      <dgm:spPr/>
    </dgm:pt>
    <dgm:pt modelId="{E3C5D6B8-5ED0-4811-8FDB-57F42B5D9F15}" type="pres">
      <dgm:prSet presAssocID="{DD42137E-4FB3-4234-9CAD-1CE69A9AFA4B}" presName="sibTrans" presStyleCnt="0"/>
      <dgm:spPr/>
    </dgm:pt>
    <dgm:pt modelId="{1E7E522B-0423-4875-A790-0681BC5FB717}" type="pres">
      <dgm:prSet presAssocID="{003A902A-DA7B-4903-BEE7-F8342F601F05}" presName="compNode" presStyleCnt="0"/>
      <dgm:spPr/>
    </dgm:pt>
    <dgm:pt modelId="{BB1678B5-A813-499C-9E52-F0BC96F47788}" type="pres">
      <dgm:prSet presAssocID="{003A902A-DA7B-4903-BEE7-F8342F601F05}" presName="bgRect" presStyleLbl="bgShp" presStyleIdx="1" presStyleCnt="5"/>
      <dgm:spPr/>
    </dgm:pt>
    <dgm:pt modelId="{AE416061-EF4F-4C60-826D-BF948DFC6A2C}" type="pres">
      <dgm:prSet presAssocID="{003A902A-DA7B-4903-BEE7-F8342F601F05}" presName="iconRect" presStyleLbl="node1" presStyleIdx="1" presStyleCnt="5"/>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ttle"/>
        </a:ext>
      </dgm:extLst>
    </dgm:pt>
    <dgm:pt modelId="{322E1D84-0284-4E24-81E0-3321C00F68B9}" type="pres">
      <dgm:prSet presAssocID="{003A902A-DA7B-4903-BEE7-F8342F601F05}" presName="spaceRect" presStyleCnt="0"/>
      <dgm:spPr/>
    </dgm:pt>
    <dgm:pt modelId="{3F40507D-0758-484D-BAE7-46B9DCCF95FB}" type="pres">
      <dgm:prSet presAssocID="{003A902A-DA7B-4903-BEE7-F8342F601F05}" presName="parTx" presStyleLbl="revTx" presStyleIdx="1" presStyleCnt="5">
        <dgm:presLayoutVars>
          <dgm:chMax val="0"/>
          <dgm:chPref val="0"/>
        </dgm:presLayoutVars>
      </dgm:prSet>
      <dgm:spPr/>
    </dgm:pt>
    <dgm:pt modelId="{7B4FD156-3299-4D8D-BDA0-D0CFBF668A01}" type="pres">
      <dgm:prSet presAssocID="{F31FDCBB-8026-4A16-B251-2A750FBA1C6D}" presName="sibTrans" presStyleCnt="0"/>
      <dgm:spPr/>
    </dgm:pt>
    <dgm:pt modelId="{08E3BC60-EAF0-44F1-9FBD-1A748B41AC02}" type="pres">
      <dgm:prSet presAssocID="{104720C1-3BB8-4FF4-826F-BC1639A69C19}" presName="compNode" presStyleCnt="0"/>
      <dgm:spPr/>
    </dgm:pt>
    <dgm:pt modelId="{DC5C1F99-3F4E-452C-8506-5906C1C036F4}" type="pres">
      <dgm:prSet presAssocID="{104720C1-3BB8-4FF4-826F-BC1639A69C19}" presName="bgRect" presStyleLbl="bgShp" presStyleIdx="2" presStyleCnt="5"/>
      <dgm:spPr/>
    </dgm:pt>
    <dgm:pt modelId="{06D7B46A-FBB2-4A15-9183-C1391C3DCBAA}" type="pres">
      <dgm:prSet presAssocID="{104720C1-3BB8-4FF4-826F-BC1639A69C19}" presName="iconRect" presStyleLbl="node1" presStyleIdx="2" presStyleCnt="5"/>
      <dgm:spPr>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ierarchy"/>
        </a:ext>
      </dgm:extLst>
    </dgm:pt>
    <dgm:pt modelId="{3D14A8FA-920B-41AE-BE0C-D452D5159D83}" type="pres">
      <dgm:prSet presAssocID="{104720C1-3BB8-4FF4-826F-BC1639A69C19}" presName="spaceRect" presStyleCnt="0"/>
      <dgm:spPr/>
    </dgm:pt>
    <dgm:pt modelId="{8338838D-3B8F-4562-8CD8-2816069D364A}" type="pres">
      <dgm:prSet presAssocID="{104720C1-3BB8-4FF4-826F-BC1639A69C19}" presName="parTx" presStyleLbl="revTx" presStyleIdx="2" presStyleCnt="5">
        <dgm:presLayoutVars>
          <dgm:chMax val="0"/>
          <dgm:chPref val="0"/>
        </dgm:presLayoutVars>
      </dgm:prSet>
      <dgm:spPr/>
    </dgm:pt>
    <dgm:pt modelId="{1027D6A9-5A07-4948-A4D7-874E6504CC0E}" type="pres">
      <dgm:prSet presAssocID="{0BB6C103-49D4-4753-A260-DC23A9DB3D08}" presName="sibTrans" presStyleCnt="0"/>
      <dgm:spPr/>
    </dgm:pt>
    <dgm:pt modelId="{CA9B854C-FA18-4A92-B7FB-6F606BF9302E}" type="pres">
      <dgm:prSet presAssocID="{F4DF23A1-6534-4A6B-9A50-0A0E18E4D81C}" presName="compNode" presStyleCnt="0"/>
      <dgm:spPr/>
    </dgm:pt>
    <dgm:pt modelId="{A9C92A07-5877-4381-82A0-A49CB2E2235B}" type="pres">
      <dgm:prSet presAssocID="{F4DF23A1-6534-4A6B-9A50-0A0E18E4D81C}" presName="bgRect" presStyleLbl="bgShp" presStyleIdx="3" presStyleCnt="5"/>
      <dgm:spPr/>
    </dgm:pt>
    <dgm:pt modelId="{D82FEE4A-54FF-4436-9A17-F80FCEABF401}" type="pres">
      <dgm:prSet presAssocID="{F4DF23A1-6534-4A6B-9A50-0A0E18E4D81C}" presName="iconRect" presStyleLbl="node1" presStyleIdx="3" presStyleCnt="5"/>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usiness Growth"/>
        </a:ext>
      </dgm:extLst>
    </dgm:pt>
    <dgm:pt modelId="{0101FE72-8195-4F03-8EB5-21AC9F5A91CA}" type="pres">
      <dgm:prSet presAssocID="{F4DF23A1-6534-4A6B-9A50-0A0E18E4D81C}" presName="spaceRect" presStyleCnt="0"/>
      <dgm:spPr/>
    </dgm:pt>
    <dgm:pt modelId="{3D48B408-974D-4D43-8538-43AC47712965}" type="pres">
      <dgm:prSet presAssocID="{F4DF23A1-6534-4A6B-9A50-0A0E18E4D81C}" presName="parTx" presStyleLbl="revTx" presStyleIdx="3" presStyleCnt="5">
        <dgm:presLayoutVars>
          <dgm:chMax val="0"/>
          <dgm:chPref val="0"/>
        </dgm:presLayoutVars>
      </dgm:prSet>
      <dgm:spPr/>
    </dgm:pt>
    <dgm:pt modelId="{681B5B09-7F1A-4E2F-8DD1-E8C6F0B5A4A4}" type="pres">
      <dgm:prSet presAssocID="{7C141BB0-F205-458E-BA93-1E04D3ABEEFE}" presName="sibTrans" presStyleCnt="0"/>
      <dgm:spPr/>
    </dgm:pt>
    <dgm:pt modelId="{0383BB48-DE68-4D2B-A9C1-FF74DE2FAA3E}" type="pres">
      <dgm:prSet presAssocID="{157550F9-942D-4F0D-A299-1CA832FBE6A3}" presName="compNode" presStyleCnt="0"/>
      <dgm:spPr/>
    </dgm:pt>
    <dgm:pt modelId="{9F696CAC-A062-4F7A-BEF0-CF8F031FA6E6}" type="pres">
      <dgm:prSet presAssocID="{157550F9-942D-4F0D-A299-1CA832FBE6A3}" presName="bgRect" presStyleLbl="bgShp" presStyleIdx="4" presStyleCnt="5"/>
      <dgm:spPr/>
    </dgm:pt>
    <dgm:pt modelId="{B3A5868E-B277-4EBA-B0B0-C266BBDCD81A}" type="pres">
      <dgm:prSet presAssocID="{157550F9-942D-4F0D-A299-1CA832FBE6A3}" presName="iconRect" presStyleLbl="node1" presStyleIdx="4" presStyleCnt="5"/>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Megaphone"/>
        </a:ext>
      </dgm:extLst>
    </dgm:pt>
    <dgm:pt modelId="{A99124D8-3041-42C9-AAB5-E24951ADDE1E}" type="pres">
      <dgm:prSet presAssocID="{157550F9-942D-4F0D-A299-1CA832FBE6A3}" presName="spaceRect" presStyleCnt="0"/>
      <dgm:spPr/>
    </dgm:pt>
    <dgm:pt modelId="{717719D5-9740-406C-A123-7D809B95D344}" type="pres">
      <dgm:prSet presAssocID="{157550F9-942D-4F0D-A299-1CA832FBE6A3}" presName="parTx" presStyleLbl="revTx" presStyleIdx="4" presStyleCnt="5">
        <dgm:presLayoutVars>
          <dgm:chMax val="0"/>
          <dgm:chPref val="0"/>
        </dgm:presLayoutVars>
      </dgm:prSet>
      <dgm:spPr/>
    </dgm:pt>
  </dgm:ptLst>
  <dgm:cxnLst>
    <dgm:cxn modelId="{6446EE1E-A42E-4008-825D-235B3F546EAA}" type="presOf" srcId="{157550F9-942D-4F0D-A299-1CA832FBE6A3}" destId="{717719D5-9740-406C-A123-7D809B95D344}" srcOrd="0" destOrd="0" presId="urn:microsoft.com/office/officeart/2018/2/layout/IconVerticalSolidList"/>
    <dgm:cxn modelId="{E417A333-3CC0-4268-977B-7E21072F7823}" type="presOf" srcId="{FC6AFA44-5EEC-427F-A110-AC493F78CD23}" destId="{0ABF5620-FE79-418A-876E-CE2BAF8204BD}" srcOrd="0" destOrd="0" presId="urn:microsoft.com/office/officeart/2018/2/layout/IconVerticalSolidList"/>
    <dgm:cxn modelId="{6E027846-6C06-4E0C-80A0-75AB334F6E0E}" srcId="{0CFE59E1-B02A-427D-8C36-E99778C210D3}" destId="{F4DF23A1-6534-4A6B-9A50-0A0E18E4D81C}" srcOrd="3" destOrd="0" parTransId="{999AF206-C9B0-471D-9012-B5A757DBB63C}" sibTransId="{7C141BB0-F205-458E-BA93-1E04D3ABEEFE}"/>
    <dgm:cxn modelId="{DEBCA44E-CE57-4879-B64E-EBEA45DD394E}" type="presOf" srcId="{F4DF23A1-6534-4A6B-9A50-0A0E18E4D81C}" destId="{3D48B408-974D-4D43-8538-43AC47712965}" srcOrd="0" destOrd="0" presId="urn:microsoft.com/office/officeart/2018/2/layout/IconVerticalSolidList"/>
    <dgm:cxn modelId="{EFE22060-EB3F-4B6B-927B-5CC78CC7727D}" type="presOf" srcId="{0CFE59E1-B02A-427D-8C36-E99778C210D3}" destId="{BA2EA788-4FCD-4B32-AD64-FCB4DD526694}" srcOrd="0" destOrd="0" presId="urn:microsoft.com/office/officeart/2018/2/layout/IconVerticalSolidList"/>
    <dgm:cxn modelId="{B7E3B97C-0586-4E8A-A077-63C47CC4E409}" srcId="{0CFE59E1-B02A-427D-8C36-E99778C210D3}" destId="{157550F9-942D-4F0D-A299-1CA832FBE6A3}" srcOrd="4" destOrd="0" parTransId="{76C46A28-3D21-41DA-94F1-625E4E7675A2}" sibTransId="{8FE566B9-E063-4778-B882-48AF12487055}"/>
    <dgm:cxn modelId="{2F98598A-6399-441E-AB82-F1A63FE0810B}" type="presOf" srcId="{003A902A-DA7B-4903-BEE7-F8342F601F05}" destId="{3F40507D-0758-484D-BAE7-46B9DCCF95FB}" srcOrd="0" destOrd="0" presId="urn:microsoft.com/office/officeart/2018/2/layout/IconVerticalSolidList"/>
    <dgm:cxn modelId="{608A52A2-15F9-469B-8AF0-5F07AC24F6E0}" srcId="{0CFE59E1-B02A-427D-8C36-E99778C210D3}" destId="{003A902A-DA7B-4903-BEE7-F8342F601F05}" srcOrd="1" destOrd="0" parTransId="{EA2A308C-35CA-490F-913D-EED90806F736}" sibTransId="{F31FDCBB-8026-4A16-B251-2A750FBA1C6D}"/>
    <dgm:cxn modelId="{74FA88C5-2C0B-47D5-9B1F-BD1ADC982617}" type="presOf" srcId="{104720C1-3BB8-4FF4-826F-BC1639A69C19}" destId="{8338838D-3B8F-4562-8CD8-2816069D364A}" srcOrd="0" destOrd="0" presId="urn:microsoft.com/office/officeart/2018/2/layout/IconVerticalSolidList"/>
    <dgm:cxn modelId="{CAA82BD3-E823-4A6E-A1BA-DABF29F841BC}" srcId="{0CFE59E1-B02A-427D-8C36-E99778C210D3}" destId="{104720C1-3BB8-4FF4-826F-BC1639A69C19}" srcOrd="2" destOrd="0" parTransId="{493E0D43-BF28-4768-9DD7-89D9E58154C0}" sibTransId="{0BB6C103-49D4-4753-A260-DC23A9DB3D08}"/>
    <dgm:cxn modelId="{08775EDF-FAED-4265-A879-8E798CCB3455}" srcId="{0CFE59E1-B02A-427D-8C36-E99778C210D3}" destId="{FC6AFA44-5EEC-427F-A110-AC493F78CD23}" srcOrd="0" destOrd="0" parTransId="{846AE449-42AA-4EC4-9688-DD75617A6B7E}" sibTransId="{DD42137E-4FB3-4234-9CAD-1CE69A9AFA4B}"/>
    <dgm:cxn modelId="{B9EEFA20-9558-493F-9CEA-61EAD8DC1609}" type="presParOf" srcId="{BA2EA788-4FCD-4B32-AD64-FCB4DD526694}" destId="{579B5B29-0A14-41ED-8AB8-AEE0B943021F}" srcOrd="0" destOrd="0" presId="urn:microsoft.com/office/officeart/2018/2/layout/IconVerticalSolidList"/>
    <dgm:cxn modelId="{09B3DA1D-0944-4C17-96E2-0A17533DEF21}" type="presParOf" srcId="{579B5B29-0A14-41ED-8AB8-AEE0B943021F}" destId="{2856DE18-7FD8-4CBD-8BA6-75DCB139089E}" srcOrd="0" destOrd="0" presId="urn:microsoft.com/office/officeart/2018/2/layout/IconVerticalSolidList"/>
    <dgm:cxn modelId="{7643EE1E-5523-4C8B-BFB4-4EF83D9DF09C}" type="presParOf" srcId="{579B5B29-0A14-41ED-8AB8-AEE0B943021F}" destId="{007E9085-AC97-4A01-9C85-805D36CF7133}" srcOrd="1" destOrd="0" presId="urn:microsoft.com/office/officeart/2018/2/layout/IconVerticalSolidList"/>
    <dgm:cxn modelId="{5D49C0FF-3759-4003-B9AF-27BC1EFA5A35}" type="presParOf" srcId="{579B5B29-0A14-41ED-8AB8-AEE0B943021F}" destId="{84D2705C-652C-449C-8996-C94DE3F2562A}" srcOrd="2" destOrd="0" presId="urn:microsoft.com/office/officeart/2018/2/layout/IconVerticalSolidList"/>
    <dgm:cxn modelId="{18529D9B-6A29-489B-98FE-4C9BBD194D56}" type="presParOf" srcId="{579B5B29-0A14-41ED-8AB8-AEE0B943021F}" destId="{0ABF5620-FE79-418A-876E-CE2BAF8204BD}" srcOrd="3" destOrd="0" presId="urn:microsoft.com/office/officeart/2018/2/layout/IconVerticalSolidList"/>
    <dgm:cxn modelId="{2CF25779-D2A0-4287-8D94-253513A0F0D7}" type="presParOf" srcId="{BA2EA788-4FCD-4B32-AD64-FCB4DD526694}" destId="{E3C5D6B8-5ED0-4811-8FDB-57F42B5D9F15}" srcOrd="1" destOrd="0" presId="urn:microsoft.com/office/officeart/2018/2/layout/IconVerticalSolidList"/>
    <dgm:cxn modelId="{03C13EC3-E9F9-47AC-8DAF-9AFE6FF19339}" type="presParOf" srcId="{BA2EA788-4FCD-4B32-AD64-FCB4DD526694}" destId="{1E7E522B-0423-4875-A790-0681BC5FB717}" srcOrd="2" destOrd="0" presId="urn:microsoft.com/office/officeart/2018/2/layout/IconVerticalSolidList"/>
    <dgm:cxn modelId="{57EFC4C0-D7B4-4F46-839F-E41746C972DA}" type="presParOf" srcId="{1E7E522B-0423-4875-A790-0681BC5FB717}" destId="{BB1678B5-A813-499C-9E52-F0BC96F47788}" srcOrd="0" destOrd="0" presId="urn:microsoft.com/office/officeart/2018/2/layout/IconVerticalSolidList"/>
    <dgm:cxn modelId="{27824189-9BD8-4752-B4E2-BA558B4F14F4}" type="presParOf" srcId="{1E7E522B-0423-4875-A790-0681BC5FB717}" destId="{AE416061-EF4F-4C60-826D-BF948DFC6A2C}" srcOrd="1" destOrd="0" presId="urn:microsoft.com/office/officeart/2018/2/layout/IconVerticalSolidList"/>
    <dgm:cxn modelId="{BC6323C9-F202-4776-86BF-36F2A446C4FF}" type="presParOf" srcId="{1E7E522B-0423-4875-A790-0681BC5FB717}" destId="{322E1D84-0284-4E24-81E0-3321C00F68B9}" srcOrd="2" destOrd="0" presId="urn:microsoft.com/office/officeart/2018/2/layout/IconVerticalSolidList"/>
    <dgm:cxn modelId="{4D74AF1D-24A4-4D19-B6D1-A985603AD119}" type="presParOf" srcId="{1E7E522B-0423-4875-A790-0681BC5FB717}" destId="{3F40507D-0758-484D-BAE7-46B9DCCF95FB}" srcOrd="3" destOrd="0" presId="urn:microsoft.com/office/officeart/2018/2/layout/IconVerticalSolidList"/>
    <dgm:cxn modelId="{E7AD47B8-5063-4CBC-B926-C65DE7425783}" type="presParOf" srcId="{BA2EA788-4FCD-4B32-AD64-FCB4DD526694}" destId="{7B4FD156-3299-4D8D-BDA0-D0CFBF668A01}" srcOrd="3" destOrd="0" presId="urn:microsoft.com/office/officeart/2018/2/layout/IconVerticalSolidList"/>
    <dgm:cxn modelId="{B0634C3F-630B-4DAA-9919-297CEF180536}" type="presParOf" srcId="{BA2EA788-4FCD-4B32-AD64-FCB4DD526694}" destId="{08E3BC60-EAF0-44F1-9FBD-1A748B41AC02}" srcOrd="4" destOrd="0" presId="urn:microsoft.com/office/officeart/2018/2/layout/IconVerticalSolidList"/>
    <dgm:cxn modelId="{04A31956-16F4-4F86-AA02-1C1568359B4D}" type="presParOf" srcId="{08E3BC60-EAF0-44F1-9FBD-1A748B41AC02}" destId="{DC5C1F99-3F4E-452C-8506-5906C1C036F4}" srcOrd="0" destOrd="0" presId="urn:microsoft.com/office/officeart/2018/2/layout/IconVerticalSolidList"/>
    <dgm:cxn modelId="{34AABD87-E819-484B-AD48-D10BA057B55E}" type="presParOf" srcId="{08E3BC60-EAF0-44F1-9FBD-1A748B41AC02}" destId="{06D7B46A-FBB2-4A15-9183-C1391C3DCBAA}" srcOrd="1" destOrd="0" presId="urn:microsoft.com/office/officeart/2018/2/layout/IconVerticalSolidList"/>
    <dgm:cxn modelId="{A03C242C-CC11-407A-BF8B-511F375992EF}" type="presParOf" srcId="{08E3BC60-EAF0-44F1-9FBD-1A748B41AC02}" destId="{3D14A8FA-920B-41AE-BE0C-D452D5159D83}" srcOrd="2" destOrd="0" presId="urn:microsoft.com/office/officeart/2018/2/layout/IconVerticalSolidList"/>
    <dgm:cxn modelId="{23AE8DA5-F325-4145-8663-63E456A94AAB}" type="presParOf" srcId="{08E3BC60-EAF0-44F1-9FBD-1A748B41AC02}" destId="{8338838D-3B8F-4562-8CD8-2816069D364A}" srcOrd="3" destOrd="0" presId="urn:microsoft.com/office/officeart/2018/2/layout/IconVerticalSolidList"/>
    <dgm:cxn modelId="{F8C40661-1A40-49DB-AB08-09DCCC4E8152}" type="presParOf" srcId="{BA2EA788-4FCD-4B32-AD64-FCB4DD526694}" destId="{1027D6A9-5A07-4948-A4D7-874E6504CC0E}" srcOrd="5" destOrd="0" presId="urn:microsoft.com/office/officeart/2018/2/layout/IconVerticalSolidList"/>
    <dgm:cxn modelId="{8BA6A596-1318-40A3-8D2B-5184B19745C9}" type="presParOf" srcId="{BA2EA788-4FCD-4B32-AD64-FCB4DD526694}" destId="{CA9B854C-FA18-4A92-B7FB-6F606BF9302E}" srcOrd="6" destOrd="0" presId="urn:microsoft.com/office/officeart/2018/2/layout/IconVerticalSolidList"/>
    <dgm:cxn modelId="{9F888858-8608-4F45-9F21-874A3756CDF5}" type="presParOf" srcId="{CA9B854C-FA18-4A92-B7FB-6F606BF9302E}" destId="{A9C92A07-5877-4381-82A0-A49CB2E2235B}" srcOrd="0" destOrd="0" presId="urn:microsoft.com/office/officeart/2018/2/layout/IconVerticalSolidList"/>
    <dgm:cxn modelId="{C59FB2B6-3487-40A4-950C-A411A6695D90}" type="presParOf" srcId="{CA9B854C-FA18-4A92-B7FB-6F606BF9302E}" destId="{D82FEE4A-54FF-4436-9A17-F80FCEABF401}" srcOrd="1" destOrd="0" presId="urn:microsoft.com/office/officeart/2018/2/layout/IconVerticalSolidList"/>
    <dgm:cxn modelId="{0D33F1A5-8B40-4C26-A6F0-06C21A920FAE}" type="presParOf" srcId="{CA9B854C-FA18-4A92-B7FB-6F606BF9302E}" destId="{0101FE72-8195-4F03-8EB5-21AC9F5A91CA}" srcOrd="2" destOrd="0" presId="urn:microsoft.com/office/officeart/2018/2/layout/IconVerticalSolidList"/>
    <dgm:cxn modelId="{C46AEDD0-2FE4-4A2F-9840-0CDCC8033ACD}" type="presParOf" srcId="{CA9B854C-FA18-4A92-B7FB-6F606BF9302E}" destId="{3D48B408-974D-4D43-8538-43AC47712965}" srcOrd="3" destOrd="0" presId="urn:microsoft.com/office/officeart/2018/2/layout/IconVerticalSolidList"/>
    <dgm:cxn modelId="{0ABD90C1-E757-4F09-9CFC-7344F9AFD96A}" type="presParOf" srcId="{BA2EA788-4FCD-4B32-AD64-FCB4DD526694}" destId="{681B5B09-7F1A-4E2F-8DD1-E8C6F0B5A4A4}" srcOrd="7" destOrd="0" presId="urn:microsoft.com/office/officeart/2018/2/layout/IconVerticalSolidList"/>
    <dgm:cxn modelId="{0BFFFDC8-7D38-4069-A0F7-3647C6856225}" type="presParOf" srcId="{BA2EA788-4FCD-4B32-AD64-FCB4DD526694}" destId="{0383BB48-DE68-4D2B-A9C1-FF74DE2FAA3E}" srcOrd="8" destOrd="0" presId="urn:microsoft.com/office/officeart/2018/2/layout/IconVerticalSolidList"/>
    <dgm:cxn modelId="{65772505-54E0-4AA6-A1C8-EFC2E31A10BE}" type="presParOf" srcId="{0383BB48-DE68-4D2B-A9C1-FF74DE2FAA3E}" destId="{9F696CAC-A062-4F7A-BEF0-CF8F031FA6E6}" srcOrd="0" destOrd="0" presId="urn:microsoft.com/office/officeart/2018/2/layout/IconVerticalSolidList"/>
    <dgm:cxn modelId="{6A8E8FF5-7464-4CF2-BDF8-282BE21302DE}" type="presParOf" srcId="{0383BB48-DE68-4D2B-A9C1-FF74DE2FAA3E}" destId="{B3A5868E-B277-4EBA-B0B0-C266BBDCD81A}" srcOrd="1" destOrd="0" presId="urn:microsoft.com/office/officeart/2018/2/layout/IconVerticalSolidList"/>
    <dgm:cxn modelId="{5BA7F361-399E-4DB8-BC75-F6DCA741DF6F}" type="presParOf" srcId="{0383BB48-DE68-4D2B-A9C1-FF74DE2FAA3E}" destId="{A99124D8-3041-42C9-AAB5-E24951ADDE1E}" srcOrd="2" destOrd="0" presId="urn:microsoft.com/office/officeart/2018/2/layout/IconVerticalSolidList"/>
    <dgm:cxn modelId="{66F11B18-BF8F-4F10-8629-C9D17D792F0C}" type="presParOf" srcId="{0383BB48-DE68-4D2B-A9C1-FF74DE2FAA3E}" destId="{717719D5-9740-406C-A123-7D809B95D34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E72B41C-A6C2-4576-8E41-9F26DB180930}" type="doc">
      <dgm:prSet loTypeId="urn:microsoft.com/office/officeart/2018/2/layout/IconCircleList" loCatId="icon" qsTypeId="urn:microsoft.com/office/officeart/2005/8/quickstyle/simple1" qsCatId="simple" csTypeId="urn:microsoft.com/office/officeart/2005/8/colors/accent0_3" csCatId="mainScheme" phldr="1"/>
      <dgm:spPr/>
      <dgm:t>
        <a:bodyPr/>
        <a:lstStyle/>
        <a:p>
          <a:endParaRPr lang="en-US"/>
        </a:p>
      </dgm:t>
    </dgm:pt>
    <dgm:pt modelId="{580C4B7F-EABB-4229-867A-5257A42BDD4B}">
      <dgm:prSet/>
      <dgm:spPr/>
      <dgm:t>
        <a:bodyPr/>
        <a:lstStyle/>
        <a:p>
          <a:pPr>
            <a:lnSpc>
              <a:spcPct val="100000"/>
            </a:lnSpc>
          </a:pPr>
          <a:r>
            <a:rPr lang="en-GB" dirty="0"/>
            <a:t>This launch is important for the growth and success of the company a</a:t>
          </a:r>
          <a:endParaRPr lang="en-US" dirty="0"/>
        </a:p>
      </dgm:t>
    </dgm:pt>
    <dgm:pt modelId="{6B52D940-6F42-4E73-9630-E665C6972B08}" type="parTrans" cxnId="{F1133A61-3F9A-471C-83C3-C78232A82803}">
      <dgm:prSet/>
      <dgm:spPr/>
      <dgm:t>
        <a:bodyPr/>
        <a:lstStyle/>
        <a:p>
          <a:endParaRPr lang="en-US"/>
        </a:p>
      </dgm:t>
    </dgm:pt>
    <dgm:pt modelId="{E8E706AC-4CB4-48F0-A9BB-A912207C5173}" type="sibTrans" cxnId="{F1133A61-3F9A-471C-83C3-C78232A82803}">
      <dgm:prSet/>
      <dgm:spPr/>
      <dgm:t>
        <a:bodyPr/>
        <a:lstStyle/>
        <a:p>
          <a:pPr>
            <a:lnSpc>
              <a:spcPct val="100000"/>
            </a:lnSpc>
          </a:pPr>
          <a:endParaRPr lang="en-US"/>
        </a:p>
      </dgm:t>
    </dgm:pt>
    <dgm:pt modelId="{18D87CBE-D04D-4905-8976-00A3CCFBAD0C}">
      <dgm:prSet/>
      <dgm:spPr/>
      <dgm:t>
        <a:bodyPr/>
        <a:lstStyle/>
        <a:p>
          <a:pPr>
            <a:lnSpc>
              <a:spcPct val="100000"/>
            </a:lnSpc>
          </a:pPr>
          <a:r>
            <a:rPr lang="en-GB"/>
            <a:t>This product can be highly competitive and bring huge profits to the food and beverage company </a:t>
          </a:r>
          <a:endParaRPr lang="en-US"/>
        </a:p>
      </dgm:t>
    </dgm:pt>
    <dgm:pt modelId="{DF33817A-BD51-464F-87B5-494454DE23F3}" type="parTrans" cxnId="{2DA35EB9-7D6D-4D86-869D-AFCAE13E17CA}">
      <dgm:prSet/>
      <dgm:spPr/>
      <dgm:t>
        <a:bodyPr/>
        <a:lstStyle/>
        <a:p>
          <a:endParaRPr lang="en-US"/>
        </a:p>
      </dgm:t>
    </dgm:pt>
    <dgm:pt modelId="{DC1E29DC-0DB6-4001-A271-8B06B745468F}" type="sibTrans" cxnId="{2DA35EB9-7D6D-4D86-869D-AFCAE13E17CA}">
      <dgm:prSet/>
      <dgm:spPr/>
      <dgm:t>
        <a:bodyPr/>
        <a:lstStyle/>
        <a:p>
          <a:pPr>
            <a:lnSpc>
              <a:spcPct val="100000"/>
            </a:lnSpc>
          </a:pPr>
          <a:endParaRPr lang="en-US"/>
        </a:p>
      </dgm:t>
    </dgm:pt>
    <dgm:pt modelId="{FAD014BF-DE82-460F-B5DC-98D1E6BAC7F8}">
      <dgm:prSet/>
      <dgm:spPr/>
      <dgm:t>
        <a:bodyPr/>
        <a:lstStyle/>
        <a:p>
          <a:pPr>
            <a:lnSpc>
              <a:spcPct val="100000"/>
            </a:lnSpc>
          </a:pPr>
          <a:r>
            <a:rPr lang="en-GB"/>
            <a:t>The project is under the leadership of dedicated and committed senior management of the company. </a:t>
          </a:r>
          <a:endParaRPr lang="en-US"/>
        </a:p>
      </dgm:t>
    </dgm:pt>
    <dgm:pt modelId="{CE53C10E-0856-4351-BBFE-033E7E1B847F}" type="parTrans" cxnId="{209561DA-2180-4926-8961-74F817359548}">
      <dgm:prSet/>
      <dgm:spPr/>
      <dgm:t>
        <a:bodyPr/>
        <a:lstStyle/>
        <a:p>
          <a:endParaRPr lang="en-US"/>
        </a:p>
      </dgm:t>
    </dgm:pt>
    <dgm:pt modelId="{754F0F9B-8965-49D3-8BEB-9316AB39D705}" type="sibTrans" cxnId="{209561DA-2180-4926-8961-74F817359548}">
      <dgm:prSet/>
      <dgm:spPr/>
      <dgm:t>
        <a:bodyPr/>
        <a:lstStyle/>
        <a:p>
          <a:pPr>
            <a:lnSpc>
              <a:spcPct val="100000"/>
            </a:lnSpc>
          </a:pPr>
          <a:endParaRPr lang="en-US"/>
        </a:p>
      </dgm:t>
    </dgm:pt>
    <dgm:pt modelId="{11508FC4-F6C7-448F-A4E1-2B7166E61663}">
      <dgm:prSet/>
      <dgm:spPr/>
      <dgm:t>
        <a:bodyPr/>
        <a:lstStyle/>
        <a:p>
          <a:pPr>
            <a:lnSpc>
              <a:spcPct val="100000"/>
            </a:lnSpc>
          </a:pPr>
          <a:r>
            <a:rPr lang="en-GB"/>
            <a:t>The marketing, finance, operational management, and supply chain teams are all equally involved in the project launch</a:t>
          </a:r>
          <a:endParaRPr lang="en-US"/>
        </a:p>
      </dgm:t>
    </dgm:pt>
    <dgm:pt modelId="{5E090B21-FD73-401F-B874-2B861ED3FD99}" type="parTrans" cxnId="{4FD28862-32A1-415E-A0B0-40B4DA440714}">
      <dgm:prSet/>
      <dgm:spPr/>
      <dgm:t>
        <a:bodyPr/>
        <a:lstStyle/>
        <a:p>
          <a:endParaRPr lang="en-US"/>
        </a:p>
      </dgm:t>
    </dgm:pt>
    <dgm:pt modelId="{AF132FD0-B41F-4F50-990D-31AC541EA469}" type="sibTrans" cxnId="{4FD28862-32A1-415E-A0B0-40B4DA440714}">
      <dgm:prSet/>
      <dgm:spPr/>
      <dgm:t>
        <a:bodyPr/>
        <a:lstStyle/>
        <a:p>
          <a:endParaRPr lang="en-US"/>
        </a:p>
      </dgm:t>
    </dgm:pt>
    <dgm:pt modelId="{2BB3BDA2-CBC9-4D4D-857B-78541FEB1137}" type="pres">
      <dgm:prSet presAssocID="{9E72B41C-A6C2-4576-8E41-9F26DB180930}" presName="root" presStyleCnt="0">
        <dgm:presLayoutVars>
          <dgm:dir/>
          <dgm:resizeHandles val="exact"/>
        </dgm:presLayoutVars>
      </dgm:prSet>
      <dgm:spPr/>
    </dgm:pt>
    <dgm:pt modelId="{6ABE7712-09C9-40CB-89AE-86F4031C4044}" type="pres">
      <dgm:prSet presAssocID="{9E72B41C-A6C2-4576-8E41-9F26DB180930}" presName="container" presStyleCnt="0">
        <dgm:presLayoutVars>
          <dgm:dir/>
          <dgm:resizeHandles val="exact"/>
        </dgm:presLayoutVars>
      </dgm:prSet>
      <dgm:spPr/>
    </dgm:pt>
    <dgm:pt modelId="{F6B9849E-62B1-48B5-B35B-B596D8AF8F85}" type="pres">
      <dgm:prSet presAssocID="{580C4B7F-EABB-4229-867A-5257A42BDD4B}" presName="compNode" presStyleCnt="0"/>
      <dgm:spPr/>
    </dgm:pt>
    <dgm:pt modelId="{FDA4ABE7-083E-4C6C-B84A-6854090789C8}" type="pres">
      <dgm:prSet presAssocID="{580C4B7F-EABB-4229-867A-5257A42BDD4B}" presName="iconBgRect" presStyleLbl="bgShp" presStyleIdx="0" presStyleCnt="4"/>
      <dgm:spPr/>
    </dgm:pt>
    <dgm:pt modelId="{37E8AC23-46FB-4E39-8512-2115D49A6682}" type="pres">
      <dgm:prSet presAssocID="{580C4B7F-EABB-4229-867A-5257A42BDD4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siness Growth"/>
        </a:ext>
      </dgm:extLst>
    </dgm:pt>
    <dgm:pt modelId="{799E0BAD-586E-4012-95F1-829EEE532972}" type="pres">
      <dgm:prSet presAssocID="{580C4B7F-EABB-4229-867A-5257A42BDD4B}" presName="spaceRect" presStyleCnt="0"/>
      <dgm:spPr/>
    </dgm:pt>
    <dgm:pt modelId="{9F2B0A93-74E4-4EA2-9F3D-93C8DD7C7FD0}" type="pres">
      <dgm:prSet presAssocID="{580C4B7F-EABB-4229-867A-5257A42BDD4B}" presName="textRect" presStyleLbl="revTx" presStyleIdx="0" presStyleCnt="4">
        <dgm:presLayoutVars>
          <dgm:chMax val="1"/>
          <dgm:chPref val="1"/>
        </dgm:presLayoutVars>
      </dgm:prSet>
      <dgm:spPr/>
    </dgm:pt>
    <dgm:pt modelId="{4CD0F792-0468-4D0A-B07D-F641549AEA74}" type="pres">
      <dgm:prSet presAssocID="{E8E706AC-4CB4-48F0-A9BB-A912207C5173}" presName="sibTrans" presStyleLbl="sibTrans2D1" presStyleIdx="0" presStyleCnt="0"/>
      <dgm:spPr/>
    </dgm:pt>
    <dgm:pt modelId="{6C38348D-C135-4A72-9DB4-3646A128D505}" type="pres">
      <dgm:prSet presAssocID="{18D87CBE-D04D-4905-8976-00A3CCFBAD0C}" presName="compNode" presStyleCnt="0"/>
      <dgm:spPr/>
    </dgm:pt>
    <dgm:pt modelId="{3C29C303-E12A-4057-B6EB-A898A95CC7F1}" type="pres">
      <dgm:prSet presAssocID="{18D87CBE-D04D-4905-8976-00A3CCFBAD0C}" presName="iconBgRect" presStyleLbl="bgShp" presStyleIdx="1" presStyleCnt="4"/>
      <dgm:spPr/>
    </dgm:pt>
    <dgm:pt modelId="{F114F9E6-7310-48C3-B67A-908062C108EA}" type="pres">
      <dgm:prSet presAssocID="{18D87CBE-D04D-4905-8976-00A3CCFBAD0C}"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rger and Drink"/>
        </a:ext>
      </dgm:extLst>
    </dgm:pt>
    <dgm:pt modelId="{D6A871FB-8C34-4ECC-BDFB-12646B3179D1}" type="pres">
      <dgm:prSet presAssocID="{18D87CBE-D04D-4905-8976-00A3CCFBAD0C}" presName="spaceRect" presStyleCnt="0"/>
      <dgm:spPr/>
    </dgm:pt>
    <dgm:pt modelId="{EC925629-BA56-4F1D-99BD-B671A91AE877}" type="pres">
      <dgm:prSet presAssocID="{18D87CBE-D04D-4905-8976-00A3CCFBAD0C}" presName="textRect" presStyleLbl="revTx" presStyleIdx="1" presStyleCnt="4">
        <dgm:presLayoutVars>
          <dgm:chMax val="1"/>
          <dgm:chPref val="1"/>
        </dgm:presLayoutVars>
      </dgm:prSet>
      <dgm:spPr/>
    </dgm:pt>
    <dgm:pt modelId="{5573AFAB-C8EE-45B9-BE29-8479AE2E31B4}" type="pres">
      <dgm:prSet presAssocID="{DC1E29DC-0DB6-4001-A271-8B06B745468F}" presName="sibTrans" presStyleLbl="sibTrans2D1" presStyleIdx="0" presStyleCnt="0"/>
      <dgm:spPr/>
    </dgm:pt>
    <dgm:pt modelId="{0513E069-DC27-4D28-B8EF-EC84A84B5A2E}" type="pres">
      <dgm:prSet presAssocID="{FAD014BF-DE82-460F-B5DC-98D1E6BAC7F8}" presName="compNode" presStyleCnt="0"/>
      <dgm:spPr/>
    </dgm:pt>
    <dgm:pt modelId="{E8F401F1-07E0-43B8-BDA3-0E58B5DFECBE}" type="pres">
      <dgm:prSet presAssocID="{FAD014BF-DE82-460F-B5DC-98D1E6BAC7F8}" presName="iconBgRect" presStyleLbl="bgShp" presStyleIdx="2" presStyleCnt="4"/>
      <dgm:spPr/>
    </dgm:pt>
    <dgm:pt modelId="{CDA75D24-0117-42F5-BACD-73F09D6F66FD}" type="pres">
      <dgm:prSet presAssocID="{FAD014BF-DE82-460F-B5DC-98D1E6BAC7F8}" presName="iconRect" presStyleLbl="node1" presStyleIdx="2" presStyleCnt="4"/>
      <dgm:spPr>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ierarchy"/>
        </a:ext>
      </dgm:extLst>
    </dgm:pt>
    <dgm:pt modelId="{ED744142-0B62-4DC2-8275-2058E0ED0F27}" type="pres">
      <dgm:prSet presAssocID="{FAD014BF-DE82-460F-B5DC-98D1E6BAC7F8}" presName="spaceRect" presStyleCnt="0"/>
      <dgm:spPr/>
    </dgm:pt>
    <dgm:pt modelId="{AFB8155E-EEE9-4FC6-84F9-F89280A7B986}" type="pres">
      <dgm:prSet presAssocID="{FAD014BF-DE82-460F-B5DC-98D1E6BAC7F8}" presName="textRect" presStyleLbl="revTx" presStyleIdx="2" presStyleCnt="4">
        <dgm:presLayoutVars>
          <dgm:chMax val="1"/>
          <dgm:chPref val="1"/>
        </dgm:presLayoutVars>
      </dgm:prSet>
      <dgm:spPr/>
    </dgm:pt>
    <dgm:pt modelId="{86528F94-1229-4A9C-BDC9-42BAB3C1ADA5}" type="pres">
      <dgm:prSet presAssocID="{754F0F9B-8965-49D3-8BEB-9316AB39D705}" presName="sibTrans" presStyleLbl="sibTrans2D1" presStyleIdx="0" presStyleCnt="0"/>
      <dgm:spPr/>
    </dgm:pt>
    <dgm:pt modelId="{AEE5B1A9-065F-4E92-B9BC-FF37B72F3CC1}" type="pres">
      <dgm:prSet presAssocID="{11508FC4-F6C7-448F-A4E1-2B7166E61663}" presName="compNode" presStyleCnt="0"/>
      <dgm:spPr/>
    </dgm:pt>
    <dgm:pt modelId="{270DFC6C-9C35-46F6-B3B2-8D8BF8CDCDBB}" type="pres">
      <dgm:prSet presAssocID="{11508FC4-F6C7-448F-A4E1-2B7166E61663}" presName="iconBgRect" presStyleLbl="bgShp" presStyleIdx="3" presStyleCnt="4"/>
      <dgm:spPr/>
    </dgm:pt>
    <dgm:pt modelId="{4F70E473-DD9B-4696-AC23-7832D67EC415}" type="pres">
      <dgm:prSet presAssocID="{11508FC4-F6C7-448F-A4E1-2B7166E61663}"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andshake"/>
        </a:ext>
      </dgm:extLst>
    </dgm:pt>
    <dgm:pt modelId="{9E80F208-B8FF-4A84-93A5-908B93753398}" type="pres">
      <dgm:prSet presAssocID="{11508FC4-F6C7-448F-A4E1-2B7166E61663}" presName="spaceRect" presStyleCnt="0"/>
      <dgm:spPr/>
    </dgm:pt>
    <dgm:pt modelId="{2CA81E64-68A6-4636-90F0-716B77EB4BF3}" type="pres">
      <dgm:prSet presAssocID="{11508FC4-F6C7-448F-A4E1-2B7166E61663}" presName="textRect" presStyleLbl="revTx" presStyleIdx="3" presStyleCnt="4">
        <dgm:presLayoutVars>
          <dgm:chMax val="1"/>
          <dgm:chPref val="1"/>
        </dgm:presLayoutVars>
      </dgm:prSet>
      <dgm:spPr/>
    </dgm:pt>
  </dgm:ptLst>
  <dgm:cxnLst>
    <dgm:cxn modelId="{E13F0721-9DF7-4E7E-86C1-9831D5F7CEBA}" type="presOf" srcId="{9E72B41C-A6C2-4576-8E41-9F26DB180930}" destId="{2BB3BDA2-CBC9-4D4D-857B-78541FEB1137}" srcOrd="0" destOrd="0" presId="urn:microsoft.com/office/officeart/2018/2/layout/IconCircleList"/>
    <dgm:cxn modelId="{64FABF31-169F-411F-B8C4-4152B549F364}" type="presOf" srcId="{580C4B7F-EABB-4229-867A-5257A42BDD4B}" destId="{9F2B0A93-74E4-4EA2-9F3D-93C8DD7C7FD0}" srcOrd="0" destOrd="0" presId="urn:microsoft.com/office/officeart/2018/2/layout/IconCircleList"/>
    <dgm:cxn modelId="{EF44994B-2BDA-4E22-8AA9-CBBAE501B81C}" type="presOf" srcId="{E8E706AC-4CB4-48F0-A9BB-A912207C5173}" destId="{4CD0F792-0468-4D0A-B07D-F641549AEA74}" srcOrd="0" destOrd="0" presId="urn:microsoft.com/office/officeart/2018/2/layout/IconCircleList"/>
    <dgm:cxn modelId="{D706575D-65E2-40BB-BCB1-4090AC58E5B7}" type="presOf" srcId="{DC1E29DC-0DB6-4001-A271-8B06B745468F}" destId="{5573AFAB-C8EE-45B9-BE29-8479AE2E31B4}" srcOrd="0" destOrd="0" presId="urn:microsoft.com/office/officeart/2018/2/layout/IconCircleList"/>
    <dgm:cxn modelId="{F1133A61-3F9A-471C-83C3-C78232A82803}" srcId="{9E72B41C-A6C2-4576-8E41-9F26DB180930}" destId="{580C4B7F-EABB-4229-867A-5257A42BDD4B}" srcOrd="0" destOrd="0" parTransId="{6B52D940-6F42-4E73-9630-E665C6972B08}" sibTransId="{E8E706AC-4CB4-48F0-A9BB-A912207C5173}"/>
    <dgm:cxn modelId="{4FD28862-32A1-415E-A0B0-40B4DA440714}" srcId="{9E72B41C-A6C2-4576-8E41-9F26DB180930}" destId="{11508FC4-F6C7-448F-A4E1-2B7166E61663}" srcOrd="3" destOrd="0" parTransId="{5E090B21-FD73-401F-B874-2B861ED3FD99}" sibTransId="{AF132FD0-B41F-4F50-990D-31AC541EA469}"/>
    <dgm:cxn modelId="{E9871C64-4D60-4AD9-96C6-5CAB037736BB}" type="presOf" srcId="{FAD014BF-DE82-460F-B5DC-98D1E6BAC7F8}" destId="{AFB8155E-EEE9-4FC6-84F9-F89280A7B986}" srcOrd="0" destOrd="0" presId="urn:microsoft.com/office/officeart/2018/2/layout/IconCircleList"/>
    <dgm:cxn modelId="{D564AF6B-0AFC-4962-8FD6-FD76F99CE348}" type="presOf" srcId="{11508FC4-F6C7-448F-A4E1-2B7166E61663}" destId="{2CA81E64-68A6-4636-90F0-716B77EB4BF3}" srcOrd="0" destOrd="0" presId="urn:microsoft.com/office/officeart/2018/2/layout/IconCircleList"/>
    <dgm:cxn modelId="{49116585-6EC6-45FF-BFBE-DBBD5B51167B}" type="presOf" srcId="{754F0F9B-8965-49D3-8BEB-9316AB39D705}" destId="{86528F94-1229-4A9C-BDC9-42BAB3C1ADA5}" srcOrd="0" destOrd="0" presId="urn:microsoft.com/office/officeart/2018/2/layout/IconCircleList"/>
    <dgm:cxn modelId="{E7A704B9-0DBE-4F18-BA96-A31E2C6382FD}" type="presOf" srcId="{18D87CBE-D04D-4905-8976-00A3CCFBAD0C}" destId="{EC925629-BA56-4F1D-99BD-B671A91AE877}" srcOrd="0" destOrd="0" presId="urn:microsoft.com/office/officeart/2018/2/layout/IconCircleList"/>
    <dgm:cxn modelId="{2DA35EB9-7D6D-4D86-869D-AFCAE13E17CA}" srcId="{9E72B41C-A6C2-4576-8E41-9F26DB180930}" destId="{18D87CBE-D04D-4905-8976-00A3CCFBAD0C}" srcOrd="1" destOrd="0" parTransId="{DF33817A-BD51-464F-87B5-494454DE23F3}" sibTransId="{DC1E29DC-0DB6-4001-A271-8B06B745468F}"/>
    <dgm:cxn modelId="{209561DA-2180-4926-8961-74F817359548}" srcId="{9E72B41C-A6C2-4576-8E41-9F26DB180930}" destId="{FAD014BF-DE82-460F-B5DC-98D1E6BAC7F8}" srcOrd="2" destOrd="0" parTransId="{CE53C10E-0856-4351-BBFE-033E7E1B847F}" sibTransId="{754F0F9B-8965-49D3-8BEB-9316AB39D705}"/>
    <dgm:cxn modelId="{01DC3721-17BC-4EBA-808D-234F0019D6B0}" type="presParOf" srcId="{2BB3BDA2-CBC9-4D4D-857B-78541FEB1137}" destId="{6ABE7712-09C9-40CB-89AE-86F4031C4044}" srcOrd="0" destOrd="0" presId="urn:microsoft.com/office/officeart/2018/2/layout/IconCircleList"/>
    <dgm:cxn modelId="{3992B93B-9CC9-47ED-91E8-1387B3A9EB26}" type="presParOf" srcId="{6ABE7712-09C9-40CB-89AE-86F4031C4044}" destId="{F6B9849E-62B1-48B5-B35B-B596D8AF8F85}" srcOrd="0" destOrd="0" presId="urn:microsoft.com/office/officeart/2018/2/layout/IconCircleList"/>
    <dgm:cxn modelId="{FD1E3C4F-93AA-4051-8B80-29EA1581B25F}" type="presParOf" srcId="{F6B9849E-62B1-48B5-B35B-B596D8AF8F85}" destId="{FDA4ABE7-083E-4C6C-B84A-6854090789C8}" srcOrd="0" destOrd="0" presId="urn:microsoft.com/office/officeart/2018/2/layout/IconCircleList"/>
    <dgm:cxn modelId="{E0EB2399-4CE1-419E-A074-EB0BFCCB21EC}" type="presParOf" srcId="{F6B9849E-62B1-48B5-B35B-B596D8AF8F85}" destId="{37E8AC23-46FB-4E39-8512-2115D49A6682}" srcOrd="1" destOrd="0" presId="urn:microsoft.com/office/officeart/2018/2/layout/IconCircleList"/>
    <dgm:cxn modelId="{5FF29313-3097-4A32-9E08-3234323A4172}" type="presParOf" srcId="{F6B9849E-62B1-48B5-B35B-B596D8AF8F85}" destId="{799E0BAD-586E-4012-95F1-829EEE532972}" srcOrd="2" destOrd="0" presId="urn:microsoft.com/office/officeart/2018/2/layout/IconCircleList"/>
    <dgm:cxn modelId="{895A2AC3-7CBF-4FE4-8520-D1E5C70B77D4}" type="presParOf" srcId="{F6B9849E-62B1-48B5-B35B-B596D8AF8F85}" destId="{9F2B0A93-74E4-4EA2-9F3D-93C8DD7C7FD0}" srcOrd="3" destOrd="0" presId="urn:microsoft.com/office/officeart/2018/2/layout/IconCircleList"/>
    <dgm:cxn modelId="{7215EBCA-B3A0-4D07-9E6D-BF7EA2C61E34}" type="presParOf" srcId="{6ABE7712-09C9-40CB-89AE-86F4031C4044}" destId="{4CD0F792-0468-4D0A-B07D-F641549AEA74}" srcOrd="1" destOrd="0" presId="urn:microsoft.com/office/officeart/2018/2/layout/IconCircleList"/>
    <dgm:cxn modelId="{118F0612-DEFB-45F2-875A-1665AACB6E20}" type="presParOf" srcId="{6ABE7712-09C9-40CB-89AE-86F4031C4044}" destId="{6C38348D-C135-4A72-9DB4-3646A128D505}" srcOrd="2" destOrd="0" presId="urn:microsoft.com/office/officeart/2018/2/layout/IconCircleList"/>
    <dgm:cxn modelId="{844158D3-EC29-4557-AB09-45B44B66E74E}" type="presParOf" srcId="{6C38348D-C135-4A72-9DB4-3646A128D505}" destId="{3C29C303-E12A-4057-B6EB-A898A95CC7F1}" srcOrd="0" destOrd="0" presId="urn:microsoft.com/office/officeart/2018/2/layout/IconCircleList"/>
    <dgm:cxn modelId="{6EBED873-9890-40B8-BFF9-B5ED30963F1A}" type="presParOf" srcId="{6C38348D-C135-4A72-9DB4-3646A128D505}" destId="{F114F9E6-7310-48C3-B67A-908062C108EA}" srcOrd="1" destOrd="0" presId="urn:microsoft.com/office/officeart/2018/2/layout/IconCircleList"/>
    <dgm:cxn modelId="{6A407918-7372-4863-9B8D-767D667A91A9}" type="presParOf" srcId="{6C38348D-C135-4A72-9DB4-3646A128D505}" destId="{D6A871FB-8C34-4ECC-BDFB-12646B3179D1}" srcOrd="2" destOrd="0" presId="urn:microsoft.com/office/officeart/2018/2/layout/IconCircleList"/>
    <dgm:cxn modelId="{0E8AB6AB-AB38-4CCD-9D32-318B0DDFF345}" type="presParOf" srcId="{6C38348D-C135-4A72-9DB4-3646A128D505}" destId="{EC925629-BA56-4F1D-99BD-B671A91AE877}" srcOrd="3" destOrd="0" presId="urn:microsoft.com/office/officeart/2018/2/layout/IconCircleList"/>
    <dgm:cxn modelId="{C43CB64F-2B8B-49D9-A21C-E5C537C45662}" type="presParOf" srcId="{6ABE7712-09C9-40CB-89AE-86F4031C4044}" destId="{5573AFAB-C8EE-45B9-BE29-8479AE2E31B4}" srcOrd="3" destOrd="0" presId="urn:microsoft.com/office/officeart/2018/2/layout/IconCircleList"/>
    <dgm:cxn modelId="{D46378A2-6A05-4871-B2D2-8C1747190C34}" type="presParOf" srcId="{6ABE7712-09C9-40CB-89AE-86F4031C4044}" destId="{0513E069-DC27-4D28-B8EF-EC84A84B5A2E}" srcOrd="4" destOrd="0" presId="urn:microsoft.com/office/officeart/2018/2/layout/IconCircleList"/>
    <dgm:cxn modelId="{A3CAE187-9BD2-4D97-BA58-8D7F4360C97A}" type="presParOf" srcId="{0513E069-DC27-4D28-B8EF-EC84A84B5A2E}" destId="{E8F401F1-07E0-43B8-BDA3-0E58B5DFECBE}" srcOrd="0" destOrd="0" presId="urn:microsoft.com/office/officeart/2018/2/layout/IconCircleList"/>
    <dgm:cxn modelId="{2DFE64D2-C904-4C4A-8393-27380FAE227F}" type="presParOf" srcId="{0513E069-DC27-4D28-B8EF-EC84A84B5A2E}" destId="{CDA75D24-0117-42F5-BACD-73F09D6F66FD}" srcOrd="1" destOrd="0" presId="urn:microsoft.com/office/officeart/2018/2/layout/IconCircleList"/>
    <dgm:cxn modelId="{F70BC879-AC56-4D35-8B66-AC3B8237C3D6}" type="presParOf" srcId="{0513E069-DC27-4D28-B8EF-EC84A84B5A2E}" destId="{ED744142-0B62-4DC2-8275-2058E0ED0F27}" srcOrd="2" destOrd="0" presId="urn:microsoft.com/office/officeart/2018/2/layout/IconCircleList"/>
    <dgm:cxn modelId="{FC28CEFE-D112-4B73-B1CD-C4C7067645D4}" type="presParOf" srcId="{0513E069-DC27-4D28-B8EF-EC84A84B5A2E}" destId="{AFB8155E-EEE9-4FC6-84F9-F89280A7B986}" srcOrd="3" destOrd="0" presId="urn:microsoft.com/office/officeart/2018/2/layout/IconCircleList"/>
    <dgm:cxn modelId="{BE479178-B40E-4EDB-9A50-B157B11CAAE8}" type="presParOf" srcId="{6ABE7712-09C9-40CB-89AE-86F4031C4044}" destId="{86528F94-1229-4A9C-BDC9-42BAB3C1ADA5}" srcOrd="5" destOrd="0" presId="urn:microsoft.com/office/officeart/2018/2/layout/IconCircleList"/>
    <dgm:cxn modelId="{95480173-58F1-4434-9C90-92B35DB3FB81}" type="presParOf" srcId="{6ABE7712-09C9-40CB-89AE-86F4031C4044}" destId="{AEE5B1A9-065F-4E92-B9BC-FF37B72F3CC1}" srcOrd="6" destOrd="0" presId="urn:microsoft.com/office/officeart/2018/2/layout/IconCircleList"/>
    <dgm:cxn modelId="{68F96EFB-AC76-4977-A2DA-32250E48281D}" type="presParOf" srcId="{AEE5B1A9-065F-4E92-B9BC-FF37B72F3CC1}" destId="{270DFC6C-9C35-46F6-B3B2-8D8BF8CDCDBB}" srcOrd="0" destOrd="0" presId="urn:microsoft.com/office/officeart/2018/2/layout/IconCircleList"/>
    <dgm:cxn modelId="{3D5CC705-3EFA-4598-B5D9-E750F0133EF5}" type="presParOf" srcId="{AEE5B1A9-065F-4E92-B9BC-FF37B72F3CC1}" destId="{4F70E473-DD9B-4696-AC23-7832D67EC415}" srcOrd="1" destOrd="0" presId="urn:microsoft.com/office/officeart/2018/2/layout/IconCircleList"/>
    <dgm:cxn modelId="{C521C0C2-7D81-458C-B589-173B4AD76D29}" type="presParOf" srcId="{AEE5B1A9-065F-4E92-B9BC-FF37B72F3CC1}" destId="{9E80F208-B8FF-4A84-93A5-908B93753398}" srcOrd="2" destOrd="0" presId="urn:microsoft.com/office/officeart/2018/2/layout/IconCircleList"/>
    <dgm:cxn modelId="{1C716230-CAC2-4714-B49A-D6B5B9A5C162}" type="presParOf" srcId="{AEE5B1A9-065F-4E92-B9BC-FF37B72F3CC1}" destId="{2CA81E64-68A6-4636-90F0-716B77EB4BF3}"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EE0E46B-D787-4DB0-B48B-CBCC7B06EE71}" type="doc">
      <dgm:prSet loTypeId="urn:microsoft.com/office/officeart/2018/2/layout/IconLabelList" loCatId="icon" qsTypeId="urn:microsoft.com/office/officeart/2005/8/quickstyle/simple1" qsCatId="simple" csTypeId="urn:microsoft.com/office/officeart/2005/8/colors/accent0_3" csCatId="mainScheme" phldr="1"/>
      <dgm:spPr/>
      <dgm:t>
        <a:bodyPr/>
        <a:lstStyle/>
        <a:p>
          <a:endParaRPr lang="en-US"/>
        </a:p>
      </dgm:t>
    </dgm:pt>
    <dgm:pt modelId="{A8FC1E73-C9A7-4354-A53E-4401D4FC1A1C}">
      <dgm:prSet custT="1"/>
      <dgm:spPr/>
      <dgm:t>
        <a:bodyPr/>
        <a:lstStyle/>
        <a:p>
          <a:pPr>
            <a:lnSpc>
              <a:spcPct val="100000"/>
            </a:lnSpc>
          </a:pPr>
          <a:r>
            <a:rPr lang="en-GB" sz="1600"/>
            <a:t>The company should conduct comprehensive market research to identify customers, competitors, and market trends</a:t>
          </a:r>
          <a:endParaRPr lang="en-US" sz="1600"/>
        </a:p>
      </dgm:t>
    </dgm:pt>
    <dgm:pt modelId="{A792A38C-7082-4A56-8DBF-8A450573A4A6}" type="parTrans" cxnId="{559909E4-07D7-45A7-BC3F-DE768416AC68}">
      <dgm:prSet/>
      <dgm:spPr/>
      <dgm:t>
        <a:bodyPr/>
        <a:lstStyle/>
        <a:p>
          <a:endParaRPr lang="en-US" sz="2800"/>
        </a:p>
      </dgm:t>
    </dgm:pt>
    <dgm:pt modelId="{6229EC3C-B0FF-401C-9C7F-EA8272F3CBB1}" type="sibTrans" cxnId="{559909E4-07D7-45A7-BC3F-DE768416AC68}">
      <dgm:prSet/>
      <dgm:spPr/>
      <dgm:t>
        <a:bodyPr/>
        <a:lstStyle/>
        <a:p>
          <a:endParaRPr lang="en-US" sz="2800"/>
        </a:p>
      </dgm:t>
    </dgm:pt>
    <dgm:pt modelId="{54C181A9-D96A-43B2-A567-0393ECEC4DE7}">
      <dgm:prSet custT="1"/>
      <dgm:spPr/>
      <dgm:t>
        <a:bodyPr/>
        <a:lstStyle/>
        <a:p>
          <a:pPr>
            <a:lnSpc>
              <a:spcPct val="100000"/>
            </a:lnSpc>
          </a:pPr>
          <a:r>
            <a:rPr lang="en-GB" sz="1600"/>
            <a:t>The company should ensure that it meets quality standards and customer preferences </a:t>
          </a:r>
          <a:endParaRPr lang="en-US" sz="1600"/>
        </a:p>
      </dgm:t>
    </dgm:pt>
    <dgm:pt modelId="{BA74D87A-53BA-4A62-91E4-BCB20A4129B6}" type="parTrans" cxnId="{CD0460D0-EA76-4483-A026-A5123246EA83}">
      <dgm:prSet/>
      <dgm:spPr/>
      <dgm:t>
        <a:bodyPr/>
        <a:lstStyle/>
        <a:p>
          <a:endParaRPr lang="en-US" sz="2800"/>
        </a:p>
      </dgm:t>
    </dgm:pt>
    <dgm:pt modelId="{D3DBE1D9-D376-4336-893B-EAAA41BF4B5D}" type="sibTrans" cxnId="{CD0460D0-EA76-4483-A026-A5123246EA83}">
      <dgm:prSet/>
      <dgm:spPr/>
      <dgm:t>
        <a:bodyPr/>
        <a:lstStyle/>
        <a:p>
          <a:endParaRPr lang="en-US" sz="2800"/>
        </a:p>
      </dgm:t>
    </dgm:pt>
    <dgm:pt modelId="{C7FE51A8-6138-4F72-8285-637A89E14E6F}">
      <dgm:prSet custT="1"/>
      <dgm:spPr/>
      <dgm:t>
        <a:bodyPr/>
        <a:lstStyle/>
        <a:p>
          <a:pPr>
            <a:lnSpc>
              <a:spcPct val="100000"/>
            </a:lnSpc>
          </a:pPr>
          <a:r>
            <a:rPr lang="en-GB" sz="1600"/>
            <a:t>Before launching a food and beverage company should perform testing to confirm that it attracts the target audience</a:t>
          </a:r>
          <a:endParaRPr lang="en-US" sz="1600"/>
        </a:p>
      </dgm:t>
    </dgm:pt>
    <dgm:pt modelId="{D4A6B0C2-52F7-4788-B99E-3078590D4554}" type="parTrans" cxnId="{E33ED50F-8DD1-4BC2-A21C-F5DCC8054A13}">
      <dgm:prSet/>
      <dgm:spPr/>
      <dgm:t>
        <a:bodyPr/>
        <a:lstStyle/>
        <a:p>
          <a:endParaRPr lang="en-US" sz="2800"/>
        </a:p>
      </dgm:t>
    </dgm:pt>
    <dgm:pt modelId="{F4805136-9BEB-4E08-B451-C1D2DA1CCFB7}" type="sibTrans" cxnId="{E33ED50F-8DD1-4BC2-A21C-F5DCC8054A13}">
      <dgm:prSet/>
      <dgm:spPr/>
      <dgm:t>
        <a:bodyPr/>
        <a:lstStyle/>
        <a:p>
          <a:endParaRPr lang="en-US" sz="2800"/>
        </a:p>
      </dgm:t>
    </dgm:pt>
    <dgm:pt modelId="{30857029-E0F9-46CA-8AFA-94C01E2D5C58}">
      <dgm:prSet custT="1"/>
      <dgm:spPr/>
      <dgm:t>
        <a:bodyPr/>
        <a:lstStyle/>
        <a:p>
          <a:pPr>
            <a:lnSpc>
              <a:spcPct val="100000"/>
            </a:lnSpc>
          </a:pPr>
          <a:r>
            <a:rPr lang="en-GB" sz="1600"/>
            <a:t>The company should also emphasize marketing and branding strategies to create awareness among customers</a:t>
          </a:r>
          <a:endParaRPr lang="en-US" sz="1600"/>
        </a:p>
      </dgm:t>
    </dgm:pt>
    <dgm:pt modelId="{54495849-3036-490C-92C0-9C8E66B604BC}" type="parTrans" cxnId="{9A902683-49A3-4EFC-9CCA-899553614621}">
      <dgm:prSet/>
      <dgm:spPr/>
      <dgm:t>
        <a:bodyPr/>
        <a:lstStyle/>
        <a:p>
          <a:endParaRPr lang="en-US" sz="2800"/>
        </a:p>
      </dgm:t>
    </dgm:pt>
    <dgm:pt modelId="{12A23425-C631-4B02-8CB0-43F34603B977}" type="sibTrans" cxnId="{9A902683-49A3-4EFC-9CCA-899553614621}">
      <dgm:prSet/>
      <dgm:spPr/>
      <dgm:t>
        <a:bodyPr/>
        <a:lstStyle/>
        <a:p>
          <a:endParaRPr lang="en-US" sz="2800"/>
        </a:p>
      </dgm:t>
    </dgm:pt>
    <dgm:pt modelId="{11AD8B00-F400-4853-9586-3A1544E92185}">
      <dgm:prSet custT="1"/>
      <dgm:spPr/>
      <dgm:t>
        <a:bodyPr/>
        <a:lstStyle/>
        <a:p>
          <a:pPr>
            <a:lnSpc>
              <a:spcPct val="100000"/>
            </a:lnSpc>
          </a:pPr>
          <a:r>
            <a:rPr lang="en-GB" sz="1600"/>
            <a:t>The company should also enhance its logistics and supply chain department to ensure that its drinks are spread to a larger audience </a:t>
          </a:r>
          <a:endParaRPr lang="en-US" sz="1600"/>
        </a:p>
      </dgm:t>
    </dgm:pt>
    <dgm:pt modelId="{1F94720F-FA73-4F98-94C7-954D73DFEEE1}" type="parTrans" cxnId="{1294281F-196B-4E2B-B266-77F27BC3B992}">
      <dgm:prSet/>
      <dgm:spPr/>
      <dgm:t>
        <a:bodyPr/>
        <a:lstStyle/>
        <a:p>
          <a:endParaRPr lang="en-US" sz="2800"/>
        </a:p>
      </dgm:t>
    </dgm:pt>
    <dgm:pt modelId="{CB669612-F3A3-421D-A37D-034C3FED4163}" type="sibTrans" cxnId="{1294281F-196B-4E2B-B266-77F27BC3B992}">
      <dgm:prSet/>
      <dgm:spPr/>
      <dgm:t>
        <a:bodyPr/>
        <a:lstStyle/>
        <a:p>
          <a:endParaRPr lang="en-US" sz="2800"/>
        </a:p>
      </dgm:t>
    </dgm:pt>
    <dgm:pt modelId="{AD3EDD39-E05C-4C6E-98C2-BEED48464548}" type="pres">
      <dgm:prSet presAssocID="{4EE0E46B-D787-4DB0-B48B-CBCC7B06EE71}" presName="root" presStyleCnt="0">
        <dgm:presLayoutVars>
          <dgm:dir/>
          <dgm:resizeHandles val="exact"/>
        </dgm:presLayoutVars>
      </dgm:prSet>
      <dgm:spPr/>
    </dgm:pt>
    <dgm:pt modelId="{795FCACC-8CF7-4F7B-AFA5-A1844D674980}" type="pres">
      <dgm:prSet presAssocID="{A8FC1E73-C9A7-4354-A53E-4401D4FC1A1C}" presName="compNode" presStyleCnt="0"/>
      <dgm:spPr/>
    </dgm:pt>
    <dgm:pt modelId="{F2FB7A98-BD59-4017-B2CC-8F23A377BE6B}" type="pres">
      <dgm:prSet presAssocID="{A8FC1E73-C9A7-4354-A53E-4401D4FC1A1C}" presName="iconRect" presStyleLbl="node1" presStyleIdx="0" presStyleCnt="5"/>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atistics"/>
        </a:ext>
      </dgm:extLst>
    </dgm:pt>
    <dgm:pt modelId="{86F87D74-A4E4-4541-BCCF-DC122A7CF052}" type="pres">
      <dgm:prSet presAssocID="{A8FC1E73-C9A7-4354-A53E-4401D4FC1A1C}" presName="spaceRect" presStyleCnt="0"/>
      <dgm:spPr/>
    </dgm:pt>
    <dgm:pt modelId="{8E559EB5-58A9-4532-87F1-0A933EA9C08F}" type="pres">
      <dgm:prSet presAssocID="{A8FC1E73-C9A7-4354-A53E-4401D4FC1A1C}" presName="textRect" presStyleLbl="revTx" presStyleIdx="0" presStyleCnt="5">
        <dgm:presLayoutVars>
          <dgm:chMax val="1"/>
          <dgm:chPref val="1"/>
        </dgm:presLayoutVars>
      </dgm:prSet>
      <dgm:spPr/>
    </dgm:pt>
    <dgm:pt modelId="{173D3205-00B6-4F90-979E-7291FC04788D}" type="pres">
      <dgm:prSet presAssocID="{6229EC3C-B0FF-401C-9C7F-EA8272F3CBB1}" presName="sibTrans" presStyleCnt="0"/>
      <dgm:spPr/>
    </dgm:pt>
    <dgm:pt modelId="{A053F323-2AD9-4D51-9643-7DA2241712BF}" type="pres">
      <dgm:prSet presAssocID="{54C181A9-D96A-43B2-A567-0393ECEC4DE7}" presName="compNode" presStyleCnt="0"/>
      <dgm:spPr/>
    </dgm:pt>
    <dgm:pt modelId="{70615653-868F-4BF9-A2C6-013C019D1AC8}" type="pres">
      <dgm:prSet presAssocID="{54C181A9-D96A-43B2-A567-0393ECEC4DE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F4D4E420-C7AB-4E27-B8BF-17904103FD9E}" type="pres">
      <dgm:prSet presAssocID="{54C181A9-D96A-43B2-A567-0393ECEC4DE7}" presName="spaceRect" presStyleCnt="0"/>
      <dgm:spPr/>
    </dgm:pt>
    <dgm:pt modelId="{596E85E2-27F7-4E25-8BB7-A566375CE040}" type="pres">
      <dgm:prSet presAssocID="{54C181A9-D96A-43B2-A567-0393ECEC4DE7}" presName="textRect" presStyleLbl="revTx" presStyleIdx="1" presStyleCnt="5">
        <dgm:presLayoutVars>
          <dgm:chMax val="1"/>
          <dgm:chPref val="1"/>
        </dgm:presLayoutVars>
      </dgm:prSet>
      <dgm:spPr/>
    </dgm:pt>
    <dgm:pt modelId="{DBD6EA6E-5F9C-4DF1-91F8-C3B637AF61DF}" type="pres">
      <dgm:prSet presAssocID="{D3DBE1D9-D376-4336-893B-EAAA41BF4B5D}" presName="sibTrans" presStyleCnt="0"/>
      <dgm:spPr/>
    </dgm:pt>
    <dgm:pt modelId="{E1F2A669-81ED-4965-A0F7-A59C85E74F52}" type="pres">
      <dgm:prSet presAssocID="{C7FE51A8-6138-4F72-8285-637A89E14E6F}" presName="compNode" presStyleCnt="0"/>
      <dgm:spPr/>
    </dgm:pt>
    <dgm:pt modelId="{C7022124-4D30-49E2-A668-D95E22C52FF8}" type="pres">
      <dgm:prSet presAssocID="{C7FE51A8-6138-4F72-8285-637A89E14E6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llseye"/>
        </a:ext>
      </dgm:extLst>
    </dgm:pt>
    <dgm:pt modelId="{A7383DB1-ADB3-437C-A4C1-AF77E6B71CA9}" type="pres">
      <dgm:prSet presAssocID="{C7FE51A8-6138-4F72-8285-637A89E14E6F}" presName="spaceRect" presStyleCnt="0"/>
      <dgm:spPr/>
    </dgm:pt>
    <dgm:pt modelId="{04CA0CF7-C1B2-4A94-AC06-288C0BF781DD}" type="pres">
      <dgm:prSet presAssocID="{C7FE51A8-6138-4F72-8285-637A89E14E6F}" presName="textRect" presStyleLbl="revTx" presStyleIdx="2" presStyleCnt="5">
        <dgm:presLayoutVars>
          <dgm:chMax val="1"/>
          <dgm:chPref val="1"/>
        </dgm:presLayoutVars>
      </dgm:prSet>
      <dgm:spPr/>
    </dgm:pt>
    <dgm:pt modelId="{EE55E300-276D-41FE-8236-EBBC29749739}" type="pres">
      <dgm:prSet presAssocID="{F4805136-9BEB-4E08-B451-C1D2DA1CCFB7}" presName="sibTrans" presStyleCnt="0"/>
      <dgm:spPr/>
    </dgm:pt>
    <dgm:pt modelId="{1337DD8A-38C6-41D3-B1D3-311E525B6467}" type="pres">
      <dgm:prSet presAssocID="{30857029-E0F9-46CA-8AFA-94C01E2D5C58}" presName="compNode" presStyleCnt="0"/>
      <dgm:spPr/>
    </dgm:pt>
    <dgm:pt modelId="{CEE0A9FD-36FE-4993-A3BB-40F5A98B633E}" type="pres">
      <dgm:prSet presAssocID="{30857029-E0F9-46CA-8AFA-94C01E2D5C5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egaphone"/>
        </a:ext>
      </dgm:extLst>
    </dgm:pt>
    <dgm:pt modelId="{1A009FCC-5ACD-4F13-8843-0C73CCA21E4E}" type="pres">
      <dgm:prSet presAssocID="{30857029-E0F9-46CA-8AFA-94C01E2D5C58}" presName="spaceRect" presStyleCnt="0"/>
      <dgm:spPr/>
    </dgm:pt>
    <dgm:pt modelId="{EFB30DB6-9306-46A7-985C-43B7AC719AA3}" type="pres">
      <dgm:prSet presAssocID="{30857029-E0F9-46CA-8AFA-94C01E2D5C58}" presName="textRect" presStyleLbl="revTx" presStyleIdx="3" presStyleCnt="5">
        <dgm:presLayoutVars>
          <dgm:chMax val="1"/>
          <dgm:chPref val="1"/>
        </dgm:presLayoutVars>
      </dgm:prSet>
      <dgm:spPr/>
    </dgm:pt>
    <dgm:pt modelId="{39F3A166-C50B-4354-AB84-DBADD07ADFD4}" type="pres">
      <dgm:prSet presAssocID="{12A23425-C631-4B02-8CB0-43F34603B977}" presName="sibTrans" presStyleCnt="0"/>
      <dgm:spPr/>
    </dgm:pt>
    <dgm:pt modelId="{5DDECF34-37E7-4F62-B6DC-FD5BAB330466}" type="pres">
      <dgm:prSet presAssocID="{11AD8B00-F400-4853-9586-3A1544E92185}" presName="compNode" presStyleCnt="0"/>
      <dgm:spPr/>
    </dgm:pt>
    <dgm:pt modelId="{8AB698FB-5772-49E3-B485-D26CA2029621}" type="pres">
      <dgm:prSet presAssocID="{11AD8B00-F400-4853-9586-3A1544E9218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Business Growth"/>
        </a:ext>
      </dgm:extLst>
    </dgm:pt>
    <dgm:pt modelId="{1FF03978-5C96-4F9D-9C92-2509C70812F8}" type="pres">
      <dgm:prSet presAssocID="{11AD8B00-F400-4853-9586-3A1544E92185}" presName="spaceRect" presStyleCnt="0"/>
      <dgm:spPr/>
    </dgm:pt>
    <dgm:pt modelId="{29D302F4-E2B1-46A9-88EC-46A1B1D9E592}" type="pres">
      <dgm:prSet presAssocID="{11AD8B00-F400-4853-9586-3A1544E92185}" presName="textRect" presStyleLbl="revTx" presStyleIdx="4" presStyleCnt="5">
        <dgm:presLayoutVars>
          <dgm:chMax val="1"/>
          <dgm:chPref val="1"/>
        </dgm:presLayoutVars>
      </dgm:prSet>
      <dgm:spPr/>
    </dgm:pt>
  </dgm:ptLst>
  <dgm:cxnLst>
    <dgm:cxn modelId="{E33ED50F-8DD1-4BC2-A21C-F5DCC8054A13}" srcId="{4EE0E46B-D787-4DB0-B48B-CBCC7B06EE71}" destId="{C7FE51A8-6138-4F72-8285-637A89E14E6F}" srcOrd="2" destOrd="0" parTransId="{D4A6B0C2-52F7-4788-B99E-3078590D4554}" sibTransId="{F4805136-9BEB-4E08-B451-C1D2DA1CCFB7}"/>
    <dgm:cxn modelId="{1294281F-196B-4E2B-B266-77F27BC3B992}" srcId="{4EE0E46B-D787-4DB0-B48B-CBCC7B06EE71}" destId="{11AD8B00-F400-4853-9586-3A1544E92185}" srcOrd="4" destOrd="0" parTransId="{1F94720F-FA73-4F98-94C7-954D73DFEEE1}" sibTransId="{CB669612-F3A3-421D-A37D-034C3FED4163}"/>
    <dgm:cxn modelId="{E6766A3B-12F8-4236-BD50-AFA5CEA5A562}" type="presOf" srcId="{11AD8B00-F400-4853-9586-3A1544E92185}" destId="{29D302F4-E2B1-46A9-88EC-46A1B1D9E592}" srcOrd="0" destOrd="0" presId="urn:microsoft.com/office/officeart/2018/2/layout/IconLabelList"/>
    <dgm:cxn modelId="{73F5FB5C-5B6A-4042-A1AE-D23BBA949284}" type="presOf" srcId="{30857029-E0F9-46CA-8AFA-94C01E2D5C58}" destId="{EFB30DB6-9306-46A7-985C-43B7AC719AA3}" srcOrd="0" destOrd="0" presId="urn:microsoft.com/office/officeart/2018/2/layout/IconLabelList"/>
    <dgm:cxn modelId="{B5BD2C62-47BD-4CC7-9198-2BD2AB093C21}" type="presOf" srcId="{54C181A9-D96A-43B2-A567-0393ECEC4DE7}" destId="{596E85E2-27F7-4E25-8BB7-A566375CE040}" srcOrd="0" destOrd="0" presId="urn:microsoft.com/office/officeart/2018/2/layout/IconLabelList"/>
    <dgm:cxn modelId="{C11E5562-7BE0-4C5B-BB3C-AB3B70B012B9}" type="presOf" srcId="{A8FC1E73-C9A7-4354-A53E-4401D4FC1A1C}" destId="{8E559EB5-58A9-4532-87F1-0A933EA9C08F}" srcOrd="0" destOrd="0" presId="urn:microsoft.com/office/officeart/2018/2/layout/IconLabelList"/>
    <dgm:cxn modelId="{A9DA1679-0295-4748-8ACC-AC9AF68F75BF}" type="presOf" srcId="{C7FE51A8-6138-4F72-8285-637A89E14E6F}" destId="{04CA0CF7-C1B2-4A94-AC06-288C0BF781DD}" srcOrd="0" destOrd="0" presId="urn:microsoft.com/office/officeart/2018/2/layout/IconLabelList"/>
    <dgm:cxn modelId="{9A902683-49A3-4EFC-9CCA-899553614621}" srcId="{4EE0E46B-D787-4DB0-B48B-CBCC7B06EE71}" destId="{30857029-E0F9-46CA-8AFA-94C01E2D5C58}" srcOrd="3" destOrd="0" parTransId="{54495849-3036-490C-92C0-9C8E66B604BC}" sibTransId="{12A23425-C631-4B02-8CB0-43F34603B977}"/>
    <dgm:cxn modelId="{CD0460D0-EA76-4483-A026-A5123246EA83}" srcId="{4EE0E46B-D787-4DB0-B48B-CBCC7B06EE71}" destId="{54C181A9-D96A-43B2-A567-0393ECEC4DE7}" srcOrd="1" destOrd="0" parTransId="{BA74D87A-53BA-4A62-91E4-BCB20A4129B6}" sibTransId="{D3DBE1D9-D376-4336-893B-EAAA41BF4B5D}"/>
    <dgm:cxn modelId="{D9806BDF-1379-44BD-B07C-5568503D41A4}" type="presOf" srcId="{4EE0E46B-D787-4DB0-B48B-CBCC7B06EE71}" destId="{AD3EDD39-E05C-4C6E-98C2-BEED48464548}" srcOrd="0" destOrd="0" presId="urn:microsoft.com/office/officeart/2018/2/layout/IconLabelList"/>
    <dgm:cxn modelId="{559909E4-07D7-45A7-BC3F-DE768416AC68}" srcId="{4EE0E46B-D787-4DB0-B48B-CBCC7B06EE71}" destId="{A8FC1E73-C9A7-4354-A53E-4401D4FC1A1C}" srcOrd="0" destOrd="0" parTransId="{A792A38C-7082-4A56-8DBF-8A450573A4A6}" sibTransId="{6229EC3C-B0FF-401C-9C7F-EA8272F3CBB1}"/>
    <dgm:cxn modelId="{3BC8B552-2C65-4C8E-A53B-3EF1E10B6337}" type="presParOf" srcId="{AD3EDD39-E05C-4C6E-98C2-BEED48464548}" destId="{795FCACC-8CF7-4F7B-AFA5-A1844D674980}" srcOrd="0" destOrd="0" presId="urn:microsoft.com/office/officeart/2018/2/layout/IconLabelList"/>
    <dgm:cxn modelId="{62F2F007-D7CA-408F-8AF5-F8264660A2EE}" type="presParOf" srcId="{795FCACC-8CF7-4F7B-AFA5-A1844D674980}" destId="{F2FB7A98-BD59-4017-B2CC-8F23A377BE6B}" srcOrd="0" destOrd="0" presId="urn:microsoft.com/office/officeart/2018/2/layout/IconLabelList"/>
    <dgm:cxn modelId="{B73C7025-EAF9-4F43-8F79-8BEEBB6C6AE9}" type="presParOf" srcId="{795FCACC-8CF7-4F7B-AFA5-A1844D674980}" destId="{86F87D74-A4E4-4541-BCCF-DC122A7CF052}" srcOrd="1" destOrd="0" presId="urn:microsoft.com/office/officeart/2018/2/layout/IconLabelList"/>
    <dgm:cxn modelId="{6CEAE04B-BBB2-42B4-849F-870474DF95F0}" type="presParOf" srcId="{795FCACC-8CF7-4F7B-AFA5-A1844D674980}" destId="{8E559EB5-58A9-4532-87F1-0A933EA9C08F}" srcOrd="2" destOrd="0" presId="urn:microsoft.com/office/officeart/2018/2/layout/IconLabelList"/>
    <dgm:cxn modelId="{362ED401-2B5E-4E4B-8805-AE4172167051}" type="presParOf" srcId="{AD3EDD39-E05C-4C6E-98C2-BEED48464548}" destId="{173D3205-00B6-4F90-979E-7291FC04788D}" srcOrd="1" destOrd="0" presId="urn:microsoft.com/office/officeart/2018/2/layout/IconLabelList"/>
    <dgm:cxn modelId="{80DD431E-1EAB-4353-839E-B415F9DBA408}" type="presParOf" srcId="{AD3EDD39-E05C-4C6E-98C2-BEED48464548}" destId="{A053F323-2AD9-4D51-9643-7DA2241712BF}" srcOrd="2" destOrd="0" presId="urn:microsoft.com/office/officeart/2018/2/layout/IconLabelList"/>
    <dgm:cxn modelId="{24CCF6B2-7EEA-4F51-AE83-75C407061EB7}" type="presParOf" srcId="{A053F323-2AD9-4D51-9643-7DA2241712BF}" destId="{70615653-868F-4BF9-A2C6-013C019D1AC8}" srcOrd="0" destOrd="0" presId="urn:microsoft.com/office/officeart/2018/2/layout/IconLabelList"/>
    <dgm:cxn modelId="{C31BB56E-15BD-4FE8-BC0A-2A891F05E501}" type="presParOf" srcId="{A053F323-2AD9-4D51-9643-7DA2241712BF}" destId="{F4D4E420-C7AB-4E27-B8BF-17904103FD9E}" srcOrd="1" destOrd="0" presId="urn:microsoft.com/office/officeart/2018/2/layout/IconLabelList"/>
    <dgm:cxn modelId="{AD5FCEEF-A18A-4D28-8A0F-FAA99584EBB0}" type="presParOf" srcId="{A053F323-2AD9-4D51-9643-7DA2241712BF}" destId="{596E85E2-27F7-4E25-8BB7-A566375CE040}" srcOrd="2" destOrd="0" presId="urn:microsoft.com/office/officeart/2018/2/layout/IconLabelList"/>
    <dgm:cxn modelId="{5D1D15BB-2CE0-45B1-A744-3184F1256F0B}" type="presParOf" srcId="{AD3EDD39-E05C-4C6E-98C2-BEED48464548}" destId="{DBD6EA6E-5F9C-4DF1-91F8-C3B637AF61DF}" srcOrd="3" destOrd="0" presId="urn:microsoft.com/office/officeart/2018/2/layout/IconLabelList"/>
    <dgm:cxn modelId="{8CC725E1-3A50-4235-AD97-6B8E4C20ABDA}" type="presParOf" srcId="{AD3EDD39-E05C-4C6E-98C2-BEED48464548}" destId="{E1F2A669-81ED-4965-A0F7-A59C85E74F52}" srcOrd="4" destOrd="0" presId="urn:microsoft.com/office/officeart/2018/2/layout/IconLabelList"/>
    <dgm:cxn modelId="{4F52EF43-6156-463A-9DC9-54B5081ACD3A}" type="presParOf" srcId="{E1F2A669-81ED-4965-A0F7-A59C85E74F52}" destId="{C7022124-4D30-49E2-A668-D95E22C52FF8}" srcOrd="0" destOrd="0" presId="urn:microsoft.com/office/officeart/2018/2/layout/IconLabelList"/>
    <dgm:cxn modelId="{299D0A7A-80F6-425B-84A8-218F892D4F21}" type="presParOf" srcId="{E1F2A669-81ED-4965-A0F7-A59C85E74F52}" destId="{A7383DB1-ADB3-437C-A4C1-AF77E6B71CA9}" srcOrd="1" destOrd="0" presId="urn:microsoft.com/office/officeart/2018/2/layout/IconLabelList"/>
    <dgm:cxn modelId="{0B5D3663-BF04-4F2B-8EE3-3DC698060784}" type="presParOf" srcId="{E1F2A669-81ED-4965-A0F7-A59C85E74F52}" destId="{04CA0CF7-C1B2-4A94-AC06-288C0BF781DD}" srcOrd="2" destOrd="0" presId="urn:microsoft.com/office/officeart/2018/2/layout/IconLabelList"/>
    <dgm:cxn modelId="{48A6FA0D-7A6D-43E5-933E-63EF43D446B3}" type="presParOf" srcId="{AD3EDD39-E05C-4C6E-98C2-BEED48464548}" destId="{EE55E300-276D-41FE-8236-EBBC29749739}" srcOrd="5" destOrd="0" presId="urn:microsoft.com/office/officeart/2018/2/layout/IconLabelList"/>
    <dgm:cxn modelId="{D8AB95C3-3A56-4D75-B938-B9FA2E6EFCEB}" type="presParOf" srcId="{AD3EDD39-E05C-4C6E-98C2-BEED48464548}" destId="{1337DD8A-38C6-41D3-B1D3-311E525B6467}" srcOrd="6" destOrd="0" presId="urn:microsoft.com/office/officeart/2018/2/layout/IconLabelList"/>
    <dgm:cxn modelId="{FD274783-0CDC-4225-B9C1-6E5DD8D88C43}" type="presParOf" srcId="{1337DD8A-38C6-41D3-B1D3-311E525B6467}" destId="{CEE0A9FD-36FE-4993-A3BB-40F5A98B633E}" srcOrd="0" destOrd="0" presId="urn:microsoft.com/office/officeart/2018/2/layout/IconLabelList"/>
    <dgm:cxn modelId="{5713E73C-BBDE-4F3B-9B28-4F27D386FCA2}" type="presParOf" srcId="{1337DD8A-38C6-41D3-B1D3-311E525B6467}" destId="{1A009FCC-5ACD-4F13-8843-0C73CCA21E4E}" srcOrd="1" destOrd="0" presId="urn:microsoft.com/office/officeart/2018/2/layout/IconLabelList"/>
    <dgm:cxn modelId="{19B2394A-C6BE-4721-9A8F-B825C6221842}" type="presParOf" srcId="{1337DD8A-38C6-41D3-B1D3-311E525B6467}" destId="{EFB30DB6-9306-46A7-985C-43B7AC719AA3}" srcOrd="2" destOrd="0" presId="urn:microsoft.com/office/officeart/2018/2/layout/IconLabelList"/>
    <dgm:cxn modelId="{5E71F39E-0F5D-4F0D-98EF-711067EB7C3D}" type="presParOf" srcId="{AD3EDD39-E05C-4C6E-98C2-BEED48464548}" destId="{39F3A166-C50B-4354-AB84-DBADD07ADFD4}" srcOrd="7" destOrd="0" presId="urn:microsoft.com/office/officeart/2018/2/layout/IconLabelList"/>
    <dgm:cxn modelId="{C89F0CC6-E168-428B-B61A-AEAE4FADE9EB}" type="presParOf" srcId="{AD3EDD39-E05C-4C6E-98C2-BEED48464548}" destId="{5DDECF34-37E7-4F62-B6DC-FD5BAB330466}" srcOrd="8" destOrd="0" presId="urn:microsoft.com/office/officeart/2018/2/layout/IconLabelList"/>
    <dgm:cxn modelId="{BE5337D5-51CF-425A-9EAE-2F0FEDCCE37A}" type="presParOf" srcId="{5DDECF34-37E7-4F62-B6DC-FD5BAB330466}" destId="{8AB698FB-5772-49E3-B485-D26CA2029621}" srcOrd="0" destOrd="0" presId="urn:microsoft.com/office/officeart/2018/2/layout/IconLabelList"/>
    <dgm:cxn modelId="{24D99090-8850-426A-A667-7E06BB672472}" type="presParOf" srcId="{5DDECF34-37E7-4F62-B6DC-FD5BAB330466}" destId="{1FF03978-5C96-4F9D-9C92-2509C70812F8}" srcOrd="1" destOrd="0" presId="urn:microsoft.com/office/officeart/2018/2/layout/IconLabelList"/>
    <dgm:cxn modelId="{E9F9066E-2610-4BDD-BE6B-6B4140FBA864}" type="presParOf" srcId="{5DDECF34-37E7-4F62-B6DC-FD5BAB330466}" destId="{29D302F4-E2B1-46A9-88EC-46A1B1D9E592}"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56DE18-7FD8-4CBD-8BA6-75DCB139089E}">
      <dsp:nvSpPr>
        <dsp:cNvPr id="0" name=""/>
        <dsp:cNvSpPr/>
      </dsp:nvSpPr>
      <dsp:spPr>
        <a:xfrm>
          <a:off x="0" y="4352"/>
          <a:ext cx="5926495" cy="927060"/>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7E9085-AC97-4A01-9C85-805D36CF7133}">
      <dsp:nvSpPr>
        <dsp:cNvPr id="0" name=""/>
        <dsp:cNvSpPr/>
      </dsp:nvSpPr>
      <dsp:spPr>
        <a:xfrm>
          <a:off x="280435" y="212940"/>
          <a:ext cx="509883" cy="509883"/>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BF5620-FE79-418A-876E-CE2BAF8204BD}">
      <dsp:nvSpPr>
        <dsp:cNvPr id="0" name=""/>
        <dsp:cNvSpPr/>
      </dsp:nvSpPr>
      <dsp:spPr>
        <a:xfrm>
          <a:off x="1070754" y="4352"/>
          <a:ext cx="4855741" cy="927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14" tIns="98114" rIns="98114" bIns="98114" numCol="1" spcCol="1270" anchor="ctr" anchorCtr="0">
          <a:noAutofit/>
        </a:bodyPr>
        <a:lstStyle/>
        <a:p>
          <a:pPr marL="0" lvl="0" indent="0" algn="l" defTabSz="711200">
            <a:lnSpc>
              <a:spcPct val="100000"/>
            </a:lnSpc>
            <a:spcBef>
              <a:spcPct val="0"/>
            </a:spcBef>
            <a:spcAft>
              <a:spcPct val="35000"/>
            </a:spcAft>
            <a:buNone/>
          </a:pPr>
          <a:r>
            <a:rPr lang="en-US" sz="1600" kern="1200" dirty="0"/>
            <a:t>The presentation will present a project management plan for launching a new product. </a:t>
          </a:r>
        </a:p>
      </dsp:txBody>
      <dsp:txXfrm>
        <a:off x="1070754" y="4352"/>
        <a:ext cx="4855741" cy="927060"/>
      </dsp:txXfrm>
    </dsp:sp>
    <dsp:sp modelId="{BB1678B5-A813-499C-9E52-F0BC96F47788}">
      <dsp:nvSpPr>
        <dsp:cNvPr id="0" name=""/>
        <dsp:cNvSpPr/>
      </dsp:nvSpPr>
      <dsp:spPr>
        <a:xfrm>
          <a:off x="0" y="1163177"/>
          <a:ext cx="5926495" cy="927060"/>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416061-EF4F-4C60-826D-BF948DFC6A2C}">
      <dsp:nvSpPr>
        <dsp:cNvPr id="0" name=""/>
        <dsp:cNvSpPr/>
      </dsp:nvSpPr>
      <dsp:spPr>
        <a:xfrm>
          <a:off x="280435" y="1371766"/>
          <a:ext cx="509883" cy="509883"/>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40507D-0758-484D-BAE7-46B9DCCF95FB}">
      <dsp:nvSpPr>
        <dsp:cNvPr id="0" name=""/>
        <dsp:cNvSpPr/>
      </dsp:nvSpPr>
      <dsp:spPr>
        <a:xfrm>
          <a:off x="1070754" y="1163177"/>
          <a:ext cx="4855741" cy="927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14" tIns="98114" rIns="98114" bIns="98114" numCol="1" spcCol="1270" anchor="ctr" anchorCtr="0">
          <a:noAutofit/>
        </a:bodyPr>
        <a:lstStyle/>
        <a:p>
          <a:pPr marL="0" lvl="0" indent="0" algn="l" defTabSz="711200">
            <a:lnSpc>
              <a:spcPct val="100000"/>
            </a:lnSpc>
            <a:spcBef>
              <a:spcPct val="0"/>
            </a:spcBef>
            <a:spcAft>
              <a:spcPct val="35000"/>
            </a:spcAft>
            <a:buNone/>
          </a:pPr>
          <a:r>
            <a:rPr lang="en-US" sz="1600" kern="1200"/>
            <a:t>The plan is for a food and beverage company that has decided to launch a new fuzzy drink brand. </a:t>
          </a:r>
        </a:p>
      </dsp:txBody>
      <dsp:txXfrm>
        <a:off x="1070754" y="1163177"/>
        <a:ext cx="4855741" cy="927060"/>
      </dsp:txXfrm>
    </dsp:sp>
    <dsp:sp modelId="{DC5C1F99-3F4E-452C-8506-5906C1C036F4}">
      <dsp:nvSpPr>
        <dsp:cNvPr id="0" name=""/>
        <dsp:cNvSpPr/>
      </dsp:nvSpPr>
      <dsp:spPr>
        <a:xfrm>
          <a:off x="0" y="2322002"/>
          <a:ext cx="5926495" cy="927060"/>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D7B46A-FBB2-4A15-9183-C1391C3DCBAA}">
      <dsp:nvSpPr>
        <dsp:cNvPr id="0" name=""/>
        <dsp:cNvSpPr/>
      </dsp:nvSpPr>
      <dsp:spPr>
        <a:xfrm>
          <a:off x="280435" y="2530591"/>
          <a:ext cx="509883" cy="509883"/>
        </a:xfrm>
        <a:prstGeom prst="rect">
          <a:avLst/>
        </a:prstGeom>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38838D-3B8F-4562-8CD8-2816069D364A}">
      <dsp:nvSpPr>
        <dsp:cNvPr id="0" name=""/>
        <dsp:cNvSpPr/>
      </dsp:nvSpPr>
      <dsp:spPr>
        <a:xfrm>
          <a:off x="1070754" y="2322002"/>
          <a:ext cx="4855741" cy="927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14" tIns="98114" rIns="98114" bIns="98114" numCol="1" spcCol="1270" anchor="ctr" anchorCtr="0">
          <a:noAutofit/>
        </a:bodyPr>
        <a:lstStyle/>
        <a:p>
          <a:pPr marL="0" lvl="0" indent="0" algn="l" defTabSz="711200">
            <a:lnSpc>
              <a:spcPct val="100000"/>
            </a:lnSpc>
            <a:spcBef>
              <a:spcPct val="0"/>
            </a:spcBef>
            <a:spcAft>
              <a:spcPct val="35000"/>
            </a:spcAft>
            <a:buNone/>
          </a:pPr>
          <a:r>
            <a:rPr lang="en-US" sz="1600" kern="1200"/>
            <a:t>This project management plan provides a project description, scope, and work breakdown structure for the staff. </a:t>
          </a:r>
        </a:p>
      </dsp:txBody>
      <dsp:txXfrm>
        <a:off x="1070754" y="2322002"/>
        <a:ext cx="4855741" cy="927060"/>
      </dsp:txXfrm>
    </dsp:sp>
    <dsp:sp modelId="{A9C92A07-5877-4381-82A0-A49CB2E2235B}">
      <dsp:nvSpPr>
        <dsp:cNvPr id="0" name=""/>
        <dsp:cNvSpPr/>
      </dsp:nvSpPr>
      <dsp:spPr>
        <a:xfrm>
          <a:off x="0" y="3480828"/>
          <a:ext cx="5926495" cy="927060"/>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2FEE4A-54FF-4436-9A17-F80FCEABF401}">
      <dsp:nvSpPr>
        <dsp:cNvPr id="0" name=""/>
        <dsp:cNvSpPr/>
      </dsp:nvSpPr>
      <dsp:spPr>
        <a:xfrm>
          <a:off x="280435" y="3689416"/>
          <a:ext cx="509883" cy="509883"/>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48B408-974D-4D43-8538-43AC47712965}">
      <dsp:nvSpPr>
        <dsp:cNvPr id="0" name=""/>
        <dsp:cNvSpPr/>
      </dsp:nvSpPr>
      <dsp:spPr>
        <a:xfrm>
          <a:off x="1070754" y="3480828"/>
          <a:ext cx="4855741" cy="927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14" tIns="98114" rIns="98114" bIns="98114" numCol="1" spcCol="1270" anchor="ctr" anchorCtr="0">
          <a:noAutofit/>
        </a:bodyPr>
        <a:lstStyle/>
        <a:p>
          <a:pPr marL="0" lvl="0" indent="0" algn="l" defTabSz="711200">
            <a:lnSpc>
              <a:spcPct val="100000"/>
            </a:lnSpc>
            <a:spcBef>
              <a:spcPct val="0"/>
            </a:spcBef>
            <a:spcAft>
              <a:spcPct val="35000"/>
            </a:spcAft>
            <a:buNone/>
          </a:pPr>
          <a:r>
            <a:rPr lang="en-US" sz="1600" kern="1200"/>
            <a:t>The presentation will provide work distribution according to time scale. </a:t>
          </a:r>
        </a:p>
      </dsp:txBody>
      <dsp:txXfrm>
        <a:off x="1070754" y="3480828"/>
        <a:ext cx="4855741" cy="927060"/>
      </dsp:txXfrm>
    </dsp:sp>
    <dsp:sp modelId="{9F696CAC-A062-4F7A-BEF0-CF8F031FA6E6}">
      <dsp:nvSpPr>
        <dsp:cNvPr id="0" name=""/>
        <dsp:cNvSpPr/>
      </dsp:nvSpPr>
      <dsp:spPr>
        <a:xfrm>
          <a:off x="0" y="4639653"/>
          <a:ext cx="5926495" cy="927060"/>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A5868E-B277-4EBA-B0B0-C266BBDCD81A}">
      <dsp:nvSpPr>
        <dsp:cNvPr id="0" name=""/>
        <dsp:cNvSpPr/>
      </dsp:nvSpPr>
      <dsp:spPr>
        <a:xfrm>
          <a:off x="280435" y="4848241"/>
          <a:ext cx="509883" cy="509883"/>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7719D5-9740-406C-A123-7D809B95D344}">
      <dsp:nvSpPr>
        <dsp:cNvPr id="0" name=""/>
        <dsp:cNvSpPr/>
      </dsp:nvSpPr>
      <dsp:spPr>
        <a:xfrm>
          <a:off x="1070754" y="4639653"/>
          <a:ext cx="4855741" cy="927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14" tIns="98114" rIns="98114" bIns="98114" numCol="1" spcCol="1270" anchor="ctr" anchorCtr="0">
          <a:noAutofit/>
        </a:bodyPr>
        <a:lstStyle/>
        <a:p>
          <a:pPr marL="0" lvl="0" indent="0" algn="l" defTabSz="711200">
            <a:lnSpc>
              <a:spcPct val="100000"/>
            </a:lnSpc>
            <a:spcBef>
              <a:spcPct val="0"/>
            </a:spcBef>
            <a:spcAft>
              <a:spcPct val="35000"/>
            </a:spcAft>
            <a:buNone/>
          </a:pPr>
          <a:r>
            <a:rPr lang="en-US" sz="1600" kern="1200"/>
            <a:t>It will also highlight the role of all the involved stakeholders and analyze risks that could occur during product launch</a:t>
          </a:r>
        </a:p>
      </dsp:txBody>
      <dsp:txXfrm>
        <a:off x="1070754" y="4639653"/>
        <a:ext cx="4855741" cy="9270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A4ABE7-083E-4C6C-B84A-6854090789C8}">
      <dsp:nvSpPr>
        <dsp:cNvPr id="0" name=""/>
        <dsp:cNvSpPr/>
      </dsp:nvSpPr>
      <dsp:spPr>
        <a:xfrm>
          <a:off x="170480" y="177028"/>
          <a:ext cx="1314312" cy="1314312"/>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E8AC23-46FB-4E39-8512-2115D49A6682}">
      <dsp:nvSpPr>
        <dsp:cNvPr id="0" name=""/>
        <dsp:cNvSpPr/>
      </dsp:nvSpPr>
      <dsp:spPr>
        <a:xfrm>
          <a:off x="446485" y="453033"/>
          <a:ext cx="762301" cy="7623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2B0A93-74E4-4EA2-9F3D-93C8DD7C7FD0}">
      <dsp:nvSpPr>
        <dsp:cNvPr id="0" name=""/>
        <dsp:cNvSpPr/>
      </dsp:nvSpPr>
      <dsp:spPr>
        <a:xfrm>
          <a:off x="1766430" y="177028"/>
          <a:ext cx="3098021" cy="1314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dirty="0"/>
            <a:t>This launch is important for the growth and success of the company a</a:t>
          </a:r>
          <a:endParaRPr lang="en-US" sz="1800" kern="1200" dirty="0"/>
        </a:p>
      </dsp:txBody>
      <dsp:txXfrm>
        <a:off x="1766430" y="177028"/>
        <a:ext cx="3098021" cy="1314312"/>
      </dsp:txXfrm>
    </dsp:sp>
    <dsp:sp modelId="{3C29C303-E12A-4057-B6EB-A898A95CC7F1}">
      <dsp:nvSpPr>
        <dsp:cNvPr id="0" name=""/>
        <dsp:cNvSpPr/>
      </dsp:nvSpPr>
      <dsp:spPr>
        <a:xfrm>
          <a:off x="5404259" y="177028"/>
          <a:ext cx="1314312" cy="1314312"/>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14F9E6-7310-48C3-B67A-908062C108EA}">
      <dsp:nvSpPr>
        <dsp:cNvPr id="0" name=""/>
        <dsp:cNvSpPr/>
      </dsp:nvSpPr>
      <dsp:spPr>
        <a:xfrm>
          <a:off x="5680265" y="453033"/>
          <a:ext cx="762301" cy="762301"/>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925629-BA56-4F1D-99BD-B671A91AE877}">
      <dsp:nvSpPr>
        <dsp:cNvPr id="0" name=""/>
        <dsp:cNvSpPr/>
      </dsp:nvSpPr>
      <dsp:spPr>
        <a:xfrm>
          <a:off x="7000210" y="177028"/>
          <a:ext cx="3098021" cy="1314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This product can be highly competitive and bring huge profits to the food and beverage company </a:t>
          </a:r>
          <a:endParaRPr lang="en-US" sz="1800" kern="1200"/>
        </a:p>
      </dsp:txBody>
      <dsp:txXfrm>
        <a:off x="7000210" y="177028"/>
        <a:ext cx="3098021" cy="1314312"/>
      </dsp:txXfrm>
    </dsp:sp>
    <dsp:sp modelId="{E8F401F1-07E0-43B8-BDA3-0E58B5DFECBE}">
      <dsp:nvSpPr>
        <dsp:cNvPr id="0" name=""/>
        <dsp:cNvSpPr/>
      </dsp:nvSpPr>
      <dsp:spPr>
        <a:xfrm>
          <a:off x="170480" y="2102251"/>
          <a:ext cx="1314312" cy="1314312"/>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A75D24-0117-42F5-BACD-73F09D6F66FD}">
      <dsp:nvSpPr>
        <dsp:cNvPr id="0" name=""/>
        <dsp:cNvSpPr/>
      </dsp:nvSpPr>
      <dsp:spPr>
        <a:xfrm>
          <a:off x="446485" y="2378256"/>
          <a:ext cx="762301" cy="762301"/>
        </a:xfrm>
        <a:prstGeom prst="rect">
          <a:avLst/>
        </a:prstGeom>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B8155E-EEE9-4FC6-84F9-F89280A7B986}">
      <dsp:nvSpPr>
        <dsp:cNvPr id="0" name=""/>
        <dsp:cNvSpPr/>
      </dsp:nvSpPr>
      <dsp:spPr>
        <a:xfrm>
          <a:off x="1766430" y="2102251"/>
          <a:ext cx="3098021" cy="1314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The project is under the leadership of dedicated and committed senior management of the company. </a:t>
          </a:r>
          <a:endParaRPr lang="en-US" sz="1800" kern="1200"/>
        </a:p>
      </dsp:txBody>
      <dsp:txXfrm>
        <a:off x="1766430" y="2102251"/>
        <a:ext cx="3098021" cy="1314312"/>
      </dsp:txXfrm>
    </dsp:sp>
    <dsp:sp modelId="{270DFC6C-9C35-46F6-B3B2-8D8BF8CDCDBB}">
      <dsp:nvSpPr>
        <dsp:cNvPr id="0" name=""/>
        <dsp:cNvSpPr/>
      </dsp:nvSpPr>
      <dsp:spPr>
        <a:xfrm>
          <a:off x="5404259" y="2102251"/>
          <a:ext cx="1314312" cy="1314312"/>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70E473-DD9B-4696-AC23-7832D67EC415}">
      <dsp:nvSpPr>
        <dsp:cNvPr id="0" name=""/>
        <dsp:cNvSpPr/>
      </dsp:nvSpPr>
      <dsp:spPr>
        <a:xfrm>
          <a:off x="5680265" y="2378256"/>
          <a:ext cx="762301" cy="762301"/>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A81E64-68A6-4636-90F0-716B77EB4BF3}">
      <dsp:nvSpPr>
        <dsp:cNvPr id="0" name=""/>
        <dsp:cNvSpPr/>
      </dsp:nvSpPr>
      <dsp:spPr>
        <a:xfrm>
          <a:off x="7000210" y="2102251"/>
          <a:ext cx="3098021" cy="1314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The marketing, finance, operational management, and supply chain teams are all equally involved in the project launch</a:t>
          </a:r>
          <a:endParaRPr lang="en-US" sz="1800" kern="1200"/>
        </a:p>
      </dsp:txBody>
      <dsp:txXfrm>
        <a:off x="7000210" y="2102251"/>
        <a:ext cx="3098021" cy="13143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FB7A98-BD59-4017-B2CC-8F23A377BE6B}">
      <dsp:nvSpPr>
        <dsp:cNvPr id="0" name=""/>
        <dsp:cNvSpPr/>
      </dsp:nvSpPr>
      <dsp:spPr>
        <a:xfrm>
          <a:off x="499356" y="367338"/>
          <a:ext cx="810000" cy="810000"/>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559EB5-58A9-4532-87F1-0A933EA9C08F}">
      <dsp:nvSpPr>
        <dsp:cNvPr id="0" name=""/>
        <dsp:cNvSpPr/>
      </dsp:nvSpPr>
      <dsp:spPr>
        <a:xfrm>
          <a:off x="4356" y="1606253"/>
          <a:ext cx="1800000" cy="16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The company should conduct comprehensive market research to identify customers, competitors, and market trends</a:t>
          </a:r>
          <a:endParaRPr lang="en-US" sz="1600" kern="1200"/>
        </a:p>
      </dsp:txBody>
      <dsp:txXfrm>
        <a:off x="4356" y="1606253"/>
        <a:ext cx="1800000" cy="1620000"/>
      </dsp:txXfrm>
    </dsp:sp>
    <dsp:sp modelId="{70615653-868F-4BF9-A2C6-013C019D1AC8}">
      <dsp:nvSpPr>
        <dsp:cNvPr id="0" name=""/>
        <dsp:cNvSpPr/>
      </dsp:nvSpPr>
      <dsp:spPr>
        <a:xfrm>
          <a:off x="2614356" y="367338"/>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6E85E2-27F7-4E25-8BB7-A566375CE040}">
      <dsp:nvSpPr>
        <dsp:cNvPr id="0" name=""/>
        <dsp:cNvSpPr/>
      </dsp:nvSpPr>
      <dsp:spPr>
        <a:xfrm>
          <a:off x="2119356" y="1606253"/>
          <a:ext cx="1800000" cy="16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The company should ensure that it meets quality standards and customer preferences </a:t>
          </a:r>
          <a:endParaRPr lang="en-US" sz="1600" kern="1200"/>
        </a:p>
      </dsp:txBody>
      <dsp:txXfrm>
        <a:off x="2119356" y="1606253"/>
        <a:ext cx="1800000" cy="1620000"/>
      </dsp:txXfrm>
    </dsp:sp>
    <dsp:sp modelId="{C7022124-4D30-49E2-A668-D95E22C52FF8}">
      <dsp:nvSpPr>
        <dsp:cNvPr id="0" name=""/>
        <dsp:cNvSpPr/>
      </dsp:nvSpPr>
      <dsp:spPr>
        <a:xfrm>
          <a:off x="4729356" y="367338"/>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CA0CF7-C1B2-4A94-AC06-288C0BF781DD}">
      <dsp:nvSpPr>
        <dsp:cNvPr id="0" name=""/>
        <dsp:cNvSpPr/>
      </dsp:nvSpPr>
      <dsp:spPr>
        <a:xfrm>
          <a:off x="4234356" y="1606253"/>
          <a:ext cx="1800000" cy="16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Before launching a food and beverage company should perform testing to confirm that it attracts the target audience</a:t>
          </a:r>
          <a:endParaRPr lang="en-US" sz="1600" kern="1200"/>
        </a:p>
      </dsp:txBody>
      <dsp:txXfrm>
        <a:off x="4234356" y="1606253"/>
        <a:ext cx="1800000" cy="1620000"/>
      </dsp:txXfrm>
    </dsp:sp>
    <dsp:sp modelId="{CEE0A9FD-36FE-4993-A3BB-40F5A98B633E}">
      <dsp:nvSpPr>
        <dsp:cNvPr id="0" name=""/>
        <dsp:cNvSpPr/>
      </dsp:nvSpPr>
      <dsp:spPr>
        <a:xfrm>
          <a:off x="6844356" y="367338"/>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B30DB6-9306-46A7-985C-43B7AC719AA3}">
      <dsp:nvSpPr>
        <dsp:cNvPr id="0" name=""/>
        <dsp:cNvSpPr/>
      </dsp:nvSpPr>
      <dsp:spPr>
        <a:xfrm>
          <a:off x="6349356" y="1606253"/>
          <a:ext cx="1800000" cy="16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The company should also emphasize marketing and branding strategies to create awareness among customers</a:t>
          </a:r>
          <a:endParaRPr lang="en-US" sz="1600" kern="1200"/>
        </a:p>
      </dsp:txBody>
      <dsp:txXfrm>
        <a:off x="6349356" y="1606253"/>
        <a:ext cx="1800000" cy="1620000"/>
      </dsp:txXfrm>
    </dsp:sp>
    <dsp:sp modelId="{8AB698FB-5772-49E3-B485-D26CA2029621}">
      <dsp:nvSpPr>
        <dsp:cNvPr id="0" name=""/>
        <dsp:cNvSpPr/>
      </dsp:nvSpPr>
      <dsp:spPr>
        <a:xfrm>
          <a:off x="8959356" y="367338"/>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D302F4-E2B1-46A9-88EC-46A1B1D9E592}">
      <dsp:nvSpPr>
        <dsp:cNvPr id="0" name=""/>
        <dsp:cNvSpPr/>
      </dsp:nvSpPr>
      <dsp:spPr>
        <a:xfrm>
          <a:off x="8464356" y="1606253"/>
          <a:ext cx="1800000" cy="16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The company should also enhance its logistics and supply chain department to ensure that its drinks are spread to a larger audience </a:t>
          </a:r>
          <a:endParaRPr lang="en-US" sz="1600" kern="1200"/>
        </a:p>
      </dsp:txBody>
      <dsp:txXfrm>
        <a:off x="8464356" y="1606253"/>
        <a:ext cx="1800000" cy="16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BCC4E0-95BD-AB42-883C-33E835FAD3DD}" type="datetimeFigureOut">
              <a:rPr lang="en-US" smtClean="0"/>
              <a:t>2/28/24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1A6C0E-77C7-094D-AFFE-7E2B1F0EDB4B}" type="slidenum">
              <a:rPr lang="en-US" smtClean="0"/>
              <a:t>‹#›</a:t>
            </a:fld>
            <a:endParaRPr lang="en-US"/>
          </a:p>
        </p:txBody>
      </p:sp>
    </p:spTree>
    <p:extLst>
      <p:ext uri="{BB962C8B-B14F-4D97-AF65-F5344CB8AC3E}">
        <p14:creationId xmlns:p14="http://schemas.microsoft.com/office/powerpoint/2010/main" val="32801781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Key objectives are always important because they provide focus, motivation and directions and more because without key objectives, you wont be able to generate criteria that shows you have completed the tasks needed to reach the objectives.</a:t>
            </a:r>
          </a:p>
          <a:p>
            <a:endParaRPr lang="en-US" dirty="0"/>
          </a:p>
        </p:txBody>
      </p:sp>
      <p:sp>
        <p:nvSpPr>
          <p:cNvPr id="4" name="Slide Number Placeholder 3"/>
          <p:cNvSpPr>
            <a:spLocks noGrp="1"/>
          </p:cNvSpPr>
          <p:nvPr>
            <p:ph type="sldNum" sz="quarter" idx="5"/>
          </p:nvPr>
        </p:nvSpPr>
        <p:spPr/>
        <p:txBody>
          <a:bodyPr/>
          <a:lstStyle/>
          <a:p>
            <a:fld id="{AD1A6C0E-77C7-094D-AFFE-7E2B1F0EDB4B}" type="slidenum">
              <a:rPr lang="en-US" smtClean="0"/>
              <a:t>5</a:t>
            </a:fld>
            <a:endParaRPr lang="en-US"/>
          </a:p>
        </p:txBody>
      </p:sp>
    </p:spTree>
    <p:extLst>
      <p:ext uri="{BB962C8B-B14F-4D97-AF65-F5344CB8AC3E}">
        <p14:creationId xmlns:p14="http://schemas.microsoft.com/office/powerpoint/2010/main" val="8403745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smtClean="0"/>
              <a:pPr algn="r"/>
              <a:t>2/28/24</a:t>
            </a:fld>
            <a:endParaRPr lang="en-US" dirty="0"/>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dirty="0">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9784219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smtClean="0"/>
              <a:pPr algn="r"/>
              <a:t>2/28/24</a:t>
            </a:fld>
            <a:endParaRPr lang="en-US" dirty="0"/>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8104407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smtClean="0"/>
              <a:pPr algn="r"/>
              <a:t>2/28/24</a:t>
            </a:fld>
            <a:endParaRPr lang="en-US" dirty="0"/>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dirty="0">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5278106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smtClean="0"/>
              <a:pPr algn="r"/>
              <a:t>2/28/24</a:t>
            </a:fld>
            <a:endParaRPr lang="en-US" dirty="0"/>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dirty="0">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1314994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smtClean="0"/>
              <a:pPr algn="r"/>
              <a:t>2/28/24</a:t>
            </a:fld>
            <a:endParaRPr lang="en-US" dirty="0"/>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dirty="0">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2099817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smtClean="0"/>
              <a:pPr algn="r"/>
              <a:t>2/28/24</a:t>
            </a:fld>
            <a:endParaRPr lang="en-US" dirty="0"/>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dirty="0">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2859310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smtClean="0"/>
              <a:pPr algn="r"/>
              <a:t>2/28/24</a:t>
            </a:fld>
            <a:endParaRPr lang="en-US" dirty="0"/>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dirty="0">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0211089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smtClean="0"/>
              <a:pPr algn="r"/>
              <a:t>2/28/24</a:t>
            </a:fld>
            <a:endParaRPr lang="en-US" dirty="0"/>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dirty="0">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8729923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p:cNvSpPr>
          <p:nvPr>
            <p:ph type="pic" idx="1"/>
          </p:nvPr>
        </p:nvSpPr>
        <p:spPr>
          <a:xfrm>
            <a:off x="0" y="2267712"/>
            <a:ext cx="6571469" cy="4590288"/>
          </a:xfrm>
          <a:solidFill>
            <a:schemeClr val="bg1">
              <a:lumMod val="85000"/>
            </a:schemeClr>
          </a:solidFill>
          <a:ln>
            <a:no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smtClean="0"/>
              <a:pPr algn="r"/>
              <a:t>2/28/24</a:t>
            </a:fld>
            <a:endParaRPr lang="en-US" dirty="0"/>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2023452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smtClean="0"/>
              <a:pPr algn="r"/>
              <a:t>2/28/24</a:t>
            </a:fld>
            <a:endParaRPr lang="en-US" dirty="0"/>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41691556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smtClean="0"/>
              <a:pPr algn="r"/>
              <a:t>2/28/24</a:t>
            </a:fld>
            <a:endParaRPr lang="en-US" dirty="0"/>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2702682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smtClean="0"/>
              <a:pPr algn="r"/>
              <a:t>2/28/24</a:t>
            </a:fld>
            <a:endParaRPr lang="en-US" spc="50" dirty="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dirty="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402321459"/>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Desk with productivity items">
            <a:extLst>
              <a:ext uri="{FF2B5EF4-FFF2-40B4-BE49-F238E27FC236}">
                <a16:creationId xmlns:a16="http://schemas.microsoft.com/office/drawing/2014/main" id="{31FACBA7-D827-8694-B61B-4385BFCE346C}"/>
              </a:ext>
            </a:extLst>
          </p:cNvPr>
          <p:cNvPicPr>
            <a:picLocks noChangeAspect="1"/>
          </p:cNvPicPr>
          <p:nvPr/>
        </p:nvPicPr>
        <p:blipFill rotWithShape="1">
          <a:blip r:embed="rId2">
            <a:alphaModFix amt="60000"/>
          </a:blip>
          <a:srcRect b="15730"/>
          <a:stretch/>
        </p:blipFill>
        <p:spPr>
          <a:xfrm>
            <a:off x="20" y="10"/>
            <a:ext cx="12191980" cy="6857990"/>
          </a:xfrm>
          <a:prstGeom prst="rect">
            <a:avLst/>
          </a:prstGeom>
        </p:spPr>
      </p:pic>
      <p:sp>
        <p:nvSpPr>
          <p:cNvPr id="4" name="TextBox 3">
            <a:extLst>
              <a:ext uri="{FF2B5EF4-FFF2-40B4-BE49-F238E27FC236}">
                <a16:creationId xmlns:a16="http://schemas.microsoft.com/office/drawing/2014/main" id="{33953F0A-A844-0176-3A2F-00A4E5C48797}"/>
              </a:ext>
            </a:extLst>
          </p:cNvPr>
          <p:cNvSpPr txBox="1"/>
          <p:nvPr/>
        </p:nvSpPr>
        <p:spPr>
          <a:xfrm>
            <a:off x="960120" y="2314136"/>
            <a:ext cx="10268712" cy="3227832"/>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800" b="1" cap="all" spc="120" dirty="0">
                <a:latin typeface="+mj-lt"/>
                <a:ea typeface="+mj-ea"/>
                <a:cs typeface="+mj-cs"/>
              </a:rPr>
              <a:t>Managing Projects in the Workplace</a:t>
            </a:r>
          </a:p>
          <a:p>
            <a:pPr algn="ctr">
              <a:lnSpc>
                <a:spcPct val="90000"/>
              </a:lnSpc>
              <a:spcBef>
                <a:spcPct val="0"/>
              </a:spcBef>
              <a:spcAft>
                <a:spcPts val="600"/>
              </a:spcAft>
            </a:pPr>
            <a:r>
              <a:rPr lang="en-US" sz="2400" b="1" cap="all" spc="120" dirty="0">
                <a:latin typeface="+mj-lt"/>
                <a:ea typeface="+mj-ea"/>
                <a:cs typeface="+mj-cs"/>
              </a:rPr>
              <a:t>Name patrik </a:t>
            </a:r>
            <a:r>
              <a:rPr lang="en-US" sz="2400" b="1" cap="all" spc="120" dirty="0" err="1">
                <a:latin typeface="+mj-lt"/>
                <a:ea typeface="+mj-ea"/>
                <a:cs typeface="+mj-cs"/>
              </a:rPr>
              <a:t>tolog</a:t>
            </a:r>
            <a:r>
              <a:rPr lang="en-US" sz="2400" b="1" cap="all" spc="120" dirty="0">
                <a:latin typeface="+mj-lt"/>
                <a:ea typeface="+mj-ea"/>
                <a:cs typeface="+mj-cs"/>
              </a:rPr>
              <a:t> 2026788</a:t>
            </a:r>
          </a:p>
          <a:p>
            <a:pPr algn="ctr">
              <a:lnSpc>
                <a:spcPct val="90000"/>
              </a:lnSpc>
              <a:spcBef>
                <a:spcPct val="0"/>
              </a:spcBef>
              <a:spcAft>
                <a:spcPts val="600"/>
              </a:spcAft>
            </a:pPr>
            <a:r>
              <a:rPr lang="en-US" sz="2400" b="1" cap="all" spc="120" dirty="0">
                <a:latin typeface="+mj-lt"/>
                <a:ea typeface="+mj-ea"/>
                <a:cs typeface="+mj-cs"/>
              </a:rPr>
              <a:t>Samuel kirvej 2120449</a:t>
            </a:r>
          </a:p>
          <a:p>
            <a:pPr algn="ctr">
              <a:lnSpc>
                <a:spcPct val="90000"/>
              </a:lnSpc>
              <a:spcBef>
                <a:spcPct val="0"/>
              </a:spcBef>
              <a:spcAft>
                <a:spcPts val="600"/>
              </a:spcAft>
            </a:pPr>
            <a:r>
              <a:rPr lang="en-US" sz="2400" b="1" cap="all" spc="120" dirty="0">
                <a:latin typeface="+mj-lt"/>
                <a:ea typeface="+mj-ea"/>
                <a:cs typeface="+mj-cs"/>
              </a:rPr>
              <a:t>Radu </a:t>
            </a:r>
            <a:r>
              <a:rPr lang="en-US" sz="2400" b="1" cap="all" spc="120" dirty="0" err="1">
                <a:latin typeface="+mj-lt"/>
                <a:ea typeface="+mj-ea"/>
                <a:cs typeface="+mj-cs"/>
              </a:rPr>
              <a:t>alexandru</a:t>
            </a:r>
            <a:r>
              <a:rPr lang="en-US" sz="2400" b="1" cap="all" spc="120" dirty="0">
                <a:latin typeface="+mj-lt"/>
                <a:ea typeface="+mj-ea"/>
                <a:cs typeface="+mj-cs"/>
              </a:rPr>
              <a:t> </a:t>
            </a:r>
            <a:r>
              <a:rPr lang="en-US" sz="2400" b="1" cap="all" spc="120" dirty="0" err="1">
                <a:latin typeface="+mj-lt"/>
                <a:ea typeface="+mj-ea"/>
                <a:cs typeface="+mj-cs"/>
              </a:rPr>
              <a:t>nitu</a:t>
            </a:r>
            <a:r>
              <a:rPr lang="en-US" sz="2400" b="1" cap="all" spc="120" dirty="0">
                <a:latin typeface="+mj-lt"/>
                <a:ea typeface="+mj-ea"/>
                <a:cs typeface="+mj-cs"/>
              </a:rPr>
              <a:t> 2109427</a:t>
            </a:r>
          </a:p>
          <a:p>
            <a:pPr algn="ctr">
              <a:lnSpc>
                <a:spcPct val="90000"/>
              </a:lnSpc>
              <a:spcBef>
                <a:spcPct val="0"/>
              </a:spcBef>
              <a:spcAft>
                <a:spcPts val="600"/>
              </a:spcAft>
            </a:pPr>
            <a:endParaRPr lang="en-US" sz="4800" b="1" cap="all" spc="120" dirty="0">
              <a:latin typeface="+mj-lt"/>
              <a:ea typeface="+mj-ea"/>
              <a:cs typeface="+mj-cs"/>
            </a:endParaRPr>
          </a:p>
          <a:p>
            <a:pPr algn="ctr">
              <a:lnSpc>
                <a:spcPct val="90000"/>
              </a:lnSpc>
              <a:spcBef>
                <a:spcPct val="0"/>
              </a:spcBef>
              <a:spcAft>
                <a:spcPts val="600"/>
              </a:spcAft>
            </a:pPr>
            <a:endParaRPr lang="en-US" sz="4800" b="1" cap="all" spc="120" dirty="0">
              <a:latin typeface="+mj-lt"/>
              <a:ea typeface="+mj-ea"/>
              <a:cs typeface="+mj-cs"/>
            </a:endParaRPr>
          </a:p>
          <a:p>
            <a:pPr algn="ctr">
              <a:lnSpc>
                <a:spcPct val="90000"/>
              </a:lnSpc>
              <a:spcBef>
                <a:spcPct val="0"/>
              </a:spcBef>
              <a:spcAft>
                <a:spcPts val="600"/>
              </a:spcAft>
            </a:pPr>
            <a:endParaRPr lang="en-US" sz="4800" cap="all" spc="120" dirty="0">
              <a:latin typeface="+mj-lt"/>
              <a:ea typeface="+mj-ea"/>
              <a:cs typeface="+mj-cs"/>
            </a:endParaRPr>
          </a:p>
        </p:txBody>
      </p:sp>
    </p:spTree>
    <p:extLst>
      <p:ext uri="{BB962C8B-B14F-4D97-AF65-F5344CB8AC3E}">
        <p14:creationId xmlns:p14="http://schemas.microsoft.com/office/powerpoint/2010/main" val="392816381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734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51E95B-99CA-3A11-AAA6-5CBA85E8C875}"/>
              </a:ext>
            </a:extLst>
          </p:cNvPr>
          <p:cNvSpPr>
            <a:spLocks noGrp="1"/>
          </p:cNvSpPr>
          <p:nvPr>
            <p:ph type="title"/>
          </p:nvPr>
        </p:nvSpPr>
        <p:spPr>
          <a:xfrm>
            <a:off x="281354" y="643467"/>
            <a:ext cx="3891359" cy="5571066"/>
          </a:xfrm>
        </p:spPr>
        <p:txBody>
          <a:bodyPr>
            <a:normAutofit/>
          </a:bodyPr>
          <a:lstStyle/>
          <a:p>
            <a:pPr algn="ctr"/>
            <a:r>
              <a:rPr lang="en-GB" sz="4400" dirty="0"/>
              <a:t>introduction</a:t>
            </a:r>
          </a:p>
        </p:txBody>
      </p:sp>
      <p:graphicFrame>
        <p:nvGraphicFramePr>
          <p:cNvPr id="12" name="Content Placeholder 2">
            <a:extLst>
              <a:ext uri="{FF2B5EF4-FFF2-40B4-BE49-F238E27FC236}">
                <a16:creationId xmlns:a16="http://schemas.microsoft.com/office/drawing/2014/main" id="{00DF8210-F85C-04EA-F278-DAA19742FCE1}"/>
              </a:ext>
            </a:extLst>
          </p:cNvPr>
          <p:cNvGraphicFramePr>
            <a:graphicFrameLocks noGrp="1"/>
          </p:cNvGraphicFramePr>
          <p:nvPr>
            <p:ph idx="1"/>
            <p:extLst>
              <p:ext uri="{D42A27DB-BD31-4B8C-83A1-F6EECF244321}">
                <p14:modId xmlns:p14="http://schemas.microsoft.com/office/powerpoint/2010/main" val="1259951190"/>
              </p:ext>
            </p:extLst>
          </p:nvPr>
        </p:nvGraphicFramePr>
        <p:xfrm>
          <a:off x="5302336" y="643467"/>
          <a:ext cx="5926496" cy="55710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23721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38EC5-D883-2DD2-9F58-1EBEA3E84263}"/>
              </a:ext>
            </a:extLst>
          </p:cNvPr>
          <p:cNvSpPr>
            <a:spLocks noGrp="1"/>
          </p:cNvSpPr>
          <p:nvPr>
            <p:ph type="title"/>
          </p:nvPr>
        </p:nvSpPr>
        <p:spPr/>
        <p:txBody>
          <a:bodyPr/>
          <a:lstStyle/>
          <a:p>
            <a:pPr algn="ctr"/>
            <a:r>
              <a:rPr lang="en-GB" dirty="0"/>
              <a:t>Project description</a:t>
            </a:r>
          </a:p>
        </p:txBody>
      </p:sp>
      <p:graphicFrame>
        <p:nvGraphicFramePr>
          <p:cNvPr id="5" name="Content Placeholder 2">
            <a:extLst>
              <a:ext uri="{FF2B5EF4-FFF2-40B4-BE49-F238E27FC236}">
                <a16:creationId xmlns:a16="http://schemas.microsoft.com/office/drawing/2014/main" id="{CB52B0CC-C0EB-44F8-C4B8-A77422D07FBC}"/>
              </a:ext>
            </a:extLst>
          </p:cNvPr>
          <p:cNvGraphicFramePr>
            <a:graphicFrameLocks noGrp="1"/>
          </p:cNvGraphicFramePr>
          <p:nvPr>
            <p:ph idx="1"/>
            <p:extLst>
              <p:ext uri="{D42A27DB-BD31-4B8C-83A1-F6EECF244321}">
                <p14:modId xmlns:p14="http://schemas.microsoft.com/office/powerpoint/2010/main" val="1801631854"/>
              </p:ext>
            </p:extLst>
          </p:nvPr>
        </p:nvGraphicFramePr>
        <p:xfrm>
          <a:off x="960120" y="2587752"/>
          <a:ext cx="10268712" cy="35935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051983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38EC5-D883-2DD2-9F58-1EBEA3E84263}"/>
              </a:ext>
            </a:extLst>
          </p:cNvPr>
          <p:cNvSpPr>
            <a:spLocks noGrp="1"/>
          </p:cNvSpPr>
          <p:nvPr>
            <p:ph type="title"/>
          </p:nvPr>
        </p:nvSpPr>
        <p:spPr/>
        <p:txBody>
          <a:bodyPr/>
          <a:lstStyle/>
          <a:p>
            <a:pPr algn="ctr"/>
            <a:r>
              <a:rPr lang="en-GB" dirty="0"/>
              <a:t>Project description</a:t>
            </a:r>
          </a:p>
        </p:txBody>
      </p:sp>
      <p:sp>
        <p:nvSpPr>
          <p:cNvPr id="3" name="Content Placeholder 2"/>
          <p:cNvSpPr>
            <a:spLocks noGrp="1"/>
          </p:cNvSpPr>
          <p:nvPr>
            <p:ph idx="1"/>
          </p:nvPr>
        </p:nvSpPr>
        <p:spPr>
          <a:xfrm>
            <a:off x="711200" y="2750312"/>
            <a:ext cx="10842752" cy="3701288"/>
          </a:xfrm>
        </p:spPr>
        <p:txBody>
          <a:bodyPr>
            <a:normAutofit/>
          </a:bodyPr>
          <a:lstStyle/>
          <a:p>
            <a:pPr marL="457200" indent="-457200" algn="just">
              <a:lnSpc>
                <a:spcPct val="170000"/>
              </a:lnSpc>
              <a:buFont typeface="Wingdings" panose="05000000000000000000" pitchFamily="2" charset="2"/>
              <a:buChar char="q"/>
            </a:pPr>
            <a:r>
              <a:rPr lang="en-US" sz="1400" dirty="0">
                <a:latin typeface="Times New Roman" panose="02020603050405020304" pitchFamily="18" charset="0"/>
                <a:cs typeface="Times New Roman" panose="02020603050405020304" pitchFamily="18" charset="0"/>
              </a:rPr>
              <a:t>An important step toward long-term success and faster growth is for a food and drink company to launch a new fuzzy drink brand. </a:t>
            </a:r>
          </a:p>
          <a:p>
            <a:pPr marL="457200" indent="-457200" algn="just">
              <a:lnSpc>
                <a:spcPct val="170000"/>
              </a:lnSpc>
              <a:buFont typeface="Wingdings" panose="05000000000000000000" pitchFamily="2" charset="2"/>
              <a:buChar char="q"/>
            </a:pPr>
            <a:r>
              <a:rPr lang="en-US" sz="1400" dirty="0">
                <a:latin typeface="Times New Roman" panose="02020603050405020304" pitchFamily="18" charset="0"/>
                <a:cs typeface="Times New Roman" panose="02020603050405020304" pitchFamily="18" charset="0"/>
              </a:rPr>
              <a:t>This project is very important in order to have a strong position in the market and keep customers coming back. </a:t>
            </a:r>
          </a:p>
          <a:p>
            <a:pPr marL="457200" indent="-457200" algn="just">
              <a:lnSpc>
                <a:spcPct val="170000"/>
              </a:lnSpc>
              <a:buFont typeface="Wingdings" panose="05000000000000000000" pitchFamily="2" charset="2"/>
              <a:buChar char="q"/>
            </a:pPr>
            <a:r>
              <a:rPr lang="en-US" sz="1400" dirty="0">
                <a:latin typeface="Times New Roman" panose="02020603050405020304" pitchFamily="18" charset="0"/>
                <a:cs typeface="Times New Roman" panose="02020603050405020304" pitchFamily="18" charset="0"/>
              </a:rPr>
              <a:t>The launch of a new brand of soft drinks opens up new markets that could be profitable and gives the company a wider range of products to choose from. </a:t>
            </a:r>
          </a:p>
          <a:p>
            <a:pPr marL="457200" indent="-457200" algn="just">
              <a:lnSpc>
                <a:spcPct val="170000"/>
              </a:lnSpc>
              <a:buFont typeface="Wingdings" panose="05000000000000000000" pitchFamily="2" charset="2"/>
              <a:buChar char="q"/>
            </a:pPr>
            <a:r>
              <a:rPr lang="en-US" sz="1400" dirty="0">
                <a:latin typeface="Times New Roman" panose="02020603050405020304" pitchFamily="18" charset="0"/>
                <a:cs typeface="Times New Roman" panose="02020603050405020304" pitchFamily="18" charset="0"/>
              </a:rPr>
              <a:t>The company could get ahead in the beverage market by coming up with new tastes, using eye-catching packaging, and selling smartly. </a:t>
            </a:r>
          </a:p>
          <a:p>
            <a:pPr marL="457200" indent="-457200" algn="just">
              <a:lnSpc>
                <a:spcPct val="170000"/>
              </a:lnSpc>
              <a:buFont typeface="Wingdings" panose="05000000000000000000" pitchFamily="2" charset="2"/>
              <a:buChar char="q"/>
            </a:pPr>
            <a:r>
              <a:rPr lang="en-US" sz="1400" dirty="0">
                <a:latin typeface="Times New Roman" panose="02020603050405020304" pitchFamily="18" charset="0"/>
                <a:cs typeface="Times New Roman" panose="02020603050405020304" pitchFamily="18" charset="0"/>
              </a:rPr>
              <a:t>If this project is finished successfully, it will lead to more growth, power in the business, and satisfied customers.</a:t>
            </a:r>
          </a:p>
        </p:txBody>
      </p:sp>
    </p:spTree>
    <p:extLst>
      <p:ext uri="{BB962C8B-B14F-4D97-AF65-F5344CB8AC3E}">
        <p14:creationId xmlns:p14="http://schemas.microsoft.com/office/powerpoint/2010/main" val="9075895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8B9F1-1097-21F3-37B9-BE0205AFA824}"/>
              </a:ext>
            </a:extLst>
          </p:cNvPr>
          <p:cNvSpPr>
            <a:spLocks noGrp="1"/>
          </p:cNvSpPr>
          <p:nvPr>
            <p:ph type="title"/>
          </p:nvPr>
        </p:nvSpPr>
        <p:spPr/>
        <p:txBody>
          <a:bodyPr>
            <a:normAutofit/>
          </a:bodyPr>
          <a:lstStyle/>
          <a:p>
            <a:pPr algn="ctr"/>
            <a:r>
              <a:rPr lang="en-GB" dirty="0"/>
              <a:t>Key objectives</a:t>
            </a:r>
          </a:p>
        </p:txBody>
      </p:sp>
      <p:graphicFrame>
        <p:nvGraphicFramePr>
          <p:cNvPr id="5" name="Content Placeholder 2">
            <a:extLst>
              <a:ext uri="{FF2B5EF4-FFF2-40B4-BE49-F238E27FC236}">
                <a16:creationId xmlns:a16="http://schemas.microsoft.com/office/drawing/2014/main" id="{05118DBF-0542-DB36-AEBC-CE8C7BF05882}"/>
              </a:ext>
            </a:extLst>
          </p:cNvPr>
          <p:cNvGraphicFramePr>
            <a:graphicFrameLocks noGrp="1"/>
          </p:cNvGraphicFramePr>
          <p:nvPr>
            <p:ph idx="1"/>
            <p:extLst>
              <p:ext uri="{D42A27DB-BD31-4B8C-83A1-F6EECF244321}">
                <p14:modId xmlns:p14="http://schemas.microsoft.com/office/powerpoint/2010/main" val="2858747961"/>
              </p:ext>
            </p:extLst>
          </p:nvPr>
        </p:nvGraphicFramePr>
        <p:xfrm>
          <a:off x="960120" y="2587752"/>
          <a:ext cx="10268712" cy="35935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096843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A95A55-7908-C020-099D-D5BE172195C1}"/>
              </a:ext>
            </a:extLst>
          </p:cNvPr>
          <p:cNvSpPr>
            <a:spLocks noGrp="1"/>
          </p:cNvSpPr>
          <p:nvPr>
            <p:ph type="title"/>
          </p:nvPr>
        </p:nvSpPr>
        <p:spPr>
          <a:xfrm>
            <a:off x="960438" y="317499"/>
            <a:ext cx="4500737" cy="2095501"/>
          </a:xfrm>
        </p:spPr>
        <p:txBody>
          <a:bodyPr>
            <a:normAutofit/>
          </a:bodyPr>
          <a:lstStyle/>
          <a:p>
            <a:r>
              <a:rPr lang="en-GB">
                <a:solidFill>
                  <a:schemeClr val="tx1"/>
                </a:solidFill>
              </a:rPr>
              <a:t>Scope</a:t>
            </a:r>
          </a:p>
        </p:txBody>
      </p:sp>
      <p:sp>
        <p:nvSpPr>
          <p:cNvPr id="3" name="Content Placeholder 2">
            <a:extLst>
              <a:ext uri="{FF2B5EF4-FFF2-40B4-BE49-F238E27FC236}">
                <a16:creationId xmlns:a16="http://schemas.microsoft.com/office/drawing/2014/main" id="{D97D7693-5683-781C-D981-93ACA3EF45C3}"/>
              </a:ext>
            </a:extLst>
          </p:cNvPr>
          <p:cNvSpPr>
            <a:spLocks noGrp="1"/>
          </p:cNvSpPr>
          <p:nvPr>
            <p:ph idx="1"/>
          </p:nvPr>
        </p:nvSpPr>
        <p:spPr>
          <a:xfrm>
            <a:off x="379828" y="2138289"/>
            <a:ext cx="5430129" cy="4402212"/>
          </a:xfrm>
        </p:spPr>
        <p:txBody>
          <a:bodyPr anchor="t">
            <a:normAutofit lnSpcReduction="10000"/>
          </a:bodyPr>
          <a:lstStyle/>
          <a:p>
            <a:pPr marL="285750" indent="-285750">
              <a:lnSpc>
                <a:spcPct val="91000"/>
              </a:lnSpc>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cs typeface="Arial" panose="020B0604020202020204" pitchFamily="34" charset="0"/>
              </a:rPr>
              <a:t>Working closely with Research and Development, they must craft a specialty beverage tailored to the tastes of the target audience. </a:t>
            </a:r>
          </a:p>
          <a:p>
            <a:pPr marL="285750" indent="-285750">
              <a:lnSpc>
                <a:spcPct val="91000"/>
              </a:lnSpc>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cs typeface="Arial" panose="020B0604020202020204" pitchFamily="34" charset="0"/>
              </a:rPr>
              <a:t>As a key component of the goals, it is crucial to verify that the item resonates with the targeted market and expand awareness through smart branding and promotion strategies. </a:t>
            </a:r>
          </a:p>
          <a:p>
            <a:pPr marL="285750" indent="-285750">
              <a:lnSpc>
                <a:spcPct val="91000"/>
              </a:lnSpc>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cs typeface="Arial" panose="020B0604020202020204" pitchFamily="34" charset="0"/>
              </a:rPr>
              <a:t>They must also connect with younger demographics across social media and digital platforms. </a:t>
            </a:r>
          </a:p>
          <a:p>
            <a:pPr marL="285750" indent="-285750">
              <a:lnSpc>
                <a:spcPct val="91000"/>
              </a:lnSpc>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cs typeface="Arial" panose="020B0604020202020204" pitchFamily="34" charset="0"/>
              </a:rPr>
              <a:t>Strengthening logistics and supply chain management is instrumental to efficiently delivering goods to a growing customer base. </a:t>
            </a:r>
          </a:p>
          <a:p>
            <a:pPr marL="285750" indent="-285750">
              <a:lnSpc>
                <a:spcPct val="91000"/>
              </a:lnSpc>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cs typeface="Arial" panose="020B0604020202020204" pitchFamily="34" charset="0"/>
              </a:rPr>
              <a:t>Sales and marketing plans will launch early in the project cycle while monitoring initial month performance. </a:t>
            </a:r>
            <a:endParaRPr lang="en-GB" sz="1800" dirty="0"/>
          </a:p>
        </p:txBody>
      </p:sp>
      <p:pic>
        <p:nvPicPr>
          <p:cNvPr id="5" name="Picture 4" descr="Graph">
            <a:extLst>
              <a:ext uri="{FF2B5EF4-FFF2-40B4-BE49-F238E27FC236}">
                <a16:creationId xmlns:a16="http://schemas.microsoft.com/office/drawing/2014/main" id="{395B4AFA-20D4-FCF4-A305-72857CCA133C}"/>
              </a:ext>
            </a:extLst>
          </p:cNvPr>
          <p:cNvPicPr>
            <a:picLocks noChangeAspect="1"/>
          </p:cNvPicPr>
          <p:nvPr/>
        </p:nvPicPr>
        <p:blipFill rotWithShape="1">
          <a:blip r:embed="rId2"/>
          <a:srcRect l="16582" r="27848"/>
          <a:stretch/>
        </p:blipFill>
        <p:spPr>
          <a:xfrm>
            <a:off x="6094474" y="10"/>
            <a:ext cx="6097526" cy="6857990"/>
          </a:xfrm>
          <a:prstGeom prst="rect">
            <a:avLst/>
          </a:prstGeom>
        </p:spPr>
      </p:pic>
    </p:spTree>
    <p:extLst>
      <p:ext uri="{BB962C8B-B14F-4D97-AF65-F5344CB8AC3E}">
        <p14:creationId xmlns:p14="http://schemas.microsoft.com/office/powerpoint/2010/main" val="237040866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A95A55-7908-C020-099D-D5BE172195C1}"/>
              </a:ext>
            </a:extLst>
          </p:cNvPr>
          <p:cNvSpPr>
            <a:spLocks noGrp="1"/>
          </p:cNvSpPr>
          <p:nvPr>
            <p:ph type="title"/>
          </p:nvPr>
        </p:nvSpPr>
        <p:spPr>
          <a:xfrm>
            <a:off x="960438" y="317499"/>
            <a:ext cx="4500737" cy="2095501"/>
          </a:xfrm>
        </p:spPr>
        <p:txBody>
          <a:bodyPr>
            <a:normAutofit/>
          </a:bodyPr>
          <a:lstStyle/>
          <a:p>
            <a:r>
              <a:rPr lang="en-GB">
                <a:solidFill>
                  <a:schemeClr val="tx1"/>
                </a:solidFill>
              </a:rPr>
              <a:t>Scope</a:t>
            </a:r>
          </a:p>
        </p:txBody>
      </p:sp>
      <p:sp>
        <p:nvSpPr>
          <p:cNvPr id="3" name="Content Placeholder 2">
            <a:extLst>
              <a:ext uri="{FF2B5EF4-FFF2-40B4-BE49-F238E27FC236}">
                <a16:creationId xmlns:a16="http://schemas.microsoft.com/office/drawing/2014/main" id="{D97D7693-5683-781C-D981-93ACA3EF45C3}"/>
              </a:ext>
            </a:extLst>
          </p:cNvPr>
          <p:cNvSpPr>
            <a:spLocks noGrp="1"/>
          </p:cNvSpPr>
          <p:nvPr>
            <p:ph idx="1"/>
          </p:nvPr>
        </p:nvSpPr>
        <p:spPr>
          <a:xfrm>
            <a:off x="349348" y="1935089"/>
            <a:ext cx="11263532" cy="4546991"/>
          </a:xfrm>
        </p:spPr>
        <p:txBody>
          <a:bodyPr anchor="t">
            <a:normAutofit fontScale="85000" lnSpcReduction="10000"/>
          </a:bodyPr>
          <a:lstStyle/>
          <a:p>
            <a:pPr marL="285750" indent="-285750" algn="just">
              <a:lnSpc>
                <a:spcPct val="150000"/>
              </a:lnSpc>
              <a:buFont typeface="Wingdings" panose="05000000000000000000" pitchFamily="2" charset="2"/>
              <a:buChar char="q"/>
            </a:pPr>
            <a:r>
              <a:rPr lang="en-US" sz="1800" dirty="0">
                <a:latin typeface="Times New Roman" panose="02020603050405020304" pitchFamily="18" charset="0"/>
                <a:ea typeface="Times New Roman" panose="02020603050405020304" pitchFamily="18" charset="0"/>
                <a:cs typeface="Arial" panose="020B0604020202020204" pitchFamily="34" charset="0"/>
              </a:rPr>
              <a:t>The project is of many scopes, like by looking at the market, rivals, and new trends, the main goal of this project is to fix the problems that were found during the first attempt to enter the market. </a:t>
            </a:r>
          </a:p>
          <a:p>
            <a:pPr marL="285750" indent="-285750" algn="just">
              <a:lnSpc>
                <a:spcPct val="150000"/>
              </a:lnSpc>
              <a:buFont typeface="Wingdings" panose="05000000000000000000" pitchFamily="2" charset="2"/>
              <a:buChar char="q"/>
            </a:pPr>
            <a:r>
              <a:rPr lang="en-US" sz="1800" dirty="0">
                <a:latin typeface="Times New Roman" panose="02020603050405020304" pitchFamily="18" charset="0"/>
                <a:ea typeface="Times New Roman" panose="02020603050405020304" pitchFamily="18" charset="0"/>
                <a:cs typeface="Arial" panose="020B0604020202020204" pitchFamily="34" charset="0"/>
              </a:rPr>
              <a:t>This research can be used to make choices at any point in the lifecycle of the project. </a:t>
            </a:r>
          </a:p>
          <a:p>
            <a:pPr marL="285750" indent="-285750" algn="just">
              <a:lnSpc>
                <a:spcPct val="150000"/>
              </a:lnSpc>
              <a:buFont typeface="Wingdings" panose="05000000000000000000" pitchFamily="2" charset="2"/>
              <a:buChar char="q"/>
            </a:pPr>
            <a:r>
              <a:rPr lang="en-US" sz="1800" dirty="0">
                <a:latin typeface="Times New Roman" panose="02020603050405020304" pitchFamily="18" charset="0"/>
                <a:ea typeface="Times New Roman" panose="02020603050405020304" pitchFamily="18" charset="0"/>
                <a:cs typeface="Arial" panose="020B0604020202020204" pitchFamily="34" charset="0"/>
              </a:rPr>
              <a:t>To reach a lot of people on social media and online, ads and branding tactics are important that are inclined toward </a:t>
            </a:r>
            <a:r>
              <a:rPr lang="en-US" sz="1800" dirty="0" err="1">
                <a:latin typeface="Times New Roman" panose="02020603050405020304" pitchFamily="18" charset="0"/>
                <a:ea typeface="Times New Roman" panose="02020603050405020304" pitchFamily="18" charset="0"/>
                <a:cs typeface="Arial" panose="020B0604020202020204" pitchFamily="34" charset="0"/>
              </a:rPr>
              <a:t>millennials</a:t>
            </a:r>
            <a:r>
              <a:rPr lang="en-US" sz="1800" dirty="0">
                <a:latin typeface="Times New Roman" panose="02020603050405020304" pitchFamily="18" charset="0"/>
                <a:ea typeface="Times New Roman" panose="02020603050405020304" pitchFamily="18" charset="0"/>
                <a:cs typeface="Arial" panose="020B0604020202020204" pitchFamily="34" charset="0"/>
              </a:rPr>
              <a:t> and Gen Z. </a:t>
            </a:r>
          </a:p>
          <a:p>
            <a:pPr marL="285750" indent="-285750" algn="just">
              <a:lnSpc>
                <a:spcPct val="150000"/>
              </a:lnSpc>
              <a:buFont typeface="Wingdings" panose="05000000000000000000" pitchFamily="2" charset="2"/>
              <a:buChar char="q"/>
            </a:pPr>
            <a:r>
              <a:rPr lang="en-US" sz="1800" dirty="0">
                <a:latin typeface="Times New Roman" panose="02020603050405020304" pitchFamily="18" charset="0"/>
                <a:ea typeface="Times New Roman" panose="02020603050405020304" pitchFamily="18" charset="0"/>
                <a:cs typeface="Arial" panose="020B0604020202020204" pitchFamily="34" charset="0"/>
              </a:rPr>
              <a:t>Logistics and supply chain management need to be improved so that goods can be delivered quickly and easily to a growing customer base. </a:t>
            </a:r>
          </a:p>
          <a:p>
            <a:pPr marL="285750" indent="-285750" algn="just">
              <a:lnSpc>
                <a:spcPct val="150000"/>
              </a:lnSpc>
              <a:buFont typeface="Wingdings" panose="05000000000000000000" pitchFamily="2" charset="2"/>
              <a:buChar char="q"/>
            </a:pPr>
            <a:r>
              <a:rPr lang="en-US" sz="1800" dirty="0">
                <a:latin typeface="Times New Roman" panose="02020603050405020304" pitchFamily="18" charset="0"/>
                <a:ea typeface="Times New Roman" panose="02020603050405020304" pitchFamily="18" charset="0"/>
                <a:cs typeface="Arial" panose="020B0604020202020204" pitchFamily="34" charset="0"/>
              </a:rPr>
              <a:t>The first sales and marketing strategies are always being watched and changed based on what customers say and how well they work so far. </a:t>
            </a:r>
          </a:p>
          <a:p>
            <a:pPr marL="285750" indent="-285750" algn="just">
              <a:lnSpc>
                <a:spcPct val="150000"/>
              </a:lnSpc>
              <a:buFont typeface="Wingdings" panose="05000000000000000000" pitchFamily="2" charset="2"/>
              <a:buChar char="q"/>
            </a:pPr>
            <a:r>
              <a:rPr lang="en-US" sz="1800" dirty="0">
                <a:latin typeface="Times New Roman" panose="02020603050405020304" pitchFamily="18" charset="0"/>
                <a:ea typeface="Times New Roman" panose="02020603050405020304" pitchFamily="18" charset="0"/>
                <a:cs typeface="Arial" panose="020B0604020202020204" pitchFamily="34" charset="0"/>
              </a:rPr>
              <a:t>In order for a business to succeed, different teams must work together, and good executive leadership makes sure that this happens. Operations, marketing, financial, and supply chain are some of these areas.</a:t>
            </a:r>
            <a:endParaRPr lang="en-GB" sz="1800" dirty="0"/>
          </a:p>
        </p:txBody>
      </p:sp>
    </p:spTree>
    <p:extLst>
      <p:ext uri="{BB962C8B-B14F-4D97-AF65-F5344CB8AC3E}">
        <p14:creationId xmlns:p14="http://schemas.microsoft.com/office/powerpoint/2010/main" val="272601696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CAA2F8EA-5FAF-0718-2458-93CA2B5DD1B5}"/>
              </a:ext>
            </a:extLst>
          </p:cNvPr>
          <p:cNvGraphicFramePr>
            <a:graphicFrameLocks noGrp="1"/>
          </p:cNvGraphicFramePr>
          <p:nvPr>
            <p:extLst>
              <p:ext uri="{D42A27DB-BD31-4B8C-83A1-F6EECF244321}">
                <p14:modId xmlns:p14="http://schemas.microsoft.com/office/powerpoint/2010/main" val="1694355330"/>
              </p:ext>
            </p:extLst>
          </p:nvPr>
        </p:nvGraphicFramePr>
        <p:xfrm>
          <a:off x="1709533" y="488728"/>
          <a:ext cx="10177670" cy="5880544"/>
        </p:xfrm>
        <a:graphic>
          <a:graphicData uri="http://schemas.openxmlformats.org/drawingml/2006/table">
            <a:tbl>
              <a:tblPr>
                <a:tableStyleId>{68D230F3-CF80-4859-8CE7-A43EE81993B5}</a:tableStyleId>
              </a:tblPr>
              <a:tblGrid>
                <a:gridCol w="1650434">
                  <a:extLst>
                    <a:ext uri="{9D8B030D-6E8A-4147-A177-3AD203B41FA5}">
                      <a16:colId xmlns:a16="http://schemas.microsoft.com/office/drawing/2014/main" val="1695929561"/>
                    </a:ext>
                  </a:extLst>
                </a:gridCol>
                <a:gridCol w="8527236">
                  <a:extLst>
                    <a:ext uri="{9D8B030D-6E8A-4147-A177-3AD203B41FA5}">
                      <a16:colId xmlns:a16="http://schemas.microsoft.com/office/drawing/2014/main" val="1726197801"/>
                    </a:ext>
                  </a:extLst>
                </a:gridCol>
              </a:tblGrid>
              <a:tr h="430803">
                <a:tc>
                  <a:txBody>
                    <a:bodyPr/>
                    <a:lstStyle/>
                    <a:p>
                      <a:pPr fontAlgn="b"/>
                      <a:r>
                        <a:rPr lang="en-GB" sz="1800" b="1" dirty="0">
                          <a:solidFill>
                            <a:schemeClr val="bg1"/>
                          </a:solidFill>
                          <a:effectLst/>
                        </a:rPr>
                        <a:t>Quadrant  </a:t>
                      </a:r>
                    </a:p>
                  </a:txBody>
                  <a:tcPr marL="32674" marR="32674" marT="16337" marB="16337" anchor="b"/>
                </a:tc>
                <a:tc>
                  <a:txBody>
                    <a:bodyPr/>
                    <a:lstStyle/>
                    <a:p>
                      <a:pPr algn="r" fontAlgn="b"/>
                      <a:r>
                        <a:rPr lang="en-GB" sz="1800" b="1" dirty="0">
                          <a:solidFill>
                            <a:schemeClr val="bg1"/>
                          </a:solidFill>
                          <a:effectLst/>
                        </a:rPr>
                        <a:t>Content</a:t>
                      </a:r>
                    </a:p>
                  </a:txBody>
                  <a:tcPr marL="32674" marR="32674" marT="16337" marB="16337" anchor="b"/>
                </a:tc>
                <a:extLst>
                  <a:ext uri="{0D108BD9-81ED-4DB2-BD59-A6C34878D82A}">
                    <a16:rowId xmlns:a16="http://schemas.microsoft.com/office/drawing/2014/main" val="3477027353"/>
                  </a:ext>
                </a:extLst>
              </a:tr>
              <a:tr h="1200704">
                <a:tc>
                  <a:txBody>
                    <a:bodyPr/>
                    <a:lstStyle/>
                    <a:p>
                      <a:pPr fontAlgn="base"/>
                      <a:r>
                        <a:rPr lang="en-GB" sz="1800" b="1">
                          <a:solidFill>
                            <a:schemeClr val="bg1"/>
                          </a:solidFill>
                          <a:effectLst/>
                        </a:rPr>
                        <a:t>Project Overview</a:t>
                      </a:r>
                      <a:endParaRPr lang="en-GB" sz="1800">
                        <a:solidFill>
                          <a:schemeClr val="bg1"/>
                        </a:solidFill>
                        <a:effectLst/>
                      </a:endParaRPr>
                    </a:p>
                  </a:txBody>
                  <a:tcPr marL="32674" marR="32674" marT="16337" marB="16337" anchor="ctr"/>
                </a:tc>
                <a:tc>
                  <a:txBody>
                    <a:bodyPr/>
                    <a:lstStyle/>
                    <a:p>
                      <a:pPr algn="r" fontAlgn="base"/>
                      <a:r>
                        <a:rPr lang="en-GB" sz="1800" b="1" dirty="0">
                          <a:solidFill>
                            <a:schemeClr val="bg1"/>
                          </a:solidFill>
                          <a:effectLst/>
                        </a:rPr>
                        <a:t>Objective:</a:t>
                      </a:r>
                      <a:r>
                        <a:rPr lang="en-GB" sz="1800" dirty="0">
                          <a:solidFill>
                            <a:schemeClr val="bg1"/>
                          </a:solidFill>
                          <a:effectLst/>
                        </a:rPr>
                        <a:t> Launch a new fuzzy drink brand.</a:t>
                      </a:r>
                    </a:p>
                    <a:p>
                      <a:pPr algn="r" fontAlgn="base"/>
                      <a:r>
                        <a:rPr lang="en-GB" sz="1800" b="1" dirty="0">
                          <a:solidFill>
                            <a:schemeClr val="bg1"/>
                          </a:solidFill>
                          <a:effectLst/>
                        </a:rPr>
                        <a:t>Status:</a:t>
                      </a:r>
                      <a:r>
                        <a:rPr lang="en-GB" sz="1800" dirty="0">
                          <a:solidFill>
                            <a:schemeClr val="bg1"/>
                          </a:solidFill>
                          <a:effectLst/>
                        </a:rPr>
                        <a:t> On track.</a:t>
                      </a:r>
                    </a:p>
                    <a:p>
                      <a:pPr algn="r" fontAlgn="base"/>
                      <a:r>
                        <a:rPr lang="en-GB" sz="1800" b="1" dirty="0">
                          <a:solidFill>
                            <a:schemeClr val="bg1"/>
                          </a:solidFill>
                          <a:effectLst/>
                        </a:rPr>
                        <a:t>Major Milestones:</a:t>
                      </a:r>
                      <a:r>
                        <a:rPr lang="en-GB" sz="1800" dirty="0">
                          <a:solidFill>
                            <a:schemeClr val="bg1"/>
                          </a:solidFill>
                          <a:effectLst/>
                        </a:rPr>
                        <a:t> Completed market research, finalized product development, initiated marketing and branding strategies.</a:t>
                      </a:r>
                    </a:p>
                  </a:txBody>
                  <a:tcPr marL="32674" marR="32674" marT="16337" marB="16337" anchor="ctr"/>
                </a:tc>
                <a:extLst>
                  <a:ext uri="{0D108BD9-81ED-4DB2-BD59-A6C34878D82A}">
                    <a16:rowId xmlns:a16="http://schemas.microsoft.com/office/drawing/2014/main" val="930346942"/>
                  </a:ext>
                </a:extLst>
              </a:tr>
              <a:tr h="1413833">
                <a:tc>
                  <a:txBody>
                    <a:bodyPr/>
                    <a:lstStyle/>
                    <a:p>
                      <a:pPr fontAlgn="base"/>
                      <a:r>
                        <a:rPr lang="en-GB" sz="1800" b="1" dirty="0">
                          <a:solidFill>
                            <a:schemeClr val="bg1"/>
                          </a:solidFill>
                          <a:effectLst/>
                        </a:rPr>
                        <a:t>Timeline</a:t>
                      </a:r>
                      <a:endParaRPr lang="en-GB" sz="1800" dirty="0">
                        <a:solidFill>
                          <a:schemeClr val="bg1"/>
                        </a:solidFill>
                        <a:effectLst/>
                      </a:endParaRPr>
                    </a:p>
                  </a:txBody>
                  <a:tcPr marL="32674" marR="32674" marT="16337" marB="16337" anchor="ctr"/>
                </a:tc>
                <a:tc>
                  <a:txBody>
                    <a:bodyPr/>
                    <a:lstStyle/>
                    <a:p>
                      <a:pPr algn="r" fontAlgn="base"/>
                      <a:r>
                        <a:rPr lang="en-GB" sz="1800" b="1" dirty="0">
                          <a:solidFill>
                            <a:schemeClr val="bg1"/>
                          </a:solidFill>
                          <a:effectLst/>
                        </a:rPr>
                        <a:t>Start Date:</a:t>
                      </a:r>
                      <a:r>
                        <a:rPr lang="en-GB" sz="1800" dirty="0">
                          <a:solidFill>
                            <a:schemeClr val="bg1"/>
                          </a:solidFill>
                          <a:effectLst/>
                        </a:rPr>
                        <a:t> 2024-03-01</a:t>
                      </a:r>
                    </a:p>
                    <a:p>
                      <a:pPr algn="r" fontAlgn="base"/>
                      <a:r>
                        <a:rPr lang="en-GB" sz="1800" b="1" dirty="0">
                          <a:solidFill>
                            <a:schemeClr val="bg1"/>
                          </a:solidFill>
                          <a:effectLst/>
                        </a:rPr>
                        <a:t>End Date:</a:t>
                      </a:r>
                      <a:r>
                        <a:rPr lang="en-GB" sz="1800" dirty="0">
                          <a:solidFill>
                            <a:schemeClr val="bg1"/>
                          </a:solidFill>
                          <a:effectLst/>
                        </a:rPr>
                        <a:t> 2024-12-15</a:t>
                      </a:r>
                    </a:p>
                    <a:p>
                      <a:pPr algn="r" fontAlgn="base"/>
                      <a:r>
                        <a:rPr lang="en-GB" sz="1800" b="1" dirty="0">
                          <a:solidFill>
                            <a:schemeClr val="bg1"/>
                          </a:solidFill>
                          <a:effectLst/>
                        </a:rPr>
                        <a:t>Current Status:</a:t>
                      </a:r>
                      <a:r>
                        <a:rPr lang="en-GB" sz="1800" dirty="0">
                          <a:solidFill>
                            <a:schemeClr val="bg1"/>
                          </a:solidFill>
                          <a:effectLst/>
                        </a:rPr>
                        <a:t> On schedule</a:t>
                      </a:r>
                    </a:p>
                    <a:p>
                      <a:pPr algn="r" fontAlgn="base"/>
                      <a:r>
                        <a:rPr lang="en-GB" sz="1800" b="1" dirty="0">
                          <a:solidFill>
                            <a:schemeClr val="bg1"/>
                          </a:solidFill>
                          <a:effectLst/>
                        </a:rPr>
                        <a:t>Upcoming Milestones:</a:t>
                      </a:r>
                      <a:r>
                        <a:rPr lang="en-GB" sz="1800" dirty="0">
                          <a:solidFill>
                            <a:schemeClr val="bg1"/>
                          </a:solidFill>
                          <a:effectLst/>
                        </a:rPr>
                        <a:t> Initiate sales and promotion strategies, commence customer engagement efforts.</a:t>
                      </a:r>
                    </a:p>
                  </a:txBody>
                  <a:tcPr marL="32674" marR="32674" marT="16337" marB="16337" anchor="ctr"/>
                </a:tc>
                <a:extLst>
                  <a:ext uri="{0D108BD9-81ED-4DB2-BD59-A6C34878D82A}">
                    <a16:rowId xmlns:a16="http://schemas.microsoft.com/office/drawing/2014/main" val="3706274889"/>
                  </a:ext>
                </a:extLst>
              </a:tr>
              <a:tr h="1413833">
                <a:tc>
                  <a:txBody>
                    <a:bodyPr/>
                    <a:lstStyle/>
                    <a:p>
                      <a:pPr fontAlgn="base"/>
                      <a:r>
                        <a:rPr lang="en-GB" sz="1800" b="1" dirty="0">
                          <a:solidFill>
                            <a:schemeClr val="bg1"/>
                          </a:solidFill>
                          <a:effectLst/>
                        </a:rPr>
                        <a:t>Budget</a:t>
                      </a:r>
                      <a:endParaRPr lang="en-GB" sz="1800" dirty="0">
                        <a:solidFill>
                          <a:schemeClr val="bg1"/>
                        </a:solidFill>
                        <a:effectLst/>
                      </a:endParaRPr>
                    </a:p>
                  </a:txBody>
                  <a:tcPr marL="32674" marR="32674" marT="16337" marB="16337" anchor="ctr"/>
                </a:tc>
                <a:tc>
                  <a:txBody>
                    <a:bodyPr/>
                    <a:lstStyle/>
                    <a:p>
                      <a:pPr algn="r" fontAlgn="base"/>
                      <a:r>
                        <a:rPr lang="en-GB" sz="1800" b="1" dirty="0">
                          <a:solidFill>
                            <a:schemeClr val="bg1"/>
                          </a:solidFill>
                          <a:effectLst/>
                        </a:rPr>
                        <a:t>Allocated Budget:</a:t>
                      </a:r>
                      <a:r>
                        <a:rPr lang="en-GB" sz="1800" dirty="0">
                          <a:solidFill>
                            <a:schemeClr val="bg1"/>
                          </a:solidFill>
                          <a:effectLst/>
                        </a:rPr>
                        <a:t> $50000</a:t>
                      </a:r>
                    </a:p>
                    <a:p>
                      <a:pPr algn="r" fontAlgn="base"/>
                      <a:r>
                        <a:rPr lang="en-GB" sz="1800" b="1" dirty="0">
                          <a:solidFill>
                            <a:schemeClr val="bg1"/>
                          </a:solidFill>
                          <a:effectLst/>
                        </a:rPr>
                        <a:t>Expenditure:</a:t>
                      </a:r>
                      <a:r>
                        <a:rPr lang="en-GB" sz="1800" dirty="0">
                          <a:solidFill>
                            <a:schemeClr val="bg1"/>
                          </a:solidFill>
                          <a:effectLst/>
                        </a:rPr>
                        <a:t> $15000</a:t>
                      </a:r>
                    </a:p>
                    <a:p>
                      <a:pPr algn="r" fontAlgn="base"/>
                      <a:r>
                        <a:rPr lang="en-GB" sz="1800" b="1" dirty="0">
                          <a:solidFill>
                            <a:schemeClr val="bg1"/>
                          </a:solidFill>
                          <a:effectLst/>
                        </a:rPr>
                        <a:t>Budget Status:</a:t>
                      </a:r>
                      <a:r>
                        <a:rPr lang="en-GB" sz="1800" dirty="0">
                          <a:solidFill>
                            <a:schemeClr val="bg1"/>
                          </a:solidFill>
                          <a:effectLst/>
                        </a:rPr>
                        <a:t> Within projected limits.</a:t>
                      </a:r>
                    </a:p>
                    <a:p>
                      <a:pPr algn="r" fontAlgn="base"/>
                      <a:r>
                        <a:rPr lang="en-GB" sz="1800" b="1" dirty="0">
                          <a:solidFill>
                            <a:schemeClr val="bg1"/>
                          </a:solidFill>
                          <a:effectLst/>
                        </a:rPr>
                        <a:t>Financial Insights:</a:t>
                      </a:r>
                      <a:r>
                        <a:rPr lang="en-GB" sz="1800" dirty="0">
                          <a:solidFill>
                            <a:schemeClr val="bg1"/>
                          </a:solidFill>
                          <a:effectLst/>
                        </a:rPr>
                        <a:t> Financial analysis preparation underway, ensuring optimal resource utilization.</a:t>
                      </a:r>
                    </a:p>
                  </a:txBody>
                  <a:tcPr marL="32674" marR="32674" marT="16337" marB="16337" anchor="ctr"/>
                </a:tc>
                <a:extLst>
                  <a:ext uri="{0D108BD9-81ED-4DB2-BD59-A6C34878D82A}">
                    <a16:rowId xmlns:a16="http://schemas.microsoft.com/office/drawing/2014/main" val="2740875207"/>
                  </a:ext>
                </a:extLst>
              </a:tr>
              <a:tr h="1421371">
                <a:tc>
                  <a:txBody>
                    <a:bodyPr/>
                    <a:lstStyle/>
                    <a:p>
                      <a:pPr fontAlgn="base"/>
                      <a:r>
                        <a:rPr lang="en-GB" sz="1800" b="1">
                          <a:solidFill>
                            <a:schemeClr val="bg1"/>
                          </a:solidFill>
                          <a:effectLst/>
                        </a:rPr>
                        <a:t>Risks and Mitigations</a:t>
                      </a:r>
                      <a:endParaRPr lang="en-GB" sz="1800">
                        <a:solidFill>
                          <a:schemeClr val="bg1"/>
                        </a:solidFill>
                        <a:effectLst/>
                      </a:endParaRPr>
                    </a:p>
                  </a:txBody>
                  <a:tcPr marL="32674" marR="32674" marT="16337" marB="16337" anchor="ctr"/>
                </a:tc>
                <a:tc>
                  <a:txBody>
                    <a:bodyPr/>
                    <a:lstStyle/>
                    <a:p>
                      <a:pPr algn="r" fontAlgn="base"/>
                      <a:r>
                        <a:rPr lang="en-GB" sz="1800" b="1" dirty="0">
                          <a:solidFill>
                            <a:schemeClr val="bg1"/>
                          </a:solidFill>
                          <a:effectLst/>
                        </a:rPr>
                        <a:t>Identified Risks:</a:t>
                      </a:r>
                      <a:r>
                        <a:rPr lang="en-GB" sz="1800" dirty="0">
                          <a:solidFill>
                            <a:schemeClr val="bg1"/>
                          </a:solidFill>
                          <a:effectLst/>
                        </a:rPr>
                        <a:t> Market competition, potential product acceptance challenges. </a:t>
                      </a:r>
                    </a:p>
                    <a:p>
                      <a:pPr algn="r" fontAlgn="base"/>
                      <a:r>
                        <a:rPr lang="en-GB" sz="1800" b="1" dirty="0">
                          <a:solidFill>
                            <a:schemeClr val="bg1"/>
                          </a:solidFill>
                          <a:effectLst/>
                        </a:rPr>
                        <a:t>Mitigation Strategies:</a:t>
                      </a:r>
                      <a:r>
                        <a:rPr lang="en-GB" sz="1800" dirty="0">
                          <a:solidFill>
                            <a:schemeClr val="bg1"/>
                          </a:solidFill>
                          <a:effectLst/>
                        </a:rPr>
                        <a:t> Aggressive marketing, continuous customer engagement, and closely monitoring market trends.</a:t>
                      </a:r>
                    </a:p>
                    <a:p>
                      <a:pPr algn="r" fontAlgn="base"/>
                      <a:r>
                        <a:rPr lang="en-GB" sz="1800" b="1" dirty="0">
                          <a:solidFill>
                            <a:schemeClr val="bg1"/>
                          </a:solidFill>
                          <a:effectLst/>
                        </a:rPr>
                        <a:t>Risk Status:</a:t>
                      </a:r>
                      <a:r>
                        <a:rPr lang="en-GB" sz="1800" dirty="0">
                          <a:solidFill>
                            <a:schemeClr val="bg1"/>
                          </a:solidFill>
                          <a:effectLst/>
                        </a:rPr>
                        <a:t> Being proactively managed.</a:t>
                      </a:r>
                    </a:p>
                  </a:txBody>
                  <a:tcPr marL="32674" marR="32674" marT="16337" marB="16337" anchor="ctr"/>
                </a:tc>
                <a:extLst>
                  <a:ext uri="{0D108BD9-81ED-4DB2-BD59-A6C34878D82A}">
                    <a16:rowId xmlns:a16="http://schemas.microsoft.com/office/drawing/2014/main" val="714771878"/>
                  </a:ext>
                </a:extLst>
              </a:tr>
            </a:tbl>
          </a:graphicData>
        </a:graphic>
      </p:graphicFrame>
      <p:sp>
        <p:nvSpPr>
          <p:cNvPr id="3" name="Title 1">
            <a:extLst>
              <a:ext uri="{FF2B5EF4-FFF2-40B4-BE49-F238E27FC236}">
                <a16:creationId xmlns:a16="http://schemas.microsoft.com/office/drawing/2014/main" id="{91A94B6E-069F-3D63-A687-51B2940FCBCF}"/>
              </a:ext>
            </a:extLst>
          </p:cNvPr>
          <p:cNvSpPr txBox="1">
            <a:spLocks/>
          </p:cNvSpPr>
          <p:nvPr/>
        </p:nvSpPr>
        <p:spPr>
          <a:xfrm rot="16200000">
            <a:off x="-1386729" y="2733273"/>
            <a:ext cx="4575750" cy="1192697"/>
          </a:xfrm>
          <a:prstGeom prst="rect">
            <a:avLst/>
          </a:prstGeom>
          <a:ln>
            <a:solidFill>
              <a:schemeClr val="tx1"/>
            </a:solidFill>
          </a:ln>
        </p:spPr>
        <p:txBody>
          <a:bodyPr/>
          <a:lst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a:lstStyle>
          <a:p>
            <a:r>
              <a:rPr lang="en-GB" u="sng" dirty="0"/>
              <a:t>Quad</a:t>
            </a:r>
            <a:r>
              <a:rPr lang="en-GB" dirty="0"/>
              <a:t> </a:t>
            </a:r>
            <a:r>
              <a:rPr lang="en-GB" u="sng" dirty="0"/>
              <a:t>chart</a:t>
            </a:r>
          </a:p>
        </p:txBody>
      </p:sp>
    </p:spTree>
    <p:extLst>
      <p:ext uri="{BB962C8B-B14F-4D97-AF65-F5344CB8AC3E}">
        <p14:creationId xmlns:p14="http://schemas.microsoft.com/office/powerpoint/2010/main" val="35513406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38E84-2A2C-B165-2F8D-6BAE13A74020}"/>
              </a:ext>
            </a:extLst>
          </p:cNvPr>
          <p:cNvSpPr>
            <a:spLocks noGrp="1"/>
          </p:cNvSpPr>
          <p:nvPr>
            <p:ph type="title"/>
          </p:nvPr>
        </p:nvSpPr>
        <p:spPr/>
        <p:txBody>
          <a:bodyPr/>
          <a:lstStyle/>
          <a:p>
            <a:r>
              <a:rPr lang="en-GB" dirty="0"/>
              <a:t>Gantt chart</a:t>
            </a:r>
          </a:p>
        </p:txBody>
      </p:sp>
      <p:graphicFrame>
        <p:nvGraphicFramePr>
          <p:cNvPr id="4" name="Content Placeholder 3">
            <a:extLst>
              <a:ext uri="{FF2B5EF4-FFF2-40B4-BE49-F238E27FC236}">
                <a16:creationId xmlns:a16="http://schemas.microsoft.com/office/drawing/2014/main" id="{0C3E8C7D-A63D-07F6-6057-651C200E6D43}"/>
              </a:ext>
            </a:extLst>
          </p:cNvPr>
          <p:cNvGraphicFramePr>
            <a:graphicFrameLocks noGrp="1"/>
          </p:cNvGraphicFramePr>
          <p:nvPr>
            <p:ph idx="1"/>
            <p:extLst>
              <p:ext uri="{D42A27DB-BD31-4B8C-83A1-F6EECF244321}">
                <p14:modId xmlns:p14="http://schemas.microsoft.com/office/powerpoint/2010/main" val="691741426"/>
              </p:ext>
            </p:extLst>
          </p:nvPr>
        </p:nvGraphicFramePr>
        <p:xfrm>
          <a:off x="160020" y="2286000"/>
          <a:ext cx="11841480" cy="4365214"/>
        </p:xfrm>
        <a:graphic>
          <a:graphicData uri="http://schemas.openxmlformats.org/drawingml/2006/table">
            <a:tbl>
              <a:tblPr firstRow="1" bandRow="1">
                <a:tableStyleId>{073A0DAA-6AF3-43AB-8588-CEC1D06C72B9}</a:tableStyleId>
              </a:tblPr>
              <a:tblGrid>
                <a:gridCol w="2368296">
                  <a:extLst>
                    <a:ext uri="{9D8B030D-6E8A-4147-A177-3AD203B41FA5}">
                      <a16:colId xmlns:a16="http://schemas.microsoft.com/office/drawing/2014/main" val="317740309"/>
                    </a:ext>
                  </a:extLst>
                </a:gridCol>
                <a:gridCol w="2368296">
                  <a:extLst>
                    <a:ext uri="{9D8B030D-6E8A-4147-A177-3AD203B41FA5}">
                      <a16:colId xmlns:a16="http://schemas.microsoft.com/office/drawing/2014/main" val="2786130848"/>
                    </a:ext>
                  </a:extLst>
                </a:gridCol>
                <a:gridCol w="1879696">
                  <a:extLst>
                    <a:ext uri="{9D8B030D-6E8A-4147-A177-3AD203B41FA5}">
                      <a16:colId xmlns:a16="http://schemas.microsoft.com/office/drawing/2014/main" val="1055873616"/>
                    </a:ext>
                  </a:extLst>
                </a:gridCol>
                <a:gridCol w="1792700">
                  <a:extLst>
                    <a:ext uri="{9D8B030D-6E8A-4147-A177-3AD203B41FA5}">
                      <a16:colId xmlns:a16="http://schemas.microsoft.com/office/drawing/2014/main" val="3051160837"/>
                    </a:ext>
                  </a:extLst>
                </a:gridCol>
                <a:gridCol w="3432492">
                  <a:extLst>
                    <a:ext uri="{9D8B030D-6E8A-4147-A177-3AD203B41FA5}">
                      <a16:colId xmlns:a16="http://schemas.microsoft.com/office/drawing/2014/main" val="258933344"/>
                    </a:ext>
                  </a:extLst>
                </a:gridCol>
              </a:tblGrid>
              <a:tr h="353071">
                <a:tc>
                  <a:txBody>
                    <a:bodyPr/>
                    <a:lstStyle/>
                    <a:p>
                      <a:r>
                        <a:rPr lang="en-GB" dirty="0"/>
                        <a:t>Tasks</a:t>
                      </a:r>
                    </a:p>
                  </a:txBody>
                  <a:tcPr/>
                </a:tc>
                <a:tc>
                  <a:txBody>
                    <a:bodyPr/>
                    <a:lstStyle/>
                    <a:p>
                      <a:r>
                        <a:rPr lang="en-GB" dirty="0"/>
                        <a:t>Starting Date</a:t>
                      </a:r>
                    </a:p>
                  </a:txBody>
                  <a:tcPr/>
                </a:tc>
                <a:tc>
                  <a:txBody>
                    <a:bodyPr/>
                    <a:lstStyle/>
                    <a:p>
                      <a:r>
                        <a:rPr lang="en-GB" dirty="0"/>
                        <a:t>Ending Date</a:t>
                      </a:r>
                    </a:p>
                  </a:txBody>
                  <a:tcPr/>
                </a:tc>
                <a:tc>
                  <a:txBody>
                    <a:bodyPr/>
                    <a:lstStyle/>
                    <a:p>
                      <a:r>
                        <a:rPr lang="en-GB" dirty="0"/>
                        <a:t>Duration</a:t>
                      </a:r>
                    </a:p>
                  </a:txBody>
                  <a:tcPr/>
                </a:tc>
                <a:tc>
                  <a:txBody>
                    <a:bodyPr/>
                    <a:lstStyle/>
                    <a:p>
                      <a:r>
                        <a:rPr lang="en-GB" sz="1800" b="1" i="0" kern="1200" dirty="0">
                          <a:solidFill>
                            <a:schemeClr val="lt1"/>
                          </a:solidFill>
                          <a:effectLst/>
                          <a:latin typeface="+mn-lt"/>
                          <a:ea typeface="+mn-ea"/>
                          <a:cs typeface="+mn-cs"/>
                        </a:rPr>
                        <a:t>Dependencies</a:t>
                      </a:r>
                      <a:endParaRPr lang="en-GB" dirty="0"/>
                    </a:p>
                  </a:txBody>
                  <a:tcPr/>
                </a:tc>
                <a:extLst>
                  <a:ext uri="{0D108BD9-81ED-4DB2-BD59-A6C34878D82A}">
                    <a16:rowId xmlns:a16="http://schemas.microsoft.com/office/drawing/2014/main" val="1342314536"/>
                  </a:ext>
                </a:extLst>
              </a:tr>
              <a:tr h="353071">
                <a:tc>
                  <a:txBody>
                    <a:bodyPr/>
                    <a:lstStyle/>
                    <a:p>
                      <a:r>
                        <a:rPr lang="en-GB" dirty="0"/>
                        <a:t>Market Research</a:t>
                      </a:r>
                    </a:p>
                  </a:txBody>
                  <a:tcPr/>
                </a:tc>
                <a:tc>
                  <a:txBody>
                    <a:bodyPr/>
                    <a:lstStyle/>
                    <a:p>
                      <a:r>
                        <a:rPr lang="en-GB" dirty="0"/>
                        <a:t>01/03</a:t>
                      </a:r>
                    </a:p>
                  </a:txBody>
                  <a:tcPr/>
                </a:tc>
                <a:tc>
                  <a:txBody>
                    <a:bodyPr/>
                    <a:lstStyle/>
                    <a:p>
                      <a:r>
                        <a:rPr lang="en-GB" dirty="0"/>
                        <a:t>15/04</a:t>
                      </a:r>
                    </a:p>
                  </a:txBody>
                  <a:tcPr/>
                </a:tc>
                <a:tc>
                  <a:txBody>
                    <a:bodyPr/>
                    <a:lstStyle/>
                    <a:p>
                      <a:r>
                        <a:rPr lang="en-GB" dirty="0"/>
                        <a:t>45 days</a:t>
                      </a:r>
                    </a:p>
                  </a:txBody>
                  <a:tcPr/>
                </a:tc>
                <a:tc>
                  <a:txBody>
                    <a:bodyPr/>
                    <a:lstStyle/>
                    <a:p>
                      <a:r>
                        <a:rPr lang="en-GB" dirty="0"/>
                        <a:t>-</a:t>
                      </a:r>
                    </a:p>
                  </a:txBody>
                  <a:tcPr/>
                </a:tc>
                <a:extLst>
                  <a:ext uri="{0D108BD9-81ED-4DB2-BD59-A6C34878D82A}">
                    <a16:rowId xmlns:a16="http://schemas.microsoft.com/office/drawing/2014/main" val="66454073"/>
                  </a:ext>
                </a:extLst>
              </a:tr>
              <a:tr h="617875">
                <a:tc>
                  <a:txBody>
                    <a:bodyPr/>
                    <a:lstStyle/>
                    <a:p>
                      <a:r>
                        <a:rPr lang="en-GB" dirty="0"/>
                        <a:t>Product Development</a:t>
                      </a:r>
                    </a:p>
                  </a:txBody>
                  <a:tcPr/>
                </a:tc>
                <a:tc>
                  <a:txBody>
                    <a:bodyPr/>
                    <a:lstStyle/>
                    <a:p>
                      <a:r>
                        <a:rPr lang="en-GB" dirty="0"/>
                        <a:t>01/04</a:t>
                      </a:r>
                    </a:p>
                  </a:txBody>
                  <a:tcPr/>
                </a:tc>
                <a:tc>
                  <a:txBody>
                    <a:bodyPr/>
                    <a:lstStyle/>
                    <a:p>
                      <a:r>
                        <a:rPr lang="en-GB" dirty="0"/>
                        <a:t>15/05</a:t>
                      </a:r>
                    </a:p>
                  </a:txBody>
                  <a:tcPr/>
                </a:tc>
                <a:tc>
                  <a:txBody>
                    <a:bodyPr/>
                    <a:lstStyle/>
                    <a:p>
                      <a:r>
                        <a:rPr lang="en-GB" dirty="0"/>
                        <a:t>45 days</a:t>
                      </a:r>
                    </a:p>
                  </a:txBody>
                  <a:tcPr/>
                </a:tc>
                <a:tc>
                  <a:txBody>
                    <a:bodyPr/>
                    <a:lstStyle/>
                    <a:p>
                      <a:r>
                        <a:rPr lang="en-GB" dirty="0"/>
                        <a:t>Market Research</a:t>
                      </a:r>
                    </a:p>
                  </a:txBody>
                  <a:tcPr/>
                </a:tc>
                <a:extLst>
                  <a:ext uri="{0D108BD9-81ED-4DB2-BD59-A6C34878D82A}">
                    <a16:rowId xmlns:a16="http://schemas.microsoft.com/office/drawing/2014/main" val="220203160"/>
                  </a:ext>
                </a:extLst>
              </a:tr>
              <a:tr h="546939">
                <a:tc>
                  <a:txBody>
                    <a:bodyPr/>
                    <a:lstStyle/>
                    <a:p>
                      <a:r>
                        <a:rPr lang="en-GB" dirty="0"/>
                        <a:t>Market and Branding</a:t>
                      </a:r>
                    </a:p>
                  </a:txBody>
                  <a:tcPr/>
                </a:tc>
                <a:tc>
                  <a:txBody>
                    <a:bodyPr/>
                    <a:lstStyle/>
                    <a:p>
                      <a:r>
                        <a:rPr lang="en-GB" dirty="0"/>
                        <a:t>01/05</a:t>
                      </a:r>
                    </a:p>
                  </a:txBody>
                  <a:tcPr/>
                </a:tc>
                <a:tc>
                  <a:txBody>
                    <a:bodyPr/>
                    <a:lstStyle/>
                    <a:p>
                      <a:r>
                        <a:rPr lang="en-GB" dirty="0"/>
                        <a:t>15/06</a:t>
                      </a:r>
                    </a:p>
                  </a:txBody>
                  <a:tcPr/>
                </a:tc>
                <a:tc>
                  <a:txBody>
                    <a:bodyPr/>
                    <a:lstStyle/>
                    <a:p>
                      <a:r>
                        <a:rPr lang="en-GB" dirty="0"/>
                        <a:t>46 days</a:t>
                      </a:r>
                    </a:p>
                  </a:txBody>
                  <a:tcPr/>
                </a:tc>
                <a:tc>
                  <a:txBody>
                    <a:bodyPr/>
                    <a:lstStyle/>
                    <a:p>
                      <a:r>
                        <a:rPr lang="en-GB" dirty="0"/>
                        <a:t>Product Development</a:t>
                      </a:r>
                    </a:p>
                  </a:txBody>
                  <a:tcPr/>
                </a:tc>
                <a:extLst>
                  <a:ext uri="{0D108BD9-81ED-4DB2-BD59-A6C34878D82A}">
                    <a16:rowId xmlns:a16="http://schemas.microsoft.com/office/drawing/2014/main" val="3661252559"/>
                  </a:ext>
                </a:extLst>
              </a:tr>
              <a:tr h="353071">
                <a:tc>
                  <a:txBody>
                    <a:bodyPr/>
                    <a:lstStyle/>
                    <a:p>
                      <a:r>
                        <a:rPr lang="en-GB" dirty="0"/>
                        <a:t>Logistics</a:t>
                      </a:r>
                    </a:p>
                  </a:txBody>
                  <a:tcPr/>
                </a:tc>
                <a:tc>
                  <a:txBody>
                    <a:bodyPr/>
                    <a:lstStyle/>
                    <a:p>
                      <a:r>
                        <a:rPr lang="en-GB" dirty="0"/>
                        <a:t>01/06</a:t>
                      </a:r>
                    </a:p>
                  </a:txBody>
                  <a:tcPr/>
                </a:tc>
                <a:tc>
                  <a:txBody>
                    <a:bodyPr/>
                    <a:lstStyle/>
                    <a:p>
                      <a:r>
                        <a:rPr lang="en-GB" dirty="0"/>
                        <a:t>15/07</a:t>
                      </a:r>
                    </a:p>
                  </a:txBody>
                  <a:tcPr/>
                </a:tc>
                <a:tc>
                  <a:txBody>
                    <a:bodyPr/>
                    <a:lstStyle/>
                    <a:p>
                      <a:r>
                        <a:rPr lang="en-GB" dirty="0"/>
                        <a:t>45 days</a:t>
                      </a:r>
                    </a:p>
                  </a:txBody>
                  <a:tcPr/>
                </a:tc>
                <a:tc>
                  <a:txBody>
                    <a:bodyPr/>
                    <a:lstStyle/>
                    <a:p>
                      <a:r>
                        <a:rPr lang="en-GB" dirty="0"/>
                        <a:t>Product Marketing</a:t>
                      </a:r>
                    </a:p>
                  </a:txBody>
                  <a:tcPr/>
                </a:tc>
                <a:extLst>
                  <a:ext uri="{0D108BD9-81ED-4DB2-BD59-A6C34878D82A}">
                    <a16:rowId xmlns:a16="http://schemas.microsoft.com/office/drawing/2014/main" val="1560220863"/>
                  </a:ext>
                </a:extLst>
              </a:tr>
              <a:tr h="353071">
                <a:tc>
                  <a:txBody>
                    <a:bodyPr/>
                    <a:lstStyle/>
                    <a:p>
                      <a:r>
                        <a:rPr lang="en-GB" dirty="0"/>
                        <a:t>Sales</a:t>
                      </a:r>
                    </a:p>
                  </a:txBody>
                  <a:tcPr/>
                </a:tc>
                <a:tc>
                  <a:txBody>
                    <a:bodyPr/>
                    <a:lstStyle/>
                    <a:p>
                      <a:r>
                        <a:rPr lang="en-GB" dirty="0"/>
                        <a:t>01/07</a:t>
                      </a:r>
                    </a:p>
                  </a:txBody>
                  <a:tcPr/>
                </a:tc>
                <a:tc>
                  <a:txBody>
                    <a:bodyPr/>
                    <a:lstStyle/>
                    <a:p>
                      <a:r>
                        <a:rPr lang="en-GB" dirty="0"/>
                        <a:t>15/08</a:t>
                      </a:r>
                    </a:p>
                  </a:txBody>
                  <a:tcPr/>
                </a:tc>
                <a:tc>
                  <a:txBody>
                    <a:bodyPr/>
                    <a:lstStyle/>
                    <a:p>
                      <a:r>
                        <a:rPr lang="en-GB" dirty="0"/>
                        <a:t>46 days</a:t>
                      </a:r>
                    </a:p>
                  </a:txBody>
                  <a:tcPr/>
                </a:tc>
                <a:tc>
                  <a:txBody>
                    <a:bodyPr/>
                    <a:lstStyle/>
                    <a:p>
                      <a:r>
                        <a:rPr lang="en-GB" dirty="0"/>
                        <a:t>Product Branding</a:t>
                      </a:r>
                    </a:p>
                  </a:txBody>
                  <a:tcPr/>
                </a:tc>
                <a:extLst>
                  <a:ext uri="{0D108BD9-81ED-4DB2-BD59-A6C34878D82A}">
                    <a16:rowId xmlns:a16="http://schemas.microsoft.com/office/drawing/2014/main" val="3494698184"/>
                  </a:ext>
                </a:extLst>
              </a:tr>
              <a:tr h="617875">
                <a:tc>
                  <a:txBody>
                    <a:bodyPr/>
                    <a:lstStyle/>
                    <a:p>
                      <a:r>
                        <a:rPr lang="en-GB" dirty="0"/>
                        <a:t>Customer Engagement</a:t>
                      </a:r>
                    </a:p>
                  </a:txBody>
                  <a:tcPr/>
                </a:tc>
                <a:tc>
                  <a:txBody>
                    <a:bodyPr/>
                    <a:lstStyle/>
                    <a:p>
                      <a:r>
                        <a:rPr lang="en-GB" dirty="0"/>
                        <a:t>01/08</a:t>
                      </a:r>
                    </a:p>
                  </a:txBody>
                  <a:tcPr/>
                </a:tc>
                <a:tc>
                  <a:txBody>
                    <a:bodyPr/>
                    <a:lstStyle/>
                    <a:p>
                      <a:r>
                        <a:rPr lang="en-GB" dirty="0"/>
                        <a:t>15/09</a:t>
                      </a:r>
                    </a:p>
                  </a:txBody>
                  <a:tcPr/>
                </a:tc>
                <a:tc>
                  <a:txBody>
                    <a:bodyPr/>
                    <a:lstStyle/>
                    <a:p>
                      <a:r>
                        <a:rPr lang="en-GB" dirty="0"/>
                        <a:t>46 days</a:t>
                      </a:r>
                    </a:p>
                  </a:txBody>
                  <a:tcPr/>
                </a:tc>
                <a:tc>
                  <a:txBody>
                    <a:bodyPr/>
                    <a:lstStyle/>
                    <a:p>
                      <a:r>
                        <a:rPr lang="en-GB" dirty="0"/>
                        <a:t>Product Development</a:t>
                      </a:r>
                    </a:p>
                  </a:txBody>
                  <a:tcPr/>
                </a:tc>
                <a:extLst>
                  <a:ext uri="{0D108BD9-81ED-4DB2-BD59-A6C34878D82A}">
                    <a16:rowId xmlns:a16="http://schemas.microsoft.com/office/drawing/2014/main" val="2210194682"/>
                  </a:ext>
                </a:extLst>
              </a:tr>
              <a:tr h="353071">
                <a:tc>
                  <a:txBody>
                    <a:bodyPr/>
                    <a:lstStyle/>
                    <a:p>
                      <a:r>
                        <a:rPr lang="en-GB" dirty="0"/>
                        <a:t>Data Gathering</a:t>
                      </a:r>
                    </a:p>
                  </a:txBody>
                  <a:tcPr/>
                </a:tc>
                <a:tc>
                  <a:txBody>
                    <a:bodyPr/>
                    <a:lstStyle/>
                    <a:p>
                      <a:r>
                        <a:rPr lang="en-GB" dirty="0"/>
                        <a:t>01/09</a:t>
                      </a:r>
                    </a:p>
                  </a:txBody>
                  <a:tcPr/>
                </a:tc>
                <a:tc>
                  <a:txBody>
                    <a:bodyPr/>
                    <a:lstStyle/>
                    <a:p>
                      <a:r>
                        <a:rPr lang="en-GB" dirty="0"/>
                        <a:t>15/10</a:t>
                      </a:r>
                    </a:p>
                  </a:txBody>
                  <a:tcPr/>
                </a:tc>
                <a:tc>
                  <a:txBody>
                    <a:bodyPr/>
                    <a:lstStyle/>
                    <a:p>
                      <a:r>
                        <a:rPr lang="en-GB" dirty="0"/>
                        <a:t>45 days</a:t>
                      </a:r>
                    </a:p>
                  </a:txBody>
                  <a:tcPr/>
                </a:tc>
                <a:tc>
                  <a:txBody>
                    <a:bodyPr/>
                    <a:lstStyle/>
                    <a:p>
                      <a:r>
                        <a:rPr lang="en-GB" dirty="0"/>
                        <a:t>Product Marketing</a:t>
                      </a:r>
                    </a:p>
                  </a:txBody>
                  <a:tcPr/>
                </a:tc>
                <a:extLst>
                  <a:ext uri="{0D108BD9-81ED-4DB2-BD59-A6C34878D82A}">
                    <a16:rowId xmlns:a16="http://schemas.microsoft.com/office/drawing/2014/main" val="1833807730"/>
                  </a:ext>
                </a:extLst>
              </a:tr>
              <a:tr h="353071">
                <a:tc>
                  <a:txBody>
                    <a:bodyPr/>
                    <a:lstStyle/>
                    <a:p>
                      <a:r>
                        <a:rPr lang="en-GB" dirty="0"/>
                        <a:t>Financial Planning</a:t>
                      </a:r>
                    </a:p>
                  </a:txBody>
                  <a:tcPr/>
                </a:tc>
                <a:tc>
                  <a:txBody>
                    <a:bodyPr/>
                    <a:lstStyle/>
                    <a:p>
                      <a:r>
                        <a:rPr lang="en-GB" dirty="0"/>
                        <a:t>01/10</a:t>
                      </a:r>
                    </a:p>
                  </a:txBody>
                  <a:tcPr/>
                </a:tc>
                <a:tc>
                  <a:txBody>
                    <a:bodyPr/>
                    <a:lstStyle/>
                    <a:p>
                      <a:r>
                        <a:rPr lang="en-GB" dirty="0"/>
                        <a:t>15/11</a:t>
                      </a:r>
                    </a:p>
                  </a:txBody>
                  <a:tcPr/>
                </a:tc>
                <a:tc>
                  <a:txBody>
                    <a:bodyPr/>
                    <a:lstStyle/>
                    <a:p>
                      <a:r>
                        <a:rPr lang="en-GB" dirty="0"/>
                        <a:t>46 days</a:t>
                      </a:r>
                    </a:p>
                  </a:txBody>
                  <a:tcPr/>
                </a:tc>
                <a:tc>
                  <a:txBody>
                    <a:bodyPr/>
                    <a:lstStyle/>
                    <a:p>
                      <a:r>
                        <a:rPr lang="en-GB" dirty="0"/>
                        <a:t>Product Branding</a:t>
                      </a:r>
                    </a:p>
                  </a:txBody>
                  <a:tcPr/>
                </a:tc>
                <a:extLst>
                  <a:ext uri="{0D108BD9-81ED-4DB2-BD59-A6C34878D82A}">
                    <a16:rowId xmlns:a16="http://schemas.microsoft.com/office/drawing/2014/main" val="3600031236"/>
                  </a:ext>
                </a:extLst>
              </a:tr>
              <a:tr h="353071">
                <a:tc>
                  <a:txBody>
                    <a:bodyPr/>
                    <a:lstStyle/>
                    <a:p>
                      <a:r>
                        <a:rPr lang="en-GB" dirty="0"/>
                        <a:t>Financial Analysis</a:t>
                      </a:r>
                    </a:p>
                  </a:txBody>
                  <a:tcPr/>
                </a:tc>
                <a:tc>
                  <a:txBody>
                    <a:bodyPr/>
                    <a:lstStyle/>
                    <a:p>
                      <a:r>
                        <a:rPr lang="en-GB" dirty="0"/>
                        <a:t>01/11</a:t>
                      </a:r>
                    </a:p>
                  </a:txBody>
                  <a:tcPr/>
                </a:tc>
                <a:tc>
                  <a:txBody>
                    <a:bodyPr/>
                    <a:lstStyle/>
                    <a:p>
                      <a:r>
                        <a:rPr lang="en-GB" dirty="0"/>
                        <a:t>15/12</a:t>
                      </a:r>
                    </a:p>
                  </a:txBody>
                  <a:tcPr/>
                </a:tc>
                <a:tc>
                  <a:txBody>
                    <a:bodyPr/>
                    <a:lstStyle/>
                    <a:p>
                      <a:r>
                        <a:rPr lang="en-GB" dirty="0"/>
                        <a:t>45 days</a:t>
                      </a:r>
                    </a:p>
                  </a:txBody>
                  <a:tcPr/>
                </a:tc>
                <a:tc>
                  <a:txBody>
                    <a:bodyPr/>
                    <a:lstStyle/>
                    <a:p>
                      <a:r>
                        <a:rPr lang="en-GB" dirty="0"/>
                        <a:t>Financial Planning</a:t>
                      </a:r>
                    </a:p>
                  </a:txBody>
                  <a:tcPr/>
                </a:tc>
                <a:extLst>
                  <a:ext uri="{0D108BD9-81ED-4DB2-BD59-A6C34878D82A}">
                    <a16:rowId xmlns:a16="http://schemas.microsoft.com/office/drawing/2014/main" val="285534257"/>
                  </a:ext>
                </a:extLst>
              </a:tr>
            </a:tbl>
          </a:graphicData>
        </a:graphic>
      </p:graphicFrame>
    </p:spTree>
    <p:extLst>
      <p:ext uri="{BB962C8B-B14F-4D97-AF65-F5344CB8AC3E}">
        <p14:creationId xmlns:p14="http://schemas.microsoft.com/office/powerpoint/2010/main" val="33175281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75BD1BA2-3489-7FF8-0370-88E61999F361}"/>
              </a:ext>
            </a:extLst>
          </p:cNvPr>
          <p:cNvGraphicFramePr>
            <a:graphicFrameLocks noGrp="1"/>
          </p:cNvGraphicFramePr>
          <p:nvPr>
            <p:ph idx="1"/>
            <p:extLst>
              <p:ext uri="{D42A27DB-BD31-4B8C-83A1-F6EECF244321}">
                <p14:modId xmlns:p14="http://schemas.microsoft.com/office/powerpoint/2010/main" val="3882875775"/>
              </p:ext>
            </p:extLst>
          </p:nvPr>
        </p:nvGraphicFramePr>
        <p:xfrm>
          <a:off x="253999" y="210178"/>
          <a:ext cx="11684001" cy="6437643"/>
        </p:xfrm>
        <a:graphic>
          <a:graphicData uri="http://schemas.openxmlformats.org/drawingml/2006/table">
            <a:tbl>
              <a:tblPr firstRow="1" firstCol="1" bandRow="1">
                <a:tableStyleId>{D03447BB-5D67-496B-8E87-E561075AD55C}</a:tableStyleId>
              </a:tblPr>
              <a:tblGrid>
                <a:gridCol w="1985655">
                  <a:extLst>
                    <a:ext uri="{9D8B030D-6E8A-4147-A177-3AD203B41FA5}">
                      <a16:colId xmlns:a16="http://schemas.microsoft.com/office/drawing/2014/main" val="3633882988"/>
                    </a:ext>
                  </a:extLst>
                </a:gridCol>
                <a:gridCol w="1985655">
                  <a:extLst>
                    <a:ext uri="{9D8B030D-6E8A-4147-A177-3AD203B41FA5}">
                      <a16:colId xmlns:a16="http://schemas.microsoft.com/office/drawing/2014/main" val="2446346944"/>
                    </a:ext>
                  </a:extLst>
                </a:gridCol>
                <a:gridCol w="1860692">
                  <a:extLst>
                    <a:ext uri="{9D8B030D-6E8A-4147-A177-3AD203B41FA5}">
                      <a16:colId xmlns:a16="http://schemas.microsoft.com/office/drawing/2014/main" val="2041262607"/>
                    </a:ext>
                  </a:extLst>
                </a:gridCol>
                <a:gridCol w="1810706">
                  <a:extLst>
                    <a:ext uri="{9D8B030D-6E8A-4147-A177-3AD203B41FA5}">
                      <a16:colId xmlns:a16="http://schemas.microsoft.com/office/drawing/2014/main" val="2147402582"/>
                    </a:ext>
                  </a:extLst>
                </a:gridCol>
                <a:gridCol w="1905682">
                  <a:extLst>
                    <a:ext uri="{9D8B030D-6E8A-4147-A177-3AD203B41FA5}">
                      <a16:colId xmlns:a16="http://schemas.microsoft.com/office/drawing/2014/main" val="3477666960"/>
                    </a:ext>
                  </a:extLst>
                </a:gridCol>
                <a:gridCol w="2135611">
                  <a:extLst>
                    <a:ext uri="{9D8B030D-6E8A-4147-A177-3AD203B41FA5}">
                      <a16:colId xmlns:a16="http://schemas.microsoft.com/office/drawing/2014/main" val="789208479"/>
                    </a:ext>
                  </a:extLst>
                </a:gridCol>
              </a:tblGrid>
              <a:tr h="241161">
                <a:tc>
                  <a:txBody>
                    <a:bodyPr/>
                    <a:lstStyle/>
                    <a:p>
                      <a:r>
                        <a:rPr lang="en-GB" sz="1400">
                          <a:effectLst/>
                        </a:rPr>
                        <a:t>Risk Area:</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Potential Risks:</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Likelihood:</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Impact:</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Mitigation Strategies:</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Contingency Plans:</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extLst>
                  <a:ext uri="{0D108BD9-81ED-4DB2-BD59-A6C34878D82A}">
                    <a16:rowId xmlns:a16="http://schemas.microsoft.com/office/drawing/2014/main" val="1489623284"/>
                  </a:ext>
                </a:extLst>
              </a:tr>
              <a:tr h="844061">
                <a:tc>
                  <a:txBody>
                    <a:bodyPr/>
                    <a:lstStyle/>
                    <a:p>
                      <a:r>
                        <a:rPr lang="en-GB" sz="1400">
                          <a:effectLst/>
                        </a:rPr>
                        <a:t>Market Acceptance</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Target market may not respond positively to the new product.</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Moderate</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High</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Conduct extensive market research and continuous customer engagement.</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Implement agile marketing strategies based on feedback.</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extLst>
                  <a:ext uri="{0D108BD9-81ED-4DB2-BD59-A6C34878D82A}">
                    <a16:rowId xmlns:a16="http://schemas.microsoft.com/office/drawing/2014/main" val="3743256809"/>
                  </a:ext>
                </a:extLst>
              </a:tr>
              <a:tr h="844061">
                <a:tc>
                  <a:txBody>
                    <a:bodyPr/>
                    <a:lstStyle/>
                    <a:p>
                      <a:r>
                        <a:rPr lang="en-GB" sz="1400">
                          <a:effectLst/>
                        </a:rPr>
                        <a:t>Competition</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Intense competition in the beverage industry impacting market share.</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High</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Moderate</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Implement robust marketing and branding strategies to differentiate.</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Monitor competitor activities and adjust strategies accordingly.</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extLst>
                  <a:ext uri="{0D108BD9-81ED-4DB2-BD59-A6C34878D82A}">
                    <a16:rowId xmlns:a16="http://schemas.microsoft.com/office/drawing/2014/main" val="680379607"/>
                  </a:ext>
                </a:extLst>
              </a:tr>
              <a:tr h="844061">
                <a:tc>
                  <a:txBody>
                    <a:bodyPr/>
                    <a:lstStyle/>
                    <a:p>
                      <a:r>
                        <a:rPr lang="en-GB" sz="1400">
                          <a:effectLst/>
                        </a:rPr>
                        <a:t>Supply Chain Disruptions</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Unforeseen disruptions in the supply chain leading to delays.</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Low</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High</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Diversify suppliers, implement efficient logistics, and maintain safety stock.</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Establish alternative suppliers and expedited shipping options.</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extLst>
                  <a:ext uri="{0D108BD9-81ED-4DB2-BD59-A6C34878D82A}">
                    <a16:rowId xmlns:a16="http://schemas.microsoft.com/office/drawing/2014/main" val="2061514713"/>
                  </a:ext>
                </a:extLst>
              </a:tr>
              <a:tr h="723482">
                <a:tc>
                  <a:txBody>
                    <a:bodyPr/>
                    <a:lstStyle/>
                    <a:p>
                      <a:r>
                        <a:rPr lang="en-GB" sz="1400">
                          <a:effectLst/>
                        </a:rPr>
                        <a:t>Regulatory Compliance</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Changes in regulations related to food and beverage products.</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Low</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Moderate</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Regularly monitor regulatory updates and ensure strict compliance.</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Establish a legal team to address and adapt to regulatory changes.</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extLst>
                  <a:ext uri="{0D108BD9-81ED-4DB2-BD59-A6C34878D82A}">
                    <a16:rowId xmlns:a16="http://schemas.microsoft.com/office/drawing/2014/main" val="2225431447"/>
                  </a:ext>
                </a:extLst>
              </a:tr>
              <a:tr h="964641">
                <a:tc>
                  <a:txBody>
                    <a:bodyPr/>
                    <a:lstStyle/>
                    <a:p>
                      <a:r>
                        <a:rPr lang="en-GB" sz="1400">
                          <a:effectLst/>
                        </a:rPr>
                        <a:t>Financial Constraints</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Budget overruns or unexpected financial constraints.</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Moderate</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High</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Thorough financial planning, regular budget reviews, and contingency planning.</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Establish a reserve fund for unforeseen financial challenges.</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extLst>
                  <a:ext uri="{0D108BD9-81ED-4DB2-BD59-A6C34878D82A}">
                    <a16:rowId xmlns:a16="http://schemas.microsoft.com/office/drawing/2014/main" val="1782975214"/>
                  </a:ext>
                </a:extLst>
              </a:tr>
              <a:tr h="844061">
                <a:tc>
                  <a:txBody>
                    <a:bodyPr/>
                    <a:lstStyle/>
                    <a:p>
                      <a:r>
                        <a:rPr lang="en-GB" sz="1400">
                          <a:effectLst/>
                        </a:rPr>
                        <a:t>Technological Challenges</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Technological issues during product development or marketing.</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Moderate</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Moderate</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Invest in robust technological solutions and conduct thorough testing.</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Have a technical support team ready for quick issue resolution.</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extLst>
                  <a:ext uri="{0D108BD9-81ED-4DB2-BD59-A6C34878D82A}">
                    <a16:rowId xmlns:a16="http://schemas.microsoft.com/office/drawing/2014/main" val="1830826534"/>
                  </a:ext>
                </a:extLst>
              </a:tr>
              <a:tr h="964641">
                <a:tc>
                  <a:txBody>
                    <a:bodyPr/>
                    <a:lstStyle/>
                    <a:p>
                      <a:r>
                        <a:rPr lang="en-GB" sz="1400">
                          <a:effectLst/>
                        </a:rPr>
                        <a:t>Consumer Feedback</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Negative consumer feedback or social media backlash.</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Moderate</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Moderate</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a:effectLst/>
                        </a:rPr>
                        <a:t>Implement effective customer engagement strategies and address concerns promptly.</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tc>
                  <a:txBody>
                    <a:bodyPr/>
                    <a:lstStyle/>
                    <a:p>
                      <a:r>
                        <a:rPr lang="en-GB" sz="1400" dirty="0">
                          <a:effectLst/>
                        </a:rPr>
                        <a:t>Have a crisis communication plan and a customer support team ready.</a:t>
                      </a:r>
                      <a:endParaRPr lang="en-GB" sz="14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25919" marR="25919" marT="0" marB="0"/>
                </a:tc>
                <a:extLst>
                  <a:ext uri="{0D108BD9-81ED-4DB2-BD59-A6C34878D82A}">
                    <a16:rowId xmlns:a16="http://schemas.microsoft.com/office/drawing/2014/main" val="286955330"/>
                  </a:ext>
                </a:extLst>
              </a:tr>
            </a:tbl>
          </a:graphicData>
        </a:graphic>
      </p:graphicFrame>
    </p:spTree>
    <p:extLst>
      <p:ext uri="{BB962C8B-B14F-4D97-AF65-F5344CB8AC3E}">
        <p14:creationId xmlns:p14="http://schemas.microsoft.com/office/powerpoint/2010/main" val="36479762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5A7913-F1A1-B09E-A03E-31E894D29772}"/>
              </a:ext>
            </a:extLst>
          </p:cNvPr>
          <p:cNvSpPr>
            <a:spLocks noGrp="1"/>
          </p:cNvSpPr>
          <p:nvPr>
            <p:ph type="title"/>
          </p:nvPr>
        </p:nvSpPr>
        <p:spPr>
          <a:xfrm>
            <a:off x="960120" y="317814"/>
            <a:ext cx="10268712" cy="1700784"/>
          </a:xfrm>
        </p:spPr>
        <p:txBody>
          <a:bodyPr>
            <a:normAutofit/>
          </a:bodyPr>
          <a:lstStyle/>
          <a:p>
            <a:r>
              <a:rPr lang="en-GB" dirty="0"/>
              <a:t>Stakeholders</a:t>
            </a:r>
          </a:p>
        </p:txBody>
      </p:sp>
      <p:sp>
        <p:nvSpPr>
          <p:cNvPr id="11" name="Rectangle 10">
            <a:extLst>
              <a:ext uri="{FF2B5EF4-FFF2-40B4-BE49-F238E27FC236}">
                <a16:creationId xmlns:a16="http://schemas.microsoft.com/office/drawing/2014/main" id="{27248369-464E-49D1-91FC-BC34A50A6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264989"/>
            <a:ext cx="12188952" cy="39521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group of multi coloured wooden stick figures">
            <a:extLst>
              <a:ext uri="{FF2B5EF4-FFF2-40B4-BE49-F238E27FC236}">
                <a16:creationId xmlns:a16="http://schemas.microsoft.com/office/drawing/2014/main" id="{6728643C-2374-269F-6724-9A6613CB4EF7}"/>
              </a:ext>
            </a:extLst>
          </p:cNvPr>
          <p:cNvPicPr>
            <a:picLocks noChangeAspect="1"/>
          </p:cNvPicPr>
          <p:nvPr/>
        </p:nvPicPr>
        <p:blipFill rotWithShape="1">
          <a:blip r:embed="rId2"/>
          <a:srcRect l="4641" r="18774" b="1"/>
          <a:stretch/>
        </p:blipFill>
        <p:spPr>
          <a:xfrm>
            <a:off x="-3048" y="2264988"/>
            <a:ext cx="4370832" cy="3952189"/>
          </a:xfrm>
          <a:prstGeom prst="rect">
            <a:avLst/>
          </a:prstGeom>
        </p:spPr>
      </p:pic>
      <p:sp>
        <p:nvSpPr>
          <p:cNvPr id="3" name="Content Placeholder 2">
            <a:extLst>
              <a:ext uri="{FF2B5EF4-FFF2-40B4-BE49-F238E27FC236}">
                <a16:creationId xmlns:a16="http://schemas.microsoft.com/office/drawing/2014/main" id="{793F6D86-163A-79B3-EDD0-F430958CCF81}"/>
              </a:ext>
            </a:extLst>
          </p:cNvPr>
          <p:cNvSpPr>
            <a:spLocks noGrp="1"/>
          </p:cNvSpPr>
          <p:nvPr>
            <p:ph idx="1"/>
          </p:nvPr>
        </p:nvSpPr>
        <p:spPr>
          <a:xfrm>
            <a:off x="4704735" y="2492477"/>
            <a:ext cx="7182465" cy="3465871"/>
          </a:xfrm>
        </p:spPr>
        <p:txBody>
          <a:bodyPr anchor="ctr">
            <a:normAutofit/>
          </a:bodyPr>
          <a:lstStyle/>
          <a:p>
            <a:pPr>
              <a:lnSpc>
                <a:spcPct val="91000"/>
              </a:lnSpc>
              <a:buFont typeface="+mj-lt"/>
              <a:buAutoNum type="arabicPeriod"/>
            </a:pPr>
            <a:r>
              <a:rPr lang="en-GB" sz="1800" b="1" i="0" dirty="0">
                <a:effectLst/>
                <a:latin typeface="Söhne"/>
              </a:rPr>
              <a:t>Senior Management</a:t>
            </a:r>
            <a:endParaRPr lang="en-GB" sz="1800" b="0" i="0" dirty="0">
              <a:effectLst/>
              <a:latin typeface="Söhne"/>
            </a:endParaRPr>
          </a:p>
          <a:p>
            <a:pPr>
              <a:lnSpc>
                <a:spcPct val="91000"/>
              </a:lnSpc>
              <a:buFont typeface="+mj-lt"/>
              <a:buAutoNum type="arabicPeriod"/>
            </a:pPr>
            <a:r>
              <a:rPr lang="en-GB" sz="1800" b="1" i="0" dirty="0">
                <a:effectLst/>
                <a:latin typeface="Söhne"/>
              </a:rPr>
              <a:t>Marketing Team</a:t>
            </a:r>
          </a:p>
          <a:p>
            <a:pPr>
              <a:lnSpc>
                <a:spcPct val="91000"/>
              </a:lnSpc>
              <a:buFont typeface="+mj-lt"/>
              <a:buAutoNum type="arabicPeriod"/>
            </a:pPr>
            <a:r>
              <a:rPr lang="en-GB" sz="1800" b="1" i="0" dirty="0">
                <a:effectLst/>
                <a:latin typeface="Söhne"/>
              </a:rPr>
              <a:t>Research and Development (R&amp;D) Team</a:t>
            </a:r>
          </a:p>
          <a:p>
            <a:pPr>
              <a:lnSpc>
                <a:spcPct val="91000"/>
              </a:lnSpc>
              <a:buFont typeface="+mj-lt"/>
              <a:buAutoNum type="arabicPeriod"/>
            </a:pPr>
            <a:r>
              <a:rPr lang="en-GB" sz="1800" b="1" i="0" dirty="0">
                <a:effectLst/>
                <a:latin typeface="Söhne"/>
              </a:rPr>
              <a:t>Logistics and Supply Chain Team</a:t>
            </a:r>
          </a:p>
          <a:p>
            <a:pPr>
              <a:lnSpc>
                <a:spcPct val="91000"/>
              </a:lnSpc>
              <a:buFont typeface="+mj-lt"/>
              <a:buAutoNum type="arabicPeriod"/>
            </a:pPr>
            <a:r>
              <a:rPr lang="en-GB" sz="1800" b="1" i="0" dirty="0">
                <a:effectLst/>
                <a:latin typeface="Söhne"/>
              </a:rPr>
              <a:t>Sales Team</a:t>
            </a:r>
          </a:p>
          <a:p>
            <a:pPr>
              <a:lnSpc>
                <a:spcPct val="91000"/>
              </a:lnSpc>
              <a:buFont typeface="+mj-lt"/>
              <a:buAutoNum type="arabicPeriod"/>
            </a:pPr>
            <a:r>
              <a:rPr lang="en-GB" sz="1800" b="1" i="0" dirty="0">
                <a:effectLst/>
                <a:latin typeface="Söhne"/>
              </a:rPr>
              <a:t>Customer Engagement Team</a:t>
            </a:r>
            <a:endParaRPr lang="en-GB" sz="1800" b="0" i="0" dirty="0">
              <a:effectLst/>
              <a:latin typeface="Söhne"/>
            </a:endParaRPr>
          </a:p>
          <a:p>
            <a:pPr>
              <a:lnSpc>
                <a:spcPct val="91000"/>
              </a:lnSpc>
              <a:buFont typeface="+mj-lt"/>
              <a:buAutoNum type="arabicPeriod"/>
            </a:pPr>
            <a:r>
              <a:rPr lang="en-GB" sz="1800" b="1" i="0" dirty="0">
                <a:effectLst/>
                <a:latin typeface="Söhne"/>
              </a:rPr>
              <a:t>Finance Team</a:t>
            </a:r>
          </a:p>
          <a:p>
            <a:pPr>
              <a:lnSpc>
                <a:spcPct val="91000"/>
              </a:lnSpc>
              <a:buFont typeface="+mj-lt"/>
              <a:buAutoNum type="arabicPeriod"/>
            </a:pPr>
            <a:r>
              <a:rPr lang="en-GB" sz="1800" b="1" i="0" dirty="0">
                <a:effectLst/>
                <a:latin typeface="Söhne"/>
              </a:rPr>
              <a:t>External Stakeholders (Suppliers, Distributors, Regulatory Bodies)</a:t>
            </a:r>
            <a:endParaRPr lang="en-GB" sz="1800" b="0" i="0" dirty="0">
              <a:effectLst/>
              <a:latin typeface="Söhne"/>
            </a:endParaRPr>
          </a:p>
          <a:p>
            <a:pPr>
              <a:lnSpc>
                <a:spcPct val="91000"/>
              </a:lnSpc>
            </a:pPr>
            <a:endParaRPr lang="en-GB" sz="1400" dirty="0"/>
          </a:p>
        </p:txBody>
      </p:sp>
    </p:spTree>
    <p:extLst>
      <p:ext uri="{BB962C8B-B14F-4D97-AF65-F5344CB8AC3E}">
        <p14:creationId xmlns:p14="http://schemas.microsoft.com/office/powerpoint/2010/main" val="3161464454"/>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A95A55-7908-C020-099D-D5BE172195C1}"/>
              </a:ext>
            </a:extLst>
          </p:cNvPr>
          <p:cNvSpPr>
            <a:spLocks noGrp="1"/>
          </p:cNvSpPr>
          <p:nvPr>
            <p:ph type="title"/>
          </p:nvPr>
        </p:nvSpPr>
        <p:spPr>
          <a:xfrm>
            <a:off x="960438" y="317499"/>
            <a:ext cx="6253162" cy="2095501"/>
          </a:xfrm>
        </p:spPr>
        <p:txBody>
          <a:bodyPr>
            <a:normAutofit/>
          </a:bodyPr>
          <a:lstStyle/>
          <a:p>
            <a:r>
              <a:rPr lang="en-GB" dirty="0">
                <a:solidFill>
                  <a:schemeClr val="tx1"/>
                </a:solidFill>
              </a:rPr>
              <a:t>Stakeholders</a:t>
            </a:r>
          </a:p>
        </p:txBody>
      </p:sp>
      <p:sp>
        <p:nvSpPr>
          <p:cNvPr id="3" name="Content Placeholder 2">
            <a:extLst>
              <a:ext uri="{FF2B5EF4-FFF2-40B4-BE49-F238E27FC236}">
                <a16:creationId xmlns:a16="http://schemas.microsoft.com/office/drawing/2014/main" id="{D97D7693-5683-781C-D981-93ACA3EF45C3}"/>
              </a:ext>
            </a:extLst>
          </p:cNvPr>
          <p:cNvSpPr>
            <a:spLocks noGrp="1"/>
          </p:cNvSpPr>
          <p:nvPr>
            <p:ph idx="1"/>
          </p:nvPr>
        </p:nvSpPr>
        <p:spPr>
          <a:xfrm>
            <a:off x="349348" y="1935089"/>
            <a:ext cx="11263532" cy="4546991"/>
          </a:xfrm>
        </p:spPr>
        <p:txBody>
          <a:bodyPr anchor="t">
            <a:normAutofit fontScale="92500"/>
          </a:bodyPr>
          <a:lstStyle/>
          <a:p>
            <a:pPr marL="285750" indent="-285750" algn="just">
              <a:lnSpc>
                <a:spcPct val="150000"/>
              </a:lnSpc>
              <a:buFont typeface="Wingdings" panose="05000000000000000000" pitchFamily="2" charset="2"/>
              <a:buChar char="q"/>
            </a:pPr>
            <a:r>
              <a:rPr lang="en-US" sz="1700" dirty="0">
                <a:latin typeface="Times New Roman" panose="02020603050405020304" pitchFamily="18" charset="0"/>
                <a:ea typeface="Times New Roman" panose="02020603050405020304" pitchFamily="18" charset="0"/>
                <a:cs typeface="Arial" panose="020B0604020202020204" pitchFamily="34" charset="0"/>
              </a:rPr>
              <a:t>Senior project management sets its general goals, decides how to use its resources, and gives it strategic direction. They help and give advice to make sure the work fits with the main goals and purpose of the company.</a:t>
            </a:r>
          </a:p>
          <a:p>
            <a:pPr marL="285750" indent="-285750" algn="just">
              <a:lnSpc>
                <a:spcPct val="150000"/>
              </a:lnSpc>
              <a:buFont typeface="Wingdings" panose="05000000000000000000" pitchFamily="2" charset="2"/>
              <a:buChar char="q"/>
            </a:pPr>
            <a:r>
              <a:rPr lang="en-US" sz="1700" dirty="0">
                <a:latin typeface="Times New Roman" panose="02020603050405020304" pitchFamily="18" charset="0"/>
                <a:ea typeface="Times New Roman" panose="02020603050405020304" pitchFamily="18" charset="0"/>
                <a:cs typeface="Arial" panose="020B0604020202020204" pitchFamily="34" charset="0"/>
              </a:rPr>
              <a:t>The job of marketing team is to study the market, find out what people want, and come up with good plans for selling and branding the new drink brand. They work together with other groups to make messages and efforts that get people to do things.</a:t>
            </a:r>
          </a:p>
          <a:p>
            <a:pPr marL="285750" indent="-285750" algn="just">
              <a:lnSpc>
                <a:spcPct val="150000"/>
              </a:lnSpc>
              <a:buFont typeface="Wingdings" panose="05000000000000000000" pitchFamily="2" charset="2"/>
              <a:buChar char="q"/>
            </a:pPr>
            <a:r>
              <a:rPr lang="en-US" sz="1700" dirty="0">
                <a:latin typeface="Times New Roman" panose="02020603050405020304" pitchFamily="18" charset="0"/>
                <a:ea typeface="Times New Roman" panose="02020603050405020304" pitchFamily="18" charset="0"/>
                <a:cs typeface="Arial" panose="020B0604020202020204" pitchFamily="34" charset="0"/>
              </a:rPr>
              <a:t>Research and Development (R&amp;D) Team thinks about taste, quality, and new ideas as they plan and make the drink. Along with the marketing team, they make sure the product follows all laws and is in line with what customers want and what the market is moving toward.</a:t>
            </a:r>
          </a:p>
          <a:p>
            <a:pPr marL="285750" indent="-285750" algn="just">
              <a:lnSpc>
                <a:spcPct val="150000"/>
              </a:lnSpc>
              <a:buFont typeface="Wingdings" panose="05000000000000000000" pitchFamily="2" charset="2"/>
              <a:buChar char="q"/>
            </a:pPr>
            <a:r>
              <a:rPr lang="en-US" sz="1700" dirty="0">
                <a:latin typeface="Times New Roman" panose="02020603050405020304" pitchFamily="18" charset="0"/>
                <a:ea typeface="Times New Roman" panose="02020603050405020304" pitchFamily="18" charset="0"/>
                <a:cs typeface="Arial" panose="020B0604020202020204" pitchFamily="34" charset="0"/>
              </a:rPr>
              <a:t>Logistics and Supply Chain Team gets the supplies, makes sure the product is made right, and makes sure it gets to buyers on time. Their job is to make sure that everything in the supply chain works as efficiently and cheaply as possible.</a:t>
            </a:r>
          </a:p>
        </p:txBody>
      </p:sp>
    </p:spTree>
    <p:extLst>
      <p:ext uri="{BB962C8B-B14F-4D97-AF65-F5344CB8AC3E}">
        <p14:creationId xmlns:p14="http://schemas.microsoft.com/office/powerpoint/2010/main" val="3926129299"/>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A95A55-7908-C020-099D-D5BE172195C1}"/>
              </a:ext>
            </a:extLst>
          </p:cNvPr>
          <p:cNvSpPr>
            <a:spLocks noGrp="1"/>
          </p:cNvSpPr>
          <p:nvPr>
            <p:ph type="title"/>
          </p:nvPr>
        </p:nvSpPr>
        <p:spPr>
          <a:xfrm>
            <a:off x="960438" y="317499"/>
            <a:ext cx="6253162" cy="2095501"/>
          </a:xfrm>
        </p:spPr>
        <p:txBody>
          <a:bodyPr>
            <a:normAutofit/>
          </a:bodyPr>
          <a:lstStyle/>
          <a:p>
            <a:r>
              <a:rPr lang="en-GB" dirty="0">
                <a:solidFill>
                  <a:schemeClr val="tx1"/>
                </a:solidFill>
              </a:rPr>
              <a:t>Stakeholders</a:t>
            </a:r>
          </a:p>
        </p:txBody>
      </p:sp>
      <p:sp>
        <p:nvSpPr>
          <p:cNvPr id="3" name="Content Placeholder 2">
            <a:extLst>
              <a:ext uri="{FF2B5EF4-FFF2-40B4-BE49-F238E27FC236}">
                <a16:creationId xmlns:a16="http://schemas.microsoft.com/office/drawing/2014/main" id="{D97D7693-5683-781C-D981-93ACA3EF45C3}"/>
              </a:ext>
            </a:extLst>
          </p:cNvPr>
          <p:cNvSpPr>
            <a:spLocks noGrp="1"/>
          </p:cNvSpPr>
          <p:nvPr>
            <p:ph idx="1"/>
          </p:nvPr>
        </p:nvSpPr>
        <p:spPr>
          <a:xfrm>
            <a:off x="349348" y="1935089"/>
            <a:ext cx="11263532" cy="4546991"/>
          </a:xfrm>
        </p:spPr>
        <p:txBody>
          <a:bodyPr anchor="t">
            <a:normAutofit/>
          </a:bodyPr>
          <a:lstStyle/>
          <a:p>
            <a:pPr marL="285750" indent="-285750" algn="just">
              <a:lnSpc>
                <a:spcPct val="150000"/>
              </a:lnSpc>
              <a:buFont typeface="Wingdings" panose="05000000000000000000" pitchFamily="2" charset="2"/>
              <a:buChar char="q"/>
            </a:pPr>
            <a:r>
              <a:rPr lang="en-US" sz="1600" dirty="0">
                <a:latin typeface="Times New Roman" panose="02020603050405020304" pitchFamily="18" charset="0"/>
                <a:ea typeface="Times New Roman" panose="02020603050405020304" pitchFamily="18" charset="0"/>
                <a:cs typeface="Arial" panose="020B0604020202020204" pitchFamily="34" charset="0"/>
              </a:rPr>
              <a:t>Sales Team job is to get new customers, keep old ones happy, and work well with suppliers and shops. To reach new customers and meet sales goals, they are very important.</a:t>
            </a:r>
          </a:p>
          <a:p>
            <a:pPr marL="285750" indent="-285750" algn="just">
              <a:lnSpc>
                <a:spcPct val="150000"/>
              </a:lnSpc>
              <a:buFont typeface="Wingdings" panose="05000000000000000000" pitchFamily="2" charset="2"/>
              <a:buChar char="q"/>
            </a:pPr>
            <a:r>
              <a:rPr lang="en-US" sz="1600" dirty="0">
                <a:latin typeface="Times New Roman" panose="02020603050405020304" pitchFamily="18" charset="0"/>
                <a:ea typeface="Times New Roman" panose="02020603050405020304" pitchFamily="18" charset="0"/>
                <a:cs typeface="Arial" panose="020B0604020202020204" pitchFamily="34" charset="0"/>
              </a:rPr>
              <a:t>Customer Engagement Team job is to get to know customers and keep in touch with them through social media, customer service, and ways for customers to give feedback. They learn things that will improve the customer experience and make them want to come back.</a:t>
            </a:r>
          </a:p>
          <a:p>
            <a:pPr marL="285750" indent="-285750" algn="just">
              <a:lnSpc>
                <a:spcPct val="150000"/>
              </a:lnSpc>
              <a:buFont typeface="Wingdings" panose="05000000000000000000" pitchFamily="2" charset="2"/>
              <a:buChar char="q"/>
            </a:pPr>
            <a:r>
              <a:rPr lang="en-US" sz="1600" dirty="0">
                <a:latin typeface="Times New Roman" panose="02020603050405020304" pitchFamily="18" charset="0"/>
                <a:ea typeface="Times New Roman" panose="02020603050405020304" pitchFamily="18" charset="0"/>
                <a:cs typeface="Arial" panose="020B0604020202020204" pitchFamily="34" charset="0"/>
              </a:rPr>
              <a:t>Finance Team make budgets, financial forecasts, and cost analyses to make sure the project stays profitable. They keep track of how much the project costs, where its money comes from, and how healthy its finances are in general.</a:t>
            </a:r>
          </a:p>
          <a:p>
            <a:pPr marL="285750" indent="-285750" algn="just">
              <a:lnSpc>
                <a:spcPct val="150000"/>
              </a:lnSpc>
              <a:buFont typeface="Wingdings" panose="05000000000000000000" pitchFamily="2" charset="2"/>
              <a:buChar char="q"/>
            </a:pPr>
            <a:r>
              <a:rPr lang="en-US" sz="1600" dirty="0">
                <a:latin typeface="Times New Roman" panose="02020603050405020304" pitchFamily="18" charset="0"/>
                <a:ea typeface="Times New Roman" panose="02020603050405020304" pitchFamily="18" charset="0"/>
                <a:cs typeface="Arial" panose="020B0604020202020204" pitchFamily="34" charset="0"/>
              </a:rPr>
              <a:t>External Stakeholders involved, like suppliers, distributors, and regulatory bodies: They also make sure that food and drinks follow the rules that guide them. To keep things going easily and follow the rules, it is important to work with these groups.</a:t>
            </a:r>
          </a:p>
        </p:txBody>
      </p:sp>
    </p:spTree>
    <p:extLst>
      <p:ext uri="{BB962C8B-B14F-4D97-AF65-F5344CB8AC3E}">
        <p14:creationId xmlns:p14="http://schemas.microsoft.com/office/powerpoint/2010/main" val="331611528"/>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226E7-2B25-BD6E-1E7F-74F97ED958E4}"/>
              </a:ext>
            </a:extLst>
          </p:cNvPr>
          <p:cNvSpPr>
            <a:spLocks noGrp="1"/>
          </p:cNvSpPr>
          <p:nvPr>
            <p:ph type="title"/>
          </p:nvPr>
        </p:nvSpPr>
        <p:spPr/>
        <p:txBody>
          <a:bodyPr>
            <a:normAutofit/>
          </a:bodyPr>
          <a:lstStyle/>
          <a:p>
            <a:r>
              <a:rPr lang="en-GB" dirty="0"/>
              <a:t>References</a:t>
            </a:r>
          </a:p>
        </p:txBody>
      </p:sp>
      <p:sp>
        <p:nvSpPr>
          <p:cNvPr id="3" name="Content Placeholder 2">
            <a:extLst>
              <a:ext uri="{FF2B5EF4-FFF2-40B4-BE49-F238E27FC236}">
                <a16:creationId xmlns:a16="http://schemas.microsoft.com/office/drawing/2014/main" id="{EFF79D1C-B174-5097-0AFC-834953571767}"/>
              </a:ext>
            </a:extLst>
          </p:cNvPr>
          <p:cNvSpPr>
            <a:spLocks noGrp="1"/>
          </p:cNvSpPr>
          <p:nvPr>
            <p:ph idx="1"/>
          </p:nvPr>
        </p:nvSpPr>
        <p:spPr>
          <a:xfrm>
            <a:off x="640610" y="2362464"/>
            <a:ext cx="10910780" cy="4647935"/>
          </a:xfrm>
        </p:spPr>
        <p:txBody>
          <a:bodyPr>
            <a:normAutofit fontScale="55000" lnSpcReduction="20000"/>
          </a:bodyPr>
          <a:lstStyle/>
          <a:p>
            <a:pPr marL="457200" indent="-457200" algn="just">
              <a:lnSpc>
                <a:spcPct val="150000"/>
              </a:lnSpc>
            </a:pPr>
            <a:r>
              <a:rPr lang="en-GB" sz="1800" dirty="0" err="1">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Bayona-Saez</a:t>
            </a:r>
            <a:r>
              <a:rPr lang="en-GB"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C., Cruz-</a:t>
            </a:r>
            <a:r>
              <a:rPr lang="en-GB" sz="1800" dirty="0" err="1">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Cázares</a:t>
            </a:r>
            <a:r>
              <a:rPr lang="en-GB"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C., García-Marco, T. and Sánchez García, M., 2017. Open innovation in the food and beverage industry. </a:t>
            </a:r>
            <a:r>
              <a:rPr lang="en-GB" sz="1800" i="1"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Management Decision</a:t>
            </a:r>
            <a:r>
              <a:rPr lang="en-GB"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a:t>
            </a:r>
            <a:r>
              <a:rPr lang="en-GB" sz="1800" i="1"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55</a:t>
            </a:r>
            <a:r>
              <a:rPr lang="en-GB"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(3), pp.526-546.</a:t>
            </a:r>
            <a:endParaRPr lang="en-GB" sz="1800" dirty="0">
              <a:latin typeface="Times New Roman" panose="02020603050405020304" pitchFamily="18" charset="0"/>
              <a:ea typeface="Times New Roman" panose="02020603050405020304" pitchFamily="18" charset="0"/>
              <a:cs typeface="Arial" panose="020B0604020202020204" pitchFamily="34" charset="0"/>
            </a:endParaRPr>
          </a:p>
          <a:p>
            <a:pPr marL="457200" indent="-457200" algn="just">
              <a:lnSpc>
                <a:spcPct val="150000"/>
              </a:lnSpc>
            </a:pPr>
            <a:r>
              <a:rPr lang="en-GB"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Buchanan, L., Kelly, B. and </a:t>
            </a:r>
            <a:r>
              <a:rPr lang="en-GB" sz="1800" dirty="0" err="1">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Yeatman</a:t>
            </a:r>
            <a:r>
              <a:rPr lang="en-GB"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H., 2017. Exposure to digital marketing enhances young adults’ interest in energy drinks: An exploratory investigation. </a:t>
            </a:r>
            <a:r>
              <a:rPr lang="en-GB" sz="1800" i="1" dirty="0" err="1">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PloS</a:t>
            </a:r>
            <a:r>
              <a:rPr lang="en-GB" sz="1800" i="1"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one</a:t>
            </a:r>
            <a:r>
              <a:rPr lang="en-GB"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a:t>
            </a:r>
            <a:r>
              <a:rPr lang="en-GB" sz="1800" i="1"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12</a:t>
            </a:r>
            <a:r>
              <a:rPr lang="en-GB"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(2), p.e0171226.</a:t>
            </a:r>
            <a:endParaRPr lang="en-GB"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457200" indent="-457200" algn="just">
              <a:lnSpc>
                <a:spcPct val="150000"/>
              </a:lnSpc>
            </a:pPr>
            <a:r>
              <a:rPr lang="en-GB"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McDaniel Jr, C. and Gates, R., 2018. </a:t>
            </a:r>
            <a:r>
              <a:rPr lang="en-GB" sz="1800" i="1"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Marketing research</a:t>
            </a:r>
            <a:r>
              <a:rPr lang="en-GB"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John Wiley &amp; Sons.</a:t>
            </a:r>
            <a:endParaRPr lang="en-GB"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457200" indent="-457200" algn="just">
              <a:lnSpc>
                <a:spcPct val="150000"/>
              </a:lnSpc>
            </a:pPr>
            <a:r>
              <a:rPr lang="en-GB"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Meredith, J.R. and Shafer, S.M., 2023. </a:t>
            </a:r>
            <a:r>
              <a:rPr lang="en-GB" sz="1800" i="1"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Operations and supply chain management for MBAs</a:t>
            </a:r>
            <a:r>
              <a:rPr lang="en-GB"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John Wiley &amp; Sons.</a:t>
            </a:r>
            <a:endParaRPr lang="en-GB"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457200" indent="-457200" algn="just">
              <a:lnSpc>
                <a:spcPct val="150000"/>
              </a:lnSpc>
            </a:pPr>
            <a:r>
              <a:rPr lang="en-GB" sz="1800" dirty="0" err="1">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Vinerean</a:t>
            </a:r>
            <a:r>
              <a:rPr lang="en-GB"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S. and </a:t>
            </a:r>
            <a:r>
              <a:rPr lang="en-GB" sz="1800" dirty="0" err="1">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Opreana</a:t>
            </a:r>
            <a:r>
              <a:rPr lang="en-GB"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A., 2021. Measuring customer engagement in social media marketing: A higher-order model. </a:t>
            </a:r>
            <a:r>
              <a:rPr lang="en-GB" sz="1800" i="1"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Journal of Theoretical and Applied Electronic Commerce Research</a:t>
            </a:r>
            <a:r>
              <a:rPr lang="en-GB"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 </a:t>
            </a:r>
            <a:r>
              <a:rPr lang="en-GB" sz="1800" i="1"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16</a:t>
            </a:r>
            <a:r>
              <a:rPr lang="en-GB"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(7), pp.2633-2654.</a:t>
            </a:r>
            <a:endParaRPr lang="en-GB"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457200" indent="-457200" algn="just">
              <a:lnSpc>
                <a:spcPct val="150000"/>
              </a:lnSpc>
            </a:pPr>
            <a:r>
              <a:rPr lang="en-GB" sz="1800" dirty="0">
                <a:effectLst/>
                <a:latin typeface="Times New Roman" panose="02020603050405020304" pitchFamily="18" charset="0"/>
                <a:ea typeface="Times New Roman" panose="02020603050405020304" pitchFamily="18" charset="0"/>
                <a:cs typeface="Arial" panose="020B0604020202020204" pitchFamily="34" charset="0"/>
              </a:rPr>
              <a:t>Heizer, J., Render, B. and Munson, C., 2020. </a:t>
            </a:r>
            <a:r>
              <a:rPr lang="en-GB" sz="1800" i="1" dirty="0">
                <a:effectLst/>
                <a:latin typeface="Times New Roman" panose="02020603050405020304" pitchFamily="18" charset="0"/>
                <a:ea typeface="Times New Roman" panose="02020603050405020304" pitchFamily="18" charset="0"/>
                <a:cs typeface="Arial" panose="020B0604020202020204" pitchFamily="34" charset="0"/>
              </a:rPr>
              <a:t>Operations management: sustainability and supply chain management</a:t>
            </a:r>
            <a:r>
              <a:rPr lang="en-GB" sz="1800" dirty="0">
                <a:effectLst/>
                <a:latin typeface="Times New Roman" panose="02020603050405020304" pitchFamily="18" charset="0"/>
                <a:ea typeface="Times New Roman" panose="02020603050405020304" pitchFamily="18" charset="0"/>
                <a:cs typeface="Arial" panose="020B0604020202020204" pitchFamily="34" charset="0"/>
              </a:rPr>
              <a:t>. Pearson.</a:t>
            </a:r>
          </a:p>
          <a:p>
            <a:pPr marL="457200" indent="-457200" algn="just">
              <a:lnSpc>
                <a:spcPct val="150000"/>
              </a:lnSpc>
            </a:pPr>
            <a:r>
              <a:rPr lang="en-GB" sz="1800" dirty="0">
                <a:effectLst/>
                <a:latin typeface="Times New Roman" panose="02020603050405020304" pitchFamily="18" charset="0"/>
                <a:ea typeface="Times New Roman" panose="02020603050405020304" pitchFamily="18" charset="0"/>
                <a:cs typeface="Arial" panose="020B0604020202020204" pitchFamily="34" charset="0"/>
              </a:rPr>
              <a:t>Reid, R.D. and Sanders, N.R., 2019. </a:t>
            </a:r>
            <a:r>
              <a:rPr lang="en-GB" sz="1800" i="1" dirty="0">
                <a:effectLst/>
                <a:latin typeface="Times New Roman" panose="02020603050405020304" pitchFamily="18" charset="0"/>
                <a:ea typeface="Times New Roman" panose="02020603050405020304" pitchFamily="18" charset="0"/>
                <a:cs typeface="Arial" panose="020B0604020202020204" pitchFamily="34" charset="0"/>
              </a:rPr>
              <a:t>Operations management: an integrated approach</a:t>
            </a:r>
            <a:r>
              <a:rPr lang="en-GB" sz="1800" dirty="0">
                <a:effectLst/>
                <a:latin typeface="Times New Roman" panose="02020603050405020304" pitchFamily="18" charset="0"/>
                <a:ea typeface="Times New Roman" panose="02020603050405020304" pitchFamily="18" charset="0"/>
                <a:cs typeface="Arial" panose="020B0604020202020204" pitchFamily="34" charset="0"/>
              </a:rPr>
              <a:t>. John Wiley &amp; Sons.</a:t>
            </a:r>
          </a:p>
          <a:p>
            <a:pPr marL="457200" indent="-457200" algn="just">
              <a:lnSpc>
                <a:spcPct val="150000"/>
              </a:lnSpc>
            </a:pPr>
            <a:r>
              <a:rPr lang="en-GB" sz="1800" dirty="0" err="1">
                <a:effectLst/>
                <a:latin typeface="Times New Roman" panose="02020603050405020304" pitchFamily="18" charset="0"/>
                <a:ea typeface="Times New Roman" panose="02020603050405020304" pitchFamily="18" charset="0"/>
                <a:cs typeface="Arial" panose="020B0604020202020204" pitchFamily="34" charset="0"/>
              </a:rPr>
              <a:t>Krajewski</a:t>
            </a:r>
            <a:r>
              <a:rPr lang="en-GB" sz="1800" dirty="0">
                <a:effectLst/>
                <a:latin typeface="Times New Roman" panose="02020603050405020304" pitchFamily="18" charset="0"/>
                <a:ea typeface="Times New Roman" panose="02020603050405020304" pitchFamily="18" charset="0"/>
                <a:cs typeface="Arial" panose="020B0604020202020204" pitchFamily="34" charset="0"/>
              </a:rPr>
              <a:t>, L.J. and Malhotra, M.K., 2022. </a:t>
            </a:r>
            <a:r>
              <a:rPr lang="en-GB" sz="1800" i="1" dirty="0">
                <a:effectLst/>
                <a:latin typeface="Times New Roman" panose="02020603050405020304" pitchFamily="18" charset="0"/>
                <a:ea typeface="Times New Roman" panose="02020603050405020304" pitchFamily="18" charset="0"/>
                <a:cs typeface="Arial" panose="020B0604020202020204" pitchFamily="34" charset="0"/>
              </a:rPr>
              <a:t>Operations management: Processes and supply chains</a:t>
            </a:r>
            <a:r>
              <a:rPr lang="en-GB" sz="1800" dirty="0">
                <a:effectLst/>
                <a:latin typeface="Times New Roman" panose="02020603050405020304" pitchFamily="18" charset="0"/>
                <a:ea typeface="Times New Roman" panose="02020603050405020304" pitchFamily="18" charset="0"/>
                <a:cs typeface="Arial" panose="020B0604020202020204" pitchFamily="34" charset="0"/>
              </a:rPr>
              <a:t>. Pearson.</a:t>
            </a:r>
          </a:p>
          <a:p>
            <a:pPr marL="457200" indent="-457200" algn="just">
              <a:lnSpc>
                <a:spcPct val="150000"/>
              </a:lnSpc>
            </a:pPr>
            <a:r>
              <a:rPr lang="en-GB" sz="1800" dirty="0">
                <a:effectLst/>
                <a:latin typeface="Times New Roman" panose="02020603050405020304" pitchFamily="18" charset="0"/>
                <a:ea typeface="Times New Roman" panose="02020603050405020304" pitchFamily="18" charset="0"/>
                <a:cs typeface="Arial" panose="020B0604020202020204" pitchFamily="34" charset="0"/>
              </a:rPr>
              <a:t>Kotler, P., </a:t>
            </a:r>
            <a:r>
              <a:rPr lang="en-GB" sz="1800" dirty="0" err="1">
                <a:effectLst/>
                <a:latin typeface="Times New Roman" panose="02020603050405020304" pitchFamily="18" charset="0"/>
                <a:ea typeface="Times New Roman" panose="02020603050405020304" pitchFamily="18" charset="0"/>
                <a:cs typeface="Arial" panose="020B0604020202020204" pitchFamily="34" charset="0"/>
              </a:rPr>
              <a:t>Kartajaya</a:t>
            </a:r>
            <a:r>
              <a:rPr lang="en-GB" sz="1800" dirty="0">
                <a:effectLst/>
                <a:latin typeface="Times New Roman" panose="02020603050405020304" pitchFamily="18" charset="0"/>
                <a:ea typeface="Times New Roman" panose="02020603050405020304" pitchFamily="18" charset="0"/>
                <a:cs typeface="Arial" panose="020B0604020202020204" pitchFamily="34" charset="0"/>
              </a:rPr>
              <a:t>, H. and Setiawan, I., 2021. </a:t>
            </a:r>
            <a:r>
              <a:rPr lang="en-GB" sz="1800" i="1" dirty="0">
                <a:effectLst/>
                <a:latin typeface="Times New Roman" panose="02020603050405020304" pitchFamily="18" charset="0"/>
                <a:ea typeface="Times New Roman" panose="02020603050405020304" pitchFamily="18" charset="0"/>
                <a:cs typeface="Arial" panose="020B0604020202020204" pitchFamily="34" charset="0"/>
              </a:rPr>
              <a:t>Marketing 5.0: Technology for humanity</a:t>
            </a:r>
            <a:r>
              <a:rPr lang="en-GB" sz="1800" dirty="0">
                <a:effectLst/>
                <a:latin typeface="Times New Roman" panose="02020603050405020304" pitchFamily="18" charset="0"/>
                <a:ea typeface="Times New Roman" panose="02020603050405020304" pitchFamily="18" charset="0"/>
                <a:cs typeface="Arial" panose="020B0604020202020204" pitchFamily="34" charset="0"/>
              </a:rPr>
              <a:t>. John Wiley &amp; Sons.</a:t>
            </a:r>
          </a:p>
          <a:p>
            <a:pPr marL="457200" indent="-457200" algn="just">
              <a:lnSpc>
                <a:spcPct val="150000"/>
              </a:lnSpc>
            </a:pPr>
            <a:r>
              <a:rPr lang="en-GB" sz="1800" dirty="0">
                <a:effectLst/>
                <a:latin typeface="Times New Roman" panose="02020603050405020304" pitchFamily="18" charset="0"/>
                <a:ea typeface="Times New Roman" panose="02020603050405020304" pitchFamily="18" charset="0"/>
                <a:cs typeface="Arial" panose="020B0604020202020204" pitchFamily="34" charset="0"/>
              </a:rPr>
              <a:t>Bala, M. and Verma, D., 2018. A critical review of digital marketing. </a:t>
            </a:r>
            <a:r>
              <a:rPr lang="en-GB" sz="1800" i="1" dirty="0">
                <a:effectLst/>
                <a:latin typeface="Times New Roman" panose="02020603050405020304" pitchFamily="18" charset="0"/>
                <a:ea typeface="Times New Roman" panose="02020603050405020304" pitchFamily="18" charset="0"/>
                <a:cs typeface="Arial" panose="020B0604020202020204" pitchFamily="34" charset="0"/>
              </a:rPr>
              <a:t>M. Bala, D. Verma (2018). A Critical Review of Digital Marketing. International Journal of Management, IT &amp; Engineering</a:t>
            </a:r>
            <a:r>
              <a:rPr lang="en-GB" sz="1800" dirty="0">
                <a:effectLst/>
                <a:latin typeface="Times New Roman" panose="02020603050405020304" pitchFamily="18" charset="0"/>
                <a:ea typeface="Times New Roman" panose="02020603050405020304" pitchFamily="18" charset="0"/>
                <a:cs typeface="Arial" panose="020B0604020202020204" pitchFamily="34" charset="0"/>
              </a:rPr>
              <a:t>, </a:t>
            </a:r>
            <a:r>
              <a:rPr lang="en-GB" sz="1800" i="1" dirty="0">
                <a:effectLst/>
                <a:latin typeface="Times New Roman" panose="02020603050405020304" pitchFamily="18" charset="0"/>
                <a:ea typeface="Times New Roman" panose="02020603050405020304" pitchFamily="18" charset="0"/>
                <a:cs typeface="Arial" panose="020B0604020202020204" pitchFamily="34" charset="0"/>
              </a:rPr>
              <a:t>8</a:t>
            </a:r>
            <a:r>
              <a:rPr lang="en-GB" sz="1800" dirty="0">
                <a:effectLst/>
                <a:latin typeface="Times New Roman" panose="02020603050405020304" pitchFamily="18" charset="0"/>
                <a:ea typeface="Times New Roman" panose="02020603050405020304" pitchFamily="18" charset="0"/>
                <a:cs typeface="Arial" panose="020B0604020202020204" pitchFamily="34" charset="0"/>
              </a:rPr>
              <a:t>(10), pp.321-339.</a:t>
            </a:r>
          </a:p>
        </p:txBody>
      </p:sp>
    </p:spTree>
    <p:extLst>
      <p:ext uri="{BB962C8B-B14F-4D97-AF65-F5344CB8AC3E}">
        <p14:creationId xmlns:p14="http://schemas.microsoft.com/office/powerpoint/2010/main" val="4043471398"/>
      </p:ext>
    </p:extLst>
  </p:cSld>
  <p:clrMapOvr>
    <a:masterClrMapping/>
  </p:clrMapOvr>
</p:sld>
</file>

<file path=ppt/theme/theme1.xml><?xml version="1.0" encoding="utf-8"?>
<a:theme xmlns:a="http://schemas.openxmlformats.org/drawingml/2006/main" name="JuxtaposeVTI">
  <a:themeElements>
    <a:clrScheme name="AnalogousFromLightSeedRightStep">
      <a:dk1>
        <a:srgbClr val="000000"/>
      </a:dk1>
      <a:lt1>
        <a:srgbClr val="FFFFFF"/>
      </a:lt1>
      <a:dk2>
        <a:srgbClr val="412D24"/>
      </a:dk2>
      <a:lt2>
        <a:srgbClr val="E8E6E2"/>
      </a:lt2>
      <a:accent1>
        <a:srgbClr val="92A4C4"/>
      </a:accent1>
      <a:accent2>
        <a:srgbClr val="827FBA"/>
      </a:accent2>
      <a:accent3>
        <a:srgbClr val="AD96C6"/>
      </a:accent3>
      <a:accent4>
        <a:srgbClr val="B37FBA"/>
      </a:accent4>
      <a:accent5>
        <a:srgbClr val="C593B5"/>
      </a:accent5>
      <a:accent6>
        <a:srgbClr val="BA7F8F"/>
      </a:accent6>
      <a:hlink>
        <a:srgbClr val="95805A"/>
      </a:hlink>
      <a:folHlink>
        <a:srgbClr val="7F7F7F"/>
      </a:folHlink>
    </a:clrScheme>
    <a:fontScheme name="Custom 167">
      <a:majorFont>
        <a:latin typeface="Franklin Gothic Demi Cond"/>
        <a:ea typeface=""/>
        <a:cs typeface=""/>
      </a:majorFont>
      <a:minorFont>
        <a:latin typeface="Franklin Gothic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FBDCC3B4-6EA8-442A-B697-43C068E31FE3}" vid="{090F2E09-E4E2-4F71-A70E-279F5A0D9E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332</TotalTime>
  <Words>1884</Words>
  <Application>Microsoft Macintosh PowerPoint</Application>
  <PresentationFormat>Widescreen</PresentationFormat>
  <Paragraphs>193</Paragraphs>
  <Slides>14</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Calibri</vt:lpstr>
      <vt:lpstr>Franklin Gothic Demi Cond</vt:lpstr>
      <vt:lpstr>Franklin Gothic Medium</vt:lpstr>
      <vt:lpstr>Söhne</vt:lpstr>
      <vt:lpstr>Times New Roman</vt:lpstr>
      <vt:lpstr>Wingdings</vt:lpstr>
      <vt:lpstr>JuxtaposeVTI</vt:lpstr>
      <vt:lpstr>PowerPoint Presentation</vt:lpstr>
      <vt:lpstr>introduction</vt:lpstr>
      <vt:lpstr>Project description</vt:lpstr>
      <vt:lpstr>Project description</vt:lpstr>
      <vt:lpstr>Key objectives</vt:lpstr>
      <vt:lpstr>Scope</vt:lpstr>
      <vt:lpstr>Scope</vt:lpstr>
      <vt:lpstr>PowerPoint Presentation</vt:lpstr>
      <vt:lpstr>Gantt chart</vt:lpstr>
      <vt:lpstr>PowerPoint Presentation</vt:lpstr>
      <vt:lpstr>Stakeholders</vt:lpstr>
      <vt:lpstr>Stakeholders</vt:lpstr>
      <vt:lpstr>Stakeholders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abc</dc:creator>
  <cp:lastModifiedBy>Sabrina Holubova01</cp:lastModifiedBy>
  <cp:revision>16</cp:revision>
  <dcterms:created xsi:type="dcterms:W3CDTF">2024-02-23T06:15:51Z</dcterms:created>
  <dcterms:modified xsi:type="dcterms:W3CDTF">2024-02-28T00:41:27Z</dcterms:modified>
</cp:coreProperties>
</file>