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8"/>
  </p:notesMasterIdLst>
  <p:sldIdLst>
    <p:sldId id="256" r:id="rId2"/>
    <p:sldId id="284" r:id="rId3"/>
    <p:sldId id="282" r:id="rId4"/>
    <p:sldId id="283" r:id="rId5"/>
    <p:sldId id="271" r:id="rId6"/>
    <p:sldId id="272" r:id="rId7"/>
    <p:sldId id="276" r:id="rId8"/>
    <p:sldId id="275" r:id="rId9"/>
    <p:sldId id="277" r:id="rId10"/>
    <p:sldId id="278" r:id="rId11"/>
    <p:sldId id="279" r:id="rId12"/>
    <p:sldId id="280" r:id="rId13"/>
    <p:sldId id="258" r:id="rId14"/>
    <p:sldId id="257" r:id="rId15"/>
    <p:sldId id="261" r:id="rId16"/>
    <p:sldId id="260" r:id="rId17"/>
    <p:sldId id="263" r:id="rId18"/>
    <p:sldId id="264" r:id="rId19"/>
    <p:sldId id="265" r:id="rId20"/>
    <p:sldId id="266" r:id="rId21"/>
    <p:sldId id="267" r:id="rId22"/>
    <p:sldId id="268" r:id="rId23"/>
    <p:sldId id="269" r:id="rId24"/>
    <p:sldId id="270" r:id="rId25"/>
    <p:sldId id="281" r:id="rId26"/>
    <p:sldId id="273" r:id="rId2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4" autoAdjust="0"/>
    <p:restoredTop sz="91001" autoAdjust="0"/>
  </p:normalViewPr>
  <p:slideViewPr>
    <p:cSldViewPr snapToGrid="0">
      <p:cViewPr varScale="1">
        <p:scale>
          <a:sx n="80" d="100"/>
          <a:sy n="80" d="100"/>
        </p:scale>
        <p:origin x="894" y="9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B2B752-C700-4487-9054-E721BE95435E}" type="datetimeFigureOut">
              <a:rPr lang="en-GB" smtClean="0"/>
              <a:t>28/11/2017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E95940-6E6C-4BBC-9C2E-16B8C02380A6}" type="slidenum">
              <a:rPr lang="en-GB" smtClean="0"/>
              <a:t>‹#›</a:t>
            </a:fld>
            <a:endParaRPr lang="en-GB"/>
          </a:p>
        </p:txBody>
      </p:sp>
    </p:spTree>
    <p:extLst>
      <p:ext uri="{BB962C8B-B14F-4D97-AF65-F5344CB8AC3E}">
        <p14:creationId xmlns:p14="http://schemas.microsoft.com/office/powerpoint/2010/main" val="22489895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Avoid data redundancy</a:t>
            </a:r>
            <a:r>
              <a:rPr lang="en-GB" baseline="0" dirty="0" smtClean="0"/>
              <a:t> means avoid duplication of data.</a:t>
            </a:r>
          </a:p>
          <a:p>
            <a:r>
              <a:rPr lang="en-GB" baseline="0" dirty="0" smtClean="0"/>
              <a:t>Ensure integrity  means keeping the data in consistent formats</a:t>
            </a:r>
            <a:endParaRPr lang="en-GB" dirty="0"/>
          </a:p>
        </p:txBody>
      </p:sp>
      <p:sp>
        <p:nvSpPr>
          <p:cNvPr id="4" name="Slide Number Placeholder 3"/>
          <p:cNvSpPr>
            <a:spLocks noGrp="1"/>
          </p:cNvSpPr>
          <p:nvPr>
            <p:ph type="sldNum" sz="quarter" idx="10"/>
          </p:nvPr>
        </p:nvSpPr>
        <p:spPr/>
        <p:txBody>
          <a:bodyPr/>
          <a:lstStyle/>
          <a:p>
            <a:fld id="{36E95940-6E6C-4BBC-9C2E-16B8C02380A6}" type="slidenum">
              <a:rPr lang="en-GB" smtClean="0"/>
              <a:t>3</a:t>
            </a:fld>
            <a:endParaRPr lang="en-GB"/>
          </a:p>
        </p:txBody>
      </p:sp>
    </p:spTree>
    <p:extLst>
      <p:ext uri="{BB962C8B-B14F-4D97-AF65-F5344CB8AC3E}">
        <p14:creationId xmlns:p14="http://schemas.microsoft.com/office/powerpoint/2010/main" val="6418820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baseline="0" dirty="0" smtClean="0">
                <a:solidFill>
                  <a:schemeClr val="tx1"/>
                </a:solidFill>
                <a:latin typeface="+mn-lt"/>
                <a:ea typeface="+mn-ea"/>
                <a:cs typeface="+mn-cs"/>
              </a:rPr>
              <a:t>While few BAs are involved in analysing and developing strategy, it is vital that they know about the strategy of their organisation so that</a:t>
            </a:r>
          </a:p>
          <a:p>
            <a:r>
              <a:rPr lang="en-GB" sz="1200" b="0" i="0" u="none" strike="noStrike" kern="1200" baseline="0" dirty="0" smtClean="0">
                <a:solidFill>
                  <a:schemeClr val="tx1"/>
                </a:solidFill>
                <a:latin typeface="+mn-lt"/>
                <a:ea typeface="+mn-ea"/>
                <a:cs typeface="+mn-cs"/>
              </a:rPr>
              <a:t>they can conduct their work with a view to supporting the implementation of the strategy and the achievement of the business objectives.</a:t>
            </a:r>
          </a:p>
          <a:p>
            <a:endParaRPr lang="en-GB" sz="1200" b="0" i="0" u="none" strike="noStrike" kern="1200" baseline="0" dirty="0" smtClean="0">
              <a:solidFill>
                <a:schemeClr val="tx1"/>
              </a:solidFill>
              <a:latin typeface="+mn-lt"/>
              <a:ea typeface="+mn-ea"/>
              <a:cs typeface="+mn-cs"/>
            </a:endParaRPr>
          </a:p>
          <a:p>
            <a:r>
              <a:rPr lang="en-GB" sz="1200" b="0" i="0" u="none" strike="noStrike" kern="1200" baseline="0" dirty="0" smtClean="0">
                <a:solidFill>
                  <a:schemeClr val="tx1"/>
                </a:solidFill>
                <a:latin typeface="+mn-lt"/>
                <a:ea typeface="+mn-ea"/>
                <a:cs typeface="+mn-cs"/>
              </a:rPr>
              <a:t>In terms of the assignment you can not undertake all the responsibilities of the business analyst but certainly your role is to </a:t>
            </a:r>
            <a:r>
              <a:rPr lang="en-GB" sz="1200" b="1" dirty="0" smtClean="0">
                <a:solidFill>
                  <a:srgbClr val="FFFF00"/>
                </a:solidFill>
                <a:latin typeface="Arial" panose="020B0604020202020204" pitchFamily="34" charset="0"/>
                <a:cs typeface="Arial" panose="020B0604020202020204" pitchFamily="34" charset="0"/>
              </a:rPr>
              <a:t>Support the implementation and operation of those tactics</a:t>
            </a:r>
            <a:r>
              <a:rPr lang="en-GB" sz="1200" dirty="0" smtClean="0">
                <a:solidFill>
                  <a:srgbClr val="FFFF00"/>
                </a:solidFill>
                <a:latin typeface="Arial" panose="020B0604020202020204" pitchFamily="34" charset="0"/>
                <a:cs typeface="Arial" panose="020B0604020202020204" pitchFamily="34" charset="0"/>
              </a:rPr>
              <a:t> (determining a suitable conference venue through recording data about the what</a:t>
            </a:r>
            <a:r>
              <a:rPr lang="en-GB" sz="1200" baseline="0" dirty="0" smtClean="0">
                <a:solidFill>
                  <a:srgbClr val="FFFF00"/>
                </a:solidFill>
                <a:latin typeface="Arial" panose="020B0604020202020204" pitchFamily="34" charset="0"/>
                <a:cs typeface="Arial" panose="020B0604020202020204" pitchFamily="34" charset="0"/>
              </a:rPr>
              <a:t> is available, and storing this data in a database for operation and analysis) - </a:t>
            </a:r>
            <a:r>
              <a:rPr lang="en-GB" sz="1200" b="0" i="0" u="none" strike="noStrike" kern="1200" baseline="0" dirty="0" smtClean="0">
                <a:solidFill>
                  <a:schemeClr val="tx1"/>
                </a:solidFill>
                <a:latin typeface="+mn-lt"/>
                <a:ea typeface="+mn-ea"/>
                <a:cs typeface="+mn-cs"/>
              </a:rPr>
              <a:t>James </a:t>
            </a:r>
            <a:r>
              <a:rPr lang="en-GB" sz="1200" b="0" i="0" u="none" strike="noStrike" kern="1200" baseline="0" dirty="0" err="1" smtClean="0">
                <a:solidFill>
                  <a:schemeClr val="tx1"/>
                </a:solidFill>
                <a:latin typeface="+mn-lt"/>
                <a:ea typeface="+mn-ea"/>
                <a:cs typeface="+mn-cs"/>
              </a:rPr>
              <a:t>Cadle</a:t>
            </a:r>
            <a:r>
              <a:rPr lang="en-GB" sz="1200" b="0" i="0" u="none" strike="noStrike" kern="1200" baseline="0" dirty="0" smtClean="0">
                <a:solidFill>
                  <a:schemeClr val="tx1"/>
                </a:solidFill>
                <a:latin typeface="+mn-lt"/>
                <a:ea typeface="+mn-ea"/>
                <a:cs typeface="+mn-cs"/>
              </a:rPr>
              <a:t>, Debra Paul and Paul Turner (2010)  Business Analysis Techniques.  Published by British Informatics Society Limited (BISL), ISBN 978-1-906124-23-6</a:t>
            </a:r>
            <a:endParaRPr lang="en-GB" dirty="0"/>
          </a:p>
        </p:txBody>
      </p:sp>
      <p:sp>
        <p:nvSpPr>
          <p:cNvPr id="4" name="Slide Number Placeholder 3"/>
          <p:cNvSpPr>
            <a:spLocks noGrp="1"/>
          </p:cNvSpPr>
          <p:nvPr>
            <p:ph type="sldNum" sz="quarter" idx="10"/>
          </p:nvPr>
        </p:nvSpPr>
        <p:spPr/>
        <p:txBody>
          <a:bodyPr/>
          <a:lstStyle/>
          <a:p>
            <a:fld id="{36E95940-6E6C-4BBC-9C2E-16B8C02380A6}" type="slidenum">
              <a:rPr lang="en-GB" smtClean="0"/>
              <a:t>6</a:t>
            </a:fld>
            <a:endParaRPr lang="en-GB"/>
          </a:p>
        </p:txBody>
      </p:sp>
    </p:spTree>
    <p:extLst>
      <p:ext uri="{BB962C8B-B14F-4D97-AF65-F5344CB8AC3E}">
        <p14:creationId xmlns:p14="http://schemas.microsoft.com/office/powerpoint/2010/main" val="9672241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endParaRPr lang="en-US" altLang="en-US" smtClean="0">
              <a:latin typeface="Times New Roman" panose="02020603050405020304" pitchFamily="18" charset="0"/>
            </a:endParaRPr>
          </a:p>
        </p:txBody>
      </p:sp>
    </p:spTree>
    <p:extLst>
      <p:ext uri="{BB962C8B-B14F-4D97-AF65-F5344CB8AC3E}">
        <p14:creationId xmlns:p14="http://schemas.microsoft.com/office/powerpoint/2010/main" val="3703806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6E95940-6E6C-4BBC-9C2E-16B8C02380A6}" type="slidenum">
              <a:rPr lang="en-GB" smtClean="0"/>
              <a:t>8</a:t>
            </a:fld>
            <a:endParaRPr lang="en-GB"/>
          </a:p>
        </p:txBody>
      </p:sp>
    </p:spTree>
    <p:extLst>
      <p:ext uri="{BB962C8B-B14F-4D97-AF65-F5344CB8AC3E}">
        <p14:creationId xmlns:p14="http://schemas.microsoft.com/office/powerpoint/2010/main" val="35329176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Nearly everything we do is now generating data, from buying bread at the supermarket, from taking a ride on the tube, to just calling your friend on your phone for a chat. So its important to understand how people are starting to use large new datasets to better measure what people are doing in the world right now and even possibly forecast what they’re going to do in the future.  </a:t>
            </a:r>
          </a:p>
          <a:p>
            <a:endParaRPr lang="en-GB" dirty="0"/>
          </a:p>
        </p:txBody>
      </p:sp>
      <p:sp>
        <p:nvSpPr>
          <p:cNvPr id="4" name="Slide Number Placeholder 3"/>
          <p:cNvSpPr>
            <a:spLocks noGrp="1"/>
          </p:cNvSpPr>
          <p:nvPr>
            <p:ph type="sldNum" sz="quarter" idx="10"/>
          </p:nvPr>
        </p:nvSpPr>
        <p:spPr/>
        <p:txBody>
          <a:bodyPr/>
          <a:lstStyle/>
          <a:p>
            <a:fld id="{72C7709A-A7AC-4A1B-9282-B7ADA4ABDB96}" type="slidenum">
              <a:rPr lang="en-GB" smtClean="0"/>
              <a:t>17</a:t>
            </a:fld>
            <a:endParaRPr lang="en-GB"/>
          </a:p>
        </p:txBody>
      </p:sp>
    </p:spTree>
    <p:extLst>
      <p:ext uri="{BB962C8B-B14F-4D97-AF65-F5344CB8AC3E}">
        <p14:creationId xmlns:p14="http://schemas.microsoft.com/office/powerpoint/2010/main" val="4203020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This gives us the opportunity to study human behaviour on a worldwide scale in a very, very cheap way, and it allows us to get this data as soon as it is generated, so the process is very fast</a:t>
            </a:r>
            <a:endParaRPr lang="en-GB" dirty="0"/>
          </a:p>
        </p:txBody>
      </p:sp>
      <p:sp>
        <p:nvSpPr>
          <p:cNvPr id="4" name="Slide Number Placeholder 3"/>
          <p:cNvSpPr>
            <a:spLocks noGrp="1"/>
          </p:cNvSpPr>
          <p:nvPr>
            <p:ph type="sldNum" sz="quarter" idx="10"/>
          </p:nvPr>
        </p:nvSpPr>
        <p:spPr/>
        <p:txBody>
          <a:bodyPr/>
          <a:lstStyle/>
          <a:p>
            <a:fld id="{72C7709A-A7AC-4A1B-9282-B7ADA4ABDB96}" type="slidenum">
              <a:rPr lang="en-GB" smtClean="0"/>
              <a:t>18</a:t>
            </a:fld>
            <a:endParaRPr lang="en-GB"/>
          </a:p>
        </p:txBody>
      </p:sp>
    </p:spTree>
    <p:extLst>
      <p:ext uri="{BB962C8B-B14F-4D97-AF65-F5344CB8AC3E}">
        <p14:creationId xmlns:p14="http://schemas.microsoft.com/office/powerpoint/2010/main" val="24105486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72C7709A-A7AC-4A1B-9282-B7ADA4ABDB96}" type="slidenum">
              <a:rPr lang="en-GB" smtClean="0"/>
              <a:t>21</a:t>
            </a:fld>
            <a:endParaRPr lang="en-GB"/>
          </a:p>
        </p:txBody>
      </p:sp>
    </p:spTree>
    <p:extLst>
      <p:ext uri="{BB962C8B-B14F-4D97-AF65-F5344CB8AC3E}">
        <p14:creationId xmlns:p14="http://schemas.microsoft.com/office/powerpoint/2010/main" val="22206868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smtClean="0"/>
              <a:t>They realised that if you have data, not only on where the crimes have occurred, but also when the crimes have occurred, you can possibly make better predictions. </a:t>
            </a:r>
            <a:endParaRPr lang="en-GB" dirty="0"/>
          </a:p>
        </p:txBody>
      </p:sp>
      <p:sp>
        <p:nvSpPr>
          <p:cNvPr id="4" name="Slide Number Placeholder 3"/>
          <p:cNvSpPr>
            <a:spLocks noGrp="1"/>
          </p:cNvSpPr>
          <p:nvPr>
            <p:ph type="sldNum" sz="quarter" idx="10"/>
          </p:nvPr>
        </p:nvSpPr>
        <p:spPr/>
        <p:txBody>
          <a:bodyPr/>
          <a:lstStyle/>
          <a:p>
            <a:fld id="{72C7709A-A7AC-4A1B-9282-B7ADA4ABDB96}" type="slidenum">
              <a:rPr lang="en-GB" smtClean="0"/>
              <a:t>23</a:t>
            </a:fld>
            <a:endParaRPr lang="en-GB"/>
          </a:p>
        </p:txBody>
      </p:sp>
    </p:spTree>
    <p:extLst>
      <p:ext uri="{BB962C8B-B14F-4D97-AF65-F5344CB8AC3E}">
        <p14:creationId xmlns:p14="http://schemas.microsoft.com/office/powerpoint/2010/main" val="191511239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11/28/2017</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11/28/2017</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11/28/2017</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11/28/2017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11/28/2017</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11/28/2017</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11/28/2017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11/28/2017</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11/28/2017</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11/28/2017</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11/28/2017</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11/28/2017</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914400"/>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447800"/>
            <a:ext cx="5384800" cy="4953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447800"/>
            <a:ext cx="5384800" cy="49530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S511 Session 3, IU-SLIS</a:t>
            </a:r>
          </a:p>
        </p:txBody>
      </p:sp>
      <p:sp>
        <p:nvSpPr>
          <p:cNvPr id="7" name="Rectangle 6"/>
          <p:cNvSpPr>
            <a:spLocks noGrp="1" noChangeArrowheads="1"/>
          </p:cNvSpPr>
          <p:nvPr>
            <p:ph type="sldNum" sz="quarter" idx="12"/>
          </p:nvPr>
        </p:nvSpPr>
        <p:spPr>
          <a:ln/>
        </p:spPr>
        <p:txBody>
          <a:bodyPr/>
          <a:lstStyle>
            <a:lvl1pPr>
              <a:defRPr/>
            </a:lvl1pPr>
          </a:lstStyle>
          <a:p>
            <a:fld id="{B84CD15E-B770-4FB4-BB21-808F8DB48D2C}" type="slidenum">
              <a:rPr lang="en-US" altLang="en-US"/>
              <a:pPr/>
              <a:t>‹#›</a:t>
            </a:fld>
            <a:endParaRPr lang="en-US" altLang="en-US"/>
          </a:p>
        </p:txBody>
      </p:sp>
    </p:spTree>
    <p:extLst>
      <p:ext uri="{BB962C8B-B14F-4D97-AF65-F5344CB8AC3E}">
        <p14:creationId xmlns:p14="http://schemas.microsoft.com/office/powerpoint/2010/main" val="24836129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11/28/2017</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 id="2147483669" r:id="rId18"/>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 Target="slide21.xml"/><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71600" y="828847"/>
            <a:ext cx="9448800" cy="1825096"/>
          </a:xfrm>
        </p:spPr>
        <p:txBody>
          <a:bodyPr/>
          <a:lstStyle/>
          <a:p>
            <a:r>
              <a:rPr lang="en-GB" dirty="0" smtClean="0"/>
              <a:t>Capture the data</a:t>
            </a:r>
            <a:endParaRPr lang="en-GB" dirty="0"/>
          </a:p>
        </p:txBody>
      </p:sp>
      <p:sp>
        <p:nvSpPr>
          <p:cNvPr id="3" name="Subtitle 2"/>
          <p:cNvSpPr>
            <a:spLocks noGrp="1"/>
          </p:cNvSpPr>
          <p:nvPr>
            <p:ph type="subTitle" idx="1"/>
          </p:nvPr>
        </p:nvSpPr>
        <p:spPr>
          <a:xfrm>
            <a:off x="1371600" y="3484991"/>
            <a:ext cx="9448800" cy="685800"/>
          </a:xfrm>
        </p:spPr>
        <p:txBody>
          <a:bodyPr>
            <a:noAutofit/>
          </a:bodyPr>
          <a:lstStyle/>
          <a:p>
            <a:r>
              <a:rPr lang="en-GB" sz="2800" dirty="0" smtClean="0"/>
              <a:t>Week </a:t>
            </a:r>
            <a:r>
              <a:rPr lang="en-GB" sz="2800" dirty="0" smtClean="0"/>
              <a:t>10</a:t>
            </a:r>
          </a:p>
          <a:p>
            <a:endParaRPr lang="en-GB" sz="2800" dirty="0" smtClean="0"/>
          </a:p>
          <a:p>
            <a:r>
              <a:rPr lang="en-GB" sz="2800" dirty="0" smtClean="0"/>
              <a:t>Dr Roisin Mullins</a:t>
            </a:r>
            <a:endParaRPr lang="en-GB" sz="2800" dirty="0"/>
          </a:p>
        </p:txBody>
      </p:sp>
    </p:spTree>
    <p:extLst>
      <p:ext uri="{BB962C8B-B14F-4D97-AF65-F5344CB8AC3E}">
        <p14:creationId xmlns:p14="http://schemas.microsoft.com/office/powerpoint/2010/main" val="7489615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55042" y="0"/>
            <a:ext cx="3577389" cy="871921"/>
          </a:xfrm>
        </p:spPr>
        <p:txBody>
          <a:bodyPr>
            <a:normAutofit/>
          </a:bodyPr>
          <a:lstStyle/>
          <a:p>
            <a:r>
              <a:rPr lang="en-GB" dirty="0"/>
              <a:t>Objectives</a:t>
            </a:r>
          </a:p>
        </p:txBody>
      </p:sp>
      <p:sp>
        <p:nvSpPr>
          <p:cNvPr id="3" name="Content Placeholder 2"/>
          <p:cNvSpPr>
            <a:spLocks noGrp="1"/>
          </p:cNvSpPr>
          <p:nvPr>
            <p:ph idx="1"/>
          </p:nvPr>
        </p:nvSpPr>
        <p:spPr>
          <a:xfrm>
            <a:off x="2021306" y="1111718"/>
            <a:ext cx="7519736" cy="5613935"/>
          </a:xfrm>
        </p:spPr>
        <p:txBody>
          <a:bodyPr>
            <a:noAutofit/>
          </a:bodyPr>
          <a:lstStyle/>
          <a:p>
            <a:r>
              <a:rPr lang="en-GB" sz="2800" dirty="0" smtClean="0">
                <a:latin typeface="Arial" panose="020B0604020202020204" pitchFamily="34" charset="0"/>
                <a:cs typeface="Arial" panose="020B0604020202020204" pitchFamily="34" charset="0"/>
              </a:rPr>
              <a:t>Purpose of a database</a:t>
            </a:r>
          </a:p>
          <a:p>
            <a:r>
              <a:rPr lang="en-GB" sz="2800" dirty="0" smtClean="0">
                <a:latin typeface="Arial" panose="020B0604020202020204" pitchFamily="34" charset="0"/>
                <a:cs typeface="Arial" panose="020B0604020202020204" pitchFamily="34" charset="0"/>
              </a:rPr>
              <a:t>Functions of a database</a:t>
            </a:r>
          </a:p>
          <a:p>
            <a:r>
              <a:rPr lang="en-GB" sz="2800" dirty="0" smtClean="0">
                <a:latin typeface="Arial" panose="020B0604020202020204" pitchFamily="34" charset="0"/>
                <a:cs typeface="Arial" panose="020B0604020202020204" pitchFamily="34" charset="0"/>
              </a:rPr>
              <a:t>Role of the Business Analyst</a:t>
            </a:r>
          </a:p>
          <a:p>
            <a:r>
              <a:rPr lang="en-GB" sz="2800" dirty="0" smtClean="0">
                <a:latin typeface="Arial" panose="020B0604020202020204" pitchFamily="34" charset="0"/>
                <a:cs typeface="Arial" panose="020B0604020202020204" pitchFamily="34" charset="0"/>
              </a:rPr>
              <a:t>Database Design Lifecycle</a:t>
            </a:r>
          </a:p>
          <a:p>
            <a:r>
              <a:rPr lang="en-GB" sz="2800" dirty="0" smtClean="0">
                <a:latin typeface="Arial" panose="020B0604020202020204" pitchFamily="34" charset="0"/>
                <a:cs typeface="Arial" panose="020B0604020202020204" pitchFamily="34" charset="0"/>
              </a:rPr>
              <a:t>Tools to capture data and information</a:t>
            </a:r>
          </a:p>
          <a:p>
            <a:r>
              <a:rPr lang="en-GB" sz="2800" dirty="0" smtClean="0">
                <a:latin typeface="Arial" panose="020B0604020202020204" pitchFamily="34" charset="0"/>
                <a:cs typeface="Arial" panose="020B0604020202020204" pitchFamily="34" charset="0"/>
              </a:rPr>
              <a:t>Database tools</a:t>
            </a:r>
          </a:p>
          <a:p>
            <a:r>
              <a:rPr lang="en-GB" sz="2800" dirty="0" smtClean="0">
                <a:latin typeface="Arial" panose="020B0604020202020204" pitchFamily="34" charset="0"/>
                <a:cs typeface="Arial" panose="020B0604020202020204" pitchFamily="34" charset="0"/>
              </a:rPr>
              <a:t>Benefits of appropriate database tools</a:t>
            </a:r>
          </a:p>
          <a:p>
            <a:r>
              <a:rPr lang="en-GB" sz="2800" dirty="0" smtClean="0">
                <a:latin typeface="Arial" panose="020B0604020202020204" pitchFamily="34" charset="0"/>
                <a:cs typeface="Arial" panose="020B0604020202020204" pitchFamily="34" charset="0"/>
              </a:rPr>
              <a:t>Data tools trends</a:t>
            </a:r>
          </a:p>
          <a:p>
            <a:r>
              <a:rPr lang="en-GB" sz="2800" dirty="0" smtClean="0">
                <a:latin typeface="Arial" panose="020B0604020202020204" pitchFamily="34" charset="0"/>
                <a:cs typeface="Arial" panose="020B0604020202020204" pitchFamily="34" charset="0"/>
              </a:rPr>
              <a:t>Activity 1 and </a:t>
            </a:r>
            <a:r>
              <a:rPr lang="en-GB" sz="2800" dirty="0" smtClean="0">
                <a:latin typeface="Arial" panose="020B0604020202020204" pitchFamily="34" charset="0"/>
                <a:cs typeface="Arial" panose="020B0604020202020204" pitchFamily="34" charset="0"/>
              </a:rPr>
              <a:t>2</a:t>
            </a:r>
          </a:p>
          <a:p>
            <a:pPr marL="0" indent="0">
              <a:buNone/>
            </a:pPr>
            <a:endParaRPr lang="en-GB" sz="2800" dirty="0" smtClean="0">
              <a:latin typeface="Arial" panose="020B0604020202020204" pitchFamily="34" charset="0"/>
              <a:cs typeface="Arial" panose="020B0604020202020204" pitchFamily="34" charset="0"/>
            </a:endParaRPr>
          </a:p>
          <a:p>
            <a:r>
              <a:rPr lang="en-GB" sz="2800" dirty="0" smtClean="0">
                <a:latin typeface="Arial" panose="020B0604020202020204" pitchFamily="34" charset="0"/>
                <a:cs typeface="Arial" panose="020B0604020202020204" pitchFamily="34" charset="0"/>
              </a:rPr>
              <a:t>Assignment Instructions – in a separate file</a:t>
            </a:r>
          </a:p>
          <a:p>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73654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p:cNvSpPr txBox="1">
            <a:spLocks noChangeArrowheads="1"/>
          </p:cNvSpPr>
          <p:nvPr/>
        </p:nvSpPr>
        <p:spPr>
          <a:xfrm>
            <a:off x="1048029" y="1788459"/>
            <a:ext cx="10045795" cy="3496235"/>
          </a:xfrm>
          <a:prstGeom prst="rect">
            <a:avLst/>
          </a:prstGeom>
        </p:spPr>
        <p:txBody>
          <a:bodyPr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pPr marL="294300" lvl="3" indent="-342900">
              <a:buFont typeface="Courier New" panose="02070309020205020404" pitchFamily="49" charset="0"/>
              <a:buChar char="o"/>
              <a:defRPr/>
            </a:pPr>
            <a:r>
              <a:rPr lang="en-US" sz="2800" dirty="0" err="1" smtClean="0">
                <a:latin typeface="Arial" panose="020B0604020202020204" pitchFamily="34" charset="0"/>
                <a:cs typeface="Arial" panose="020B0604020202020204" pitchFamily="34" charset="0"/>
              </a:rPr>
              <a:t>Optimises</a:t>
            </a:r>
            <a:r>
              <a:rPr lang="en-US" sz="2800" dirty="0" smtClean="0">
                <a:latin typeface="Arial" panose="020B0604020202020204" pitchFamily="34" charset="0"/>
                <a:cs typeface="Arial" panose="020B0604020202020204" pitchFamily="34" charset="0"/>
              </a:rPr>
              <a:t> data management</a:t>
            </a:r>
          </a:p>
          <a:p>
            <a:pPr marL="294300" lvl="3" indent="-342900">
              <a:spcBef>
                <a:spcPct val="0"/>
              </a:spcBef>
              <a:buFont typeface="Courier New" panose="02070309020205020404" pitchFamily="49" charset="0"/>
              <a:buChar char="o"/>
              <a:defRPr/>
            </a:pPr>
            <a:r>
              <a:rPr lang="en-US" sz="2800" dirty="0" smtClean="0">
                <a:latin typeface="Arial" panose="020B0604020202020204" pitchFamily="34" charset="0"/>
                <a:cs typeface="Arial" panose="020B0604020202020204" pitchFamily="34" charset="0"/>
              </a:rPr>
              <a:t>Transforms data into information</a:t>
            </a:r>
          </a:p>
          <a:p>
            <a:pPr marL="294300" lvl="3" indent="-342900">
              <a:spcBef>
                <a:spcPct val="0"/>
              </a:spcBef>
              <a:buFont typeface="Courier New" panose="02070309020205020404" pitchFamily="49" charset="0"/>
              <a:buChar char="o"/>
              <a:defRPr/>
            </a:pPr>
            <a:r>
              <a:rPr lang="en-US" sz="2800" dirty="0" smtClean="0">
                <a:latin typeface="Arial" panose="020B0604020202020204" pitchFamily="34" charset="0"/>
                <a:cs typeface="Arial" panose="020B0604020202020204" pitchFamily="34" charset="0"/>
              </a:rPr>
              <a:t>Defines the database’s expected use - different approach needed for different types of </a:t>
            </a:r>
            <a:r>
              <a:rPr lang="en-US" sz="2800" dirty="0" smtClean="0">
                <a:latin typeface="Arial" panose="020B0604020202020204" pitchFamily="34" charset="0"/>
                <a:cs typeface="Arial" panose="020B0604020202020204" pitchFamily="34" charset="0"/>
              </a:rPr>
              <a:t>databases (ER)</a:t>
            </a:r>
            <a:endParaRPr lang="en-US" sz="2800" dirty="0" smtClean="0">
              <a:latin typeface="Arial" panose="020B0604020202020204" pitchFamily="34" charset="0"/>
              <a:cs typeface="Arial" panose="020B0604020202020204" pitchFamily="34" charset="0"/>
            </a:endParaRPr>
          </a:p>
          <a:p>
            <a:pPr marL="294300" lvl="3" indent="-342900">
              <a:buFont typeface="Courier New" panose="02070309020205020404" pitchFamily="49" charset="0"/>
              <a:buChar char="o"/>
              <a:defRPr/>
            </a:pPr>
            <a:r>
              <a:rPr lang="en-US" sz="2800" dirty="0" smtClean="0">
                <a:latin typeface="Arial" panose="020B0604020202020204" pitchFamily="34" charset="0"/>
                <a:cs typeface="Arial" panose="020B0604020202020204" pitchFamily="34" charset="0"/>
              </a:rPr>
              <a:t>Avoid data redundancy &amp; ensure data integrity - data is accurate and verifiable</a:t>
            </a:r>
          </a:p>
          <a:p>
            <a:pPr marL="294300" lvl="3" indent="-342900">
              <a:buFont typeface="Courier New" panose="02070309020205020404" pitchFamily="49" charset="0"/>
              <a:buChar char="o"/>
              <a:defRPr/>
            </a:pPr>
            <a:r>
              <a:rPr lang="en-US" sz="2800" dirty="0" smtClean="0">
                <a:latin typeface="Arial" panose="020B0604020202020204" pitchFamily="34" charset="0"/>
                <a:cs typeface="Arial" panose="020B0604020202020204" pitchFamily="34" charset="0"/>
              </a:rPr>
              <a:t>Ensure good design - Poorly </a:t>
            </a:r>
            <a:r>
              <a:rPr lang="en-US" sz="2800" dirty="0" smtClean="0">
                <a:latin typeface="Arial" panose="020B0604020202020204" pitchFamily="34" charset="0"/>
                <a:cs typeface="Arial" panose="020B0604020202020204" pitchFamily="34" charset="0"/>
              </a:rPr>
              <a:t>designed database generates errors - </a:t>
            </a:r>
            <a:r>
              <a:rPr lang="en-US" sz="2800" dirty="0" smtClean="0">
                <a:latin typeface="Arial" panose="020B0604020202020204" pitchFamily="34" charset="0"/>
                <a:cs typeface="Arial" panose="020B0604020202020204" pitchFamily="34" charset="0"/>
                <a:sym typeface="Wingdings" pitchFamily="2" charset="2"/>
              </a:rPr>
              <a:t>leads to </a:t>
            </a:r>
            <a:r>
              <a:rPr lang="en-US" sz="2800" dirty="0" smtClean="0">
                <a:latin typeface="Arial" panose="020B0604020202020204" pitchFamily="34" charset="0"/>
                <a:cs typeface="Arial" panose="020B0604020202020204" pitchFamily="34" charset="0"/>
              </a:rPr>
              <a:t>bad decisions  - can lead to failure of </a:t>
            </a:r>
            <a:r>
              <a:rPr lang="en-US" sz="2800" dirty="0" err="1" smtClean="0">
                <a:latin typeface="Arial" panose="020B0604020202020204" pitchFamily="34" charset="0"/>
                <a:cs typeface="Arial" panose="020B0604020202020204" pitchFamily="34" charset="0"/>
              </a:rPr>
              <a:t>organisation</a:t>
            </a:r>
            <a:endParaRPr lang="en-US" sz="2800" dirty="0" smtClean="0">
              <a:latin typeface="Arial" panose="020B0604020202020204" pitchFamily="34" charset="0"/>
              <a:cs typeface="Arial" panose="020B0604020202020204" pitchFamily="34" charset="0"/>
            </a:endParaRPr>
          </a:p>
        </p:txBody>
      </p:sp>
      <p:sp>
        <p:nvSpPr>
          <p:cNvPr id="3" name="Rectangle 2"/>
          <p:cNvSpPr/>
          <p:nvPr/>
        </p:nvSpPr>
        <p:spPr>
          <a:xfrm>
            <a:off x="5565299" y="460419"/>
            <a:ext cx="5958682" cy="707886"/>
          </a:xfrm>
          <a:prstGeom prst="rect">
            <a:avLst/>
          </a:prstGeom>
        </p:spPr>
        <p:txBody>
          <a:bodyPr wrap="none">
            <a:spAutoFit/>
          </a:bodyPr>
          <a:lstStyle/>
          <a:p>
            <a:pPr>
              <a:defRPr/>
            </a:pPr>
            <a:r>
              <a:rPr lang="en-US" sz="4000" cap="all" dirty="0">
                <a:latin typeface="+mj-lt"/>
                <a:ea typeface="+mj-ea"/>
                <a:cs typeface="+mj-cs"/>
              </a:rPr>
              <a:t>Purpose of Database</a:t>
            </a:r>
          </a:p>
        </p:txBody>
      </p:sp>
      <p:sp>
        <p:nvSpPr>
          <p:cNvPr id="4" name="Rectangle 3"/>
          <p:cNvSpPr/>
          <p:nvPr/>
        </p:nvSpPr>
        <p:spPr>
          <a:xfrm>
            <a:off x="2868706" y="6338863"/>
            <a:ext cx="9323294" cy="369332"/>
          </a:xfrm>
          <a:prstGeom prst="rect">
            <a:avLst/>
          </a:prstGeom>
        </p:spPr>
        <p:txBody>
          <a:bodyPr wrap="square">
            <a:spAutoFit/>
          </a:bodyPr>
          <a:lstStyle/>
          <a:p>
            <a:r>
              <a:rPr lang="en-GB" dirty="0" smtClean="0"/>
              <a:t>Roman Steven (2002)  Access Database Design and Programming, 3</a:t>
            </a:r>
            <a:r>
              <a:rPr lang="en-GB" baseline="30000" dirty="0" smtClean="0"/>
              <a:t>rd</a:t>
            </a:r>
            <a:r>
              <a:rPr lang="en-GB" dirty="0" smtClean="0"/>
              <a:t> ed. O’Reilly</a:t>
            </a:r>
            <a:endParaRPr lang="en-GB" dirty="0"/>
          </a:p>
        </p:txBody>
      </p:sp>
    </p:spTree>
    <p:extLst>
      <p:ext uri="{BB962C8B-B14F-4D97-AF65-F5344CB8AC3E}">
        <p14:creationId xmlns:p14="http://schemas.microsoft.com/office/powerpoint/2010/main" val="19110535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35424" y="1916284"/>
            <a:ext cx="9614647" cy="3970318"/>
          </a:xfrm>
          <a:prstGeom prst="rect">
            <a:avLst/>
          </a:prstGeom>
        </p:spPr>
        <p:txBody>
          <a:bodyPr wrap="square">
            <a:spAutoFit/>
          </a:bodyPr>
          <a:lstStyle/>
          <a:p>
            <a:pPr marL="342900" lvl="3" indent="-342900">
              <a:spcBef>
                <a:spcPts val="0"/>
              </a:spcBef>
              <a:buFont typeface="Courier New" panose="02070309020205020404" pitchFamily="49" charset="0"/>
              <a:buChar char="o"/>
              <a:defRPr/>
            </a:pPr>
            <a:r>
              <a:rPr lang="en-US" sz="2800" dirty="0" smtClean="0">
                <a:latin typeface="Arial" panose="020B0604020202020204" pitchFamily="34" charset="0"/>
                <a:cs typeface="Arial" panose="020B0604020202020204" pitchFamily="34" charset="0"/>
              </a:rPr>
              <a:t>Stores </a:t>
            </a:r>
            <a:r>
              <a:rPr lang="en-US" sz="2800" dirty="0">
                <a:latin typeface="Arial" panose="020B0604020202020204" pitchFamily="34" charset="0"/>
                <a:cs typeface="Arial" panose="020B0604020202020204" pitchFamily="34" charset="0"/>
              </a:rPr>
              <a:t>data and related data entry forms, report definitions, etc.</a:t>
            </a:r>
          </a:p>
          <a:p>
            <a:pPr marL="342900" lvl="3" indent="-342900">
              <a:spcBef>
                <a:spcPts val="0"/>
              </a:spcBef>
              <a:buFont typeface="Courier New" panose="02070309020205020404" pitchFamily="49" charset="0"/>
              <a:buChar char="o"/>
              <a:defRPr/>
            </a:pPr>
            <a:r>
              <a:rPr lang="en-US" sz="2800" dirty="0">
                <a:latin typeface="Arial" panose="020B0604020202020204" pitchFamily="34" charset="0"/>
                <a:cs typeface="Arial" panose="020B0604020202020204" pitchFamily="34" charset="0"/>
              </a:rPr>
              <a:t>Hides the complexities of relational database model from the user - facilitates the construction/definition of data elements and their relationships.  </a:t>
            </a:r>
            <a:endParaRPr lang="en-US" sz="2800" dirty="0" smtClean="0">
              <a:latin typeface="Arial" panose="020B0604020202020204" pitchFamily="34" charset="0"/>
              <a:cs typeface="Arial" panose="020B0604020202020204" pitchFamily="34" charset="0"/>
            </a:endParaRPr>
          </a:p>
          <a:p>
            <a:pPr marL="342900" lvl="3" indent="-342900">
              <a:spcBef>
                <a:spcPts val="0"/>
              </a:spcBef>
              <a:buFont typeface="Courier New" panose="02070309020205020404" pitchFamily="49" charset="0"/>
              <a:buChar char="o"/>
              <a:defRPr/>
            </a:pPr>
            <a:r>
              <a:rPr lang="en-US" sz="2800" dirty="0" smtClean="0">
                <a:latin typeface="Arial" panose="020B0604020202020204" pitchFamily="34" charset="0"/>
                <a:cs typeface="Arial" panose="020B0604020202020204" pitchFamily="34" charset="0"/>
              </a:rPr>
              <a:t>Enables </a:t>
            </a:r>
            <a:r>
              <a:rPr lang="en-US" sz="2800" dirty="0">
                <a:latin typeface="Arial" panose="020B0604020202020204" pitchFamily="34" charset="0"/>
                <a:cs typeface="Arial" panose="020B0604020202020204" pitchFamily="34" charset="0"/>
              </a:rPr>
              <a:t>data transformation and presentation</a:t>
            </a:r>
          </a:p>
          <a:p>
            <a:pPr marL="342900" lvl="3" indent="-342900">
              <a:spcBef>
                <a:spcPts val="0"/>
              </a:spcBef>
              <a:buFont typeface="Courier New" panose="02070309020205020404" pitchFamily="49" charset="0"/>
              <a:buChar char="o"/>
              <a:defRPr/>
            </a:pPr>
            <a:r>
              <a:rPr lang="en-US" sz="2800" dirty="0">
                <a:latin typeface="Arial" panose="020B0604020202020204" pitchFamily="34" charset="0"/>
                <a:cs typeface="Arial" panose="020B0604020202020204" pitchFamily="34" charset="0"/>
              </a:rPr>
              <a:t>Enforces data integrity</a:t>
            </a:r>
          </a:p>
          <a:p>
            <a:pPr marL="342900" lvl="3" indent="-342900">
              <a:spcBef>
                <a:spcPts val="0"/>
              </a:spcBef>
              <a:buFont typeface="Courier New" panose="02070309020205020404" pitchFamily="49" charset="0"/>
              <a:buChar char="o"/>
              <a:defRPr/>
            </a:pPr>
            <a:r>
              <a:rPr lang="en-US" sz="2800" dirty="0">
                <a:latin typeface="Arial" panose="020B0604020202020204" pitchFamily="34" charset="0"/>
                <a:cs typeface="Arial" panose="020B0604020202020204" pitchFamily="34" charset="0"/>
              </a:rPr>
              <a:t>Implements data security management - access, privacy, backup &amp; restoration</a:t>
            </a:r>
          </a:p>
        </p:txBody>
      </p:sp>
      <p:sp>
        <p:nvSpPr>
          <p:cNvPr id="3" name="Rectangle 2"/>
          <p:cNvSpPr/>
          <p:nvPr/>
        </p:nvSpPr>
        <p:spPr>
          <a:xfrm>
            <a:off x="1927849" y="836190"/>
            <a:ext cx="10071988" cy="707886"/>
          </a:xfrm>
          <a:prstGeom prst="rect">
            <a:avLst/>
          </a:prstGeom>
        </p:spPr>
        <p:txBody>
          <a:bodyPr wrap="none">
            <a:spAutoFit/>
          </a:bodyPr>
          <a:lstStyle/>
          <a:p>
            <a:pPr>
              <a:defRPr/>
            </a:pPr>
            <a:r>
              <a:rPr lang="en-US" sz="4000" cap="all" dirty="0">
                <a:latin typeface="+mj-lt"/>
                <a:ea typeface="+mj-ea"/>
                <a:cs typeface="+mj-cs"/>
              </a:rPr>
              <a:t>Functions of DBMS/Database System</a:t>
            </a:r>
          </a:p>
        </p:txBody>
      </p:sp>
      <p:sp>
        <p:nvSpPr>
          <p:cNvPr id="4" name="Rectangle 3"/>
          <p:cNvSpPr/>
          <p:nvPr/>
        </p:nvSpPr>
        <p:spPr>
          <a:xfrm>
            <a:off x="2868706" y="6379204"/>
            <a:ext cx="9323294" cy="369332"/>
          </a:xfrm>
          <a:prstGeom prst="rect">
            <a:avLst/>
          </a:prstGeom>
        </p:spPr>
        <p:txBody>
          <a:bodyPr wrap="square">
            <a:spAutoFit/>
          </a:bodyPr>
          <a:lstStyle/>
          <a:p>
            <a:r>
              <a:rPr lang="en-GB" dirty="0" smtClean="0"/>
              <a:t>Roman Steven (2002)  Access Database Design and Programming, 3</a:t>
            </a:r>
            <a:r>
              <a:rPr lang="en-GB" baseline="30000" dirty="0" smtClean="0"/>
              <a:t>rd</a:t>
            </a:r>
            <a:r>
              <a:rPr lang="en-GB" dirty="0" smtClean="0"/>
              <a:t> ed. O’Reilly</a:t>
            </a:r>
            <a:endParaRPr lang="en-GB" dirty="0"/>
          </a:p>
        </p:txBody>
      </p:sp>
    </p:spTree>
    <p:extLst>
      <p:ext uri="{BB962C8B-B14F-4D97-AF65-F5344CB8AC3E}">
        <p14:creationId xmlns:p14="http://schemas.microsoft.com/office/powerpoint/2010/main" val="42014721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73829" y="252744"/>
            <a:ext cx="8610600" cy="1293028"/>
          </a:xfrm>
        </p:spPr>
        <p:txBody>
          <a:bodyPr/>
          <a:lstStyle/>
          <a:p>
            <a:r>
              <a:rPr lang="en-GB" dirty="0" smtClean="0"/>
              <a:t>Business Analyst</a:t>
            </a:r>
            <a:endParaRPr lang="en-GB" dirty="0"/>
          </a:p>
        </p:txBody>
      </p:sp>
      <p:sp>
        <p:nvSpPr>
          <p:cNvPr id="4" name="Rectangle 3"/>
          <p:cNvSpPr/>
          <p:nvPr/>
        </p:nvSpPr>
        <p:spPr>
          <a:xfrm>
            <a:off x="1066800" y="1741715"/>
            <a:ext cx="9919447" cy="4401205"/>
          </a:xfrm>
          <a:prstGeom prst="rect">
            <a:avLst/>
          </a:prstGeom>
        </p:spPr>
        <p:txBody>
          <a:bodyPr wrap="square">
            <a:spAutoFit/>
          </a:bodyPr>
          <a:lstStyle/>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Business Analysts (BAs) are engaged </a:t>
            </a:r>
            <a:r>
              <a:rPr lang="en-GB" sz="2800" dirty="0">
                <a:latin typeface="Arial" panose="020B0604020202020204" pitchFamily="34" charset="0"/>
                <a:cs typeface="Arial" panose="020B0604020202020204" pitchFamily="34" charset="0"/>
              </a:rPr>
              <a:t>at an early point. </a:t>
            </a:r>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They </a:t>
            </a:r>
            <a:r>
              <a:rPr lang="en-GB" sz="2800" dirty="0">
                <a:latin typeface="Arial" panose="020B0604020202020204" pitchFamily="34" charset="0"/>
                <a:cs typeface="Arial" panose="020B0604020202020204" pitchFamily="34" charset="0"/>
              </a:rPr>
              <a:t>investigate ideas and problems, </a:t>
            </a:r>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Formulate options for </a:t>
            </a:r>
            <a:r>
              <a:rPr lang="en-GB" sz="2800" dirty="0">
                <a:latin typeface="Arial" panose="020B0604020202020204" pitchFamily="34" charset="0"/>
                <a:cs typeface="Arial" panose="020B0604020202020204" pitchFamily="34" charset="0"/>
              </a:rPr>
              <a:t>a way </a:t>
            </a:r>
            <a:r>
              <a:rPr lang="en-GB" sz="2800" dirty="0" smtClean="0">
                <a:latin typeface="Arial" panose="020B0604020202020204" pitchFamily="34" charset="0"/>
                <a:cs typeface="Arial" panose="020B0604020202020204" pitchFamily="34" charset="0"/>
              </a:rPr>
              <a:t>forward.</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Produce </a:t>
            </a:r>
            <a:r>
              <a:rPr lang="en-GB" sz="2800" dirty="0">
                <a:latin typeface="Arial" panose="020B0604020202020204" pitchFamily="34" charset="0"/>
                <a:cs typeface="Arial" panose="020B0604020202020204" pitchFamily="34" charset="0"/>
              </a:rPr>
              <a:t>business cases setting out their conclusions </a:t>
            </a:r>
            <a:r>
              <a:rPr lang="en-GB" sz="2800" dirty="0" smtClean="0">
                <a:latin typeface="Arial" panose="020B0604020202020204" pitchFamily="34" charset="0"/>
                <a:cs typeface="Arial" panose="020B0604020202020204" pitchFamily="34" charset="0"/>
              </a:rPr>
              <a:t>and recommendations</a:t>
            </a:r>
            <a:r>
              <a:rPr lang="en-GB" sz="2800" dirty="0">
                <a:latin typeface="Arial" panose="020B0604020202020204" pitchFamily="34" charset="0"/>
                <a:cs typeface="Arial" panose="020B0604020202020204" pitchFamily="34" charset="0"/>
              </a:rPr>
              <a:t>. </a:t>
            </a:r>
            <a:endParaRPr lang="en-GB" sz="2800" dirty="0" smtClean="0">
              <a:latin typeface="Arial" panose="020B0604020202020204" pitchFamily="34" charset="0"/>
              <a:cs typeface="Arial" panose="020B0604020202020204" pitchFamily="34" charset="0"/>
            </a:endParaRPr>
          </a:p>
          <a:p>
            <a:endParaRPr lang="en-GB" sz="2800" dirty="0" smtClean="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The </a:t>
            </a:r>
            <a:r>
              <a:rPr lang="en-GB" sz="2800" dirty="0">
                <a:latin typeface="Arial" panose="020B0604020202020204" pitchFamily="34" charset="0"/>
                <a:cs typeface="Arial" panose="020B0604020202020204" pitchFamily="34" charset="0"/>
              </a:rPr>
              <a:t>responsibility for advising organisations </a:t>
            </a:r>
            <a:r>
              <a:rPr lang="en-GB" sz="2800" dirty="0" smtClean="0">
                <a:latin typeface="Arial" panose="020B0604020202020204" pitchFamily="34" charset="0"/>
                <a:cs typeface="Arial" panose="020B0604020202020204" pitchFamily="34" charset="0"/>
              </a:rPr>
              <a:t>on effective </a:t>
            </a:r>
            <a:r>
              <a:rPr lang="en-GB" sz="2800" dirty="0">
                <a:latin typeface="Arial" panose="020B0604020202020204" pitchFamily="34" charset="0"/>
                <a:cs typeface="Arial" panose="020B0604020202020204" pitchFamily="34" charset="0"/>
              </a:rPr>
              <a:t>courses of action lies with BAs, and their work precedes that of </a:t>
            </a:r>
            <a:r>
              <a:rPr lang="en-GB" sz="2800" dirty="0" smtClean="0">
                <a:latin typeface="Arial" panose="020B0604020202020204" pitchFamily="34" charset="0"/>
                <a:cs typeface="Arial" panose="020B0604020202020204" pitchFamily="34" charset="0"/>
              </a:rPr>
              <a:t>the project </a:t>
            </a:r>
            <a:r>
              <a:rPr lang="en-GB" sz="2800" dirty="0">
                <a:latin typeface="Arial" panose="020B0604020202020204" pitchFamily="34" charset="0"/>
                <a:cs typeface="Arial" panose="020B0604020202020204" pitchFamily="34" charset="0"/>
              </a:rPr>
              <a:t>manager</a:t>
            </a:r>
            <a:r>
              <a:rPr lang="en-GB" sz="2800" dirty="0" smtClean="0">
                <a:latin typeface="Arial" panose="020B0604020202020204" pitchFamily="34" charset="0"/>
                <a:cs typeface="Arial" panose="020B0604020202020204" pitchFamily="34" charset="0"/>
              </a:rPr>
              <a:t>.</a:t>
            </a:r>
          </a:p>
          <a:p>
            <a:pPr marL="457200" indent="-457200">
              <a:buFont typeface="Arial" panose="020B0604020202020204" pitchFamily="34" charset="0"/>
              <a:buChar char="•"/>
            </a:pPr>
            <a:r>
              <a:rPr lang="en-GB" sz="2800" dirty="0" smtClean="0">
                <a:latin typeface="Arial" panose="020B0604020202020204" pitchFamily="34" charset="0"/>
                <a:cs typeface="Arial" panose="020B0604020202020204" pitchFamily="34" charset="0"/>
              </a:rPr>
              <a:t>Work at a senior level in organisations.</a:t>
            </a:r>
            <a:endParaRPr lang="en-GB" sz="2800" dirty="0">
              <a:latin typeface="Arial" panose="020B0604020202020204" pitchFamily="34" charset="0"/>
              <a:cs typeface="Arial" panose="020B0604020202020204" pitchFamily="34" charset="0"/>
            </a:endParaRPr>
          </a:p>
        </p:txBody>
      </p:sp>
      <p:sp>
        <p:nvSpPr>
          <p:cNvPr id="5" name="Rectangle 4"/>
          <p:cNvSpPr/>
          <p:nvPr/>
        </p:nvSpPr>
        <p:spPr>
          <a:xfrm>
            <a:off x="197224" y="6338863"/>
            <a:ext cx="9323294" cy="369332"/>
          </a:xfrm>
          <a:prstGeom prst="rect">
            <a:avLst/>
          </a:prstGeom>
        </p:spPr>
        <p:txBody>
          <a:bodyPr wrap="square">
            <a:spAutoFit/>
          </a:bodyPr>
          <a:lstStyle/>
          <a:p>
            <a:r>
              <a:rPr lang="en-GB" dirty="0"/>
              <a:t>James </a:t>
            </a:r>
            <a:r>
              <a:rPr lang="en-GB" dirty="0" err="1"/>
              <a:t>Cadle</a:t>
            </a:r>
            <a:r>
              <a:rPr lang="en-GB" dirty="0"/>
              <a:t>, Debra Paul and Paul Turner (2010)  Business Analysis Techniques</a:t>
            </a:r>
          </a:p>
        </p:txBody>
      </p:sp>
    </p:spTree>
    <p:extLst>
      <p:ext uri="{BB962C8B-B14F-4D97-AF65-F5344CB8AC3E}">
        <p14:creationId xmlns:p14="http://schemas.microsoft.com/office/powerpoint/2010/main" val="144409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0" y="274516"/>
            <a:ext cx="8610600" cy="1293028"/>
          </a:xfrm>
        </p:spPr>
        <p:txBody>
          <a:bodyPr/>
          <a:lstStyle/>
          <a:p>
            <a:r>
              <a:rPr lang="en-GB" dirty="0" smtClean="0"/>
              <a:t>Role and </a:t>
            </a:r>
            <a:r>
              <a:rPr lang="en-GB" dirty="0" smtClean="0">
                <a:latin typeface="Arial" panose="020B0604020202020204" pitchFamily="34" charset="0"/>
                <a:cs typeface="Arial" panose="020B0604020202020204" pitchFamily="34" charset="0"/>
              </a:rPr>
              <a:t>responsibility </a:t>
            </a:r>
            <a:r>
              <a:rPr lang="en-GB" dirty="0" smtClean="0"/>
              <a:t>of Business Analyst</a:t>
            </a:r>
            <a:endParaRPr lang="en-GB" dirty="0"/>
          </a:p>
        </p:txBody>
      </p:sp>
      <p:sp>
        <p:nvSpPr>
          <p:cNvPr id="3" name="Content Placeholder 2"/>
          <p:cNvSpPr>
            <a:spLocks noGrp="1"/>
          </p:cNvSpPr>
          <p:nvPr>
            <p:ph idx="1"/>
          </p:nvPr>
        </p:nvSpPr>
        <p:spPr>
          <a:xfrm>
            <a:off x="469232" y="1809550"/>
            <a:ext cx="11189368" cy="4723597"/>
          </a:xfrm>
        </p:spPr>
        <p:txBody>
          <a:bodyPr>
            <a:noAutofit/>
          </a:bodyPr>
          <a:lstStyle/>
          <a:p>
            <a:r>
              <a:rPr lang="en-GB" sz="2800" dirty="0" smtClean="0">
                <a:latin typeface="Arial" panose="020B0604020202020204" pitchFamily="34" charset="0"/>
                <a:cs typeface="Arial" panose="020B0604020202020204" pitchFamily="34" charset="0"/>
              </a:rPr>
              <a:t>BAs need </a:t>
            </a:r>
            <a:r>
              <a:rPr lang="en-GB" sz="2800" dirty="0">
                <a:latin typeface="Arial" panose="020B0604020202020204" pitchFamily="34" charset="0"/>
                <a:cs typeface="Arial" panose="020B0604020202020204" pitchFamily="34" charset="0"/>
              </a:rPr>
              <a:t>to ensure that all business changes are in line with the mission, </a:t>
            </a:r>
            <a:r>
              <a:rPr lang="en-GB" sz="2800" dirty="0" smtClean="0">
                <a:latin typeface="Arial" panose="020B0604020202020204" pitchFamily="34" charset="0"/>
                <a:cs typeface="Arial" panose="020B0604020202020204" pitchFamily="34" charset="0"/>
              </a:rPr>
              <a:t>objectives and </a:t>
            </a:r>
            <a:r>
              <a:rPr lang="en-GB" sz="2800" dirty="0">
                <a:latin typeface="Arial" panose="020B0604020202020204" pitchFamily="34" charset="0"/>
                <a:cs typeface="Arial" panose="020B0604020202020204" pitchFamily="34" charset="0"/>
              </a:rPr>
              <a:t>strategy of the </a:t>
            </a:r>
            <a:r>
              <a:rPr lang="en-GB" sz="2800" dirty="0" smtClean="0">
                <a:latin typeface="Arial" panose="020B0604020202020204" pitchFamily="34" charset="0"/>
                <a:cs typeface="Arial" panose="020B0604020202020204" pitchFamily="34" charset="0"/>
              </a:rPr>
              <a:t>organisation.</a:t>
            </a:r>
          </a:p>
          <a:p>
            <a:pPr marL="0" indent="0">
              <a:buNone/>
            </a:pPr>
            <a:endParaRPr lang="en-GB" sz="2800" dirty="0" smtClean="0">
              <a:latin typeface="Arial" panose="020B0604020202020204" pitchFamily="34" charset="0"/>
              <a:cs typeface="Arial" panose="020B0604020202020204" pitchFamily="34" charset="0"/>
            </a:endParaRPr>
          </a:p>
          <a:p>
            <a:pPr lvl="1"/>
            <a:r>
              <a:rPr lang="en-GB" sz="2600" dirty="0" smtClean="0">
                <a:latin typeface="Arial" panose="020B0604020202020204" pitchFamily="34" charset="0"/>
                <a:cs typeface="Arial" panose="020B0604020202020204" pitchFamily="34" charset="0"/>
              </a:rPr>
              <a:t>Identify </a:t>
            </a:r>
            <a:r>
              <a:rPr lang="en-GB" sz="2600" dirty="0">
                <a:latin typeface="Arial" panose="020B0604020202020204" pitchFamily="34" charset="0"/>
                <a:cs typeface="Arial" panose="020B0604020202020204" pitchFamily="34" charset="0"/>
              </a:rPr>
              <a:t>the tactical options that will address a given situation and </a:t>
            </a:r>
            <a:r>
              <a:rPr lang="en-GB" sz="2600" dirty="0" smtClean="0">
                <a:latin typeface="Arial" panose="020B0604020202020204" pitchFamily="34" charset="0"/>
                <a:cs typeface="Arial" panose="020B0604020202020204" pitchFamily="34" charset="0"/>
              </a:rPr>
              <a:t>will support </a:t>
            </a:r>
            <a:r>
              <a:rPr lang="en-GB" sz="2600" dirty="0">
                <a:latin typeface="Arial" panose="020B0604020202020204" pitchFamily="34" charset="0"/>
                <a:cs typeface="Arial" panose="020B0604020202020204" pitchFamily="34" charset="0"/>
              </a:rPr>
              <a:t>the delivery of the business strategy;</a:t>
            </a:r>
          </a:p>
          <a:p>
            <a:pPr lvl="1"/>
            <a:r>
              <a:rPr lang="en-GB" sz="2600" dirty="0" smtClean="0">
                <a:latin typeface="Arial" panose="020B0604020202020204" pitchFamily="34" charset="0"/>
                <a:cs typeface="Arial" panose="020B0604020202020204" pitchFamily="34" charset="0"/>
              </a:rPr>
              <a:t>Define </a:t>
            </a:r>
            <a:r>
              <a:rPr lang="en-GB" sz="2600" dirty="0">
                <a:latin typeface="Arial" panose="020B0604020202020204" pitchFamily="34" charset="0"/>
                <a:cs typeface="Arial" panose="020B0604020202020204" pitchFamily="34" charset="0"/>
              </a:rPr>
              <a:t>the tactics that will enable the organisation to achieve its strategy;</a:t>
            </a:r>
          </a:p>
          <a:p>
            <a:pPr lvl="1"/>
            <a:r>
              <a:rPr lang="en-GB" sz="2600" dirty="0" smtClean="0">
                <a:solidFill>
                  <a:srgbClr val="FFFF00"/>
                </a:solidFill>
                <a:latin typeface="Arial" panose="020B0604020202020204" pitchFamily="34" charset="0"/>
                <a:cs typeface="Arial" panose="020B0604020202020204" pitchFamily="34" charset="0"/>
              </a:rPr>
              <a:t>Support </a:t>
            </a:r>
            <a:r>
              <a:rPr lang="en-GB" sz="2600" dirty="0">
                <a:solidFill>
                  <a:srgbClr val="FFFF00"/>
                </a:solidFill>
                <a:latin typeface="Arial" panose="020B0604020202020204" pitchFamily="34" charset="0"/>
                <a:cs typeface="Arial" panose="020B0604020202020204" pitchFamily="34" charset="0"/>
              </a:rPr>
              <a:t>the implementation and operation of those tactics</a:t>
            </a:r>
            <a:r>
              <a:rPr lang="en-GB" sz="2600" dirty="0">
                <a:latin typeface="Arial" panose="020B0604020202020204" pitchFamily="34" charset="0"/>
                <a:cs typeface="Arial" panose="020B0604020202020204" pitchFamily="34" charset="0"/>
              </a:rPr>
              <a:t>;</a:t>
            </a:r>
          </a:p>
          <a:p>
            <a:pPr lvl="1"/>
            <a:r>
              <a:rPr lang="en-GB" sz="2600" dirty="0" smtClean="0">
                <a:latin typeface="Arial" panose="020B0604020202020204" pitchFamily="34" charset="0"/>
                <a:cs typeface="Arial" panose="020B0604020202020204" pitchFamily="34" charset="0"/>
              </a:rPr>
              <a:t>Redefine </a:t>
            </a:r>
            <a:r>
              <a:rPr lang="en-GB" sz="2600" dirty="0">
                <a:latin typeface="Arial" panose="020B0604020202020204" pitchFamily="34" charset="0"/>
                <a:cs typeface="Arial" panose="020B0604020202020204" pitchFamily="34" charset="0"/>
              </a:rPr>
              <a:t>the tactics after implementation to take account of </a:t>
            </a:r>
            <a:r>
              <a:rPr lang="en-GB" sz="2600" dirty="0" smtClean="0">
                <a:latin typeface="Arial" panose="020B0604020202020204" pitchFamily="34" charset="0"/>
                <a:cs typeface="Arial" panose="020B0604020202020204" pitchFamily="34" charset="0"/>
              </a:rPr>
              <a:t>business changes </a:t>
            </a:r>
            <a:r>
              <a:rPr lang="en-GB" sz="2600" dirty="0">
                <a:latin typeface="Arial" panose="020B0604020202020204" pitchFamily="34" charset="0"/>
                <a:cs typeface="Arial" panose="020B0604020202020204" pitchFamily="34" charset="0"/>
              </a:rPr>
              <a:t>and to ensure continuing alignment with business objectives.</a:t>
            </a:r>
            <a:endParaRPr lang="en-GB" sz="2600" dirty="0" smtClean="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cxnSp>
        <p:nvCxnSpPr>
          <p:cNvPr id="6" name="Straight Arrow Connector 5"/>
          <p:cNvCxnSpPr/>
          <p:nvPr/>
        </p:nvCxnSpPr>
        <p:spPr>
          <a:xfrm flipH="1" flipV="1">
            <a:off x="10034337" y="4957011"/>
            <a:ext cx="1191126" cy="12031"/>
          </a:xfrm>
          <a:prstGeom prst="straightConnector1">
            <a:avLst/>
          </a:prstGeom>
          <a:ln w="889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8" name="Rectangle 7"/>
          <p:cNvSpPr/>
          <p:nvPr/>
        </p:nvSpPr>
        <p:spPr>
          <a:xfrm>
            <a:off x="227185" y="6348481"/>
            <a:ext cx="8674768" cy="369332"/>
          </a:xfrm>
          <a:prstGeom prst="rect">
            <a:avLst/>
          </a:prstGeom>
        </p:spPr>
        <p:txBody>
          <a:bodyPr wrap="square">
            <a:spAutoFit/>
          </a:bodyPr>
          <a:lstStyle/>
          <a:p>
            <a:r>
              <a:rPr lang="en-GB" dirty="0">
                <a:latin typeface="Arial" panose="020B0604020202020204" pitchFamily="34" charset="0"/>
                <a:cs typeface="Arial" panose="020B0604020202020204" pitchFamily="34" charset="0"/>
              </a:rPr>
              <a:t>James </a:t>
            </a:r>
            <a:r>
              <a:rPr lang="en-GB" dirty="0" err="1">
                <a:latin typeface="Arial" panose="020B0604020202020204" pitchFamily="34" charset="0"/>
                <a:cs typeface="Arial" panose="020B0604020202020204" pitchFamily="34" charset="0"/>
              </a:rPr>
              <a:t>Cadle</a:t>
            </a:r>
            <a:r>
              <a:rPr lang="en-GB" dirty="0">
                <a:latin typeface="Arial" panose="020B0604020202020204" pitchFamily="34" charset="0"/>
                <a:cs typeface="Arial" panose="020B0604020202020204" pitchFamily="34" charset="0"/>
              </a:rPr>
              <a:t>, Debra Paul and Paul Turner (2010)  Business Analysis Techniques</a:t>
            </a:r>
          </a:p>
        </p:txBody>
      </p:sp>
    </p:spTree>
    <p:extLst>
      <p:ext uri="{BB962C8B-B14F-4D97-AF65-F5344CB8AC3E}">
        <p14:creationId xmlns:p14="http://schemas.microsoft.com/office/powerpoint/2010/main" val="37673821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Oval 39"/>
          <p:cNvSpPr>
            <a:spLocks noChangeArrowheads="1"/>
          </p:cNvSpPr>
          <p:nvPr/>
        </p:nvSpPr>
        <p:spPr bwMode="auto">
          <a:xfrm>
            <a:off x="4127500" y="1981200"/>
            <a:ext cx="3733800" cy="3581400"/>
          </a:xfrm>
          <a:prstGeom prst="ellipse">
            <a:avLst/>
          </a:prstGeom>
          <a:noFill/>
          <a:ln w="25400">
            <a:solidFill>
              <a:srgbClr val="006600"/>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endParaRPr lang="en-US" altLang="en-US"/>
          </a:p>
        </p:txBody>
      </p:sp>
      <p:sp>
        <p:nvSpPr>
          <p:cNvPr id="23555" name="Oval 5">
            <a:hlinkClick r:id="rId3" action="ppaction://hlinksldjump"/>
          </p:cNvPr>
          <p:cNvSpPr>
            <a:spLocks noChangeArrowheads="1"/>
          </p:cNvSpPr>
          <p:nvPr/>
        </p:nvSpPr>
        <p:spPr bwMode="auto">
          <a:xfrm>
            <a:off x="5499100" y="1689100"/>
            <a:ext cx="1130300" cy="825500"/>
          </a:xfrm>
          <a:prstGeom prst="ellipse">
            <a:avLst/>
          </a:prstGeom>
          <a:solidFill>
            <a:schemeClr val="accent1"/>
          </a:solidFill>
          <a:ln w="12700">
            <a:solidFill>
              <a:schemeClr val="tx1"/>
            </a:solidFill>
            <a:round/>
            <a:headEnd/>
            <a:tailEnd/>
          </a:ln>
        </p:spPr>
        <p:txBody>
          <a:bodyPr wrap="none"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endParaRPr lang="en-US" altLang="en-US"/>
          </a:p>
        </p:txBody>
      </p:sp>
      <p:sp>
        <p:nvSpPr>
          <p:cNvPr id="23556" name="Oval 7">
            <a:hlinkClick r:id="" action="ppaction://noaction"/>
          </p:cNvPr>
          <p:cNvSpPr>
            <a:spLocks noChangeArrowheads="1"/>
          </p:cNvSpPr>
          <p:nvPr/>
        </p:nvSpPr>
        <p:spPr bwMode="auto">
          <a:xfrm>
            <a:off x="7099300" y="2679700"/>
            <a:ext cx="1130300" cy="825500"/>
          </a:xfrm>
          <a:prstGeom prst="ellipse">
            <a:avLst/>
          </a:prstGeom>
          <a:solidFill>
            <a:schemeClr val="accent1"/>
          </a:solidFill>
          <a:ln w="12700">
            <a:solidFill>
              <a:schemeClr val="tx1"/>
            </a:solidFill>
            <a:round/>
            <a:headEnd/>
            <a:tailEnd/>
          </a:ln>
        </p:spPr>
        <p:txBody>
          <a:bodyPr wrap="none"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endParaRPr lang="en-US" altLang="en-US"/>
          </a:p>
        </p:txBody>
      </p:sp>
      <p:sp>
        <p:nvSpPr>
          <p:cNvPr id="23557" name="Oval 8">
            <a:hlinkClick r:id="" action="ppaction://noaction"/>
          </p:cNvPr>
          <p:cNvSpPr>
            <a:spLocks noChangeArrowheads="1"/>
          </p:cNvSpPr>
          <p:nvPr/>
        </p:nvSpPr>
        <p:spPr bwMode="auto">
          <a:xfrm>
            <a:off x="6794500" y="4572000"/>
            <a:ext cx="1206500" cy="838200"/>
          </a:xfrm>
          <a:prstGeom prst="ellipse">
            <a:avLst/>
          </a:prstGeom>
          <a:solidFill>
            <a:schemeClr val="accent1"/>
          </a:solidFill>
          <a:ln w="12700">
            <a:solidFill>
              <a:schemeClr val="tx1"/>
            </a:solidFill>
            <a:round/>
            <a:headEnd/>
            <a:tailEnd/>
          </a:ln>
        </p:spPr>
        <p:txBody>
          <a:bodyPr wrap="none"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endParaRPr lang="en-US" altLang="en-US"/>
          </a:p>
        </p:txBody>
      </p:sp>
      <p:sp>
        <p:nvSpPr>
          <p:cNvPr id="23558" name="Oval 11"/>
          <p:cNvSpPr>
            <a:spLocks noChangeArrowheads="1"/>
          </p:cNvSpPr>
          <p:nvPr/>
        </p:nvSpPr>
        <p:spPr bwMode="auto">
          <a:xfrm>
            <a:off x="3949700" y="4676775"/>
            <a:ext cx="1460500" cy="762000"/>
          </a:xfrm>
          <a:prstGeom prst="ellipse">
            <a:avLst/>
          </a:prstGeom>
          <a:solidFill>
            <a:schemeClr val="accent1"/>
          </a:solidFill>
          <a:ln w="12700">
            <a:solidFill>
              <a:schemeClr val="tx1"/>
            </a:solidFill>
            <a:round/>
            <a:headEnd/>
            <a:tailEnd/>
          </a:ln>
        </p:spPr>
        <p:txBody>
          <a:bodyPr wrap="none"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endParaRPr lang="en-US" altLang="en-US"/>
          </a:p>
        </p:txBody>
      </p:sp>
      <p:sp>
        <p:nvSpPr>
          <p:cNvPr id="23559" name="Oval 10"/>
          <p:cNvSpPr>
            <a:spLocks noChangeArrowheads="1"/>
          </p:cNvSpPr>
          <p:nvPr/>
        </p:nvSpPr>
        <p:spPr bwMode="auto">
          <a:xfrm>
            <a:off x="3670300" y="2749550"/>
            <a:ext cx="1282700" cy="679450"/>
          </a:xfrm>
          <a:prstGeom prst="ellipse">
            <a:avLst/>
          </a:prstGeom>
          <a:solidFill>
            <a:schemeClr val="accent1"/>
          </a:solidFill>
          <a:ln w="12700">
            <a:solidFill>
              <a:schemeClr val="tx1"/>
            </a:solidFill>
            <a:round/>
            <a:headEnd/>
            <a:tailEnd/>
          </a:ln>
        </p:spPr>
        <p:txBody>
          <a:bodyPr wrap="none"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endParaRPr lang="en-US" altLang="en-US"/>
          </a:p>
        </p:txBody>
      </p:sp>
      <p:sp>
        <p:nvSpPr>
          <p:cNvPr id="183298" name="Rectangle 2"/>
          <p:cNvSpPr>
            <a:spLocks noGrp="1" noChangeArrowheads="1"/>
          </p:cNvSpPr>
          <p:nvPr>
            <p:ph type="title"/>
          </p:nvPr>
        </p:nvSpPr>
        <p:spPr>
          <a:xfrm>
            <a:off x="1993900" y="357635"/>
            <a:ext cx="8229600" cy="914400"/>
          </a:xfrm>
        </p:spPr>
        <p:txBody>
          <a:bodyPr>
            <a:normAutofit fontScale="90000"/>
          </a:bodyPr>
          <a:lstStyle/>
          <a:p>
            <a:pPr eaLnBrk="1" hangingPunct="1">
              <a:defRPr/>
            </a:pPr>
            <a:r>
              <a:rPr lang="en-US" sz="3000" dirty="0"/>
              <a:t>DB Lifecycle: </a:t>
            </a:r>
            <a:r>
              <a:rPr lang="en-GB" sz="3000" dirty="0"/>
              <a:t>Stages for data generation, data storage and data analysis</a:t>
            </a:r>
            <a:br>
              <a:rPr lang="en-GB" sz="3000" dirty="0"/>
            </a:br>
            <a:endParaRPr lang="en-US" sz="3000" dirty="0"/>
          </a:p>
        </p:txBody>
      </p:sp>
      <p:sp>
        <p:nvSpPr>
          <p:cNvPr id="18" name="Slide Number Placeholder 6"/>
          <p:cNvSpPr>
            <a:spLocks noGrp="1"/>
          </p:cNvSpPr>
          <p:nvPr>
            <p:ph type="sldNum" sz="quarter" idx="12"/>
          </p:nvPr>
        </p:nvSpPr>
        <p:spPr/>
        <p:txBody>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fld id="{2E94147F-7A00-434D-A8FF-567839D6EC5D}" type="slidenum">
              <a:rPr lang="en-US" altLang="en-US">
                <a:latin typeface="Arial" panose="020B0604020202020204" pitchFamily="34" charset="0"/>
              </a:rPr>
              <a:pPr/>
              <a:t>7</a:t>
            </a:fld>
            <a:endParaRPr lang="en-US" altLang="en-US">
              <a:latin typeface="Arial" panose="020B0604020202020204" pitchFamily="34" charset="0"/>
            </a:endParaRPr>
          </a:p>
        </p:txBody>
      </p:sp>
      <p:sp>
        <p:nvSpPr>
          <p:cNvPr id="23563" name="Rectangle 18"/>
          <p:cNvSpPr>
            <a:spLocks noChangeArrowheads="1"/>
          </p:cNvSpPr>
          <p:nvPr/>
        </p:nvSpPr>
        <p:spPr bwMode="auto">
          <a:xfrm>
            <a:off x="5584826" y="1905001"/>
            <a:ext cx="913713" cy="335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US" altLang="en-US" sz="1600">
                <a:latin typeface="Times New Roman" panose="02020603050405020304" pitchFamily="18" charset="0"/>
              </a:rPr>
              <a:t>Planning</a:t>
            </a:r>
          </a:p>
        </p:txBody>
      </p:sp>
      <p:sp>
        <p:nvSpPr>
          <p:cNvPr id="23564" name="Rectangle 19"/>
          <p:cNvSpPr>
            <a:spLocks noChangeArrowheads="1"/>
          </p:cNvSpPr>
          <p:nvPr/>
        </p:nvSpPr>
        <p:spPr bwMode="auto">
          <a:xfrm>
            <a:off x="7234636" y="2895601"/>
            <a:ext cx="902492" cy="335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none" lIns="90488" tIns="44450" rIns="90488" bIns="44450">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r>
              <a:rPr lang="en-US" altLang="en-US" sz="1600">
                <a:latin typeface="Times New Roman" panose="02020603050405020304" pitchFamily="18" charset="0"/>
              </a:rPr>
              <a:t>Analysis</a:t>
            </a:r>
          </a:p>
        </p:txBody>
      </p:sp>
      <p:sp>
        <p:nvSpPr>
          <p:cNvPr id="23565" name="Rectangle 24"/>
          <p:cNvSpPr>
            <a:spLocks noChangeArrowheads="1"/>
          </p:cNvSpPr>
          <p:nvPr/>
        </p:nvSpPr>
        <p:spPr bwMode="auto">
          <a:xfrm>
            <a:off x="6794500" y="4724400"/>
            <a:ext cx="1206500" cy="5778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r>
              <a:rPr lang="en-US" altLang="en-US" sz="1600">
                <a:latin typeface="Times New Roman" panose="02020603050405020304" pitchFamily="18" charset="0"/>
              </a:rPr>
              <a:t>conceptual design</a:t>
            </a:r>
          </a:p>
        </p:txBody>
      </p:sp>
      <p:sp>
        <p:nvSpPr>
          <p:cNvPr id="23566" name="Rectangle 25"/>
          <p:cNvSpPr>
            <a:spLocks noChangeArrowheads="1"/>
          </p:cNvSpPr>
          <p:nvPr/>
        </p:nvSpPr>
        <p:spPr bwMode="auto">
          <a:xfrm>
            <a:off x="3962400" y="4876801"/>
            <a:ext cx="1511300"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r>
              <a:rPr lang="en-US" altLang="en-US" sz="1600">
                <a:latin typeface="Times New Roman" panose="02020603050405020304" pitchFamily="18" charset="0"/>
              </a:rPr>
              <a:t>Implementation</a:t>
            </a:r>
          </a:p>
        </p:txBody>
      </p:sp>
      <p:sp>
        <p:nvSpPr>
          <p:cNvPr id="23567" name="Rectangle 26"/>
          <p:cNvSpPr>
            <a:spLocks noChangeArrowheads="1"/>
          </p:cNvSpPr>
          <p:nvPr/>
        </p:nvSpPr>
        <p:spPr bwMode="auto">
          <a:xfrm>
            <a:off x="3719514" y="2895601"/>
            <a:ext cx="1309687" cy="333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US" altLang="en-US" sz="1600">
                <a:latin typeface="Times New Roman" panose="02020603050405020304" pitchFamily="18" charset="0"/>
              </a:rPr>
              <a:t>Maintenance</a:t>
            </a:r>
          </a:p>
        </p:txBody>
      </p:sp>
      <p:sp>
        <p:nvSpPr>
          <p:cNvPr id="23568" name="Rectangle 27"/>
          <p:cNvSpPr>
            <a:spLocks noChangeArrowheads="1"/>
          </p:cNvSpPr>
          <p:nvPr/>
        </p:nvSpPr>
        <p:spPr bwMode="auto">
          <a:xfrm>
            <a:off x="4279900" y="3522664"/>
            <a:ext cx="3657600" cy="51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90488" tIns="44450" rIns="90488" bIns="44450">
            <a:spAutoFit/>
          </a:bodyP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r>
              <a:rPr lang="en-US" altLang="en-US" b="1" i="1">
                <a:solidFill>
                  <a:srgbClr val="006600"/>
                </a:solidFill>
                <a:latin typeface="Times New Roman" panose="02020603050405020304" pitchFamily="18" charset="0"/>
              </a:rPr>
              <a:t>Design is a never-ending process</a:t>
            </a:r>
            <a:r>
              <a:rPr lang="en-US" altLang="en-US" sz="2800" b="1" i="1">
                <a:solidFill>
                  <a:srgbClr val="006600"/>
                </a:solidFill>
                <a:latin typeface="Times New Roman" panose="02020603050405020304" pitchFamily="18" charset="0"/>
              </a:rPr>
              <a:t>...</a:t>
            </a:r>
          </a:p>
        </p:txBody>
      </p:sp>
      <p:sp>
        <p:nvSpPr>
          <p:cNvPr id="23569" name="Oval 29"/>
          <p:cNvSpPr>
            <a:spLocks noChangeArrowheads="1"/>
          </p:cNvSpPr>
          <p:nvPr/>
        </p:nvSpPr>
        <p:spPr bwMode="auto">
          <a:xfrm>
            <a:off x="4889500" y="2133600"/>
            <a:ext cx="228600" cy="228600"/>
          </a:xfrm>
          <a:prstGeom prst="ellipse">
            <a:avLst/>
          </a:prstGeom>
          <a:solidFill>
            <a:srgbClr val="FF9900"/>
          </a:solidFill>
          <a:ln w="12700">
            <a:solidFill>
              <a:srgbClr val="33CCCC"/>
            </a:solidFill>
            <a:round/>
            <a:headEnd/>
            <a:tailEnd/>
          </a:ln>
        </p:spPr>
        <p:txBody>
          <a:bodyPr wrap="none"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endParaRPr lang="en-US" altLang="en-US"/>
          </a:p>
        </p:txBody>
      </p:sp>
      <p:sp>
        <p:nvSpPr>
          <p:cNvPr id="23570" name="AutoShape 40"/>
          <p:cNvSpPr>
            <a:spLocks noChangeArrowheads="1"/>
          </p:cNvSpPr>
          <p:nvPr/>
        </p:nvSpPr>
        <p:spPr bwMode="auto">
          <a:xfrm rot="1466637">
            <a:off x="4432300" y="2057400"/>
            <a:ext cx="457200" cy="76200"/>
          </a:xfrm>
          <a:prstGeom prst="notchedRightArrow">
            <a:avLst>
              <a:gd name="adj1" fmla="val 50000"/>
              <a:gd name="adj2" fmla="val 150000"/>
            </a:avLst>
          </a:prstGeom>
          <a:solidFill>
            <a:srgbClr val="FF3300"/>
          </a:solidFill>
          <a:ln w="12700">
            <a:solidFill>
              <a:schemeClr val="tx1"/>
            </a:solidFill>
            <a:miter lim="800000"/>
            <a:headEnd/>
            <a:tailEnd/>
          </a:ln>
        </p:spPr>
        <p:txBody>
          <a:bodyPr wrap="none" anchor="ctr"/>
          <a:lstStyle>
            <a:lvl1pPr>
              <a:defRPr>
                <a:solidFill>
                  <a:schemeClr val="tx1"/>
                </a:solidFill>
                <a:latin typeface="Tahoma" panose="020B0604030504040204" pitchFamily="34" charset="0"/>
                <a:cs typeface="Arial" panose="020B0604020202020204" pitchFamily="34" charset="0"/>
              </a:defRPr>
            </a:lvl1pPr>
            <a:lvl2pPr marL="742950" indent="-285750">
              <a:defRPr>
                <a:solidFill>
                  <a:schemeClr val="tx1"/>
                </a:solidFill>
                <a:latin typeface="Tahoma" panose="020B0604030504040204" pitchFamily="34" charset="0"/>
                <a:cs typeface="Arial" panose="020B0604020202020204" pitchFamily="34" charset="0"/>
              </a:defRPr>
            </a:lvl2pPr>
            <a:lvl3pPr marL="1143000" indent="-228600">
              <a:defRPr>
                <a:solidFill>
                  <a:schemeClr val="tx1"/>
                </a:solidFill>
                <a:latin typeface="Tahoma" panose="020B0604030504040204" pitchFamily="34" charset="0"/>
                <a:cs typeface="Arial" panose="020B0604020202020204" pitchFamily="34" charset="0"/>
              </a:defRPr>
            </a:lvl3pPr>
            <a:lvl4pPr marL="1600200" indent="-228600">
              <a:defRPr>
                <a:solidFill>
                  <a:schemeClr val="tx1"/>
                </a:solidFill>
                <a:latin typeface="Tahoma" panose="020B0604030504040204" pitchFamily="34" charset="0"/>
                <a:cs typeface="Arial" panose="020B0604020202020204" pitchFamily="34" charset="0"/>
              </a:defRPr>
            </a:lvl4pPr>
            <a:lvl5pPr marL="2057400" indent="-228600">
              <a:defRPr>
                <a:solidFill>
                  <a:schemeClr val="tx1"/>
                </a:solidFill>
                <a:latin typeface="Tahoma" panose="020B060403050404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endParaRPr lang="en-US" altLang="en-US"/>
          </a:p>
        </p:txBody>
      </p:sp>
      <p:sp>
        <p:nvSpPr>
          <p:cNvPr id="19" name="Rectangle 18"/>
          <p:cNvSpPr/>
          <p:nvPr/>
        </p:nvSpPr>
        <p:spPr>
          <a:xfrm>
            <a:off x="2783541" y="6416818"/>
            <a:ext cx="9408459" cy="369332"/>
          </a:xfrm>
          <a:prstGeom prst="rect">
            <a:avLst/>
          </a:prstGeom>
        </p:spPr>
        <p:txBody>
          <a:bodyPr wrap="square">
            <a:spAutoFit/>
          </a:bodyPr>
          <a:lstStyle/>
          <a:p>
            <a:pPr algn="ctr"/>
            <a:r>
              <a:rPr lang="en-US" altLang="en-US" dirty="0"/>
              <a:t>Database Systems: Design, Implementation, &amp; Management: Rob &amp; </a:t>
            </a:r>
            <a:r>
              <a:rPr lang="en-US" altLang="en-US" dirty="0" smtClean="0"/>
              <a:t>Coronel (2006)</a:t>
            </a:r>
            <a:endParaRPr lang="en-US" altLang="en-US" dirty="0"/>
          </a:p>
        </p:txBody>
      </p:sp>
    </p:spTree>
    <p:extLst>
      <p:ext uri="{BB962C8B-B14F-4D97-AF65-F5344CB8AC3E}">
        <p14:creationId xmlns:p14="http://schemas.microsoft.com/office/powerpoint/2010/main" val="9597682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4435" y="105468"/>
            <a:ext cx="11331389" cy="1293028"/>
          </a:xfrm>
        </p:spPr>
        <p:txBody>
          <a:bodyPr/>
          <a:lstStyle/>
          <a:p>
            <a:r>
              <a:rPr lang="en-US" dirty="0"/>
              <a:t>Database Lifecycle: Planning &amp; Analysis</a:t>
            </a:r>
            <a:endParaRPr lang="en-GB" dirty="0"/>
          </a:p>
        </p:txBody>
      </p:sp>
      <p:sp>
        <p:nvSpPr>
          <p:cNvPr id="3" name="Content Placeholder 2"/>
          <p:cNvSpPr>
            <a:spLocks noGrp="1"/>
          </p:cNvSpPr>
          <p:nvPr>
            <p:ph idx="1"/>
          </p:nvPr>
        </p:nvSpPr>
        <p:spPr>
          <a:xfrm>
            <a:off x="779929" y="1885277"/>
            <a:ext cx="10820400" cy="4024125"/>
          </a:xfrm>
        </p:spPr>
        <p:txBody>
          <a:bodyPr/>
          <a:lstStyle/>
          <a:p>
            <a:r>
              <a:rPr lang="en-US" altLang="en-US" sz="3000" dirty="0"/>
              <a:t>Database Lifecycle</a:t>
            </a:r>
          </a:p>
          <a:p>
            <a:pPr lvl="1"/>
            <a:r>
              <a:rPr lang="en-US" altLang="en-US" sz="3000" dirty="0"/>
              <a:t>Planning &amp; Analysis</a:t>
            </a:r>
          </a:p>
          <a:p>
            <a:pPr lvl="1"/>
            <a:r>
              <a:rPr lang="en-US" altLang="en-US" sz="3000" dirty="0"/>
              <a:t>Database Design</a:t>
            </a:r>
          </a:p>
          <a:p>
            <a:pPr lvl="1"/>
            <a:r>
              <a:rPr lang="en-US" altLang="en-US" sz="3000" dirty="0"/>
              <a:t>Implementation</a:t>
            </a:r>
          </a:p>
          <a:p>
            <a:pPr lvl="1"/>
            <a:r>
              <a:rPr lang="en-US" altLang="en-US" sz="3000" dirty="0"/>
              <a:t>Maintenance</a:t>
            </a:r>
            <a:endParaRPr lang="en-GB" dirty="0"/>
          </a:p>
        </p:txBody>
      </p:sp>
      <p:sp>
        <p:nvSpPr>
          <p:cNvPr id="5" name="Rectangle 4"/>
          <p:cNvSpPr/>
          <p:nvPr/>
        </p:nvSpPr>
        <p:spPr>
          <a:xfrm>
            <a:off x="2635625" y="6416818"/>
            <a:ext cx="9556376" cy="369332"/>
          </a:xfrm>
          <a:prstGeom prst="rect">
            <a:avLst/>
          </a:prstGeom>
        </p:spPr>
        <p:txBody>
          <a:bodyPr wrap="square">
            <a:spAutoFit/>
          </a:bodyPr>
          <a:lstStyle/>
          <a:p>
            <a:pPr algn="ctr"/>
            <a:r>
              <a:rPr lang="en-US" altLang="en-US" dirty="0"/>
              <a:t>Database Systems: Design, Implementation, &amp; Management: Rob &amp; </a:t>
            </a:r>
            <a:r>
              <a:rPr lang="en-US" altLang="en-US" dirty="0" smtClean="0"/>
              <a:t>Coronel (2006)</a:t>
            </a:r>
            <a:endParaRPr lang="en-US" altLang="en-US" dirty="0"/>
          </a:p>
        </p:txBody>
      </p:sp>
    </p:spTree>
    <p:extLst>
      <p:ext uri="{BB962C8B-B14F-4D97-AF65-F5344CB8AC3E}">
        <p14:creationId xmlns:p14="http://schemas.microsoft.com/office/powerpoint/2010/main" val="1789996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99012" y="0"/>
            <a:ext cx="8610600" cy="1293028"/>
          </a:xfrm>
        </p:spPr>
        <p:txBody>
          <a:bodyPr/>
          <a:lstStyle/>
          <a:p>
            <a:r>
              <a:rPr lang="en-US" altLang="en-US" dirty="0" smtClean="0"/>
              <a:t>Stage 1 Planning </a:t>
            </a:r>
            <a:r>
              <a:rPr lang="en-US" altLang="en-US" dirty="0"/>
              <a:t>&amp; </a:t>
            </a:r>
            <a:r>
              <a:rPr lang="en-US" altLang="en-US" dirty="0" smtClean="0"/>
              <a:t>Analysis</a:t>
            </a:r>
            <a:endParaRPr lang="en-GB" dirty="0"/>
          </a:p>
        </p:txBody>
      </p:sp>
      <p:sp>
        <p:nvSpPr>
          <p:cNvPr id="3" name="Content Placeholder 2"/>
          <p:cNvSpPr>
            <a:spLocks noGrp="1"/>
          </p:cNvSpPr>
          <p:nvPr>
            <p:ph idx="1"/>
          </p:nvPr>
        </p:nvSpPr>
        <p:spPr>
          <a:xfrm>
            <a:off x="510988" y="1091903"/>
            <a:ext cx="11268635" cy="5483710"/>
          </a:xfrm>
        </p:spPr>
        <p:txBody>
          <a:bodyPr>
            <a:noAutofit/>
          </a:bodyPr>
          <a:lstStyle/>
          <a:p>
            <a:pPr marL="0" indent="0">
              <a:buNone/>
              <a:defRPr/>
            </a:pPr>
            <a:r>
              <a:rPr lang="en-US" sz="3200" dirty="0" smtClean="0"/>
              <a:t>Situation</a:t>
            </a:r>
            <a:endParaRPr lang="en-US" sz="3200" dirty="0"/>
          </a:p>
          <a:p>
            <a:pPr marL="514350" indent="-514350">
              <a:buFont typeface="+mj-lt"/>
              <a:buAutoNum type="arabicPeriod"/>
              <a:defRPr/>
            </a:pPr>
            <a:r>
              <a:rPr lang="en-US" sz="2800" dirty="0" smtClean="0"/>
              <a:t>General </a:t>
            </a:r>
            <a:r>
              <a:rPr lang="en-US" sz="2800" dirty="0"/>
              <a:t>conditions in which company operates, its organizational structure, and its </a:t>
            </a:r>
            <a:r>
              <a:rPr lang="en-US" sz="2800" dirty="0" smtClean="0"/>
              <a:t>mission</a:t>
            </a:r>
          </a:p>
          <a:p>
            <a:pPr marL="514350" indent="-514350">
              <a:buFont typeface="+mj-lt"/>
              <a:buAutoNum type="arabicPeriod"/>
              <a:defRPr/>
            </a:pPr>
            <a:endParaRPr lang="en-US" altLang="en-US" sz="2800" dirty="0" smtClean="0">
              <a:latin typeface="Arial" panose="020B0604020202020204" pitchFamily="34" charset="0"/>
              <a:cs typeface="Arial" panose="020B0604020202020204" pitchFamily="34" charset="0"/>
            </a:endParaRPr>
          </a:p>
          <a:p>
            <a:pPr marL="514350" indent="-514350">
              <a:lnSpc>
                <a:spcPct val="80000"/>
              </a:lnSpc>
              <a:buClr>
                <a:srgbClr val="006600"/>
              </a:buClr>
              <a:buFont typeface="+mj-lt"/>
              <a:buAutoNum type="arabicPeriod"/>
            </a:pPr>
            <a:r>
              <a:rPr lang="en-US" altLang="en-US" sz="2800" dirty="0" smtClean="0">
                <a:latin typeface="Arial" panose="020B0604020202020204" pitchFamily="34" charset="0"/>
                <a:cs typeface="Arial" panose="020B0604020202020204" pitchFamily="34" charset="0"/>
              </a:rPr>
              <a:t>Define </a:t>
            </a:r>
            <a:r>
              <a:rPr lang="en-US" altLang="en-US" sz="2800" dirty="0">
                <a:latin typeface="Arial" panose="020B0604020202020204" pitchFamily="34" charset="0"/>
                <a:cs typeface="Arial" panose="020B0604020202020204" pitchFamily="34" charset="0"/>
              </a:rPr>
              <a:t>Problems &amp; Constraints</a:t>
            </a:r>
          </a:p>
          <a:p>
            <a:pPr marL="971550" lvl="1" indent="-514350">
              <a:lnSpc>
                <a:spcPct val="80000"/>
              </a:lnSpc>
              <a:buFont typeface="+mj-lt"/>
              <a:buAutoNum type="arabicPeriod"/>
            </a:pPr>
            <a:r>
              <a:rPr lang="en-US" altLang="en-US" sz="2800" dirty="0">
                <a:latin typeface="Arial" panose="020B0604020202020204" pitchFamily="34" charset="0"/>
                <a:cs typeface="Arial" panose="020B0604020202020204" pitchFamily="34" charset="0"/>
              </a:rPr>
              <a:t>What are the problems to be solved?</a:t>
            </a:r>
          </a:p>
          <a:p>
            <a:pPr marL="971550" lvl="1" indent="-514350">
              <a:lnSpc>
                <a:spcPct val="80000"/>
              </a:lnSpc>
              <a:buFont typeface="+mj-lt"/>
              <a:buAutoNum type="arabicPeriod"/>
            </a:pPr>
            <a:r>
              <a:rPr lang="en-US" altLang="en-US" sz="2800" dirty="0">
                <a:latin typeface="Arial" panose="020B0604020202020204" pitchFamily="34" charset="0"/>
                <a:cs typeface="Arial" panose="020B0604020202020204" pitchFamily="34" charset="0"/>
              </a:rPr>
              <a:t>What are the constraints that limit the database design?</a:t>
            </a:r>
          </a:p>
          <a:p>
            <a:pPr marL="1428750" lvl="2" indent="-514350">
              <a:lnSpc>
                <a:spcPct val="80000"/>
              </a:lnSpc>
              <a:buFont typeface="+mj-lt"/>
              <a:buAutoNum type="arabicPeriod"/>
            </a:pPr>
            <a:r>
              <a:rPr lang="en-US" altLang="en-US" sz="2800" dirty="0">
                <a:latin typeface="Arial" panose="020B0604020202020204" pitchFamily="34" charset="0"/>
                <a:cs typeface="Arial" panose="020B0604020202020204" pitchFamily="34" charset="0"/>
              </a:rPr>
              <a:t>e.g. time, budget, personnel, etc. </a:t>
            </a:r>
          </a:p>
          <a:p>
            <a:pPr marL="1428750" lvl="2" indent="-514350">
              <a:lnSpc>
                <a:spcPct val="80000"/>
              </a:lnSpc>
              <a:buFont typeface="+mj-lt"/>
              <a:buAutoNum type="arabicPeriod"/>
            </a:pPr>
            <a:endParaRPr lang="en-US" altLang="en-US" sz="2800" dirty="0">
              <a:latin typeface="Arial" panose="020B0604020202020204" pitchFamily="34" charset="0"/>
              <a:cs typeface="Arial" panose="020B0604020202020204" pitchFamily="34" charset="0"/>
            </a:endParaRPr>
          </a:p>
          <a:p>
            <a:pPr marL="514350" indent="-514350">
              <a:lnSpc>
                <a:spcPct val="80000"/>
              </a:lnSpc>
              <a:buClr>
                <a:srgbClr val="006600"/>
              </a:buClr>
              <a:buFont typeface="+mj-lt"/>
              <a:buAutoNum type="arabicPeriod"/>
            </a:pPr>
            <a:r>
              <a:rPr lang="en-US" altLang="en-US" sz="2800" dirty="0">
                <a:latin typeface="Arial" panose="020B0604020202020204" pitchFamily="34" charset="0"/>
                <a:cs typeface="Arial" panose="020B0604020202020204" pitchFamily="34" charset="0"/>
              </a:rPr>
              <a:t>Define Objectives</a:t>
            </a:r>
          </a:p>
          <a:p>
            <a:pPr marL="838200" lvl="1" indent="-381000">
              <a:lnSpc>
                <a:spcPct val="80000"/>
              </a:lnSpc>
            </a:pPr>
            <a:r>
              <a:rPr lang="en-US" altLang="en-US" sz="2800" dirty="0">
                <a:latin typeface="Arial" panose="020B0604020202020204" pitchFamily="34" charset="0"/>
                <a:cs typeface="Arial" panose="020B0604020202020204" pitchFamily="34" charset="0"/>
              </a:rPr>
              <a:t>Database should be designed to help solve the major problems.</a:t>
            </a:r>
          </a:p>
          <a:p>
            <a:pPr marL="1257300" lvl="2" indent="-342900">
              <a:lnSpc>
                <a:spcPct val="80000"/>
              </a:lnSpc>
              <a:buFontTx/>
              <a:buChar char="•"/>
            </a:pPr>
            <a:r>
              <a:rPr lang="en-US" altLang="en-US" sz="2800" dirty="0">
                <a:latin typeface="Arial" panose="020B0604020202020204" pitchFamily="34" charset="0"/>
                <a:cs typeface="Arial" panose="020B0604020202020204" pitchFamily="34" charset="0"/>
              </a:rPr>
              <a:t>examine the problem space for possible database solutions.</a:t>
            </a:r>
            <a:br>
              <a:rPr lang="en-US" altLang="en-US" sz="2800" dirty="0">
                <a:latin typeface="Arial" panose="020B0604020202020204" pitchFamily="34" charset="0"/>
                <a:cs typeface="Arial" panose="020B0604020202020204" pitchFamily="34" charset="0"/>
              </a:rPr>
            </a:br>
            <a:endParaRPr lang="en-US" altLang="en-US" sz="2800" dirty="0">
              <a:latin typeface="Arial" panose="020B0604020202020204" pitchFamily="34" charset="0"/>
              <a:cs typeface="Arial" panose="020B0604020202020204" pitchFamily="34" charset="0"/>
            </a:endParaRPr>
          </a:p>
          <a:p>
            <a:endParaRPr lang="en-GB" sz="2800" dirty="0">
              <a:latin typeface="Arial" panose="020B0604020202020204" pitchFamily="34" charset="0"/>
              <a:cs typeface="Arial" panose="020B0604020202020204" pitchFamily="34" charset="0"/>
            </a:endParaRPr>
          </a:p>
        </p:txBody>
      </p:sp>
      <p:sp>
        <p:nvSpPr>
          <p:cNvPr id="4" name="Rectangle 3"/>
          <p:cNvSpPr/>
          <p:nvPr/>
        </p:nvSpPr>
        <p:spPr>
          <a:xfrm>
            <a:off x="2554941" y="6416818"/>
            <a:ext cx="9637059" cy="369332"/>
          </a:xfrm>
          <a:prstGeom prst="rect">
            <a:avLst/>
          </a:prstGeom>
        </p:spPr>
        <p:txBody>
          <a:bodyPr wrap="square">
            <a:spAutoFit/>
          </a:bodyPr>
          <a:lstStyle/>
          <a:p>
            <a:pPr algn="ctr"/>
            <a:r>
              <a:rPr lang="en-US" altLang="en-US" dirty="0"/>
              <a:t>Database Systems: Design, Implementation, &amp; Management: Rob &amp; </a:t>
            </a:r>
            <a:r>
              <a:rPr lang="en-US" altLang="en-US" dirty="0" smtClean="0"/>
              <a:t>Coronel (2006)</a:t>
            </a:r>
            <a:endParaRPr lang="en-US" altLang="en-US" dirty="0"/>
          </a:p>
        </p:txBody>
      </p:sp>
    </p:spTree>
    <p:extLst>
      <p:ext uri="{BB962C8B-B14F-4D97-AF65-F5344CB8AC3E}">
        <p14:creationId xmlns:p14="http://schemas.microsoft.com/office/powerpoint/2010/main" val="26081931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42095" y="0"/>
            <a:ext cx="4392706" cy="1102660"/>
          </a:xfrm>
        </p:spPr>
        <p:txBody>
          <a:bodyPr/>
          <a:lstStyle/>
          <a:p>
            <a:r>
              <a:rPr lang="en-GB" dirty="0" smtClean="0"/>
              <a:t>Stage 2 Design</a:t>
            </a:r>
            <a:endParaRPr lang="en-GB" dirty="0"/>
          </a:p>
        </p:txBody>
      </p:sp>
      <p:sp>
        <p:nvSpPr>
          <p:cNvPr id="3" name="Content Placeholder 2"/>
          <p:cNvSpPr>
            <a:spLocks noGrp="1"/>
          </p:cNvSpPr>
          <p:nvPr>
            <p:ph idx="1"/>
          </p:nvPr>
        </p:nvSpPr>
        <p:spPr>
          <a:xfrm>
            <a:off x="363068" y="933107"/>
            <a:ext cx="11228295" cy="5403029"/>
          </a:xfrm>
        </p:spPr>
        <p:txBody>
          <a:bodyPr>
            <a:noAutofit/>
          </a:bodyPr>
          <a:lstStyle/>
          <a:p>
            <a:pPr marL="0" indent="0">
              <a:lnSpc>
                <a:spcPct val="80000"/>
              </a:lnSpc>
              <a:buNone/>
            </a:pPr>
            <a:r>
              <a:rPr lang="en-US" altLang="en-US" sz="2800" dirty="0">
                <a:latin typeface="Arial" panose="020B0604020202020204" pitchFamily="34" charset="0"/>
                <a:cs typeface="Arial" panose="020B0604020202020204" pitchFamily="34" charset="0"/>
              </a:rPr>
              <a:t>Create a conceptual </a:t>
            </a:r>
            <a:r>
              <a:rPr lang="en-US" altLang="en-US" sz="2800" dirty="0" smtClean="0">
                <a:latin typeface="Arial" panose="020B0604020202020204" pitchFamily="34" charset="0"/>
                <a:cs typeface="Arial" panose="020B0604020202020204" pitchFamily="34" charset="0"/>
              </a:rPr>
              <a:t>model</a:t>
            </a:r>
          </a:p>
          <a:p>
            <a:pPr marL="457200" lvl="1" indent="0">
              <a:lnSpc>
                <a:spcPct val="80000"/>
              </a:lnSpc>
              <a:buNone/>
            </a:pPr>
            <a:r>
              <a:rPr lang="en-US" altLang="en-US" sz="2800" dirty="0" smtClean="0">
                <a:latin typeface="Arial" panose="020B0604020202020204" pitchFamily="34" charset="0"/>
                <a:cs typeface="Arial" panose="020B0604020202020204" pitchFamily="34" charset="0"/>
              </a:rPr>
              <a:t>i.e</a:t>
            </a:r>
            <a:r>
              <a:rPr lang="en-US" altLang="en-US" sz="2800" dirty="0">
                <a:latin typeface="Arial" panose="020B0604020202020204" pitchFamily="34" charset="0"/>
                <a:cs typeface="Arial" panose="020B0604020202020204" pitchFamily="34" charset="0"/>
              </a:rPr>
              <a:t>., Abstract data structure that represent real-world </a:t>
            </a:r>
            <a:r>
              <a:rPr lang="en-US" altLang="en-US" sz="2800" dirty="0" smtClean="0">
                <a:latin typeface="Arial" panose="020B0604020202020204" pitchFamily="34" charset="0"/>
                <a:cs typeface="Arial" panose="020B0604020202020204" pitchFamily="34" charset="0"/>
              </a:rPr>
              <a:t>items.</a:t>
            </a:r>
          </a:p>
          <a:p>
            <a:pPr marL="0" lvl="1" indent="0">
              <a:lnSpc>
                <a:spcPct val="80000"/>
              </a:lnSpc>
              <a:buNone/>
            </a:pPr>
            <a:endParaRPr lang="en-US" sz="2800" dirty="0">
              <a:latin typeface="Arial" panose="020B0604020202020204" pitchFamily="34" charset="0"/>
              <a:cs typeface="Arial" panose="020B0604020202020204" pitchFamily="34" charset="0"/>
            </a:endParaRPr>
          </a:p>
          <a:p>
            <a:pPr marL="0" lvl="1" indent="0">
              <a:lnSpc>
                <a:spcPct val="80000"/>
              </a:lnSpc>
              <a:buNone/>
            </a:pPr>
            <a:r>
              <a:rPr lang="en-US" sz="2800" dirty="0" smtClean="0">
                <a:latin typeface="Arial" panose="020B0604020202020204" pitchFamily="34" charset="0"/>
                <a:cs typeface="Arial" panose="020B0604020202020204" pitchFamily="34" charset="0"/>
              </a:rPr>
              <a:t>Information Need</a:t>
            </a:r>
          </a:p>
          <a:p>
            <a:pPr marL="457200" lvl="2" indent="0">
              <a:lnSpc>
                <a:spcPct val="80000"/>
              </a:lnSpc>
              <a:buNone/>
            </a:pPr>
            <a:r>
              <a:rPr lang="en-US" sz="2800" dirty="0" smtClean="0">
                <a:latin typeface="Arial" panose="020B0604020202020204" pitchFamily="34" charset="0"/>
                <a:cs typeface="Arial" panose="020B0604020202020204" pitchFamily="34" charset="0"/>
              </a:rPr>
              <a:t>What </a:t>
            </a:r>
            <a:r>
              <a:rPr lang="en-US" sz="2800" dirty="0">
                <a:latin typeface="Arial" panose="020B0604020202020204" pitchFamily="34" charset="0"/>
                <a:cs typeface="Arial" panose="020B0604020202020204" pitchFamily="34" charset="0"/>
              </a:rPr>
              <a:t>kind of information is needed?</a:t>
            </a:r>
          </a:p>
          <a:p>
            <a:pPr marL="0" indent="0">
              <a:buNone/>
            </a:pPr>
            <a:endParaRPr lang="en-GB" sz="2800" dirty="0" smtClean="0">
              <a:latin typeface="Arial" panose="020B0604020202020204" pitchFamily="34" charset="0"/>
              <a:cs typeface="Arial" panose="020B0604020202020204" pitchFamily="34" charset="0"/>
            </a:endParaRPr>
          </a:p>
          <a:p>
            <a:pPr marL="0" indent="0">
              <a:buNone/>
              <a:defRPr/>
            </a:pPr>
            <a:r>
              <a:rPr lang="en-US" sz="2800" dirty="0">
                <a:latin typeface="Arial" panose="020B0604020202020204" pitchFamily="34" charset="0"/>
                <a:cs typeface="Arial" panose="020B0604020202020204" pitchFamily="34" charset="0"/>
              </a:rPr>
              <a:t>E-R </a:t>
            </a:r>
            <a:r>
              <a:rPr lang="en-US" sz="2800" dirty="0" smtClean="0">
                <a:latin typeface="Arial" panose="020B0604020202020204" pitchFamily="34" charset="0"/>
                <a:cs typeface="Arial" panose="020B0604020202020204" pitchFamily="34" charset="0"/>
              </a:rPr>
              <a:t>(ERD) Modeling </a:t>
            </a:r>
            <a:r>
              <a:rPr lang="en-US" sz="2800" dirty="0">
                <a:latin typeface="Arial" panose="020B0604020202020204" pitchFamily="34" charset="0"/>
                <a:cs typeface="Arial" panose="020B0604020202020204" pitchFamily="34" charset="0"/>
              </a:rPr>
              <a:t>steps</a:t>
            </a:r>
          </a:p>
          <a:p>
            <a:pPr marL="914400" lvl="1" indent="-457200">
              <a:buFont typeface="+mj-lt"/>
              <a:buAutoNum type="arabicPeriod"/>
              <a:defRPr/>
            </a:pPr>
            <a:r>
              <a:rPr lang="en-US" sz="2800" dirty="0">
                <a:latin typeface="Arial" panose="020B0604020202020204" pitchFamily="34" charset="0"/>
                <a:cs typeface="Arial" panose="020B0604020202020204" pitchFamily="34" charset="0"/>
              </a:rPr>
              <a:t>Identify, </a:t>
            </a:r>
            <a:r>
              <a:rPr lang="en-US" sz="2800" dirty="0" err="1" smtClean="0">
                <a:latin typeface="Arial" panose="020B0604020202020204" pitchFamily="34" charset="0"/>
                <a:cs typeface="Arial" panose="020B0604020202020204" pitchFamily="34" charset="0"/>
              </a:rPr>
              <a:t>analyse</a:t>
            </a:r>
            <a:r>
              <a:rPr lang="en-US" sz="2800" dirty="0">
                <a:latin typeface="Arial" panose="020B0604020202020204" pitchFamily="34" charset="0"/>
                <a:cs typeface="Arial" panose="020B0604020202020204" pitchFamily="34" charset="0"/>
              </a:rPr>
              <a:t>, and refine the </a:t>
            </a:r>
            <a:r>
              <a:rPr lang="en-US" sz="2800" dirty="0">
                <a:solidFill>
                  <a:srgbClr val="FFFF00"/>
                </a:solidFill>
                <a:latin typeface="Arial" panose="020B0604020202020204" pitchFamily="34" charset="0"/>
                <a:cs typeface="Arial" panose="020B0604020202020204" pitchFamily="34" charset="0"/>
              </a:rPr>
              <a:t>business rule</a:t>
            </a:r>
          </a:p>
          <a:p>
            <a:pPr marL="914400" lvl="1" indent="-457200">
              <a:buFont typeface="+mj-lt"/>
              <a:buAutoNum type="arabicPeriod"/>
              <a:defRPr/>
            </a:pPr>
            <a:r>
              <a:rPr lang="en-US" sz="2800" dirty="0">
                <a:latin typeface="Arial" panose="020B0604020202020204" pitchFamily="34" charset="0"/>
                <a:cs typeface="Arial" panose="020B0604020202020204" pitchFamily="34" charset="0"/>
              </a:rPr>
              <a:t>Identify the main </a:t>
            </a:r>
            <a:r>
              <a:rPr lang="en-US" sz="2800" dirty="0">
                <a:solidFill>
                  <a:srgbClr val="FFFF00"/>
                </a:solidFill>
                <a:latin typeface="Arial" panose="020B0604020202020204" pitchFamily="34" charset="0"/>
                <a:cs typeface="Arial" panose="020B0604020202020204" pitchFamily="34" charset="0"/>
              </a:rPr>
              <a:t>entities</a:t>
            </a:r>
          </a:p>
          <a:p>
            <a:pPr marL="914400" lvl="1" indent="-457200">
              <a:buFont typeface="+mj-lt"/>
              <a:buAutoNum type="arabicPeriod"/>
              <a:defRPr/>
            </a:pPr>
            <a:r>
              <a:rPr lang="en-US" sz="2800" dirty="0">
                <a:latin typeface="Arial" panose="020B0604020202020204" pitchFamily="34" charset="0"/>
                <a:cs typeface="Arial" panose="020B0604020202020204" pitchFamily="34" charset="0"/>
              </a:rPr>
              <a:t>Define the </a:t>
            </a:r>
            <a:r>
              <a:rPr lang="en-US" sz="2800" dirty="0">
                <a:solidFill>
                  <a:srgbClr val="FFFF00"/>
                </a:solidFill>
                <a:latin typeface="Arial" panose="020B0604020202020204" pitchFamily="34" charset="0"/>
                <a:cs typeface="Arial" panose="020B0604020202020204" pitchFamily="34" charset="0"/>
              </a:rPr>
              <a:t>relationships</a:t>
            </a:r>
            <a:r>
              <a:rPr lang="en-US" sz="2800" dirty="0">
                <a:latin typeface="Arial" panose="020B0604020202020204" pitchFamily="34" charset="0"/>
                <a:cs typeface="Arial" panose="020B0604020202020204" pitchFamily="34" charset="0"/>
              </a:rPr>
              <a:t> among entities</a:t>
            </a:r>
          </a:p>
          <a:p>
            <a:pPr marL="914400" lvl="1" indent="-457200">
              <a:buFont typeface="+mj-lt"/>
              <a:buAutoNum type="arabicPeriod"/>
              <a:defRPr/>
            </a:pPr>
            <a:r>
              <a:rPr lang="en-US" sz="2800" dirty="0">
                <a:latin typeface="Arial" panose="020B0604020202020204" pitchFamily="34" charset="0"/>
                <a:cs typeface="Arial" panose="020B0604020202020204" pitchFamily="34" charset="0"/>
              </a:rPr>
              <a:t>Define </a:t>
            </a:r>
            <a:r>
              <a:rPr lang="en-US" sz="2800" dirty="0">
                <a:solidFill>
                  <a:srgbClr val="FFFF00"/>
                </a:solidFill>
                <a:latin typeface="Arial" panose="020B0604020202020204" pitchFamily="34" charset="0"/>
                <a:cs typeface="Arial" panose="020B0604020202020204" pitchFamily="34" charset="0"/>
              </a:rPr>
              <a:t>attributes</a:t>
            </a:r>
            <a:r>
              <a:rPr lang="en-US" sz="2800" dirty="0">
                <a:latin typeface="Arial" panose="020B0604020202020204" pitchFamily="34" charset="0"/>
                <a:cs typeface="Arial" panose="020B0604020202020204" pitchFamily="34" charset="0"/>
              </a:rPr>
              <a:t>, </a:t>
            </a:r>
            <a:r>
              <a:rPr lang="en-US" sz="2800" dirty="0">
                <a:solidFill>
                  <a:srgbClr val="FFFF00"/>
                </a:solidFill>
                <a:latin typeface="Arial" panose="020B0604020202020204" pitchFamily="34" charset="0"/>
                <a:cs typeface="Arial" panose="020B0604020202020204" pitchFamily="34" charset="0"/>
              </a:rPr>
              <a:t>primary</a:t>
            </a:r>
            <a:r>
              <a:rPr lang="en-US" sz="2800" dirty="0">
                <a:solidFill>
                  <a:srgbClr val="800000"/>
                </a:solidFill>
                <a:latin typeface="Arial" panose="020B0604020202020204" pitchFamily="34" charset="0"/>
                <a:cs typeface="Arial" panose="020B0604020202020204" pitchFamily="34" charset="0"/>
              </a:rPr>
              <a:t> </a:t>
            </a:r>
            <a:r>
              <a:rPr lang="en-US" sz="2800" dirty="0">
                <a:solidFill>
                  <a:srgbClr val="FFFF00"/>
                </a:solidFill>
                <a:latin typeface="Arial" panose="020B0604020202020204" pitchFamily="34" charset="0"/>
                <a:cs typeface="Arial" panose="020B0604020202020204" pitchFamily="34" charset="0"/>
              </a:rPr>
              <a:t>keys</a:t>
            </a:r>
            <a:r>
              <a:rPr lang="en-US" sz="2800" dirty="0">
                <a:latin typeface="Arial" panose="020B0604020202020204" pitchFamily="34" charset="0"/>
                <a:cs typeface="Arial" panose="020B0604020202020204" pitchFamily="34" charset="0"/>
              </a:rPr>
              <a:t>, and </a:t>
            </a:r>
            <a:r>
              <a:rPr lang="en-US" sz="2800" dirty="0">
                <a:solidFill>
                  <a:srgbClr val="FFFF00"/>
                </a:solidFill>
                <a:latin typeface="Arial" panose="020B0604020202020204" pitchFamily="34" charset="0"/>
                <a:cs typeface="Arial" panose="020B0604020202020204" pitchFamily="34" charset="0"/>
              </a:rPr>
              <a:t>foreign</a:t>
            </a:r>
            <a:r>
              <a:rPr lang="en-US" sz="2800" dirty="0">
                <a:solidFill>
                  <a:srgbClr val="800000"/>
                </a:solidFill>
                <a:latin typeface="Arial" panose="020B0604020202020204" pitchFamily="34" charset="0"/>
                <a:cs typeface="Arial" panose="020B0604020202020204" pitchFamily="34" charset="0"/>
              </a:rPr>
              <a:t> </a:t>
            </a:r>
            <a:r>
              <a:rPr lang="en-US" sz="2800" dirty="0">
                <a:solidFill>
                  <a:srgbClr val="FFFF00"/>
                </a:solidFill>
                <a:latin typeface="Arial" panose="020B0604020202020204" pitchFamily="34" charset="0"/>
                <a:cs typeface="Arial" panose="020B0604020202020204" pitchFamily="34" charset="0"/>
              </a:rPr>
              <a:t>keys</a:t>
            </a:r>
            <a:r>
              <a:rPr lang="en-US" sz="2800" dirty="0">
                <a:solidFill>
                  <a:srgbClr val="800000"/>
                </a:solidFill>
                <a:latin typeface="Arial" panose="020B0604020202020204" pitchFamily="34" charset="0"/>
                <a:cs typeface="Arial" panose="020B0604020202020204" pitchFamily="34" charset="0"/>
              </a:rPr>
              <a:t> </a:t>
            </a:r>
            <a:r>
              <a:rPr lang="en-US" sz="2800" dirty="0">
                <a:latin typeface="Arial" panose="020B0604020202020204" pitchFamily="34" charset="0"/>
                <a:cs typeface="Arial" panose="020B0604020202020204" pitchFamily="34" charset="0"/>
              </a:rPr>
              <a:t>for each entity</a:t>
            </a:r>
          </a:p>
          <a:p>
            <a:pPr marL="914400" lvl="1" indent="-457200">
              <a:buFont typeface="+mj-lt"/>
              <a:buAutoNum type="arabicPeriod"/>
              <a:defRPr/>
            </a:pPr>
            <a:r>
              <a:rPr lang="en-US" sz="2800" dirty="0">
                <a:latin typeface="Arial" panose="020B0604020202020204" pitchFamily="34" charset="0"/>
                <a:cs typeface="Arial" panose="020B0604020202020204" pitchFamily="34" charset="0"/>
              </a:rPr>
              <a:t>Create an initial </a:t>
            </a:r>
            <a:r>
              <a:rPr lang="en-US" sz="2800" dirty="0">
                <a:solidFill>
                  <a:srgbClr val="FFFF00"/>
                </a:solidFill>
                <a:latin typeface="Arial" panose="020B0604020202020204" pitchFamily="34" charset="0"/>
                <a:cs typeface="Arial" panose="020B0604020202020204" pitchFamily="34" charset="0"/>
              </a:rPr>
              <a:t>E-R</a:t>
            </a:r>
            <a:r>
              <a:rPr lang="en-US" sz="2800" dirty="0">
                <a:solidFill>
                  <a:srgbClr val="800000"/>
                </a:solidFill>
                <a:latin typeface="Arial" panose="020B0604020202020204" pitchFamily="34" charset="0"/>
                <a:cs typeface="Arial" panose="020B0604020202020204" pitchFamily="34" charset="0"/>
              </a:rPr>
              <a:t> </a:t>
            </a:r>
            <a:r>
              <a:rPr lang="en-US" sz="2800" dirty="0">
                <a:solidFill>
                  <a:srgbClr val="FFFF00"/>
                </a:solidFill>
                <a:latin typeface="Arial" panose="020B0604020202020204" pitchFamily="34" charset="0"/>
                <a:cs typeface="Arial" panose="020B0604020202020204" pitchFamily="34" charset="0"/>
              </a:rPr>
              <a:t>diagram</a:t>
            </a:r>
          </a:p>
          <a:p>
            <a:pPr marL="0" indent="0">
              <a:buNone/>
            </a:pPr>
            <a:endParaRPr lang="en-GB" sz="2800" dirty="0">
              <a:latin typeface="Arial" panose="020B0604020202020204" pitchFamily="34" charset="0"/>
              <a:cs typeface="Arial" panose="020B0604020202020204" pitchFamily="34" charset="0"/>
            </a:endParaRPr>
          </a:p>
        </p:txBody>
      </p:sp>
      <p:sp>
        <p:nvSpPr>
          <p:cNvPr id="4" name="Rectangle 3"/>
          <p:cNvSpPr/>
          <p:nvPr/>
        </p:nvSpPr>
        <p:spPr>
          <a:xfrm>
            <a:off x="2743201" y="6416818"/>
            <a:ext cx="9448800" cy="369332"/>
          </a:xfrm>
          <a:prstGeom prst="rect">
            <a:avLst/>
          </a:prstGeom>
        </p:spPr>
        <p:txBody>
          <a:bodyPr wrap="square">
            <a:spAutoFit/>
          </a:bodyPr>
          <a:lstStyle/>
          <a:p>
            <a:pPr algn="ctr"/>
            <a:r>
              <a:rPr lang="en-US" altLang="en-US" dirty="0"/>
              <a:t>Database Systems: Design, Implementation, &amp; Management: Rob &amp; </a:t>
            </a:r>
            <a:r>
              <a:rPr lang="en-US" altLang="en-US" dirty="0" smtClean="0"/>
              <a:t>Coronel (2006)</a:t>
            </a:r>
            <a:endParaRPr lang="en-US" altLang="en-US" dirty="0"/>
          </a:p>
        </p:txBody>
      </p:sp>
    </p:spTree>
    <p:extLst>
      <p:ext uri="{BB962C8B-B14F-4D97-AF65-F5344CB8AC3E}">
        <p14:creationId xmlns:p14="http://schemas.microsoft.com/office/powerpoint/2010/main" val="27627605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5493" y="846111"/>
            <a:ext cx="10820400" cy="5039957"/>
          </a:xfrm>
        </p:spPr>
        <p:txBody>
          <a:bodyPr>
            <a:noAutofit/>
          </a:bodyPr>
          <a:lstStyle/>
          <a:p>
            <a:pPr marL="268288" lvl="1"/>
            <a:r>
              <a:rPr lang="en-US" altLang="en-US" sz="2800" dirty="0">
                <a:latin typeface="Arial" panose="020B0604020202020204" pitchFamily="34" charset="0"/>
                <a:cs typeface="Arial" panose="020B0604020202020204" pitchFamily="34" charset="0"/>
              </a:rPr>
              <a:t>Create the database</a:t>
            </a:r>
          </a:p>
          <a:p>
            <a:pPr marL="725488" lvl="3">
              <a:buFontTx/>
              <a:buChar char="•"/>
            </a:pPr>
            <a:r>
              <a:rPr lang="en-US" altLang="en-US" sz="2600" dirty="0">
                <a:latin typeface="Arial" panose="020B0604020202020204" pitchFamily="34" charset="0"/>
                <a:cs typeface="Arial" panose="020B0604020202020204" pitchFamily="34" charset="0"/>
              </a:rPr>
              <a:t>Tables, forms, queries, reports</a:t>
            </a:r>
          </a:p>
          <a:p>
            <a:pPr marL="1182688" lvl="4">
              <a:buFontTx/>
              <a:buChar char="•"/>
            </a:pPr>
            <a:r>
              <a:rPr lang="en-US" altLang="en-US" sz="2600" dirty="0" smtClean="0">
                <a:latin typeface="Arial" panose="020B0604020202020204" pitchFamily="34" charset="0"/>
                <a:cs typeface="Arial" panose="020B0604020202020204" pitchFamily="34" charset="0"/>
              </a:rPr>
              <a:t>Tools:  Access</a:t>
            </a:r>
          </a:p>
          <a:p>
            <a:pPr marL="1182688" lvl="4">
              <a:buFontTx/>
              <a:buChar char="•"/>
            </a:pPr>
            <a:r>
              <a:rPr lang="en-US" altLang="en-US" sz="2600" dirty="0" smtClean="0">
                <a:latin typeface="Arial" panose="020B0604020202020204" pitchFamily="34" charset="0"/>
                <a:cs typeface="Arial" panose="020B0604020202020204" pitchFamily="34" charset="0"/>
              </a:rPr>
              <a:t>Programming</a:t>
            </a:r>
            <a:r>
              <a:rPr lang="en-US" altLang="en-US" sz="2600" dirty="0">
                <a:latin typeface="Arial" panose="020B0604020202020204" pitchFamily="34" charset="0"/>
                <a:cs typeface="Arial" panose="020B0604020202020204" pitchFamily="34" charset="0"/>
              </a:rPr>
              <a:t>: SQL, VBA</a:t>
            </a:r>
          </a:p>
          <a:p>
            <a:pPr marL="1182688" lvl="4">
              <a:lnSpc>
                <a:spcPct val="100000"/>
              </a:lnSpc>
              <a:buFontTx/>
              <a:buChar char="•"/>
            </a:pPr>
            <a:r>
              <a:rPr lang="en-US" altLang="en-US" sz="2600" dirty="0">
                <a:latin typeface="Arial" panose="020B0604020202020204" pitchFamily="34" charset="0"/>
                <a:cs typeface="Arial" panose="020B0604020202020204" pitchFamily="34" charset="0"/>
              </a:rPr>
              <a:t>Security provisions: password, access rights, data encryption</a:t>
            </a:r>
          </a:p>
          <a:p>
            <a:pPr>
              <a:lnSpc>
                <a:spcPct val="100000"/>
              </a:lnSpc>
            </a:pPr>
            <a:endParaRPr lang="en-US" altLang="en-US" sz="2800" dirty="0" smtClean="0">
              <a:latin typeface="Arial" panose="020B0604020202020204" pitchFamily="34" charset="0"/>
              <a:cs typeface="Arial" panose="020B0604020202020204" pitchFamily="34" charset="0"/>
            </a:endParaRPr>
          </a:p>
          <a:p>
            <a:pPr>
              <a:lnSpc>
                <a:spcPct val="100000"/>
              </a:lnSpc>
            </a:pPr>
            <a:r>
              <a:rPr lang="en-US" altLang="en-US" sz="2800" dirty="0" smtClean="0">
                <a:latin typeface="Arial" panose="020B0604020202020204" pitchFamily="34" charset="0"/>
                <a:cs typeface="Arial" panose="020B0604020202020204" pitchFamily="34" charset="0"/>
              </a:rPr>
              <a:t>What </a:t>
            </a:r>
            <a:r>
              <a:rPr lang="en-US" altLang="en-US" sz="2800" dirty="0">
                <a:latin typeface="Arial" panose="020B0604020202020204" pitchFamily="34" charset="0"/>
                <a:cs typeface="Arial" panose="020B0604020202020204" pitchFamily="34" charset="0"/>
              </a:rPr>
              <a:t>are the advantages &amp; disadvantages?</a:t>
            </a:r>
          </a:p>
          <a:p>
            <a:pPr lvl="1"/>
            <a:r>
              <a:rPr lang="en-US" altLang="en-US" sz="2800" dirty="0">
                <a:latin typeface="Arial" panose="020B0604020202020204" pitchFamily="34" charset="0"/>
                <a:cs typeface="Arial" panose="020B0604020202020204" pitchFamily="34" charset="0"/>
              </a:rPr>
              <a:t>Cost</a:t>
            </a:r>
          </a:p>
          <a:p>
            <a:pPr lvl="2">
              <a:buFontTx/>
              <a:buChar char="•"/>
            </a:pPr>
            <a:r>
              <a:rPr lang="en-US" altLang="en-US" sz="2800" dirty="0">
                <a:latin typeface="Arial" panose="020B0604020202020204" pitchFamily="34" charset="0"/>
                <a:cs typeface="Arial" panose="020B0604020202020204" pitchFamily="34" charset="0"/>
              </a:rPr>
              <a:t>purchase, maintenance, operational, training, etc.</a:t>
            </a:r>
            <a:br>
              <a:rPr lang="en-US" altLang="en-US" sz="2800" dirty="0">
                <a:latin typeface="Arial" panose="020B0604020202020204" pitchFamily="34" charset="0"/>
                <a:cs typeface="Arial" panose="020B0604020202020204" pitchFamily="34" charset="0"/>
              </a:rPr>
            </a:br>
            <a:endParaRPr lang="en-US" altLang="en-US" sz="2800" dirty="0">
              <a:latin typeface="Arial" panose="020B0604020202020204" pitchFamily="34" charset="0"/>
              <a:cs typeface="Arial" panose="020B0604020202020204" pitchFamily="34" charset="0"/>
            </a:endParaRPr>
          </a:p>
          <a:p>
            <a:pPr lvl="1"/>
            <a:r>
              <a:rPr lang="en-US" altLang="en-US" sz="2800" dirty="0">
                <a:latin typeface="Arial" panose="020B0604020202020204" pitchFamily="34" charset="0"/>
                <a:cs typeface="Arial" panose="020B0604020202020204" pitchFamily="34" charset="0"/>
              </a:rPr>
              <a:t>Features &amp; Tools</a:t>
            </a:r>
          </a:p>
          <a:p>
            <a:pPr lvl="2">
              <a:buFontTx/>
              <a:buChar char="•"/>
            </a:pPr>
            <a:r>
              <a:rPr lang="en-US" altLang="en-US" sz="2800" dirty="0">
                <a:latin typeface="Arial" panose="020B0604020202020204" pitchFamily="34" charset="0"/>
                <a:cs typeface="Arial" panose="020B0604020202020204" pitchFamily="34" charset="0"/>
              </a:rPr>
              <a:t>ease-of-use, performance, DB administration, etc. </a:t>
            </a:r>
          </a:p>
        </p:txBody>
      </p:sp>
      <p:sp>
        <p:nvSpPr>
          <p:cNvPr id="4" name="Title 1"/>
          <p:cNvSpPr txBox="1">
            <a:spLocks/>
          </p:cNvSpPr>
          <p:nvPr/>
        </p:nvSpPr>
        <p:spPr>
          <a:xfrm>
            <a:off x="5405717" y="88864"/>
            <a:ext cx="6786283" cy="983744"/>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pPr algn="l"/>
            <a:r>
              <a:rPr lang="en-GB" dirty="0" smtClean="0"/>
              <a:t>Stage 3 Implementation</a:t>
            </a:r>
            <a:endParaRPr lang="en-GB" dirty="0"/>
          </a:p>
        </p:txBody>
      </p:sp>
      <p:sp>
        <p:nvSpPr>
          <p:cNvPr id="5" name="Rectangle 4"/>
          <p:cNvSpPr/>
          <p:nvPr/>
        </p:nvSpPr>
        <p:spPr>
          <a:xfrm>
            <a:off x="2635625" y="6416818"/>
            <a:ext cx="9556376" cy="369332"/>
          </a:xfrm>
          <a:prstGeom prst="rect">
            <a:avLst/>
          </a:prstGeom>
        </p:spPr>
        <p:txBody>
          <a:bodyPr wrap="square">
            <a:spAutoFit/>
          </a:bodyPr>
          <a:lstStyle/>
          <a:p>
            <a:pPr algn="ctr"/>
            <a:r>
              <a:rPr lang="en-US" altLang="en-US" dirty="0"/>
              <a:t>Database Systems: Design, Implementation, &amp; Management: Rob &amp; </a:t>
            </a:r>
            <a:r>
              <a:rPr lang="en-US" altLang="en-US" dirty="0" smtClean="0"/>
              <a:t>Coronel (2006)</a:t>
            </a:r>
            <a:endParaRPr lang="en-US" altLang="en-US" dirty="0"/>
          </a:p>
        </p:txBody>
      </p:sp>
    </p:spTree>
    <p:extLst>
      <p:ext uri="{BB962C8B-B14F-4D97-AF65-F5344CB8AC3E}">
        <p14:creationId xmlns:p14="http://schemas.microsoft.com/office/powerpoint/2010/main" val="519978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2612" y="334067"/>
            <a:ext cx="6073588" cy="1293028"/>
          </a:xfrm>
        </p:spPr>
        <p:txBody>
          <a:bodyPr/>
          <a:lstStyle/>
          <a:p>
            <a:r>
              <a:rPr lang="en-GB" dirty="0" smtClean="0"/>
              <a:t>Stage 4 Maintenance</a:t>
            </a:r>
            <a:endParaRPr lang="en-GB" dirty="0"/>
          </a:p>
        </p:txBody>
      </p:sp>
      <p:sp>
        <p:nvSpPr>
          <p:cNvPr id="3" name="Content Placeholder 2"/>
          <p:cNvSpPr>
            <a:spLocks noGrp="1"/>
          </p:cNvSpPr>
          <p:nvPr>
            <p:ph idx="1"/>
          </p:nvPr>
        </p:nvSpPr>
        <p:spPr/>
        <p:txBody>
          <a:bodyPr>
            <a:normAutofit/>
          </a:bodyPr>
          <a:lstStyle/>
          <a:p>
            <a:pPr lvl="1"/>
            <a:r>
              <a:rPr lang="en-US" altLang="en-US" sz="2800" dirty="0">
                <a:latin typeface="Arial" panose="020B0604020202020204" pitchFamily="34" charset="0"/>
                <a:cs typeface="Arial" panose="020B0604020202020204" pitchFamily="34" charset="0"/>
              </a:rPr>
              <a:t>General maintenance</a:t>
            </a:r>
          </a:p>
          <a:p>
            <a:pPr lvl="2"/>
            <a:r>
              <a:rPr lang="en-US" altLang="en-US" sz="2800" dirty="0">
                <a:latin typeface="Arial" panose="020B0604020202020204" pitchFamily="34" charset="0"/>
                <a:cs typeface="Arial" panose="020B0604020202020204" pitchFamily="34" charset="0"/>
              </a:rPr>
              <a:t>Security audits, system-usage analysis</a:t>
            </a:r>
          </a:p>
          <a:p>
            <a:endParaRPr lang="en-GB" sz="2800" dirty="0">
              <a:latin typeface="Arial" panose="020B0604020202020204" pitchFamily="34" charset="0"/>
              <a:cs typeface="Arial" panose="020B0604020202020204" pitchFamily="34" charset="0"/>
            </a:endParaRPr>
          </a:p>
        </p:txBody>
      </p:sp>
      <p:sp>
        <p:nvSpPr>
          <p:cNvPr id="4" name="Rectangle 3"/>
          <p:cNvSpPr/>
          <p:nvPr/>
        </p:nvSpPr>
        <p:spPr>
          <a:xfrm>
            <a:off x="2743201" y="6416818"/>
            <a:ext cx="9448800" cy="369332"/>
          </a:xfrm>
          <a:prstGeom prst="rect">
            <a:avLst/>
          </a:prstGeom>
        </p:spPr>
        <p:txBody>
          <a:bodyPr wrap="square">
            <a:spAutoFit/>
          </a:bodyPr>
          <a:lstStyle/>
          <a:p>
            <a:pPr algn="ctr"/>
            <a:r>
              <a:rPr lang="en-US" altLang="en-US" dirty="0"/>
              <a:t>Database Systems: Design, Implementation, &amp; Management: Rob &amp; </a:t>
            </a:r>
            <a:r>
              <a:rPr lang="en-US" altLang="en-US" dirty="0" smtClean="0"/>
              <a:t>Coronel (2006)</a:t>
            </a:r>
            <a:endParaRPr lang="en-US" altLang="en-US" dirty="0"/>
          </a:p>
        </p:txBody>
      </p:sp>
    </p:spTree>
    <p:extLst>
      <p:ext uri="{BB962C8B-B14F-4D97-AF65-F5344CB8AC3E}">
        <p14:creationId xmlns:p14="http://schemas.microsoft.com/office/powerpoint/2010/main" val="20112178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3657" y="209201"/>
            <a:ext cx="11625943" cy="1293028"/>
          </a:xfrm>
        </p:spPr>
        <p:txBody>
          <a:bodyPr/>
          <a:lstStyle/>
          <a:p>
            <a:pPr algn="l"/>
            <a:r>
              <a:rPr lang="en-GB" dirty="0" smtClean="0"/>
              <a:t>Tools to Capture Data and Information</a:t>
            </a:r>
            <a:endParaRPr lang="en-GB" dirty="0"/>
          </a:p>
        </p:txBody>
      </p:sp>
      <p:sp>
        <p:nvSpPr>
          <p:cNvPr id="3" name="Content Placeholder 2"/>
          <p:cNvSpPr>
            <a:spLocks noGrp="1"/>
          </p:cNvSpPr>
          <p:nvPr>
            <p:ph idx="1"/>
          </p:nvPr>
        </p:nvSpPr>
        <p:spPr/>
        <p:txBody>
          <a:bodyPr>
            <a:normAutofit/>
          </a:bodyPr>
          <a:lstStyle/>
          <a:p>
            <a:r>
              <a:rPr lang="en-GB" sz="2800" dirty="0" smtClean="0">
                <a:latin typeface="Arial" panose="020B0604020202020204" pitchFamily="34" charset="0"/>
                <a:cs typeface="Arial" panose="020B0604020202020204" pitchFamily="34" charset="0"/>
              </a:rPr>
              <a:t>Internet search</a:t>
            </a:r>
          </a:p>
          <a:p>
            <a:pPr lvl="1"/>
            <a:r>
              <a:rPr lang="en-GB" sz="2800" dirty="0" smtClean="0">
                <a:latin typeface="Arial" panose="020B0604020202020204" pitchFamily="34" charset="0"/>
                <a:cs typeface="Arial" panose="020B0604020202020204" pitchFamily="34" charset="0"/>
              </a:rPr>
              <a:t>Specific web sites – list the websites used</a:t>
            </a:r>
          </a:p>
          <a:p>
            <a:pPr lvl="1"/>
            <a:endParaRPr lang="en-GB" sz="2800" dirty="0">
              <a:latin typeface="Arial" panose="020B0604020202020204" pitchFamily="34" charset="0"/>
              <a:cs typeface="Arial" panose="020B0604020202020204" pitchFamily="34" charset="0"/>
            </a:endParaRPr>
          </a:p>
          <a:p>
            <a:pPr lvl="1"/>
            <a:r>
              <a:rPr lang="en-GB" sz="2800" dirty="0" smtClean="0">
                <a:latin typeface="Arial" panose="020B0604020202020204" pitchFamily="34" charset="0"/>
                <a:cs typeface="Arial" panose="020B0604020202020204" pitchFamily="34" charset="0"/>
              </a:rPr>
              <a:t>Microsoft Access – database</a:t>
            </a:r>
          </a:p>
          <a:p>
            <a:pPr lvl="1"/>
            <a:r>
              <a:rPr lang="en-GB" sz="2800" dirty="0" smtClean="0">
                <a:latin typeface="Arial" panose="020B0604020202020204" pitchFamily="34" charset="0"/>
                <a:cs typeface="Arial" panose="020B0604020202020204" pitchFamily="34" charset="0"/>
              </a:rPr>
              <a:t>Microsoft Word – record findings</a:t>
            </a:r>
          </a:p>
          <a:p>
            <a:pPr lvl="1"/>
            <a:r>
              <a:rPr lang="en-GB" sz="2800" dirty="0" smtClean="0">
                <a:latin typeface="Arial" panose="020B0604020202020204" pitchFamily="34" charset="0"/>
                <a:cs typeface="Arial" panose="020B0604020202020204" pitchFamily="34" charset="0"/>
              </a:rPr>
              <a:t>Library – </a:t>
            </a:r>
            <a:r>
              <a:rPr lang="en-GB" sz="2800" dirty="0" err="1" smtClean="0">
                <a:latin typeface="Arial" panose="020B0604020202020204" pitchFamily="34" charset="0"/>
                <a:cs typeface="Arial" panose="020B0604020202020204" pitchFamily="34" charset="0"/>
              </a:rPr>
              <a:t>eshelf</a:t>
            </a:r>
            <a:r>
              <a:rPr lang="en-GB" sz="2800" dirty="0" smtClean="0">
                <a:latin typeface="Arial" panose="020B0604020202020204" pitchFamily="34" charset="0"/>
                <a:cs typeface="Arial" panose="020B0604020202020204" pitchFamily="34" charset="0"/>
              </a:rPr>
              <a:t> to record books  and resources</a:t>
            </a:r>
          </a:p>
        </p:txBody>
      </p:sp>
    </p:spTree>
    <p:extLst>
      <p:ext uri="{BB962C8B-B14F-4D97-AF65-F5344CB8AC3E}">
        <p14:creationId xmlns:p14="http://schemas.microsoft.com/office/powerpoint/2010/main" val="5142699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226618"/>
            <a:ext cx="8610600" cy="1293028"/>
          </a:xfrm>
        </p:spPr>
        <p:txBody>
          <a:bodyPr/>
          <a:lstStyle/>
          <a:p>
            <a:r>
              <a:rPr lang="en-GB" dirty="0" smtClean="0"/>
              <a:t>Tools</a:t>
            </a:r>
            <a:endParaRPr lang="en-GB" dirty="0"/>
          </a:p>
        </p:txBody>
      </p:sp>
      <p:sp>
        <p:nvSpPr>
          <p:cNvPr id="3" name="Content Placeholder 2"/>
          <p:cNvSpPr>
            <a:spLocks noGrp="1"/>
          </p:cNvSpPr>
          <p:nvPr>
            <p:ph idx="1"/>
          </p:nvPr>
        </p:nvSpPr>
        <p:spPr>
          <a:xfrm>
            <a:off x="689001" y="992008"/>
            <a:ext cx="11059886" cy="5447212"/>
          </a:xfrm>
        </p:spPr>
        <p:txBody>
          <a:bodyPr>
            <a:noAutofit/>
          </a:bodyPr>
          <a:lstStyle/>
          <a:p>
            <a:pPr marL="0" indent="0">
              <a:buNone/>
            </a:pPr>
            <a:r>
              <a:rPr lang="en-GB" sz="2800" dirty="0" smtClean="0">
                <a:latin typeface="Arial" panose="020B0604020202020204" pitchFamily="34" charset="0"/>
                <a:cs typeface="Arial" panose="020B0604020202020204" pitchFamily="34" charset="0"/>
              </a:rPr>
              <a:t>Database tools</a:t>
            </a:r>
          </a:p>
          <a:p>
            <a:r>
              <a:rPr lang="en-GB" sz="2800" dirty="0" smtClean="0">
                <a:latin typeface="Arial" panose="020B0604020202020204" pitchFamily="34" charset="0"/>
                <a:cs typeface="Arial" panose="020B0604020202020204" pitchFamily="34" charset="0"/>
              </a:rPr>
              <a:t>Track and record data on a regular basis</a:t>
            </a:r>
          </a:p>
          <a:p>
            <a:r>
              <a:rPr lang="en-GB" sz="2800" dirty="0">
                <a:latin typeface="Arial" panose="020B0604020202020204" pitchFamily="34" charset="0"/>
                <a:cs typeface="Arial" panose="020B0604020202020204" pitchFamily="34" charset="0"/>
              </a:rPr>
              <a:t>Frequently perform actions</a:t>
            </a:r>
          </a:p>
          <a:p>
            <a:r>
              <a:rPr lang="en-GB" sz="2800" dirty="0" smtClean="0">
                <a:latin typeface="Arial" panose="020B0604020202020204" pitchFamily="34" charset="0"/>
                <a:cs typeface="Arial" panose="020B0604020202020204" pitchFamily="34" charset="0"/>
              </a:rPr>
              <a:t>Display</a:t>
            </a:r>
            <a:r>
              <a:rPr lang="en-GB" sz="2800" dirty="0">
                <a:latin typeface="Arial" panose="020B0604020202020204" pitchFamily="34" charset="0"/>
                <a:cs typeface="Arial" panose="020B0604020202020204" pitchFamily="34" charset="0"/>
              </a:rPr>
              <a:t>, export, or print subsets of that </a:t>
            </a:r>
            <a:r>
              <a:rPr lang="en-GB" sz="2800" dirty="0" smtClean="0">
                <a:latin typeface="Arial" panose="020B0604020202020204" pitchFamily="34" charset="0"/>
                <a:cs typeface="Arial" panose="020B0604020202020204" pitchFamily="34" charset="0"/>
              </a:rPr>
              <a:t>data</a:t>
            </a:r>
          </a:p>
          <a:p>
            <a:r>
              <a:rPr lang="en-GB" sz="2800" dirty="0" smtClean="0">
                <a:latin typeface="Arial" panose="020B0604020202020204" pitchFamily="34" charset="0"/>
                <a:cs typeface="Arial" panose="020B0604020202020204" pitchFamily="34" charset="0"/>
              </a:rPr>
              <a:t>Access reports - produce </a:t>
            </a:r>
            <a:r>
              <a:rPr lang="en-GB" sz="2800" dirty="0">
                <a:latin typeface="Arial" panose="020B0604020202020204" pitchFamily="34" charset="0"/>
                <a:cs typeface="Arial" panose="020B0604020202020204" pitchFamily="34" charset="0"/>
              </a:rPr>
              <a:t>a variety of reports or mailing labels.</a:t>
            </a:r>
          </a:p>
          <a:p>
            <a:endParaRPr lang="en-GB" sz="2800" dirty="0" smtClean="0">
              <a:latin typeface="Arial" panose="020B0604020202020204" pitchFamily="34" charset="0"/>
              <a:cs typeface="Arial" panose="020B0604020202020204" pitchFamily="34" charset="0"/>
            </a:endParaRPr>
          </a:p>
          <a:p>
            <a:r>
              <a:rPr lang="en-GB" sz="2800" dirty="0">
                <a:latin typeface="Arial" panose="020B0604020202020204" pitchFamily="34" charset="0"/>
                <a:cs typeface="Arial" panose="020B0604020202020204" pitchFamily="34" charset="0"/>
              </a:rPr>
              <a:t>Access provides more structure for your </a:t>
            </a:r>
            <a:r>
              <a:rPr lang="en-GB" sz="2800" dirty="0" smtClean="0">
                <a:latin typeface="Arial" panose="020B0604020202020204" pitchFamily="34" charset="0"/>
                <a:cs typeface="Arial" panose="020B0604020202020204" pitchFamily="34" charset="0"/>
              </a:rPr>
              <a:t>data;</a:t>
            </a:r>
          </a:p>
          <a:p>
            <a:pPr lvl="1"/>
            <a:r>
              <a:rPr lang="en-GB" sz="2800" dirty="0" smtClean="0">
                <a:latin typeface="Arial" panose="020B0604020202020204" pitchFamily="34" charset="0"/>
                <a:cs typeface="Arial" panose="020B0604020202020204" pitchFamily="34" charset="0"/>
              </a:rPr>
              <a:t>control </a:t>
            </a:r>
            <a:r>
              <a:rPr lang="en-GB" sz="2800" dirty="0">
                <a:latin typeface="Arial" panose="020B0604020202020204" pitchFamily="34" charset="0"/>
                <a:cs typeface="Arial" panose="020B0604020202020204" pitchFamily="34" charset="0"/>
              </a:rPr>
              <a:t>what types of data can be entered, </a:t>
            </a:r>
            <a:endParaRPr lang="en-GB" sz="2800" dirty="0" smtClean="0">
              <a:latin typeface="Arial" panose="020B0604020202020204" pitchFamily="34" charset="0"/>
              <a:cs typeface="Arial" panose="020B0604020202020204" pitchFamily="34" charset="0"/>
            </a:endParaRPr>
          </a:p>
          <a:p>
            <a:pPr lvl="1"/>
            <a:r>
              <a:rPr lang="en-GB" sz="2800" dirty="0" smtClean="0">
                <a:latin typeface="Arial" panose="020B0604020202020204" pitchFamily="34" charset="0"/>
                <a:cs typeface="Arial" panose="020B0604020202020204" pitchFamily="34" charset="0"/>
              </a:rPr>
              <a:t>what </a:t>
            </a:r>
            <a:r>
              <a:rPr lang="en-GB" sz="2800" dirty="0">
                <a:latin typeface="Arial" panose="020B0604020202020204" pitchFamily="34" charset="0"/>
                <a:cs typeface="Arial" panose="020B0604020202020204" pitchFamily="34" charset="0"/>
              </a:rPr>
              <a:t>values can be entered, </a:t>
            </a:r>
            <a:endParaRPr lang="en-GB" sz="2800" dirty="0" smtClean="0">
              <a:latin typeface="Arial" panose="020B0604020202020204" pitchFamily="34" charset="0"/>
              <a:cs typeface="Arial" panose="020B0604020202020204" pitchFamily="34" charset="0"/>
            </a:endParaRPr>
          </a:p>
          <a:p>
            <a:pPr lvl="1"/>
            <a:r>
              <a:rPr lang="en-GB" sz="2800" dirty="0" smtClean="0">
                <a:latin typeface="Arial" panose="020B0604020202020204" pitchFamily="34" charset="0"/>
                <a:cs typeface="Arial" panose="020B0604020202020204" pitchFamily="34" charset="0"/>
              </a:rPr>
              <a:t>specify </a:t>
            </a:r>
            <a:r>
              <a:rPr lang="en-GB" sz="2800" dirty="0">
                <a:latin typeface="Arial" panose="020B0604020202020204" pitchFamily="34" charset="0"/>
                <a:cs typeface="Arial" panose="020B0604020202020204" pitchFamily="34" charset="0"/>
              </a:rPr>
              <a:t>how data in one table is related to data in other tables.</a:t>
            </a:r>
            <a:r>
              <a:rPr lang="en-GB" sz="2800" dirty="0" smtClean="0">
                <a:latin typeface="Arial" panose="020B0604020202020204" pitchFamily="34" charset="0"/>
                <a:cs typeface="Arial" panose="020B0604020202020204" pitchFamily="34" charset="0"/>
              </a:rPr>
              <a:t> </a:t>
            </a:r>
          </a:p>
          <a:p>
            <a:pPr lvl="1"/>
            <a:r>
              <a:rPr lang="en-GB" sz="2800" dirty="0" smtClean="0">
                <a:latin typeface="Arial" panose="020B0604020202020204" pitchFamily="34" charset="0"/>
                <a:cs typeface="Arial" panose="020B0604020202020204" pitchFamily="34" charset="0"/>
              </a:rPr>
              <a:t>summarise </a:t>
            </a:r>
            <a:r>
              <a:rPr lang="en-GB" sz="2800" dirty="0">
                <a:latin typeface="Arial" panose="020B0604020202020204" pitchFamily="34" charset="0"/>
                <a:cs typeface="Arial" panose="020B0604020202020204" pitchFamily="34" charset="0"/>
              </a:rPr>
              <a:t>data in printed or electronic </a:t>
            </a:r>
            <a:r>
              <a:rPr lang="en-GB" sz="2800" dirty="0" smtClean="0">
                <a:latin typeface="Arial" panose="020B0604020202020204" pitchFamily="34" charset="0"/>
                <a:cs typeface="Arial" panose="020B0604020202020204" pitchFamily="34" charset="0"/>
              </a:rPr>
              <a:t>form</a:t>
            </a:r>
          </a:p>
        </p:txBody>
      </p:sp>
      <p:sp>
        <p:nvSpPr>
          <p:cNvPr id="4" name="Rectangle 3"/>
          <p:cNvSpPr/>
          <p:nvPr/>
        </p:nvSpPr>
        <p:spPr>
          <a:xfrm>
            <a:off x="2702859" y="6439220"/>
            <a:ext cx="9489141" cy="369332"/>
          </a:xfrm>
          <a:prstGeom prst="rect">
            <a:avLst/>
          </a:prstGeom>
        </p:spPr>
        <p:txBody>
          <a:bodyPr wrap="square">
            <a:spAutoFit/>
          </a:bodyPr>
          <a:lstStyle/>
          <a:p>
            <a:pPr algn="ctr"/>
            <a:r>
              <a:rPr lang="en-US" altLang="en-US" dirty="0"/>
              <a:t>Database Systems: Design, Implementation, &amp; Management: Rob &amp; </a:t>
            </a:r>
            <a:r>
              <a:rPr lang="en-US" altLang="en-US" dirty="0" smtClean="0"/>
              <a:t>Coronel (2006)</a:t>
            </a:r>
            <a:endParaRPr lang="en-US" altLang="en-US" dirty="0"/>
          </a:p>
        </p:txBody>
      </p:sp>
    </p:spTree>
    <p:extLst>
      <p:ext uri="{BB962C8B-B14F-4D97-AF65-F5344CB8AC3E}">
        <p14:creationId xmlns:p14="http://schemas.microsoft.com/office/powerpoint/2010/main" val="7246611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33400" y="542304"/>
            <a:ext cx="9459686" cy="6124754"/>
          </a:xfrm>
          <a:prstGeom prst="rect">
            <a:avLst/>
          </a:prstGeom>
        </p:spPr>
        <p:txBody>
          <a:bodyPr wrap="square">
            <a:spAutoFit/>
          </a:bodyPr>
          <a:lstStyle/>
          <a:p>
            <a:r>
              <a:rPr lang="en-GB" sz="2800" dirty="0" smtClean="0">
                <a:latin typeface="Arial" panose="020B0604020202020204" pitchFamily="34" charset="0"/>
                <a:cs typeface="Arial" panose="020B0604020202020204" pitchFamily="34" charset="0"/>
              </a:rPr>
              <a:t>Database tools appropriate when </a:t>
            </a:r>
            <a:r>
              <a:rPr lang="en-GB" sz="2800" dirty="0">
                <a:latin typeface="Arial" panose="020B0604020202020204" pitchFamily="34" charset="0"/>
                <a:cs typeface="Arial" panose="020B0604020202020204" pitchFamily="34" charset="0"/>
              </a:rPr>
              <a:t>you</a:t>
            </a:r>
            <a:r>
              <a:rPr lang="en-GB" sz="2800" dirty="0" smtClean="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Need to store information in a structured format.</a:t>
            </a:r>
          </a:p>
          <a:p>
            <a:pPr marL="285750" indent="-28575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Anticipate </a:t>
            </a:r>
            <a:r>
              <a:rPr lang="en-GB" sz="2800" dirty="0">
                <a:latin typeface="Arial" panose="020B0604020202020204" pitchFamily="34" charset="0"/>
                <a:cs typeface="Arial" panose="020B0604020202020204" pitchFamily="34" charset="0"/>
              </a:rPr>
              <a:t>many people working in the database and you want robust options that safely handle updates to your data, such as record locking and conflict resolution</a:t>
            </a:r>
            <a:r>
              <a:rPr lang="en-GB" sz="2800" dirty="0" smtClean="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Anticipate the need to add more tables to a data set that originated as a flat or </a:t>
            </a:r>
            <a:r>
              <a:rPr lang="en-GB" sz="2800" dirty="0" err="1">
                <a:latin typeface="Arial" panose="020B0604020202020204" pitchFamily="34" charset="0"/>
                <a:cs typeface="Arial" panose="020B0604020202020204" pitchFamily="34" charset="0"/>
              </a:rPr>
              <a:t>nonrelational</a:t>
            </a:r>
            <a:r>
              <a:rPr lang="en-GB" sz="2800" dirty="0">
                <a:latin typeface="Arial" panose="020B0604020202020204" pitchFamily="34" charset="0"/>
                <a:cs typeface="Arial" panose="020B0604020202020204" pitchFamily="34" charset="0"/>
              </a:rPr>
              <a:t> table</a:t>
            </a:r>
            <a:r>
              <a:rPr lang="en-GB" sz="2800" dirty="0" smtClean="0">
                <a:latin typeface="Arial" panose="020B0604020202020204" pitchFamily="34" charset="0"/>
                <a:cs typeface="Arial" panose="020B0604020202020204" pitchFamily="34" charset="0"/>
              </a:rPr>
              <a:t>.</a:t>
            </a:r>
          </a:p>
          <a:p>
            <a:endParaRPr lang="en-GB" sz="28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Want to run complex queries</a:t>
            </a:r>
            <a:r>
              <a:rPr lang="en-GB" sz="2800" dirty="0" smtClean="0">
                <a:latin typeface="Arial" panose="020B0604020202020204" pitchFamily="34" charset="0"/>
                <a:cs typeface="Arial" panose="020B0604020202020204" pitchFamily="34" charset="0"/>
              </a:rPr>
              <a:t>.</a:t>
            </a:r>
          </a:p>
          <a:p>
            <a:endParaRPr lang="en-GB" sz="2800" dirty="0" smtClean="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800" dirty="0" smtClean="0">
                <a:latin typeface="Arial" panose="020B0604020202020204" pitchFamily="34" charset="0"/>
                <a:cs typeface="Arial" panose="020B0604020202020204" pitchFamily="34" charset="0"/>
              </a:rPr>
              <a:t>Value fact based decision making</a:t>
            </a:r>
            <a:endParaRPr lang="en-GB" sz="2800" dirty="0">
              <a:latin typeface="Arial" panose="020B0604020202020204" pitchFamily="34" charset="0"/>
              <a:cs typeface="Arial" panose="020B0604020202020204" pitchFamily="34" charset="0"/>
            </a:endParaRPr>
          </a:p>
        </p:txBody>
      </p:sp>
      <p:sp>
        <p:nvSpPr>
          <p:cNvPr id="3" name="Title 1"/>
          <p:cNvSpPr txBox="1">
            <a:spLocks/>
          </p:cNvSpPr>
          <p:nvPr/>
        </p:nvSpPr>
        <p:spPr>
          <a:xfrm>
            <a:off x="7772400" y="340059"/>
            <a:ext cx="4003650" cy="718720"/>
          </a:xfrm>
          <a:prstGeom prst="rect">
            <a:avLst/>
          </a:prstGeom>
        </p:spPr>
        <p:txBody>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smtClean="0"/>
              <a:t>Tools Benefits</a:t>
            </a:r>
            <a:endParaRPr lang="en-GB" dirty="0"/>
          </a:p>
        </p:txBody>
      </p:sp>
    </p:spTree>
    <p:extLst>
      <p:ext uri="{BB962C8B-B14F-4D97-AF65-F5344CB8AC3E}">
        <p14:creationId xmlns:p14="http://schemas.microsoft.com/office/powerpoint/2010/main" val="215820275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34342" y="0"/>
            <a:ext cx="8610600" cy="1293028"/>
          </a:xfrm>
        </p:spPr>
        <p:txBody>
          <a:bodyPr/>
          <a:lstStyle/>
          <a:p>
            <a:r>
              <a:rPr lang="en-GB" dirty="0" smtClean="0"/>
              <a:t>Current trends</a:t>
            </a:r>
            <a:endParaRPr lang="en-GB" dirty="0"/>
          </a:p>
        </p:txBody>
      </p:sp>
      <p:sp>
        <p:nvSpPr>
          <p:cNvPr id="3" name="Content Placeholder 2"/>
          <p:cNvSpPr>
            <a:spLocks noGrp="1"/>
          </p:cNvSpPr>
          <p:nvPr>
            <p:ph idx="1"/>
          </p:nvPr>
        </p:nvSpPr>
        <p:spPr>
          <a:xfrm>
            <a:off x="674914" y="1404257"/>
            <a:ext cx="4909458" cy="5040086"/>
          </a:xfrm>
        </p:spPr>
        <p:txBody>
          <a:bodyPr>
            <a:noAutofit/>
          </a:bodyPr>
          <a:lstStyle/>
          <a:p>
            <a:r>
              <a:rPr lang="en-GB" sz="2800" dirty="0" smtClean="0">
                <a:latin typeface="Arial" panose="020B0604020202020204" pitchFamily="34" charset="0"/>
                <a:cs typeface="Arial" panose="020B0604020202020204" pitchFamily="34" charset="0"/>
              </a:rPr>
              <a:t>Use of Cloud services –</a:t>
            </a:r>
          </a:p>
          <a:p>
            <a:pPr marL="0" indent="0">
              <a:buNone/>
            </a:pPr>
            <a:r>
              <a:rPr lang="en-GB" sz="2800" dirty="0" smtClean="0">
                <a:latin typeface="Arial" panose="020B0604020202020204" pitchFamily="34" charset="0"/>
                <a:cs typeface="Arial" panose="020B0604020202020204" pitchFamily="34" charset="0"/>
              </a:rPr>
              <a:t> </a:t>
            </a:r>
          </a:p>
          <a:p>
            <a:pPr lvl="1"/>
            <a:r>
              <a:rPr lang="en-GB" sz="2800" dirty="0" smtClean="0">
                <a:latin typeface="Arial" panose="020B0604020202020204" pitchFamily="34" charset="0"/>
                <a:cs typeface="Arial" panose="020B0604020202020204" pitchFamily="34" charset="0"/>
              </a:rPr>
              <a:t>Storage</a:t>
            </a:r>
          </a:p>
          <a:p>
            <a:pPr lvl="2"/>
            <a:r>
              <a:rPr lang="en-GB" sz="2800" dirty="0" smtClean="0">
                <a:latin typeface="Arial" panose="020B0604020202020204" pitchFamily="34" charset="0"/>
                <a:cs typeface="Arial" panose="020B0604020202020204" pitchFamily="34" charset="0"/>
              </a:rPr>
              <a:t>OneDrive, </a:t>
            </a:r>
          </a:p>
          <a:p>
            <a:pPr lvl="2"/>
            <a:r>
              <a:rPr lang="en-GB" sz="2800" dirty="0" smtClean="0">
                <a:latin typeface="Arial" panose="020B0604020202020204" pitchFamily="34" charset="0"/>
                <a:cs typeface="Arial" panose="020B0604020202020204" pitchFamily="34" charset="0"/>
              </a:rPr>
              <a:t>Dropbox</a:t>
            </a:r>
          </a:p>
          <a:p>
            <a:pPr lvl="1"/>
            <a:r>
              <a:rPr lang="en-GB" sz="2800" dirty="0" smtClean="0">
                <a:latin typeface="Arial" panose="020B0604020202020204" pitchFamily="34" charset="0"/>
                <a:cs typeface="Arial" panose="020B0604020202020204" pitchFamily="34" charset="0"/>
              </a:rPr>
              <a:t>Office 365</a:t>
            </a:r>
          </a:p>
          <a:p>
            <a:pPr lvl="2"/>
            <a:r>
              <a:rPr lang="en-GB" sz="2800" dirty="0" smtClean="0">
                <a:latin typeface="Arial" panose="020B0604020202020204" pitchFamily="34" charset="0"/>
                <a:cs typeface="Arial" panose="020B0604020202020204" pitchFamily="34" charset="0"/>
              </a:rPr>
              <a:t>Word</a:t>
            </a:r>
          </a:p>
          <a:p>
            <a:pPr lvl="2"/>
            <a:r>
              <a:rPr lang="en-GB" sz="2800" dirty="0" smtClean="0">
                <a:latin typeface="Arial" panose="020B0604020202020204" pitchFamily="34" charset="0"/>
                <a:cs typeface="Arial" panose="020B0604020202020204" pitchFamily="34" charset="0"/>
              </a:rPr>
              <a:t>Access </a:t>
            </a:r>
            <a:r>
              <a:rPr lang="en-GB" sz="2800" dirty="0" err="1" smtClean="0">
                <a:latin typeface="Arial" panose="020B0604020202020204" pitchFamily="34" charset="0"/>
                <a:cs typeface="Arial" panose="020B0604020202020204" pitchFamily="34" charset="0"/>
              </a:rPr>
              <a:t>etc</a:t>
            </a:r>
            <a:endParaRPr lang="en-GB" sz="2800" dirty="0" smtClean="0">
              <a:latin typeface="Arial" panose="020B0604020202020204" pitchFamily="34" charset="0"/>
              <a:cs typeface="Arial" panose="020B0604020202020204" pitchFamily="34" charset="0"/>
            </a:endParaRPr>
          </a:p>
          <a:p>
            <a:pPr lvl="1"/>
            <a:r>
              <a:rPr lang="en-GB" sz="2800" dirty="0" smtClean="0">
                <a:latin typeface="Arial" panose="020B0604020202020204" pitchFamily="34" charset="0"/>
                <a:cs typeface="Arial" panose="020B0604020202020204" pitchFamily="34" charset="0"/>
              </a:rPr>
              <a:t>OpenOffice</a:t>
            </a:r>
          </a:p>
          <a:p>
            <a:pPr lvl="2"/>
            <a:r>
              <a:rPr lang="en-GB" sz="2800" dirty="0" smtClean="0">
                <a:latin typeface="Arial" panose="020B0604020202020204" pitchFamily="34" charset="0"/>
                <a:cs typeface="Arial" panose="020B0604020202020204" pitchFamily="34" charset="0"/>
              </a:rPr>
              <a:t>Word</a:t>
            </a:r>
          </a:p>
          <a:p>
            <a:pPr lvl="2"/>
            <a:r>
              <a:rPr lang="en-GB" sz="2800" dirty="0" smtClean="0">
                <a:latin typeface="Arial" panose="020B0604020202020204" pitchFamily="34" charset="0"/>
                <a:cs typeface="Arial" panose="020B0604020202020204" pitchFamily="34" charset="0"/>
              </a:rPr>
              <a:t>Database </a:t>
            </a:r>
            <a:r>
              <a:rPr lang="en-GB" sz="2800" dirty="0" err="1" smtClean="0">
                <a:latin typeface="Arial" panose="020B0604020202020204" pitchFamily="34" charset="0"/>
                <a:cs typeface="Arial" panose="020B0604020202020204" pitchFamily="34" charset="0"/>
              </a:rPr>
              <a:t>etc</a:t>
            </a:r>
            <a:endParaRPr lang="en-GB" sz="2800" dirty="0" smtClean="0">
              <a:latin typeface="Arial" panose="020B0604020202020204" pitchFamily="34" charset="0"/>
              <a:cs typeface="Arial" panose="020B0604020202020204" pitchFamily="34" charset="0"/>
            </a:endParaRPr>
          </a:p>
        </p:txBody>
      </p:sp>
      <p:sp>
        <p:nvSpPr>
          <p:cNvPr id="4" name="Rectangle 3"/>
          <p:cNvSpPr/>
          <p:nvPr/>
        </p:nvSpPr>
        <p:spPr>
          <a:xfrm>
            <a:off x="5584372" y="2224148"/>
            <a:ext cx="6096000" cy="4832092"/>
          </a:xfrm>
          <a:prstGeom prst="rect">
            <a:avLst/>
          </a:prstGeom>
        </p:spPr>
        <p:txBody>
          <a:bodyPr>
            <a:spAutoFit/>
          </a:bodyPr>
          <a:lstStyle/>
          <a:p>
            <a:pPr lvl="1"/>
            <a:r>
              <a:rPr lang="en-GB" sz="2800" dirty="0">
                <a:latin typeface="Arial" panose="020B0604020202020204" pitchFamily="34" charset="0"/>
                <a:cs typeface="Arial" panose="020B0604020202020204" pitchFamily="34" charset="0"/>
              </a:rPr>
              <a:t>Social media</a:t>
            </a:r>
          </a:p>
          <a:p>
            <a:pPr lvl="1"/>
            <a:r>
              <a:rPr lang="en-GB" sz="2800" dirty="0" err="1">
                <a:latin typeface="Arial" panose="020B0604020202020204" pitchFamily="34" charset="0"/>
                <a:cs typeface="Arial" panose="020B0604020202020204" pitchFamily="34" charset="0"/>
              </a:rPr>
              <a:t>Googletrends</a:t>
            </a:r>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Internet sites –blogs, Wiki </a:t>
            </a:r>
            <a:r>
              <a:rPr lang="en-GB" sz="2800" dirty="0" err="1">
                <a:latin typeface="Arial" panose="020B0604020202020204" pitchFamily="34" charset="0"/>
                <a:cs typeface="Arial" panose="020B0604020202020204" pitchFamily="34" charset="0"/>
              </a:rPr>
              <a:t>etc</a:t>
            </a:r>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Database trends – SQL, </a:t>
            </a:r>
            <a:r>
              <a:rPr lang="en-GB" sz="2800" dirty="0" err="1">
                <a:latin typeface="Arial" panose="020B0604020202020204" pitchFamily="34" charset="0"/>
                <a:cs typeface="Arial" panose="020B0604020202020204" pitchFamily="34" charset="0"/>
              </a:rPr>
              <a:t>noSQL</a:t>
            </a:r>
            <a:r>
              <a:rPr lang="en-GB" sz="2800" dirty="0">
                <a:latin typeface="Arial" panose="020B0604020202020204" pitchFamily="34" charset="0"/>
                <a:cs typeface="Arial" panose="020B0604020202020204" pitchFamily="34" charset="0"/>
              </a:rPr>
              <a:t>, </a:t>
            </a:r>
            <a:r>
              <a:rPr lang="en-GB" sz="2800" dirty="0" smtClean="0">
                <a:latin typeface="Arial" panose="020B0604020202020204" pitchFamily="34" charset="0"/>
                <a:cs typeface="Arial" panose="020B0604020202020204" pitchFamily="34" charset="0"/>
              </a:rPr>
              <a:t>Tableau</a:t>
            </a:r>
          </a:p>
          <a:p>
            <a:pPr lvl="1"/>
            <a:r>
              <a:rPr lang="en-GB" sz="2800" dirty="0" smtClean="0">
                <a:latin typeface="Arial" panose="020B0604020202020204" pitchFamily="34" charset="0"/>
                <a:cs typeface="Arial" panose="020B0604020202020204" pitchFamily="34" charset="0"/>
              </a:rPr>
              <a:t>Recorders</a:t>
            </a:r>
          </a:p>
          <a:p>
            <a:pPr lvl="1"/>
            <a:r>
              <a:rPr lang="en-GB" sz="2800" dirty="0" smtClean="0">
                <a:latin typeface="Arial" panose="020B0604020202020204" pitchFamily="34" charset="0"/>
                <a:cs typeface="Arial" panose="020B0604020202020204" pitchFamily="34" charset="0"/>
              </a:rPr>
              <a:t>Maps – GIS/Navigation recorders</a:t>
            </a:r>
            <a:endParaRPr lang="en-GB" sz="2800" dirty="0">
              <a:latin typeface="Arial" panose="020B0604020202020204" pitchFamily="34" charset="0"/>
              <a:cs typeface="Arial" panose="020B0604020202020204" pitchFamily="34" charset="0"/>
            </a:endParaRPr>
          </a:p>
          <a:p>
            <a:pPr lvl="1"/>
            <a:endParaRPr lang="en-GB" sz="2800" dirty="0">
              <a:latin typeface="Arial" panose="020B0604020202020204" pitchFamily="34" charset="0"/>
              <a:cs typeface="Arial" panose="020B0604020202020204" pitchFamily="34" charset="0"/>
            </a:endParaRPr>
          </a:p>
          <a:p>
            <a:pPr lvl="1"/>
            <a:r>
              <a:rPr lang="en-GB" sz="2800" dirty="0">
                <a:latin typeface="Arial" panose="020B0604020202020204" pitchFamily="34" charset="0"/>
                <a:cs typeface="Arial" panose="020B0604020202020204" pitchFamily="34" charset="0"/>
              </a:rPr>
              <a:t>All data captured has to be verified</a:t>
            </a:r>
          </a:p>
          <a:p>
            <a:pPr lvl="1"/>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818192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26919" y="303107"/>
            <a:ext cx="7197726" cy="2421464"/>
          </a:xfrm>
        </p:spPr>
        <p:txBody>
          <a:bodyPr/>
          <a:lstStyle/>
          <a:p>
            <a:r>
              <a:rPr lang="en-GB" dirty="0" smtClean="0"/>
              <a:t>Generating Data Trends</a:t>
            </a:r>
            <a:endParaRPr lang="en-GB" dirty="0"/>
          </a:p>
        </p:txBody>
      </p:sp>
      <p:sp>
        <p:nvSpPr>
          <p:cNvPr id="3" name="Subtitle 2"/>
          <p:cNvSpPr>
            <a:spLocks noGrp="1"/>
          </p:cNvSpPr>
          <p:nvPr>
            <p:ph type="subTitle" idx="1"/>
          </p:nvPr>
        </p:nvSpPr>
        <p:spPr>
          <a:xfrm>
            <a:off x="4876799" y="3715172"/>
            <a:ext cx="7197726" cy="1405467"/>
          </a:xfrm>
        </p:spPr>
        <p:txBody>
          <a:bodyPr>
            <a:normAutofit/>
          </a:bodyPr>
          <a:lstStyle/>
          <a:p>
            <a:pPr algn="ctr"/>
            <a:r>
              <a:rPr lang="en-GB" sz="4000" dirty="0" smtClean="0"/>
              <a:t>We all Do It</a:t>
            </a:r>
            <a:endParaRPr lang="en-GB" sz="4000" dirty="0"/>
          </a:p>
        </p:txBody>
      </p:sp>
    </p:spTree>
    <p:extLst>
      <p:ext uri="{BB962C8B-B14F-4D97-AF65-F5344CB8AC3E}">
        <p14:creationId xmlns:p14="http://schemas.microsoft.com/office/powerpoint/2010/main" val="141695239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795360" y="4603174"/>
            <a:ext cx="10881360" cy="892552"/>
          </a:xfrm>
          <a:prstGeom prst="rect">
            <a:avLst/>
          </a:prstGeom>
        </p:spPr>
        <p:txBody>
          <a:bodyPr wrap="square">
            <a:spAutoFit/>
          </a:bodyPr>
          <a:lstStyle/>
          <a:p>
            <a:pPr algn="just"/>
            <a:r>
              <a:rPr lang="en-GB" sz="2600" dirty="0" smtClean="0"/>
              <a:t>What is possible with a map? </a:t>
            </a:r>
          </a:p>
          <a:p>
            <a:pPr algn="just"/>
            <a:r>
              <a:rPr lang="en-GB" sz="2600" dirty="0"/>
              <a:t>	</a:t>
            </a:r>
          </a:p>
        </p:txBody>
      </p:sp>
      <p:sp>
        <p:nvSpPr>
          <p:cNvPr id="3" name="Rectangle 2"/>
          <p:cNvSpPr/>
          <p:nvPr/>
        </p:nvSpPr>
        <p:spPr>
          <a:xfrm>
            <a:off x="795360" y="1889683"/>
            <a:ext cx="9028385" cy="1692771"/>
          </a:xfrm>
          <a:prstGeom prst="rect">
            <a:avLst/>
          </a:prstGeom>
        </p:spPr>
        <p:txBody>
          <a:bodyPr wrap="square">
            <a:spAutoFit/>
          </a:bodyPr>
          <a:lstStyle/>
          <a:p>
            <a:pPr algn="just"/>
            <a:r>
              <a:rPr lang="en-GB" sz="2600" dirty="0" smtClean="0"/>
              <a:t>Users upload photos </a:t>
            </a:r>
            <a:r>
              <a:rPr lang="en-GB" sz="2600" dirty="0"/>
              <a:t>to </a:t>
            </a:r>
            <a:r>
              <a:rPr lang="en-GB" sz="2600" dirty="0" err="1" smtClean="0"/>
              <a:t>SnapChat</a:t>
            </a:r>
            <a:r>
              <a:rPr lang="en-GB" sz="2600" dirty="0" smtClean="0"/>
              <a:t> and others, </a:t>
            </a:r>
            <a:r>
              <a:rPr lang="en-GB" sz="2600" dirty="0"/>
              <a:t>one of the photo sharing websites used worldwide, and it is possible to retrieve the locations and plot, for every single photo, one black pixel on a white map. </a:t>
            </a:r>
          </a:p>
        </p:txBody>
      </p:sp>
      <p:sp>
        <p:nvSpPr>
          <p:cNvPr id="5" name="Title 4"/>
          <p:cNvSpPr>
            <a:spLocks noGrp="1"/>
          </p:cNvSpPr>
          <p:nvPr>
            <p:ph type="title"/>
          </p:nvPr>
        </p:nvSpPr>
        <p:spPr>
          <a:xfrm>
            <a:off x="2928257" y="296371"/>
            <a:ext cx="8610600" cy="1293028"/>
          </a:xfrm>
        </p:spPr>
        <p:txBody>
          <a:bodyPr/>
          <a:lstStyle/>
          <a:p>
            <a:endParaRPr lang="en-GB"/>
          </a:p>
        </p:txBody>
      </p:sp>
      <p:sp>
        <p:nvSpPr>
          <p:cNvPr id="6" name="Rectangle 5"/>
          <p:cNvSpPr/>
          <p:nvPr/>
        </p:nvSpPr>
        <p:spPr>
          <a:xfrm>
            <a:off x="795360" y="3882738"/>
            <a:ext cx="10881360" cy="892552"/>
          </a:xfrm>
          <a:prstGeom prst="rect">
            <a:avLst/>
          </a:prstGeom>
        </p:spPr>
        <p:txBody>
          <a:bodyPr wrap="square">
            <a:spAutoFit/>
          </a:bodyPr>
          <a:lstStyle/>
          <a:p>
            <a:pPr algn="just"/>
            <a:r>
              <a:rPr lang="en-GB" sz="2600" dirty="0" smtClean="0"/>
              <a:t>What do you upload? </a:t>
            </a:r>
          </a:p>
          <a:p>
            <a:pPr algn="just"/>
            <a:r>
              <a:rPr lang="en-GB" sz="2600" dirty="0"/>
              <a:t>	</a:t>
            </a:r>
          </a:p>
        </p:txBody>
      </p:sp>
    </p:spTree>
    <p:extLst>
      <p:ext uri="{BB962C8B-B14F-4D97-AF65-F5344CB8AC3E}">
        <p14:creationId xmlns:p14="http://schemas.microsoft.com/office/powerpoint/2010/main" val="4229074205"/>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6012" y="603321"/>
            <a:ext cx="9905998" cy="1478570"/>
          </a:xfrm>
        </p:spPr>
        <p:txBody>
          <a:bodyPr/>
          <a:lstStyle/>
          <a:p>
            <a:r>
              <a:rPr lang="en-GB" dirty="0" smtClean="0"/>
              <a:t>Visualisation Example </a:t>
            </a:r>
            <a:endParaRPr lang="en-GB" dirty="0"/>
          </a:p>
        </p:txBody>
      </p:sp>
      <p:pic>
        <p:nvPicPr>
          <p:cNvPr id="5" name="Picture 4"/>
          <p:cNvPicPr/>
          <p:nvPr/>
        </p:nvPicPr>
        <p:blipFill rotWithShape="1">
          <a:blip r:embed="rId2"/>
          <a:srcRect l="-144" t="15263" r="26722" b="12455"/>
          <a:stretch/>
        </p:blipFill>
        <p:spPr bwMode="auto">
          <a:xfrm rot="5400000" flipH="1">
            <a:off x="2033883" y="2523738"/>
            <a:ext cx="4090306" cy="3206613"/>
          </a:xfrm>
          <a:prstGeom prst="rect">
            <a:avLst/>
          </a:prstGeom>
          <a:ln>
            <a:noFill/>
          </a:ln>
          <a:extLst>
            <a:ext uri="{53640926-AAD7-44D8-BBD7-CCE9431645EC}">
              <a14:shadowObscured xmlns:a14="http://schemas.microsoft.com/office/drawing/2010/main"/>
            </a:ext>
          </a:extLst>
        </p:spPr>
      </p:pic>
      <p:pic>
        <p:nvPicPr>
          <p:cNvPr id="6" name="Picture 5"/>
          <p:cNvPicPr/>
          <p:nvPr/>
        </p:nvPicPr>
        <p:blipFill rotWithShape="1">
          <a:blip r:embed="rId3"/>
          <a:srcRect t="17800" r="26455" b="8460"/>
          <a:stretch/>
        </p:blipFill>
        <p:spPr bwMode="auto">
          <a:xfrm rot="5400000" flipH="1">
            <a:off x="5876858" y="2660129"/>
            <a:ext cx="4090306" cy="2933834"/>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0625267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68490" y="210026"/>
            <a:ext cx="10608545" cy="6647974"/>
          </a:xfrm>
          <a:prstGeom prst="rect">
            <a:avLst/>
          </a:prstGeom>
        </p:spPr>
        <p:txBody>
          <a:bodyPr wrap="square">
            <a:spAutoFit/>
          </a:bodyPr>
          <a:lstStyle/>
          <a:p>
            <a:pPr algn="just"/>
            <a:r>
              <a:rPr lang="en-GB" sz="3600" cap="all" dirty="0">
                <a:ln w="3175" cmpd="sng">
                  <a:noFill/>
                </a:ln>
                <a:latin typeface="+mj-lt"/>
                <a:ea typeface="+mj-ea"/>
                <a:cs typeface="+mj-cs"/>
              </a:rPr>
              <a:t>What might you </a:t>
            </a:r>
            <a:r>
              <a:rPr lang="en-GB" sz="3600" cap="all" dirty="0" smtClean="0">
                <a:ln w="3175" cmpd="sng">
                  <a:noFill/>
                </a:ln>
                <a:latin typeface="+mj-lt"/>
                <a:ea typeface="+mj-ea"/>
                <a:cs typeface="+mj-cs"/>
              </a:rPr>
              <a:t>see?</a:t>
            </a:r>
            <a:endParaRPr lang="en-GB" sz="3600" cap="all" dirty="0">
              <a:ln w="3175" cmpd="sng">
                <a:noFill/>
              </a:ln>
              <a:latin typeface="+mj-lt"/>
              <a:ea typeface="+mj-ea"/>
              <a:cs typeface="+mj-cs"/>
            </a:endParaRPr>
          </a:p>
          <a:p>
            <a:pPr algn="just"/>
            <a:endParaRPr lang="en-GB" sz="2600" dirty="0"/>
          </a:p>
          <a:p>
            <a:pPr marL="457200" indent="-457200" algn="just">
              <a:buFont typeface="Arial" panose="020B0604020202020204" pitchFamily="34" charset="0"/>
              <a:buChar char="•"/>
            </a:pPr>
            <a:r>
              <a:rPr lang="en-GB" sz="2600" dirty="0"/>
              <a:t>Possibly, the shapes of the continents emerging, visualising the global coverage of this new type of dataset.  </a:t>
            </a:r>
            <a:endParaRPr lang="en-GB" sz="2600" dirty="0" smtClean="0"/>
          </a:p>
          <a:p>
            <a:pPr algn="just"/>
            <a:endParaRPr lang="en-GB" sz="2600" dirty="0"/>
          </a:p>
          <a:p>
            <a:pPr marL="457200" indent="-457200" algn="just">
              <a:buFont typeface="Arial" panose="020B0604020202020204" pitchFamily="34" charset="0"/>
              <a:buChar char="•"/>
            </a:pPr>
            <a:r>
              <a:rPr lang="en-GB" sz="2600" dirty="0"/>
              <a:t>At the same time, you might realise that there are differences throughout the world. So obviously, there is a certain bias towards technological countries, so the western world may be slightly better-represented than, for example, parts in Africa. </a:t>
            </a:r>
            <a:endParaRPr lang="en-GB" sz="2600" dirty="0" smtClean="0"/>
          </a:p>
          <a:p>
            <a:pPr algn="just"/>
            <a:endParaRPr lang="en-GB" sz="2600" dirty="0"/>
          </a:p>
          <a:p>
            <a:pPr marL="457200" indent="-457200" algn="just">
              <a:buFont typeface="Arial" panose="020B0604020202020204" pitchFamily="34" charset="0"/>
              <a:buChar char="•"/>
            </a:pPr>
            <a:r>
              <a:rPr lang="en-GB" sz="2600" dirty="0"/>
              <a:t>At the same time, given that </a:t>
            </a:r>
            <a:r>
              <a:rPr lang="en-GB" sz="2600" dirty="0" smtClean="0"/>
              <a:t>the </a:t>
            </a:r>
            <a:r>
              <a:rPr lang="en-GB" sz="2600" dirty="0"/>
              <a:t>datasets can be retrieved from an online platform, they are extremely cheap to handle. They are naturally occurring because people are taking photos where they are at that moment in time. They are interested in </a:t>
            </a:r>
            <a:r>
              <a:rPr lang="en-GB" sz="2600" dirty="0" smtClean="0"/>
              <a:t>something!  </a:t>
            </a:r>
            <a:endParaRPr lang="en-GB" sz="2600" dirty="0"/>
          </a:p>
          <a:p>
            <a:pPr algn="just"/>
            <a:r>
              <a:rPr lang="en-GB" sz="2600" dirty="0"/>
              <a:t> </a:t>
            </a:r>
          </a:p>
        </p:txBody>
      </p:sp>
    </p:spTree>
    <p:extLst>
      <p:ext uri="{BB962C8B-B14F-4D97-AF65-F5344CB8AC3E}">
        <p14:creationId xmlns:p14="http://schemas.microsoft.com/office/powerpoint/2010/main" val="26624411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95056" y="455178"/>
            <a:ext cx="7652657" cy="1040524"/>
          </a:xfrm>
        </p:spPr>
        <p:txBody>
          <a:bodyPr>
            <a:normAutofit/>
          </a:bodyPr>
          <a:lstStyle/>
          <a:p>
            <a:r>
              <a:rPr lang="en-GB" dirty="0" smtClean="0"/>
              <a:t>Study </a:t>
            </a:r>
            <a:r>
              <a:rPr lang="en-GB" dirty="0"/>
              <a:t>perception of cities</a:t>
            </a:r>
          </a:p>
        </p:txBody>
      </p:sp>
      <p:sp>
        <p:nvSpPr>
          <p:cNvPr id="3" name="Content Placeholder 2"/>
          <p:cNvSpPr>
            <a:spLocks noGrp="1"/>
          </p:cNvSpPr>
          <p:nvPr>
            <p:ph idx="1"/>
          </p:nvPr>
        </p:nvSpPr>
        <p:spPr>
          <a:xfrm>
            <a:off x="384138" y="2988860"/>
            <a:ext cx="11048999" cy="1842448"/>
          </a:xfrm>
        </p:spPr>
        <p:txBody>
          <a:bodyPr>
            <a:noAutofit/>
          </a:bodyPr>
          <a:lstStyle/>
          <a:p>
            <a:pPr marL="0" indent="0">
              <a:buNone/>
            </a:pPr>
            <a:r>
              <a:rPr lang="en-GB" sz="3600" cap="all" dirty="0">
                <a:ln w="3175" cmpd="sng">
                  <a:noFill/>
                </a:ln>
                <a:latin typeface="+mj-lt"/>
                <a:ea typeface="+mj-ea"/>
                <a:cs typeface="+mj-cs"/>
              </a:rPr>
              <a:t>How would you do that?</a:t>
            </a:r>
          </a:p>
          <a:p>
            <a:pPr marL="0" indent="0">
              <a:buNone/>
            </a:pPr>
            <a:endParaRPr lang="en-GB" sz="3000" dirty="0" smtClean="0"/>
          </a:p>
        </p:txBody>
      </p:sp>
    </p:spTree>
    <p:extLst>
      <p:ext uri="{BB962C8B-B14F-4D97-AF65-F5344CB8AC3E}">
        <p14:creationId xmlns:p14="http://schemas.microsoft.com/office/powerpoint/2010/main" val="3638781683"/>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3156" y="442482"/>
            <a:ext cx="10244802" cy="4195481"/>
          </a:xfrm>
        </p:spPr>
        <p:txBody>
          <a:bodyPr>
            <a:noAutofit/>
          </a:bodyPr>
          <a:lstStyle/>
          <a:p>
            <a:pPr marL="0" indent="0">
              <a:buNone/>
            </a:pPr>
            <a:r>
              <a:rPr lang="en-GB" sz="2600" dirty="0">
                <a:latin typeface="+mn-lt"/>
                <a:ea typeface="+mn-ea"/>
                <a:cs typeface="+mn-cs"/>
              </a:rPr>
              <a:t>Think of a City such as London - Measure data form Oyster cards.</a:t>
            </a:r>
          </a:p>
          <a:p>
            <a:pPr marL="0" indent="0">
              <a:buNone/>
            </a:pPr>
            <a:endParaRPr lang="en-GB" sz="2600" dirty="0">
              <a:latin typeface="+mn-lt"/>
              <a:ea typeface="+mn-ea"/>
              <a:cs typeface="+mn-cs"/>
            </a:endParaRPr>
          </a:p>
          <a:p>
            <a:pPr marL="0" indent="0">
              <a:buNone/>
            </a:pPr>
            <a:r>
              <a:rPr lang="en-GB" sz="2600" dirty="0">
                <a:latin typeface="+mn-lt"/>
                <a:ea typeface="+mn-ea"/>
                <a:cs typeface="+mn-cs"/>
              </a:rPr>
              <a:t>People who live in deprived areas, they go to other deprived areas, and they go to well-off areas. </a:t>
            </a:r>
            <a:endParaRPr lang="en-GB" sz="2600" dirty="0" smtClean="0">
              <a:latin typeface="+mn-lt"/>
              <a:ea typeface="+mn-ea"/>
              <a:cs typeface="+mn-cs"/>
            </a:endParaRPr>
          </a:p>
          <a:p>
            <a:pPr marL="0" indent="0">
              <a:buNone/>
            </a:pPr>
            <a:endParaRPr lang="en-GB" sz="2600" dirty="0">
              <a:latin typeface="+mn-lt"/>
              <a:ea typeface="+mn-ea"/>
              <a:cs typeface="+mn-cs"/>
            </a:endParaRPr>
          </a:p>
          <a:p>
            <a:pPr marL="0" indent="0">
              <a:buNone/>
            </a:pPr>
            <a:r>
              <a:rPr lang="en-GB" sz="2600" dirty="0">
                <a:latin typeface="+mn-lt"/>
                <a:ea typeface="+mn-ea"/>
                <a:cs typeface="+mn-cs"/>
              </a:rPr>
              <a:t>People who live in well-off areas, what do they do? They go to other well-off areas. So </a:t>
            </a:r>
            <a:r>
              <a:rPr lang="en-GB" sz="2600" dirty="0" smtClean="0">
                <a:latin typeface="+mn-lt"/>
                <a:ea typeface="+mn-ea"/>
                <a:cs typeface="+mn-cs"/>
              </a:rPr>
              <a:t>that may appear obvious but then business can use that.</a:t>
            </a:r>
            <a:endParaRPr lang="en-GB" sz="2600" dirty="0">
              <a:latin typeface="+mn-lt"/>
              <a:ea typeface="+mn-ea"/>
              <a:cs typeface="+mn-cs"/>
            </a:endParaRPr>
          </a:p>
          <a:p>
            <a:pPr marL="0" indent="0">
              <a:buNone/>
            </a:pPr>
            <a:endParaRPr lang="en-GB" sz="2600" dirty="0">
              <a:latin typeface="+mn-lt"/>
              <a:ea typeface="+mn-ea"/>
              <a:cs typeface="+mn-cs"/>
            </a:endParaRPr>
          </a:p>
          <a:p>
            <a:pPr marL="0" indent="0">
              <a:buNone/>
            </a:pPr>
            <a:r>
              <a:rPr lang="en-GB" sz="2600" dirty="0" smtClean="0">
                <a:latin typeface="+mn-lt"/>
                <a:ea typeface="+mn-ea"/>
                <a:cs typeface="+mn-cs"/>
              </a:rPr>
              <a:t>Data Visibility</a:t>
            </a:r>
            <a:endParaRPr lang="en-GB" sz="2600" dirty="0">
              <a:latin typeface="+mn-lt"/>
              <a:ea typeface="+mn-ea"/>
              <a:cs typeface="+mn-cs"/>
            </a:endParaRPr>
          </a:p>
          <a:p>
            <a:pPr marL="0" indent="0">
              <a:buNone/>
            </a:pPr>
            <a:r>
              <a:rPr lang="en-GB" sz="2600" dirty="0" smtClean="0">
                <a:latin typeface="+mn-lt"/>
                <a:ea typeface="+mn-ea"/>
                <a:cs typeface="+mn-cs"/>
              </a:rPr>
              <a:t>Here its the </a:t>
            </a:r>
            <a:r>
              <a:rPr lang="en-GB" sz="2600" dirty="0">
                <a:latin typeface="+mn-lt"/>
                <a:ea typeface="+mn-ea"/>
                <a:cs typeface="+mn-cs"/>
              </a:rPr>
              <a:t>relationship between well-being and let’s say, recognisability of the urban environment</a:t>
            </a:r>
          </a:p>
          <a:p>
            <a:pPr marL="0" indent="0">
              <a:buNone/>
            </a:pPr>
            <a:endParaRPr lang="en-GB" sz="2600" dirty="0"/>
          </a:p>
          <a:p>
            <a:endParaRPr lang="en-GB" sz="2600" dirty="0"/>
          </a:p>
        </p:txBody>
      </p:sp>
    </p:spTree>
    <p:extLst>
      <p:ext uri="{BB962C8B-B14F-4D97-AF65-F5344CB8AC3E}">
        <p14:creationId xmlns:p14="http://schemas.microsoft.com/office/powerpoint/2010/main" val="3924955003"/>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8640" y="191069"/>
            <a:ext cx="10131425" cy="1456267"/>
          </a:xfrm>
        </p:spPr>
        <p:txBody>
          <a:bodyPr/>
          <a:lstStyle/>
          <a:p>
            <a:pPr algn="ctr"/>
            <a:r>
              <a:rPr lang="en-GB" dirty="0" smtClean="0"/>
              <a:t>How about Data for Predicting a Crime</a:t>
            </a:r>
            <a:endParaRPr lang="en-GB" dirty="0"/>
          </a:p>
        </p:txBody>
      </p:sp>
      <p:sp>
        <p:nvSpPr>
          <p:cNvPr id="4" name="Rectangle 3"/>
          <p:cNvSpPr/>
          <p:nvPr/>
        </p:nvSpPr>
        <p:spPr>
          <a:xfrm>
            <a:off x="548640" y="2136339"/>
            <a:ext cx="10942320" cy="3293209"/>
          </a:xfrm>
          <a:prstGeom prst="rect">
            <a:avLst/>
          </a:prstGeom>
        </p:spPr>
        <p:txBody>
          <a:bodyPr wrap="square">
            <a:spAutoFit/>
          </a:bodyPr>
          <a:lstStyle/>
          <a:p>
            <a:r>
              <a:rPr lang="en-GB" sz="2600" dirty="0"/>
              <a:t>Kate Bowers and Shane </a:t>
            </a:r>
            <a:r>
              <a:rPr lang="en-GB" sz="2600" dirty="0" smtClean="0"/>
              <a:t>Johnson at UCL, </a:t>
            </a:r>
            <a:r>
              <a:rPr lang="en-GB" sz="2600" dirty="0"/>
              <a:t>what they found was that if a house had been burgled, then the chance that another house in that street would be burgled over the next two weeks increased significantly. </a:t>
            </a:r>
            <a:endParaRPr lang="en-GB" sz="2600" dirty="0" smtClean="0"/>
          </a:p>
          <a:p>
            <a:endParaRPr lang="en-GB" sz="2600" dirty="0"/>
          </a:p>
          <a:p>
            <a:r>
              <a:rPr lang="en-GB" sz="2600" dirty="0" smtClean="0"/>
              <a:t>So </a:t>
            </a:r>
            <a:r>
              <a:rPr lang="en-GB" sz="2600" dirty="0"/>
              <a:t>if you know that a crime has occurred somewhere recently, then this is reason to believe there might be another crime there in the near future</a:t>
            </a:r>
          </a:p>
        </p:txBody>
      </p:sp>
    </p:spTree>
    <p:extLst>
      <p:ext uri="{BB962C8B-B14F-4D97-AF65-F5344CB8AC3E}">
        <p14:creationId xmlns:p14="http://schemas.microsoft.com/office/powerpoint/2010/main" val="3673414279"/>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2466" y="354842"/>
            <a:ext cx="10131425" cy="1456267"/>
          </a:xfrm>
        </p:spPr>
        <p:txBody>
          <a:bodyPr/>
          <a:lstStyle/>
          <a:p>
            <a:pPr algn="ctr"/>
            <a:r>
              <a:rPr lang="en-GB" dirty="0"/>
              <a:t>R</a:t>
            </a:r>
            <a:r>
              <a:rPr lang="en-GB" dirty="0" smtClean="0"/>
              <a:t>epeating Patterns </a:t>
            </a:r>
            <a:r>
              <a:rPr lang="en-GB" dirty="0"/>
              <a:t>in </a:t>
            </a:r>
            <a:r>
              <a:rPr lang="en-GB" dirty="0" smtClean="0"/>
              <a:t>Crimes</a:t>
            </a:r>
            <a:endParaRPr lang="en-GB" dirty="0"/>
          </a:p>
        </p:txBody>
      </p:sp>
      <p:sp>
        <p:nvSpPr>
          <p:cNvPr id="3" name="Content Placeholder 2"/>
          <p:cNvSpPr>
            <a:spLocks noGrp="1"/>
          </p:cNvSpPr>
          <p:nvPr>
            <p:ph idx="1"/>
          </p:nvPr>
        </p:nvSpPr>
        <p:spPr>
          <a:xfrm>
            <a:off x="1021080" y="2529840"/>
            <a:ext cx="10131425" cy="1600200"/>
          </a:xfrm>
        </p:spPr>
        <p:txBody>
          <a:bodyPr>
            <a:normAutofit lnSpcReduction="10000"/>
          </a:bodyPr>
          <a:lstStyle/>
          <a:p>
            <a:pPr marL="0" indent="0">
              <a:buNone/>
            </a:pPr>
            <a:r>
              <a:rPr lang="en-GB" sz="3000" dirty="0" smtClean="0"/>
              <a:t>For example, burglars </a:t>
            </a:r>
            <a:r>
              <a:rPr lang="en-GB" sz="3000" dirty="0"/>
              <a:t>want to exploit the knowledge that they’ve accumulated about the layout of that house and potentially therefore also the neighbouring houses.</a:t>
            </a:r>
          </a:p>
        </p:txBody>
      </p:sp>
    </p:spTree>
    <p:extLst>
      <p:ext uri="{BB962C8B-B14F-4D97-AF65-F5344CB8AC3E}">
        <p14:creationId xmlns:p14="http://schemas.microsoft.com/office/powerpoint/2010/main" val="303970133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95600" y="1150014"/>
            <a:ext cx="8610600" cy="1293028"/>
          </a:xfrm>
        </p:spPr>
        <p:txBody>
          <a:bodyPr/>
          <a:lstStyle/>
          <a:p>
            <a:r>
              <a:rPr lang="en-GB" dirty="0" smtClean="0"/>
              <a:t>Wales Coastal path</a:t>
            </a:r>
            <a:endParaRPr lang="en-GB" dirty="0"/>
          </a:p>
        </p:txBody>
      </p:sp>
      <p:sp>
        <p:nvSpPr>
          <p:cNvPr id="3" name="Content Placeholder 2"/>
          <p:cNvSpPr>
            <a:spLocks noGrp="1"/>
          </p:cNvSpPr>
          <p:nvPr>
            <p:ph idx="1"/>
          </p:nvPr>
        </p:nvSpPr>
        <p:spPr>
          <a:xfrm>
            <a:off x="914399" y="2587981"/>
            <a:ext cx="10905565" cy="3651454"/>
          </a:xfrm>
        </p:spPr>
        <p:txBody>
          <a:bodyPr>
            <a:noAutofit/>
          </a:bodyPr>
          <a:lstStyle/>
          <a:p>
            <a:r>
              <a:rPr lang="en-GB" sz="2800" dirty="0" smtClean="0">
                <a:latin typeface="Arial" panose="020B0604020202020204" pitchFamily="34" charset="0"/>
                <a:cs typeface="Arial" panose="020B0604020202020204" pitchFamily="34" charset="0"/>
              </a:rPr>
              <a:t>Search online for websites that have useful facts about the Wales coastal path</a:t>
            </a:r>
          </a:p>
          <a:p>
            <a:pPr lvl="1"/>
            <a:r>
              <a:rPr lang="en-GB" sz="2600" dirty="0">
                <a:latin typeface="Arial" panose="020B0604020202020204" pitchFamily="34" charset="0"/>
                <a:cs typeface="Arial" panose="020B0604020202020204" pitchFamily="34" charset="0"/>
              </a:rPr>
              <a:t>What data in particular have you extracted from the </a:t>
            </a:r>
            <a:r>
              <a:rPr lang="en-GB" sz="2600" dirty="0" smtClean="0">
                <a:latin typeface="Arial" panose="020B0604020202020204" pitchFamily="34" charset="0"/>
                <a:cs typeface="Arial" panose="020B0604020202020204" pitchFamily="34" charset="0"/>
              </a:rPr>
              <a:t>websites and blogs?</a:t>
            </a:r>
            <a:endParaRPr lang="en-GB" sz="2600" dirty="0">
              <a:latin typeface="Arial" panose="020B0604020202020204" pitchFamily="34" charset="0"/>
              <a:cs typeface="Arial" panose="020B0604020202020204" pitchFamily="34" charset="0"/>
            </a:endParaRPr>
          </a:p>
          <a:p>
            <a:pPr lvl="1"/>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What businesses/venues are taking advantage of the coastal path?</a:t>
            </a:r>
          </a:p>
          <a:p>
            <a:pPr lvl="1"/>
            <a:endParaRPr lang="en-GB" sz="2600" dirty="0">
              <a:latin typeface="Arial" panose="020B0604020202020204" pitchFamily="34" charset="0"/>
              <a:cs typeface="Arial" panose="020B0604020202020204" pitchFamily="34" charset="0"/>
            </a:endParaRPr>
          </a:p>
          <a:p>
            <a:pPr lvl="1"/>
            <a:r>
              <a:rPr lang="en-GB" sz="2600" dirty="0">
                <a:latin typeface="Arial" panose="020B0604020202020204" pitchFamily="34" charset="0"/>
                <a:cs typeface="Arial" panose="020B0604020202020204" pitchFamily="34" charset="0"/>
              </a:rPr>
              <a:t>Share with your group.</a:t>
            </a:r>
          </a:p>
          <a:p>
            <a:endParaRPr lang="en-GB" sz="2800" dirty="0">
              <a:latin typeface="Arial" panose="020B0604020202020204" pitchFamily="34" charset="0"/>
              <a:cs typeface="Arial" panose="020B0604020202020204" pitchFamily="34" charset="0"/>
            </a:endParaRPr>
          </a:p>
        </p:txBody>
      </p:sp>
      <p:sp>
        <p:nvSpPr>
          <p:cNvPr id="5" name="Title 1"/>
          <p:cNvSpPr txBox="1">
            <a:spLocks/>
          </p:cNvSpPr>
          <p:nvPr/>
        </p:nvSpPr>
        <p:spPr>
          <a:xfrm>
            <a:off x="6096000" y="105467"/>
            <a:ext cx="5091953" cy="1293028"/>
          </a:xfrm>
          <a:prstGeom prst="rect">
            <a:avLst/>
          </a:prstGeom>
        </p:spPr>
        <p:txBody>
          <a:bodyPr vert="horz" lIns="91440" tIns="45720" rIns="91440" bIns="45720" rtlCol="0" anchor="ctr">
            <a:normAutofit/>
          </a:bodyPr>
          <a:lst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a:lstStyle>
          <a:p>
            <a:r>
              <a:rPr lang="en-GB" dirty="0" smtClean="0"/>
              <a:t>Seminar Activity 1</a:t>
            </a:r>
            <a:endParaRPr lang="en-GB" dirty="0"/>
          </a:p>
        </p:txBody>
      </p:sp>
    </p:spTree>
    <p:extLst>
      <p:ext uri="{BB962C8B-B14F-4D97-AF65-F5344CB8AC3E}">
        <p14:creationId xmlns:p14="http://schemas.microsoft.com/office/powerpoint/2010/main" val="33301082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0" y="105467"/>
            <a:ext cx="5091953" cy="1293028"/>
          </a:xfrm>
        </p:spPr>
        <p:txBody>
          <a:bodyPr/>
          <a:lstStyle/>
          <a:p>
            <a:r>
              <a:rPr lang="en-GB" dirty="0" smtClean="0"/>
              <a:t>Seminar Activity 2</a:t>
            </a:r>
            <a:endParaRPr lang="en-GB" dirty="0"/>
          </a:p>
        </p:txBody>
      </p:sp>
      <p:sp>
        <p:nvSpPr>
          <p:cNvPr id="3" name="Content Placeholder 2"/>
          <p:cNvSpPr>
            <a:spLocks noGrp="1"/>
          </p:cNvSpPr>
          <p:nvPr>
            <p:ph idx="1"/>
          </p:nvPr>
        </p:nvSpPr>
        <p:spPr/>
        <p:txBody>
          <a:bodyPr>
            <a:normAutofit/>
          </a:bodyPr>
          <a:lstStyle/>
          <a:p>
            <a:r>
              <a:rPr lang="en-GB" sz="2800" dirty="0" smtClean="0">
                <a:latin typeface="Arial" panose="020B0604020202020204" pitchFamily="34" charset="0"/>
                <a:cs typeface="Arial" panose="020B0604020202020204" pitchFamily="34" charset="0"/>
              </a:rPr>
              <a:t>Search online for the Well-Being of Future Generations Act.</a:t>
            </a:r>
          </a:p>
          <a:p>
            <a:r>
              <a:rPr lang="en-GB" sz="2800" dirty="0" smtClean="0">
                <a:latin typeface="Arial" panose="020B0604020202020204" pitchFamily="34" charset="0"/>
                <a:cs typeface="Arial" panose="020B0604020202020204" pitchFamily="34" charset="0"/>
              </a:rPr>
              <a:t>Do you understand the purpose of the Act.</a:t>
            </a:r>
          </a:p>
          <a:p>
            <a:r>
              <a:rPr lang="en-GB" sz="2800" dirty="0" smtClean="0">
                <a:latin typeface="Arial" panose="020B0604020202020204" pitchFamily="34" charset="0"/>
                <a:cs typeface="Arial" panose="020B0604020202020204" pitchFamily="34" charset="0"/>
              </a:rPr>
              <a:t>What are the Seven Goals?</a:t>
            </a:r>
          </a:p>
          <a:p>
            <a:r>
              <a:rPr lang="en-GB" sz="2800" dirty="0" smtClean="0">
                <a:latin typeface="Arial" panose="020B0604020202020204" pitchFamily="34" charset="0"/>
                <a:cs typeface="Arial" panose="020B0604020202020204" pitchFamily="34" charset="0"/>
              </a:rPr>
              <a:t>Thinking about the assignment rationale that you propose - </a:t>
            </a:r>
            <a:r>
              <a:rPr lang="en-GB" sz="2800" dirty="0">
                <a:latin typeface="Arial" panose="020B0604020202020204" pitchFamily="34" charset="0"/>
                <a:cs typeface="Arial" panose="020B0604020202020204" pitchFamily="34" charset="0"/>
              </a:rPr>
              <a:t>Which of the seven goals in the Well-Being of Future Generations Act does your idea align with?</a:t>
            </a:r>
          </a:p>
          <a:p>
            <a:pPr marL="0" indent="0">
              <a:buNone/>
            </a:pPr>
            <a:endParaRPr lang="en-GB" sz="2800" dirty="0" smtClean="0">
              <a:latin typeface="Arial" panose="020B0604020202020204" pitchFamily="34" charset="0"/>
              <a:cs typeface="Arial" panose="020B0604020202020204" pitchFamily="34" charset="0"/>
            </a:endParaRPr>
          </a:p>
          <a:p>
            <a:pPr lvl="1"/>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7732287"/>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250</TotalTime>
  <Words>1768</Words>
  <Application>Microsoft Office PowerPoint</Application>
  <PresentationFormat>Widescreen</PresentationFormat>
  <Paragraphs>223</Paragraphs>
  <Slides>26</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Century Gothic</vt:lpstr>
      <vt:lpstr>Courier New</vt:lpstr>
      <vt:lpstr>Tahoma</vt:lpstr>
      <vt:lpstr>Times New Roman</vt:lpstr>
      <vt:lpstr>Wingdings</vt:lpstr>
      <vt:lpstr>Vapor Trail</vt:lpstr>
      <vt:lpstr>Capture the data</vt:lpstr>
      <vt:lpstr>Objectives</vt:lpstr>
      <vt:lpstr>PowerPoint Presentation</vt:lpstr>
      <vt:lpstr>PowerPoint Presentation</vt:lpstr>
      <vt:lpstr>Business Analyst</vt:lpstr>
      <vt:lpstr>Role and responsibility of Business Analyst</vt:lpstr>
      <vt:lpstr>DB Lifecycle: Stages for data generation, data storage and data analysis </vt:lpstr>
      <vt:lpstr>Database Lifecycle: Planning &amp; Analysis</vt:lpstr>
      <vt:lpstr>Stage 1 Planning &amp; Analysis</vt:lpstr>
      <vt:lpstr>Stage 2 Design</vt:lpstr>
      <vt:lpstr>PowerPoint Presentation</vt:lpstr>
      <vt:lpstr>Stage 4 Maintenance</vt:lpstr>
      <vt:lpstr>Tools to Capture Data and Information</vt:lpstr>
      <vt:lpstr>Tools</vt:lpstr>
      <vt:lpstr>PowerPoint Presentation</vt:lpstr>
      <vt:lpstr>Current trends</vt:lpstr>
      <vt:lpstr>Generating Data Trends</vt:lpstr>
      <vt:lpstr>PowerPoint Presentation</vt:lpstr>
      <vt:lpstr>Visualisation Example </vt:lpstr>
      <vt:lpstr>PowerPoint Presentation</vt:lpstr>
      <vt:lpstr>Study perception of cities</vt:lpstr>
      <vt:lpstr>PowerPoint Presentation</vt:lpstr>
      <vt:lpstr>How about Data for Predicting a Crime</vt:lpstr>
      <vt:lpstr>Repeating Patterns in Crimes</vt:lpstr>
      <vt:lpstr>Wales Coastal path</vt:lpstr>
      <vt:lpstr>Seminar Activity 2</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Capture the data</dc:title>
  <dc:creator>L0237_User</dc:creator>
  <cp:lastModifiedBy>L0237_User</cp:lastModifiedBy>
  <cp:revision>35</cp:revision>
  <dcterms:created xsi:type="dcterms:W3CDTF">2017-11-28T09:58:25Z</dcterms:created>
  <dcterms:modified xsi:type="dcterms:W3CDTF">2017-11-28T14:57:49Z</dcterms:modified>
</cp:coreProperties>
</file>