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28"/>
  </p:notesMasterIdLst>
  <p:sldIdLst>
    <p:sldId id="264" r:id="rId6"/>
    <p:sldId id="256" r:id="rId7"/>
    <p:sldId id="257" r:id="rId8"/>
    <p:sldId id="259" r:id="rId9"/>
    <p:sldId id="261" r:id="rId10"/>
    <p:sldId id="258" r:id="rId11"/>
    <p:sldId id="262" r:id="rId12"/>
    <p:sldId id="263" r:id="rId13"/>
    <p:sldId id="273" r:id="rId14"/>
    <p:sldId id="265" r:id="rId15"/>
    <p:sldId id="276" r:id="rId16"/>
    <p:sldId id="275" r:id="rId17"/>
    <p:sldId id="274" r:id="rId18"/>
    <p:sldId id="269" r:id="rId19"/>
    <p:sldId id="272" r:id="rId20"/>
    <p:sldId id="267" r:id="rId21"/>
    <p:sldId id="271" r:id="rId22"/>
    <p:sldId id="278" r:id="rId23"/>
    <p:sldId id="277" r:id="rId24"/>
    <p:sldId id="270" r:id="rId25"/>
    <p:sldId id="268" r:id="rId26"/>
    <p:sldId id="266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0AA01A-7E40-4578-BCF4-8CA5C9C325B2}" v="1" dt="2021-09-18T19:36:28.502"/>
    <p1510:client id="{AB282178-5826-7FD7-5BD1-53069D37D1FB}" v="2" dt="2023-09-06T11:46:35.2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viewProps" Target="viewProps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nna Ryder" userId="S::n.ryder@uwtsd.ac.uk::ba607bf1-82fc-4817-a218-2827ffce7662" providerId="AD" clId="Web-{960AA01A-7E40-4578-BCF4-8CA5C9C325B2}"/>
    <pc:docChg chg="modSld">
      <pc:chgData name="Nanna Ryder" userId="S::n.ryder@uwtsd.ac.uk::ba607bf1-82fc-4817-a218-2827ffce7662" providerId="AD" clId="Web-{960AA01A-7E40-4578-BCF4-8CA5C9C325B2}" dt="2021-09-18T19:36:28.502" v="0"/>
      <pc:docMkLst>
        <pc:docMk/>
      </pc:docMkLst>
      <pc:sldChg chg="addSp">
        <pc:chgData name="Nanna Ryder" userId="S::n.ryder@uwtsd.ac.uk::ba607bf1-82fc-4817-a218-2827ffce7662" providerId="AD" clId="Web-{960AA01A-7E40-4578-BCF4-8CA5C9C325B2}" dt="2021-09-18T19:36:28.502" v="0"/>
        <pc:sldMkLst>
          <pc:docMk/>
          <pc:sldMk cId="937030552" sldId="264"/>
        </pc:sldMkLst>
        <pc:spChg chg="add">
          <ac:chgData name="Nanna Ryder" userId="S::n.ryder@uwtsd.ac.uk::ba607bf1-82fc-4817-a218-2827ffce7662" providerId="AD" clId="Web-{960AA01A-7E40-4578-BCF4-8CA5C9C325B2}" dt="2021-09-18T19:36:28.502" v="0"/>
          <ac:spMkLst>
            <pc:docMk/>
            <pc:sldMk cId="937030552" sldId="264"/>
            <ac:spMk id="3" creationId="{58469144-1350-446D-B0B3-1D0138316FE1}"/>
          </ac:spMkLst>
        </pc:spChg>
      </pc:sldChg>
    </pc:docChg>
  </pc:docChgLst>
  <pc:docChgLst>
    <pc:chgData name="Aled P Williams" userId="S::aled.p.williams@pcydds.ac.uk::45415874-acc2-48ed-8104-88073fd63d73" providerId="AD" clId="Web-{AB282178-5826-7FD7-5BD1-53069D37D1FB}"/>
    <pc:docChg chg="addSld">
      <pc:chgData name="Aled P Williams" userId="S::aled.p.williams@pcydds.ac.uk::45415874-acc2-48ed-8104-88073fd63d73" providerId="AD" clId="Web-{AB282178-5826-7FD7-5BD1-53069D37D1FB}" dt="2023-09-06T11:46:35.297" v="1"/>
      <pc:docMkLst>
        <pc:docMk/>
      </pc:docMkLst>
      <pc:sldChg chg="add">
        <pc:chgData name="Aled P Williams" userId="S::aled.p.williams@pcydds.ac.uk::45415874-acc2-48ed-8104-88073fd63d73" providerId="AD" clId="Web-{AB282178-5826-7FD7-5BD1-53069D37D1FB}" dt="2023-09-06T11:46:35.188" v="0"/>
        <pc:sldMkLst>
          <pc:docMk/>
          <pc:sldMk cId="3435840818" sldId="277"/>
        </pc:sldMkLst>
      </pc:sldChg>
      <pc:sldChg chg="add">
        <pc:chgData name="Aled P Williams" userId="S::aled.p.williams@pcydds.ac.uk::45415874-acc2-48ed-8104-88073fd63d73" providerId="AD" clId="Web-{AB282178-5826-7FD7-5BD1-53069D37D1FB}" dt="2023-09-06T11:46:35.297" v="1"/>
        <pc:sldMkLst>
          <pc:docMk/>
          <pc:sldMk cId="348810538" sldId="27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6302DA-95AD-43CC-881A-A021B25938ED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17F145-693E-4E73-9CBD-EE199D7872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29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Take suggestions from students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7161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Allow students time to discuss.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895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Choose ideas from the ‘chat’ to discuss further.</a:t>
            </a:r>
          </a:p>
          <a:p>
            <a:r>
              <a:rPr lang="en-GB" dirty="0"/>
              <a:t>Following slides show tips for time management. Allow time for further discussion of each point.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8050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Tip 1: identify goals – what needs to be completed first?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3022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Tip 2. Write to do lists; use a diary; use a wall planner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6199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Tip 3: Organise your study space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6810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4.Invest time in learning how to use features on your computer and information services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2590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5. Identify useful support and help systems within the university.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7448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6.Identify key dates, including submission dates for assignments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4035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7. Sort out key documents and information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9921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8. Make sure you have your module handbook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2391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9. Check your university email address, Moodle, notice board etc. on a regular basis for any changes to  timetables, assessment submission dates etc.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3749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Allow students to consider other aspects that might impact upon their progress and success. Opportunity to pick up some ideas in the ‘chat’.</a:t>
            </a:r>
          </a:p>
          <a:p>
            <a:r>
              <a:rPr lang="en-GB" dirty="0"/>
              <a:t>Facilitate discussion on some of the aspects here – discuss potential strategies to help the management of competing demands.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24549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Allow thinking time for how students can prepare before to get the best out of their lectures.</a:t>
            </a:r>
          </a:p>
          <a:p>
            <a:pPr marL="228600" indent="-228600">
              <a:buAutoNum type="arabicPeriod"/>
            </a:pPr>
            <a:r>
              <a:rPr lang="en-GB" dirty="0"/>
              <a:t>Familiarise yourself with the module handbook/ background reading – both suggested and independent</a:t>
            </a:r>
          </a:p>
          <a:p>
            <a:pPr marL="228600" indent="-228600">
              <a:buAutoNum type="arabicPeriod"/>
            </a:pPr>
            <a:r>
              <a:rPr lang="en-GB" dirty="0"/>
              <a:t>Prepare questions that you would like to ask.</a:t>
            </a:r>
          </a:p>
          <a:p>
            <a:pPr marL="228600" indent="-228600">
              <a:buAutoNum type="arabicPeriod"/>
            </a:pPr>
            <a:r>
              <a:rPr lang="en-GB" dirty="0"/>
              <a:t>Social learning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96084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02169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60825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GB" dirty="0"/>
              <a:t>Social learning</a:t>
            </a:r>
          </a:p>
          <a:p>
            <a:pPr marL="228600" indent="-228600">
              <a:buAutoNum type="arabicPeriod"/>
            </a:pPr>
            <a:r>
              <a:rPr lang="en-GB" dirty="0"/>
              <a:t>Challenge others and yourself/ challenge ideas</a:t>
            </a:r>
          </a:p>
          <a:p>
            <a:pPr marL="228600" indent="-228600">
              <a:buAutoNum type="arabicPeriod"/>
            </a:pPr>
            <a:r>
              <a:rPr lang="en-GB" dirty="0"/>
              <a:t>Engagement – both face to face and online seminars</a:t>
            </a:r>
          </a:p>
          <a:p>
            <a:pPr marL="228600" indent="-228600">
              <a:buAutoNum type="arabicPeriod"/>
            </a:pPr>
            <a:r>
              <a:rPr lang="en-GB" dirty="0"/>
              <a:t>Appropriate use of ICT – both online and face-to-face.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8807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7D527-416E-45E8-B344-60C125B681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528C6-96CE-4760-8F2E-4985F49348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2D71C-B173-448F-9DE9-1B081BA7D7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14E3E-64CA-4366-9A72-798C2F618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9B5067-36A1-4474-86C8-55101416D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5119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024A8-CC87-4697-AB11-6D37353BAA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55355-E2C0-44B9-8346-0E7A59E84E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28404-A360-4DF6-AAA6-0DF774B7D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CBA0FF-5F7F-4BE8-9F74-97BA18AE9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AF43D-C163-4684-AB89-8531AA1569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75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FD38C-D2FF-4533-A108-577E92A32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EEE937-FEE3-4CC7-A951-99126DB561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078F7-7C4C-4B64-989D-3100882FAC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27574D-4EF9-49ED-B0DC-A628585BE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581A94-C126-46C5-8684-80B5F7A33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0152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BD435-2C07-4B92-8515-C340B486A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B714F-6A22-4CAC-AE5E-FD8BC1B0FE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30F136-2627-4CEC-B100-025459F565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62E953-5708-46D8-AE32-5B872314EF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B82CD9-ED56-4C1B-B886-3FF3F452A9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6BEED5-BBF1-4F6F-AC88-C2FA6E4C1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3149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75E01-61E7-4150-9864-144308FA0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EECF2C-A890-4A4F-A338-4A723851A6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0F13CE-0BCF-4126-B99E-AC25FB474F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449E6B-ED4E-48D9-9C00-0873EC7BEF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4B9DB1-C383-42BB-BAC8-855D4E4D52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A44D26-1C75-4BF0-A6C6-17AEB5B94F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87CAA0-70DB-45F7-A013-AE0B8962D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F743E12-9D62-4889-99E5-A71781359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455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2D079-2A05-498E-B5EE-E8F8FF7E0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2F53F9-6D1E-4248-8791-B3D8529471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1C91AD-BEC5-4B84-A6E2-E6B451CBD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E54512-43CB-451D-B704-8F2F02753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51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C55A19-E3F8-4E12-9304-486A9707F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195A90-4387-4C5B-869E-341A9FD529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270324-8ABD-4A6D-92CC-3818A589AE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2265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BE396-49E8-4F89-8AF7-72D30B8D1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759E1-15CA-4155-A84F-CF4ECA3E36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92D13A-264B-468E-A142-9AE12E9212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A7136F-84A8-434E-81CD-0A1EF7122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5C1D55-086E-4BC3-BEF5-618817E75C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330F1F-44F2-4FCB-8B03-AB28867F0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011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EE784-CE88-4F7D-B6FA-7B5FC8E1A3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750C21-9F5C-4076-8264-AE90FBA988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2DF4D4-F076-4EBB-89EE-89490016EC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E7F4CD-108B-43FA-8DAE-E45583477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008BEA-9087-44F2-935A-ECE5C82870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783DA8-54DD-4BA9-BBCA-FBD4F34C3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301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2B6D7-94B8-4CE1-8BE8-55FB53537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A3AD06-F76C-4ECA-B387-2B52891CFC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E8524-064F-44AF-AC71-742B74A0A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6D96BF-7DA8-4475-B804-281B69BB9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C825C5-5267-4A2D-A019-0C769AED0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485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B50EA7-F491-405D-A453-7DBC76EF33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198D9D-CA61-4A2F-A7C8-128DDB9DE2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D9CC1-0345-4274-B5C9-5430806362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D463B0-157F-481A-9339-4EED4E2821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77993A-4D4C-4507-B54C-5E04BE364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0766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9/6/2023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7807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9/6/2023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6950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9/6/2023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3111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9/6/2023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6138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9/6/2023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744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9/6/2023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38817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9/6/2023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5059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9/6/2023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6634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9/6/2023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7481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9/6/2023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950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9/6/2023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316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15A532-6502-42FA-B49C-8F2076C2B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2D005D-4304-4429-859F-451779067D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5D573-B803-403C-970F-9EA518202C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1B800-EF0A-4E1A-A36A-0B15E3DC51B0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D7738-0FCF-4313-8A9D-051EC511A5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B01ABB-742B-4531-AC0D-C76DF7238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668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173281-9CBD-724F-8188-B1E9B0394945}" type="datetimeFigureOut">
              <a:rPr lang="en-US" smtClean="0"/>
              <a:t>9/6/2023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2636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cLtM3pa9_SQ?feature=oembed" TargetMode="External"/><Relationship Id="rId4" Type="http://schemas.openxmlformats.org/officeDocument/2006/relationships/image" Target="../media/image32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.jpg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0E03F-38AA-42CE-A500-BD5579412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75265"/>
            <a:ext cx="10515600" cy="1325563"/>
          </a:xfrm>
        </p:spPr>
        <p:txBody>
          <a:bodyPr/>
          <a:lstStyle/>
          <a:p>
            <a:pPr algn="ctr"/>
            <a:r>
              <a:rPr lang="cy-GB" dirty="0">
                <a:solidFill>
                  <a:schemeClr val="bg1"/>
                </a:solidFill>
              </a:rPr>
              <a:t>Tiwtor Personol Sesiwn 3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8469144-1350-446D-B0B3-1D0138316FE1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9370305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5AE968-A358-4C0B-BBB7-C2CC0E60501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/>
          <a:stretch/>
        </p:blipFill>
        <p:spPr>
          <a:xfrm>
            <a:off x="20" y="2"/>
            <a:ext cx="12191980" cy="68579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FB6A97-5BB5-4557-918C-46F856AC75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cy-GB" dirty="0">
                <a:solidFill>
                  <a:srgbClr val="FFFFFF"/>
                </a:solidFill>
              </a:rPr>
              <a:t>Gwneud yn fawr o ddarlithoedd</a:t>
            </a:r>
          </a:p>
        </p:txBody>
      </p:sp>
    </p:spTree>
    <p:extLst>
      <p:ext uri="{BB962C8B-B14F-4D97-AF65-F5344CB8AC3E}">
        <p14:creationId xmlns:p14="http://schemas.microsoft.com/office/powerpoint/2010/main" val="22384567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D9DCEC-5F45-493E-ACCE-E1E8F16A1F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740641" cy="549782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C8D1144-0F2F-457D-AE2E-C776E4380D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850" y="681037"/>
            <a:ext cx="3981450" cy="345805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CDF052B-8BD2-4F24-B0AB-64CCA21BC9E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27408" y="681037"/>
            <a:ext cx="3759742" cy="345805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631891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8578" y="365125"/>
            <a:ext cx="4114014" cy="4487158"/>
          </a:xfrm>
          <a:ln w="38100">
            <a:solidFill>
              <a:schemeClr val="accent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y-GB" dirty="0"/>
              <a:t>Awgrymiadau gorau ar gyfer rheoli amser:</a:t>
            </a:r>
          </a:p>
          <a:p>
            <a:pPr marL="0" indent="0">
              <a:buNone/>
            </a:pPr>
            <a:r>
              <a:rPr lang="cy-GB" dirty="0"/>
              <a:t>Ychwanegwch eich awgrymiadau at y ‘sgwrs’.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F58082-A1A0-44ED-AF39-2B61753399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821" y="365125"/>
            <a:ext cx="6561504" cy="448715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5E8C77C-26C2-44D1-91FE-A150A45B0F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93085" y="2752627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587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786" y="57984"/>
            <a:ext cx="10515600" cy="1325563"/>
          </a:xfrm>
        </p:spPr>
        <p:txBody>
          <a:bodyPr/>
          <a:lstStyle/>
          <a:p>
            <a:r>
              <a:rPr lang="cy-GB" dirty="0"/>
              <a:t>Nodwch eich nodau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3C83AF-CAD5-499A-AEF1-0E12F0141E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4665" y="2340174"/>
            <a:ext cx="3810000" cy="28384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BEE596C-86AE-403A-8B94-65C31E769A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33500" y="1285875"/>
            <a:ext cx="9525000" cy="401198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6042521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D6B1FC-FC7A-4CF9-A760-E2918DF4CA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600" y="235671"/>
            <a:ext cx="3503426" cy="2903456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9FBD475-CF2D-4EF9-B28F-1CFE41196C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96012" y="1480318"/>
            <a:ext cx="3246748" cy="262065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57A8EB6-4F05-49CB-A13C-1AE019BB90C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71746" y="2690969"/>
            <a:ext cx="3058892" cy="262064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05829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00393A-EF35-454F-BE08-427EB76F6F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5352" y="681037"/>
            <a:ext cx="5363852" cy="428625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DF24FB9-37EE-49AE-B564-1C891AF67F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1648" y="681037"/>
            <a:ext cx="5715000" cy="428625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5329654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1FA427-83D8-46C2-B68A-E3A708516C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3041" y="1112363"/>
            <a:ext cx="4629347" cy="3450209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89150A1-1800-4151-A86C-D43AA4F792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3287" y="1189987"/>
            <a:ext cx="5043340" cy="3372586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5215176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89B59-86E1-410A-8BD7-28449100D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18668-5F3D-4834-849C-1F45A01E7A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E7528F-3210-475E-A269-B0BBA9BFF0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9868" y="914400"/>
            <a:ext cx="6212264" cy="407237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3531571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03E2C1-A59E-48C5-B9EE-797C06F00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1938" y="365125"/>
            <a:ext cx="9525000" cy="4733745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2995278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89B59-86E1-410A-8BD7-28449100D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18668-5F3D-4834-849C-1F45A01E7A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A74B21-76A0-4C82-9991-89274D32A5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5598" y="829559"/>
            <a:ext cx="6858000" cy="4458878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40016763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89B59-86E1-410A-8BD7-28449100D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18668-5F3D-4834-849C-1F45A01E7A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152715-B881-405B-A026-A2096A0E4C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04594" y="768726"/>
            <a:ext cx="8861195" cy="3822128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5858816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89B59-86E1-410A-8BD7-28449100D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18668-5F3D-4834-849C-1F45A01E7A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F37ED6-31CF-4C43-831B-401622678F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2302" y="1284598"/>
            <a:ext cx="3932696" cy="291033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E7A5BD5-3071-40CE-965D-D40BEF8AFE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4519" y="1134064"/>
            <a:ext cx="3932697" cy="3060864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627513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 anchorCtr="0">
            <a:noAutofit/>
          </a:bodyPr>
          <a:lstStyle/>
          <a:p>
            <a:pPr>
              <a:buFont typeface="+mj-lt"/>
              <a:buAutoNum type="arabicPeriod"/>
            </a:pPr>
            <a:br>
              <a:rPr lang="en-US" b="1" dirty="0">
                <a:solidFill>
                  <a:srgbClr val="DC2DDB"/>
                </a:solidFill>
                <a:latin typeface="Arial"/>
                <a:cs typeface="Arial"/>
              </a:rPr>
            </a:br>
            <a:br>
              <a:rPr lang="en-US" b="1" dirty="0">
                <a:solidFill>
                  <a:srgbClr val="DC2DDB"/>
                </a:solidFill>
                <a:latin typeface="Arial"/>
                <a:cs typeface="Arial"/>
              </a:rPr>
            </a:br>
            <a:br>
              <a:rPr lang="en-US" b="1" dirty="0">
                <a:solidFill>
                  <a:srgbClr val="DC2DDB"/>
                </a:solidFill>
                <a:latin typeface="Arial"/>
                <a:cs typeface="Arial"/>
              </a:rPr>
            </a:br>
            <a:br>
              <a:rPr lang="en-US" b="1" dirty="0">
                <a:solidFill>
                  <a:srgbClr val="DC2DDB"/>
                </a:solidFill>
                <a:latin typeface="Arial"/>
                <a:cs typeface="Arial"/>
              </a:rPr>
            </a:br>
            <a:br>
              <a:rPr lang="en-US" b="1" dirty="0">
                <a:solidFill>
                  <a:srgbClr val="DC2DDB"/>
                </a:solidFill>
                <a:latin typeface="Arial"/>
                <a:cs typeface="Arial"/>
              </a:rPr>
            </a:br>
            <a:br>
              <a:rPr lang="en-US" b="1" dirty="0">
                <a:solidFill>
                  <a:srgbClr val="DC2DDB"/>
                </a:solidFill>
                <a:latin typeface="Arial"/>
                <a:cs typeface="Arial"/>
              </a:rPr>
            </a:br>
            <a:endParaRPr lang="en-US" b="1" dirty="0">
              <a:solidFill>
                <a:srgbClr val="DC2DDB"/>
              </a:solidFill>
              <a:latin typeface="Arial"/>
              <a:cs typeface="Arial"/>
            </a:endParaRPr>
          </a:p>
        </p:txBody>
      </p:sp>
      <p:pic>
        <p:nvPicPr>
          <p:cNvPr id="7" name="Picture 6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1580" y="1303573"/>
            <a:ext cx="5708315" cy="3882088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</p:pic>
      <p:sp>
        <p:nvSpPr>
          <p:cNvPr id="8" name="TextBox 7"/>
          <p:cNvSpPr txBox="1"/>
          <p:nvPr/>
        </p:nvSpPr>
        <p:spPr>
          <a:xfrm>
            <a:off x="2359526" y="312052"/>
            <a:ext cx="74729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7200"/>
            <a:r>
              <a:rPr lang="cy-GB" sz="2800" b="1" dirty="0">
                <a:solidFill>
                  <a:schemeClr val="accent1"/>
                </a:solidFill>
                <a:latin typeface="Calibri"/>
              </a:rPr>
              <a:t>Cofiwch, eich cyfrifoldeb chi yw cadw i fyny gyda’ch astudiaethau.</a:t>
            </a:r>
            <a:r>
              <a:rPr lang="cy-GB" dirty="0">
                <a:solidFill>
                  <a:schemeClr val="accent1"/>
                </a:solidFill>
                <a:latin typeface="Calibri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0311671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D488AF-E30B-44C6-AF70-A4687DE13B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4391" y="1846951"/>
            <a:ext cx="2603218" cy="3164098"/>
          </a:xfrm>
          <a:prstGeom prst="rect">
            <a:avLst/>
          </a:prstGeom>
        </p:spPr>
      </p:pic>
      <p:sp>
        <p:nvSpPr>
          <p:cNvPr id="6" name="Star: 6 Points 5">
            <a:extLst>
              <a:ext uri="{FF2B5EF4-FFF2-40B4-BE49-F238E27FC236}">
                <a16:creationId xmlns:a16="http://schemas.microsoft.com/office/drawing/2014/main" id="{125DA791-7DA1-4EB7-8B13-0A4179AD492E}"/>
              </a:ext>
            </a:extLst>
          </p:cNvPr>
          <p:cNvSpPr/>
          <p:nvPr/>
        </p:nvSpPr>
        <p:spPr>
          <a:xfrm>
            <a:off x="2880284" y="5805"/>
            <a:ext cx="2971329" cy="2528904"/>
          </a:xfrm>
          <a:prstGeom prst="star6">
            <a:avLst/>
          </a:prstGeom>
          <a:solidFill>
            <a:srgbClr val="FFC000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Yn bresennol ym mhob darlith a seminar</a:t>
            </a:r>
          </a:p>
        </p:txBody>
      </p:sp>
      <p:sp>
        <p:nvSpPr>
          <p:cNvPr id="7" name="Star: 6 Points 6">
            <a:extLst>
              <a:ext uri="{FF2B5EF4-FFF2-40B4-BE49-F238E27FC236}">
                <a16:creationId xmlns:a16="http://schemas.microsoft.com/office/drawing/2014/main" id="{10C81FE2-F2B7-46C5-BD33-C1E5DA0CC9F8}"/>
              </a:ext>
            </a:extLst>
          </p:cNvPr>
          <p:cNvSpPr/>
          <p:nvPr/>
        </p:nvSpPr>
        <p:spPr>
          <a:xfrm>
            <a:off x="7397609" y="75414"/>
            <a:ext cx="2603217" cy="2459295"/>
          </a:xfrm>
          <a:prstGeom prst="star6">
            <a:avLst/>
          </a:prstGeom>
          <a:solidFill>
            <a:srgbClr val="FFC000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Astudio Annibynnol</a:t>
            </a:r>
          </a:p>
        </p:txBody>
      </p:sp>
      <p:sp>
        <p:nvSpPr>
          <p:cNvPr id="8" name="Star: 6 Points 7">
            <a:extLst>
              <a:ext uri="{FF2B5EF4-FFF2-40B4-BE49-F238E27FC236}">
                <a16:creationId xmlns:a16="http://schemas.microsoft.com/office/drawing/2014/main" id="{ACDC35DA-C3A7-463C-9F4A-2FBB0D409CDA}"/>
              </a:ext>
            </a:extLst>
          </p:cNvPr>
          <p:cNvSpPr/>
          <p:nvPr/>
        </p:nvSpPr>
        <p:spPr>
          <a:xfrm>
            <a:off x="414779" y="2063826"/>
            <a:ext cx="2790334" cy="2396428"/>
          </a:xfrm>
          <a:prstGeom prst="star6">
            <a:avLst/>
          </a:prstGeom>
          <a:solidFill>
            <a:srgbClr val="FFC000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Amser i gyrchu adnoddau</a:t>
            </a:r>
          </a:p>
        </p:txBody>
      </p:sp>
      <p:sp>
        <p:nvSpPr>
          <p:cNvPr id="9" name="Star: 6 Points 8">
            <a:extLst>
              <a:ext uri="{FF2B5EF4-FFF2-40B4-BE49-F238E27FC236}">
                <a16:creationId xmlns:a16="http://schemas.microsoft.com/office/drawing/2014/main" id="{7320F7C0-2EAC-4A4C-BE61-F6241624D9BD}"/>
              </a:ext>
            </a:extLst>
          </p:cNvPr>
          <p:cNvSpPr/>
          <p:nvPr/>
        </p:nvSpPr>
        <p:spPr>
          <a:xfrm>
            <a:off x="8418136" y="2684518"/>
            <a:ext cx="2224726" cy="2326531"/>
          </a:xfrm>
          <a:prstGeom prst="star6">
            <a:avLst/>
          </a:prstGeom>
          <a:solidFill>
            <a:srgbClr val="FFC000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Cyflogaeth am dâl</a:t>
            </a:r>
          </a:p>
        </p:txBody>
      </p:sp>
      <p:sp>
        <p:nvSpPr>
          <p:cNvPr id="10" name="Star: 6 Points 9">
            <a:extLst>
              <a:ext uri="{FF2B5EF4-FFF2-40B4-BE49-F238E27FC236}">
                <a16:creationId xmlns:a16="http://schemas.microsoft.com/office/drawing/2014/main" id="{B995DFCE-E870-4BD0-B795-456482D0B384}"/>
              </a:ext>
            </a:extLst>
          </p:cNvPr>
          <p:cNvSpPr/>
          <p:nvPr/>
        </p:nvSpPr>
        <p:spPr>
          <a:xfrm>
            <a:off x="6448718" y="4540210"/>
            <a:ext cx="2603217" cy="2107593"/>
          </a:xfrm>
          <a:prstGeom prst="star6">
            <a:avLst/>
          </a:prstGeom>
          <a:solidFill>
            <a:srgbClr val="FFC000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Chwaraeon a gweithgareddau cymdeithasol</a:t>
            </a:r>
          </a:p>
        </p:txBody>
      </p:sp>
      <p:sp>
        <p:nvSpPr>
          <p:cNvPr id="11" name="Star: 6 Points 10">
            <a:extLst>
              <a:ext uri="{FF2B5EF4-FFF2-40B4-BE49-F238E27FC236}">
                <a16:creationId xmlns:a16="http://schemas.microsoft.com/office/drawing/2014/main" id="{C8CF2A54-13A6-4D64-B9A7-E0B1E35107D0}"/>
              </a:ext>
            </a:extLst>
          </p:cNvPr>
          <p:cNvSpPr/>
          <p:nvPr/>
        </p:nvSpPr>
        <p:spPr>
          <a:xfrm>
            <a:off x="2320210" y="4460254"/>
            <a:ext cx="2790334" cy="2311473"/>
          </a:xfrm>
          <a:prstGeom prst="star6">
            <a:avLst/>
          </a:prstGeom>
          <a:solidFill>
            <a:srgbClr val="FFC000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Bywyd personol a theuluol</a:t>
            </a:r>
          </a:p>
        </p:txBody>
      </p:sp>
    </p:spTree>
    <p:extLst>
      <p:ext uri="{BB962C8B-B14F-4D97-AF65-F5344CB8AC3E}">
        <p14:creationId xmlns:p14="http://schemas.microsoft.com/office/powerpoint/2010/main" val="1910419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292898-227A-4D7F-AC7F-B6E8CE0424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69344" y="1474411"/>
            <a:ext cx="3881880" cy="305988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D92A9AF-C808-4FAC-97D3-D6EDFE5C98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45758" y="1474411"/>
            <a:ext cx="2997722" cy="305988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BC25B7C-FE17-43A7-8020-207417C9828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775" y="1474411"/>
            <a:ext cx="3265995" cy="3059882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6519042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504" y="152858"/>
            <a:ext cx="10515600" cy="1325563"/>
          </a:xfrm>
        </p:spPr>
        <p:txBody>
          <a:bodyPr/>
          <a:lstStyle/>
          <a:p>
            <a:r>
              <a:rPr lang="cy-GB" dirty="0"/>
              <a:t>Yn ystod</a:t>
            </a:r>
            <a:r>
              <a:rPr lang="en-GB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F9A373-100B-480E-98BC-A4F242E5A4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1310327"/>
            <a:ext cx="9144000" cy="4081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0342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2D45985-15A7-1C0E-5FB0-A17888C655B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646" t="19476" r="39073" b="23296"/>
          <a:stretch/>
        </p:blipFill>
        <p:spPr>
          <a:xfrm>
            <a:off x="59932" y="151851"/>
            <a:ext cx="5147354" cy="655429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5A5303E-6223-732E-E15D-1A1BAE1C5C3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6236" t="21573" r="39663" b="22846"/>
          <a:stretch/>
        </p:blipFill>
        <p:spPr>
          <a:xfrm>
            <a:off x="6881973" y="191510"/>
            <a:ext cx="4991493" cy="6474980"/>
          </a:xfrm>
          <a:prstGeom prst="rect">
            <a:avLst/>
          </a:prstGeom>
        </p:spPr>
      </p:pic>
      <p:sp>
        <p:nvSpPr>
          <p:cNvPr id="11" name="Arrow: Right 10">
            <a:extLst>
              <a:ext uri="{FF2B5EF4-FFF2-40B4-BE49-F238E27FC236}">
                <a16:creationId xmlns:a16="http://schemas.microsoft.com/office/drawing/2014/main" id="{AAE5EEDA-4E36-C826-9183-4B7955180551}"/>
              </a:ext>
            </a:extLst>
          </p:cNvPr>
          <p:cNvSpPr/>
          <p:nvPr/>
        </p:nvSpPr>
        <p:spPr>
          <a:xfrm>
            <a:off x="4674742" y="3428999"/>
            <a:ext cx="2619910" cy="53682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1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Study Skills: How to Take Cornell Notes">
            <a:hlinkClick r:id="" action="ppaction://media"/>
            <a:extLst>
              <a:ext uri="{FF2B5EF4-FFF2-40B4-BE49-F238E27FC236}">
                <a16:creationId xmlns:a16="http://schemas.microsoft.com/office/drawing/2014/main" id="{12277097-FC12-EBC2-7EB6-CB520DD44C2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976045" y="632305"/>
            <a:ext cx="10222786" cy="5775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5840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Yn ystod</a:t>
            </a:r>
            <a:r>
              <a:rPr lang="en-GB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EB3DCA-3738-474F-98E6-E77B142FE7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003" y="2287571"/>
            <a:ext cx="3180073" cy="2416404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D15D608-48E1-40CA-9B09-70171A0C9B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56639" y="191349"/>
            <a:ext cx="3956647" cy="209622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BBA36F9-69BA-4A20-8722-FE6FD62BC06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88923" y="334471"/>
            <a:ext cx="2385472" cy="2342741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4F02BFF-15E5-4259-87DE-15080B52D15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47521" y="3495773"/>
            <a:ext cx="2924175" cy="15621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D1AC09E-3F8E-4275-98BA-372F22D7B9C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18272" y="2582944"/>
            <a:ext cx="3466609" cy="2648028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4688493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Wedi: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B0FBD8-990E-49E8-8D51-987B5DA3E4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0259" y="681037"/>
            <a:ext cx="5651482" cy="189602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7F05371-CCD0-49FA-9790-D1BD6387AB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5907" y="2892969"/>
            <a:ext cx="3328704" cy="226181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7378266-E7B2-4057-A516-5C8765A6DC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41443" y="2870388"/>
            <a:ext cx="2976991" cy="226181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984613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BB98B3-4FDC-456C-BBFC-0664202DFF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" y="-18661"/>
            <a:ext cx="11601450" cy="5532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1520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6BD055A1-136A-4DEE-ABC7-9BA698746D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9313C48-989D-4254-A938-82114E8A327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025C338-75ED-4A27-BC55-D35BAF6082B1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f9cd839b-d2f7-4d79-867e-33235b171cd7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ebe861c4-9752-476b-95bf-faec8d80e167"/>
    <ds:schemaRef ds:uri="http://www.w3.org/XML/1998/namespace"/>
    <ds:schemaRef ds:uri="http://purl.org/dc/dcmitype/"/>
    <ds:schemaRef ds:uri="92c24619-d6d5-42cf-b618-23d930ad9f20"/>
    <ds:schemaRef ds:uri="8ee9550b-f5f4-4dde-bce5-39f4ba45c2f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1400</TotalTime>
  <Words>372</Words>
  <Application>Microsoft Office PowerPoint</Application>
  <PresentationFormat>Widescreen</PresentationFormat>
  <Paragraphs>56</Paragraphs>
  <Slides>22</Slides>
  <Notes>17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24" baseType="lpstr">
      <vt:lpstr>Office Theme</vt:lpstr>
      <vt:lpstr>Black</vt:lpstr>
      <vt:lpstr>Tiwtor Personol Sesiwn 3</vt:lpstr>
      <vt:lpstr>Gwneud yn fawr o ddarlithoedd</vt:lpstr>
      <vt:lpstr>PowerPoint Presentation</vt:lpstr>
      <vt:lpstr>Create a </vt:lpstr>
      <vt:lpstr>Nodwch eich nodau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</vt:lpstr>
      <vt:lpstr>PowerPoint Presentation</vt:lpstr>
      <vt:lpstr>Cyn:</vt:lpstr>
      <vt:lpstr>Yn ystod:</vt:lpstr>
      <vt:lpstr>PowerPoint Presentation</vt:lpstr>
      <vt:lpstr>PowerPoint Presentation</vt:lpstr>
      <vt:lpstr>Yn ystod:</vt:lpstr>
      <vt:lpstr>Wedi: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Tutor Session 3</dc:title>
  <dc:creator>Julia Holloway</dc:creator>
  <cp:lastModifiedBy>Julia</cp:lastModifiedBy>
  <cp:revision>13</cp:revision>
  <dcterms:created xsi:type="dcterms:W3CDTF">2020-08-14T17:33:42Z</dcterms:created>
  <dcterms:modified xsi:type="dcterms:W3CDTF">2023-09-06T11:46:35Z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