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  <p:sldId id="258" r:id="rId4"/>
    <p:sldId id="259" r:id="rId5"/>
    <p:sldId id="262" r:id="rId6"/>
    <p:sldId id="260" r:id="rId7"/>
    <p:sldId id="261" r:id="rId8"/>
    <p:sldId id="263" r:id="rId9"/>
    <p:sldId id="264" r:id="rId10"/>
    <p:sldId id="265" r:id="rId11"/>
    <p:sldId id="266" r:id="rId12"/>
    <p:sldId id="267" r:id="rId13"/>
    <p:sldId id="268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0" d="100"/>
          <a:sy n="80" d="100"/>
        </p:scale>
        <p:origin x="58" y="27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61872" y="758952"/>
            <a:ext cx="9418320" cy="4041648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720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61872" y="4800600"/>
            <a:ext cx="9418320" cy="1691640"/>
          </a:xfrm>
        </p:spPr>
        <p:txBody>
          <a:bodyPr>
            <a:normAutofit/>
          </a:bodyPr>
          <a:lstStyle>
            <a:lvl1pPr marL="0" indent="0" algn="l">
              <a:buNone/>
              <a:defRPr sz="2200" baseline="0">
                <a:solidFill>
                  <a:schemeClr val="tx1">
                    <a:lumMod val="75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50000"/>
                  </a:schemeClr>
                </a:solidFill>
              </a:defRPr>
            </a:lvl1pPr>
          </a:lstStyle>
          <a:p>
            <a:fld id="{7AB184FD-B57C-4241-9A1E-6434CEF88C59}" type="datetimeFigureOut">
              <a:rPr lang="en-GB" smtClean="0"/>
              <a:t>27/05/2021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</a:schemeClr>
                </a:solidFill>
              </a:defRPr>
            </a:lvl1pPr>
          </a:lstStyle>
          <a:p>
            <a:fld id="{1E222CF7-3A18-4453-8FEE-805734BC697B}" type="slidenum">
              <a:rPr lang="en-GB" smtClean="0"/>
              <a:t>‹#›</a:t>
            </a:fld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52661755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B184FD-B57C-4241-9A1E-6434CEF88C59}" type="datetimeFigureOut">
              <a:rPr lang="en-GB" smtClean="0"/>
              <a:t>27/05/2021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222CF7-3A18-4453-8FEE-805734BC69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68980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61872" y="758952"/>
            <a:ext cx="9418320" cy="4041648"/>
          </a:xfrm>
        </p:spPr>
        <p:txBody>
          <a:bodyPr anchor="b">
            <a:normAutofit/>
          </a:bodyPr>
          <a:lstStyle>
            <a:lvl1pPr>
              <a:lnSpc>
                <a:spcPct val="85000"/>
              </a:lnSpc>
              <a:defRPr sz="72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4800600"/>
            <a:ext cx="9418320" cy="1691640"/>
          </a:xfrm>
        </p:spPr>
        <p:txBody>
          <a:bodyPr anchor="t">
            <a:normAutofit/>
          </a:bodyPr>
          <a:lstStyle>
            <a:lvl1pPr marL="0" indent="0">
              <a:buNone/>
              <a:defRPr sz="2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B184FD-B57C-4241-9A1E-6434CEF88C59}" type="datetimeFigureOut">
              <a:rPr lang="en-GB" smtClean="0"/>
              <a:t>27/05/2021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222CF7-3A18-4453-8FEE-805734BC697B}" type="slidenum">
              <a:rPr lang="en-GB" smtClean="0"/>
              <a:t>‹#›</a:t>
            </a:fld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0394756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61872" y="1828800"/>
            <a:ext cx="4480560" cy="4351337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26480" y="1828800"/>
            <a:ext cx="4480560" cy="4351337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B184FD-B57C-4241-9A1E-6434CEF88C59}" type="datetimeFigureOut">
              <a:rPr lang="en-GB" smtClean="0"/>
              <a:t>27/05/2021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222CF7-3A18-4453-8FEE-805734BC69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20763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1713655"/>
            <a:ext cx="4480560" cy="7315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61872" y="2507550"/>
            <a:ext cx="448056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26480" y="1713655"/>
            <a:ext cx="4480560" cy="731520"/>
          </a:xfrm>
        </p:spPr>
        <p:txBody>
          <a:bodyPr anchor="b">
            <a:normAutofit/>
          </a:bodyPr>
          <a:lstStyle>
            <a:lvl1pPr marL="0" indent="0">
              <a:lnSpc>
                <a:spcPct val="95000"/>
              </a:lnSpc>
              <a:spcBef>
                <a:spcPts val="0"/>
              </a:spcBef>
              <a:buNone/>
              <a:defRPr lang="en-US" sz="2000" b="0" kern="1200" dirty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2000"/>
              </a:spcBef>
              <a:buFontTx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26480" y="2507550"/>
            <a:ext cx="448056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B184FD-B57C-4241-9A1E-6434CEF88C59}" type="datetimeFigureOut">
              <a:rPr lang="en-GB" smtClean="0"/>
              <a:t>27/05/2021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222CF7-3A18-4453-8FEE-805734BC69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19499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B184FD-B57C-4241-9A1E-6434CEF88C59}" type="datetimeFigureOut">
              <a:rPr lang="en-GB" smtClean="0"/>
              <a:t>27/05/2021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222CF7-3A18-4453-8FEE-805734BC69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62477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B184FD-B57C-4241-9A1E-6434CEF88C59}" type="datetimeFigureOut">
              <a:rPr lang="en-GB" smtClean="0"/>
              <a:t>27/05/2021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222CF7-3A18-4453-8FEE-805734BC69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22693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1248" y="457200"/>
            <a:ext cx="3200400" cy="1600197"/>
          </a:xfrm>
        </p:spPr>
        <p:txBody>
          <a:bodyPr anchor="b">
            <a:normAutofit/>
          </a:bodyPr>
          <a:lstStyle>
            <a:lvl1pPr>
              <a:defRPr sz="3200" b="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04267" y="685800"/>
            <a:ext cx="6079066" cy="548640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1248" y="2099734"/>
            <a:ext cx="3200400" cy="3810001"/>
          </a:xfrm>
        </p:spPr>
        <p:txBody>
          <a:bodyPr>
            <a:normAutofit/>
          </a:bodyPr>
          <a:lstStyle>
            <a:lvl1pPr marL="0" indent="0">
              <a:lnSpc>
                <a:spcPct val="114000"/>
              </a:lnSpc>
              <a:spcBef>
                <a:spcPts val="800"/>
              </a:spcBef>
              <a:buNone/>
              <a:defRPr sz="13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B184FD-B57C-4241-9A1E-6434CEF88C59}" type="datetimeFigureOut">
              <a:rPr lang="en-GB" smtClean="0"/>
              <a:t>27/05/2021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222CF7-3A18-4453-8FEE-805734BC69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09239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5105400"/>
            <a:ext cx="11292840" cy="17526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257800"/>
            <a:ext cx="9982200" cy="914400"/>
          </a:xfrm>
        </p:spPr>
        <p:txBody>
          <a:bodyPr anchor="b">
            <a:normAutofit/>
          </a:bodyPr>
          <a:lstStyle>
            <a:lvl1pPr>
              <a:defRPr sz="2800" b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11292840" cy="5128923"/>
          </a:xfrm>
          <a:solidFill>
            <a:schemeClr val="accent1"/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6108589"/>
            <a:ext cx="9982200" cy="597011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800"/>
              </a:spcBef>
              <a:buNone/>
              <a:defRPr sz="1300">
                <a:solidFill>
                  <a:schemeClr val="bg1">
                    <a:lumMod val="8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B184FD-B57C-4241-9A1E-6434CEF88C59}" type="datetimeFigureOut">
              <a:rPr lang="en-GB" smtClean="0"/>
              <a:t>27/05/2021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222CF7-3A18-4453-8FEE-805734BC69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02523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B184FD-B57C-4241-9A1E-6434CEF88C59}" type="datetimeFigureOut">
              <a:rPr lang="en-GB" smtClean="0"/>
              <a:t>27/05/2021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222CF7-3A18-4453-8FEE-805734BC69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78799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48700" y="381000"/>
            <a:ext cx="2476500" cy="589756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62000" y="381000"/>
            <a:ext cx="7734300" cy="589756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B184FD-B57C-4241-9A1E-6434CEF88C59}" type="datetimeFigureOut">
              <a:rPr lang="en-GB" smtClean="0"/>
              <a:t>27/05/2021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222CF7-3A18-4453-8FEE-805734BC69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30010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1292840" y="0"/>
            <a:ext cx="914400" cy="68580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61872" y="365760"/>
            <a:ext cx="9692640" cy="132556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1828800"/>
            <a:ext cx="8595360" cy="43513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10797542" y="998537"/>
            <a:ext cx="1904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 b="0">
                <a:solidFill>
                  <a:schemeClr val="tx2">
                    <a:lumMod val="20000"/>
                    <a:lumOff val="80000"/>
                  </a:schemeClr>
                </a:solidFill>
              </a:defRPr>
            </a:lvl1pPr>
          </a:lstStyle>
          <a:p>
            <a:fld id="{7AB184FD-B57C-4241-9A1E-6434CEF88C59}" type="datetimeFigureOut">
              <a:rPr lang="en-GB" smtClean="0"/>
              <a:t>27/05/2021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9959341" y="4046537"/>
            <a:ext cx="3581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2">
                    <a:lumMod val="20000"/>
                    <a:lumOff val="8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292840" y="6172200"/>
            <a:ext cx="914400" cy="593725"/>
          </a:xfrm>
          <a:prstGeom prst="rect">
            <a:avLst/>
          </a:prstGeom>
        </p:spPr>
        <p:txBody>
          <a:bodyPr vert="horz" lIns="45720" tIns="45720" rIns="45720" bIns="45720" rtlCol="0" anchor="ctr">
            <a:normAutofit/>
          </a:bodyPr>
          <a:lstStyle>
            <a:lvl1pPr algn="ctr">
              <a:defRPr sz="3600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</a:lstStyle>
          <a:p>
            <a:fld id="{1E222CF7-3A18-4453-8FEE-805734BC69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23097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 spc="-5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5000"/>
        </a:lnSpc>
        <a:spcBef>
          <a:spcPts val="1400"/>
        </a:spcBef>
        <a:spcAft>
          <a:spcPts val="200"/>
        </a:spcAft>
        <a:buClr>
          <a:schemeClr val="accent1"/>
        </a:buClr>
        <a:buSzPct val="80000"/>
        <a:buFont typeface="Arial" pitchFamily="34" charset="0"/>
        <a:buChar char="•"/>
        <a:defRPr sz="1800" kern="1200" spc="1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06E59230-6241-4F71-8F80-408E4EBA2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86933" y="0"/>
            <a:ext cx="3817330" cy="68580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entury Schoolbook" panose="020406040505050203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06D6111-C56C-4F21-99E1-BA6D20224C9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16083" y="228600"/>
            <a:ext cx="3359031" cy="5014718"/>
          </a:xfrm>
        </p:spPr>
        <p:txBody>
          <a:bodyPr anchor="ctr">
            <a:normAutofit/>
          </a:bodyPr>
          <a:lstStyle/>
          <a:p>
            <a:pPr algn="ctr"/>
            <a:r>
              <a:rPr lang="en-GB" sz="3600">
                <a:solidFill>
                  <a:srgbClr val="FFFFFF"/>
                </a:solidFill>
              </a:rPr>
              <a:t>The rise of the universities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3242128-5156-4A8A-A5B7-8E9AD250947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16083" y="5409807"/>
            <a:ext cx="3359031" cy="1209355"/>
          </a:xfrm>
          <a:noFill/>
        </p:spPr>
        <p:txBody>
          <a:bodyPr anchor="ctr">
            <a:normAutofit/>
          </a:bodyPr>
          <a:lstStyle/>
          <a:p>
            <a:pPr algn="ctr"/>
            <a:endParaRPr lang="en-GB" sz="2400">
              <a:solidFill>
                <a:srgbClr val="FFFFFF"/>
              </a:solidFill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1A01B88-BE75-48CC-A6A5-AD51DC9EC3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-2811"/>
            <a:ext cx="128693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entury Schoolbook" panose="02040604050505020304"/>
              <a:ea typeface="+mn-ea"/>
              <a:cs typeface="+mn-c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BB19F19-307F-40DA-8DE8-605D1957C51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4669" r="28051"/>
          <a:stretch/>
        </p:blipFill>
        <p:spPr>
          <a:xfrm>
            <a:off x="5104022" y="10"/>
            <a:ext cx="6188817" cy="68608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73546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1D8CAE-E534-4A34-91D1-8582B586F4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29032" y="365760"/>
            <a:ext cx="5997678" cy="1325562"/>
          </a:xfrm>
        </p:spPr>
        <p:txBody>
          <a:bodyPr>
            <a:normAutofit/>
          </a:bodyPr>
          <a:lstStyle/>
          <a:p>
            <a:r>
              <a:rPr lang="en-GB" dirty="0"/>
              <a:t>Medieval universities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0C2BF78-EE5B-49C7-ADD9-58CDBD13E3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6D48B6-C279-4CD7-A7A0-CE84AE0B48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11139" y="2005739"/>
            <a:ext cx="6015571" cy="4174398"/>
          </a:xfrm>
        </p:spPr>
        <p:txBody>
          <a:bodyPr>
            <a:normAutofit/>
          </a:bodyPr>
          <a:lstStyle/>
          <a:p>
            <a:r>
              <a:rPr lang="en-GB" dirty="0"/>
              <a:t>Universities like Paris and Oxford came to replace monastic and cathedral schools</a:t>
            </a:r>
          </a:p>
          <a:p>
            <a:pPr lvl="1"/>
            <a:r>
              <a:rPr lang="en-GB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Hugh of St Victor, William of St </a:t>
            </a:r>
            <a:r>
              <a:rPr lang="en-GB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Theirry</a:t>
            </a:r>
            <a:r>
              <a:rPr lang="en-GB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Bernard of Clairvaux</a:t>
            </a:r>
            <a:endParaRPr lang="en-GB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Division of degrees in bachelors, masters and doctors</a:t>
            </a:r>
          </a:p>
          <a:p>
            <a:r>
              <a:rPr lang="en-GB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Division of subjects into faculties – arts, medicine, law and theology</a:t>
            </a:r>
          </a:p>
          <a:p>
            <a:r>
              <a:rPr lang="en-GB" dirty="0">
                <a:latin typeface="Times New Roman" panose="02020603050405020304" pitchFamily="18" charset="0"/>
                <a:ea typeface="Calibri" panose="020F0502020204030204" pitchFamily="34" charset="0"/>
              </a:rPr>
              <a:t>T</a:t>
            </a:r>
            <a:r>
              <a:rPr lang="en-GB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rivium consists of grammar, logic, and rhetoric</a:t>
            </a:r>
          </a:p>
          <a:p>
            <a:r>
              <a:rPr lang="en-GB" dirty="0">
                <a:latin typeface="Times New Roman" panose="02020603050405020304" pitchFamily="18" charset="0"/>
                <a:ea typeface="Calibri" panose="020F0502020204030204" pitchFamily="34" charset="0"/>
              </a:rPr>
              <a:t>Q</a:t>
            </a:r>
            <a:r>
              <a:rPr lang="en-GB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uadrivium consists of arithmetic, astronomy, music, and geometry</a:t>
            </a: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85D2A51-035A-4EA9-BC28-7073140B03F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1616" r="-2" b="1429"/>
          <a:stretch/>
        </p:blipFill>
        <p:spPr>
          <a:xfrm>
            <a:off x="7538689" y="10"/>
            <a:ext cx="4653311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986611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0">
            <a:extLst>
              <a:ext uri="{FF2B5EF4-FFF2-40B4-BE49-F238E27FC236}">
                <a16:creationId xmlns:a16="http://schemas.microsoft.com/office/drawing/2014/main" id="{6FA0A1AD-DEE2-4598-8D3B-C1F65F315A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92840" y="0"/>
            <a:ext cx="914400" cy="68580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F16001B-DF28-43C0-8EE8-CBC4D36F57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831" y="640080"/>
            <a:ext cx="3690425" cy="136334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200"/>
              <a:t>What did they study?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2666AE-347E-4C91-9041-AAADEBBA0F6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43831" y="2325157"/>
            <a:ext cx="3690425" cy="3854979"/>
          </a:xfrm>
        </p:spPr>
        <p:txBody>
          <a:bodyPr vert="horz" lIns="91440" tIns="45720" rIns="91440" bIns="45720" rtlCol="0">
            <a:normAutofit/>
          </a:bodyPr>
          <a:lstStyle/>
          <a:p>
            <a:pPr marL="0">
              <a:buNone/>
            </a:pPr>
            <a:r>
              <a:rPr lang="en-US" sz="1600"/>
              <a:t>1) The books of holy scriptures</a:t>
            </a:r>
          </a:p>
          <a:p>
            <a:pPr marL="0">
              <a:buNone/>
            </a:pPr>
            <a:r>
              <a:rPr lang="en-US" sz="1600"/>
              <a:t>2) The original patristic texts (</a:t>
            </a:r>
            <a:r>
              <a:rPr lang="en-US" sz="1600" i="1"/>
              <a:t>libri originalium</a:t>
            </a:r>
            <a:r>
              <a:rPr lang="en-US" sz="1600"/>
              <a:t>) </a:t>
            </a:r>
          </a:p>
          <a:p>
            <a:pPr marL="0">
              <a:buNone/>
            </a:pPr>
            <a:r>
              <a:rPr lang="en-US" sz="1600"/>
              <a:t>3) The </a:t>
            </a:r>
            <a:r>
              <a:rPr lang="en-US" sz="1600" i="1"/>
              <a:t>summae</a:t>
            </a:r>
            <a:r>
              <a:rPr lang="en-US" sz="1600"/>
              <a:t> of the university masters (</a:t>
            </a:r>
            <a:r>
              <a:rPr lang="en-US" sz="1600" i="1"/>
              <a:t>summae magistrorum</a:t>
            </a:r>
            <a:r>
              <a:rPr lang="en-US" sz="1600"/>
              <a:t>)</a:t>
            </a:r>
          </a:p>
          <a:p>
            <a:pPr marL="0">
              <a:buNone/>
            </a:pPr>
            <a:r>
              <a:rPr lang="en-US" sz="1600"/>
              <a:t>4) The writings of worldly teachings (</a:t>
            </a:r>
            <a:r>
              <a:rPr lang="en-US" sz="1600" i="1"/>
              <a:t>doctrina mundialium</a:t>
            </a:r>
            <a:r>
              <a:rPr lang="en-US" sz="1600"/>
              <a:t>)</a:t>
            </a:r>
          </a:p>
          <a:p>
            <a:endParaRPr lang="en-US" sz="160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B744069C-B0DC-4C5D-B141-E47049FB5774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4654296" y="833332"/>
            <a:ext cx="6155736" cy="52015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146852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5B6D324E-2D03-4162-AF1E-D5E32234E2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92840" y="0"/>
            <a:ext cx="914400" cy="68580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A67B23B-1A64-45EE-8EA0-52DD5F05CC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5290" y="365760"/>
            <a:ext cx="5997678" cy="132556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Scolasticism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7045A4E9-94D1-4486-8A7D-BBC63CBE49A8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/>
          <a:srcRect r="9831"/>
          <a:stretch/>
        </p:blipFill>
        <p:spPr>
          <a:xfrm>
            <a:off x="20" y="10"/>
            <a:ext cx="4653291" cy="6857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7B8FFB-AC83-4E51-ADF7-BDCF8352D9E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965290" y="2005739"/>
            <a:ext cx="6015571" cy="417439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/>
              <a:t>Dominated schools in western Europe from c. 1100 to c.1600</a:t>
            </a:r>
          </a:p>
          <a:p>
            <a:r>
              <a:rPr lang="en-US">
                <a:effectLst/>
              </a:rPr>
              <a:t>Systematic use of </a:t>
            </a:r>
            <a:r>
              <a:rPr lang="en-US" i="1">
                <a:effectLst/>
              </a:rPr>
              <a:t>questiones</a:t>
            </a:r>
            <a:r>
              <a:rPr lang="en-US">
                <a:effectLst/>
              </a:rPr>
              <a:t> to resolve problems and contradictions in authoritative tradition </a:t>
            </a:r>
          </a:p>
          <a:p>
            <a:r>
              <a:rPr lang="en-US"/>
              <a:t>P</a:t>
            </a:r>
            <a:r>
              <a:rPr lang="en-US">
                <a:effectLst/>
              </a:rPr>
              <a:t>resenting authorities who support apparently contradictory conclusions</a:t>
            </a:r>
          </a:p>
          <a:p>
            <a:r>
              <a:rPr lang="en-US">
                <a:effectLst/>
              </a:rPr>
              <a:t>Peter Abelard’s </a:t>
            </a:r>
            <a:r>
              <a:rPr lang="en-US" i="1">
                <a:effectLst/>
              </a:rPr>
              <a:t>Sic et Non </a:t>
            </a:r>
            <a:r>
              <a:rPr lang="en-US">
                <a:effectLst/>
              </a:rPr>
              <a:t>juxtaposed authoritative texts which appeared to refute one another</a:t>
            </a:r>
          </a:p>
          <a:p>
            <a:r>
              <a:rPr lang="en-US"/>
              <a:t>Gratian’s </a:t>
            </a:r>
            <a:r>
              <a:rPr lang="en-US" i="1"/>
              <a:t>Decretum</a:t>
            </a:r>
          </a:p>
          <a:p>
            <a:r>
              <a:rPr lang="en-US">
                <a:effectLst/>
              </a:rPr>
              <a:t>Peter Lombard’s </a:t>
            </a:r>
            <a:r>
              <a:rPr lang="en-US" i="1">
                <a:effectLst/>
              </a:rPr>
              <a:t>Sentences</a:t>
            </a:r>
            <a:r>
              <a:rPr lang="en-US">
                <a:effectLst/>
              </a:rPr>
              <a:t> </a:t>
            </a:r>
            <a:endParaRPr lang="en-US" i="1">
              <a:effectLst/>
            </a:endParaRPr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93360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5B6D324E-2D03-4162-AF1E-D5E32234E2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92840" y="0"/>
            <a:ext cx="914400" cy="68580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DD41E92-56E9-452E-80E0-8A6CAA0D48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78675" y="640080"/>
            <a:ext cx="3075836" cy="132556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200"/>
              <a:t>Quodlibets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9B28A76C-4DF8-49D0-9F7F-E5A91D5AC318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/>
          <a:srcRect l="10565" r="501" b="-1"/>
          <a:stretch/>
        </p:blipFill>
        <p:spPr>
          <a:xfrm>
            <a:off x="20" y="10"/>
            <a:ext cx="7552924" cy="6857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B22344-ABF9-4AC4-B386-57C72562C96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878675" y="2301555"/>
            <a:ext cx="3075836" cy="3878581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1500"/>
              <a:t>2 sessions: </a:t>
            </a:r>
          </a:p>
          <a:p>
            <a:r>
              <a:rPr lang="en-US" sz="1500"/>
              <a:t>1 – </a:t>
            </a:r>
            <a:r>
              <a:rPr lang="en-US" sz="1500" i="1"/>
              <a:t>disputatio</a:t>
            </a:r>
            <a:r>
              <a:rPr lang="en-US" sz="1500"/>
              <a:t>, any member of the audience could ask anything about anything, then discussion ensued</a:t>
            </a:r>
          </a:p>
          <a:p>
            <a:r>
              <a:rPr lang="en-US" sz="1500"/>
              <a:t>2 – </a:t>
            </a:r>
            <a:r>
              <a:rPr lang="en-US" sz="1500" i="1"/>
              <a:t>determinatione</a:t>
            </a:r>
            <a:r>
              <a:rPr lang="en-US" sz="1500"/>
              <a:t>, master gave definitive response to each question raised in the first session</a:t>
            </a:r>
          </a:p>
          <a:p>
            <a:r>
              <a:rPr lang="en-US" sz="1500"/>
              <a:t>Most experienced masters displaying their versatility by allowing questions on any topic his audience might choose</a:t>
            </a:r>
          </a:p>
          <a:p>
            <a:endParaRPr lang="en-US" sz="1500"/>
          </a:p>
        </p:txBody>
      </p:sp>
    </p:spTree>
    <p:extLst>
      <p:ext uri="{BB962C8B-B14F-4D97-AF65-F5344CB8AC3E}">
        <p14:creationId xmlns:p14="http://schemas.microsoft.com/office/powerpoint/2010/main" val="266960050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5B6D324E-2D03-4162-AF1E-D5E32234E2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92840" y="0"/>
            <a:ext cx="914400" cy="68580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B1E3EA5-6D28-4B87-962D-30443112F6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37489" y="566382"/>
            <a:ext cx="4534047" cy="155028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Key authorities for study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0CF6C96-4596-4D83-A9F9-A3AB22AB4D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21347D-3750-464F-AB4F-7C667C03FDC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99535" y="2438399"/>
            <a:ext cx="4572002" cy="3853219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/>
              <a:t>Christian:</a:t>
            </a:r>
          </a:p>
          <a:p>
            <a:pPr lvl="1"/>
            <a:r>
              <a:rPr lang="en-US"/>
              <a:t>Saint Augustine of Hippo (354-430)</a:t>
            </a:r>
          </a:p>
          <a:p>
            <a:pPr lvl="1"/>
            <a:r>
              <a:rPr lang="en-US"/>
              <a:t>Saint Anselm of Canterbury (1033 – 1109)</a:t>
            </a:r>
          </a:p>
          <a:p>
            <a:r>
              <a:rPr lang="en-US"/>
              <a:t>‘Pagan’:</a:t>
            </a:r>
          </a:p>
          <a:p>
            <a:pPr lvl="1"/>
            <a:r>
              <a:rPr lang="en-US"/>
              <a:t>Aristotle (384-322)</a:t>
            </a:r>
          </a:p>
          <a:p>
            <a:pPr lvl="1"/>
            <a:r>
              <a:rPr lang="en-US"/>
              <a:t>Idn Sina/Avicenna (980 – 1037)</a:t>
            </a:r>
          </a:p>
          <a:p>
            <a:pPr lvl="1"/>
            <a:r>
              <a:rPr lang="en-US"/>
              <a:t>Ibn Rushd/Averroes (1126 – 1198) – translated and circulated from 1225</a:t>
            </a:r>
          </a:p>
          <a:p>
            <a:pPr lvl="1"/>
            <a:r>
              <a:rPr lang="en-US"/>
              <a:t>Moses Ben Mainmon or Maimonides (c.1135 – 1204)</a:t>
            </a:r>
          </a:p>
          <a:p>
            <a:endParaRPr lang="en-US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18CD4FB8-47A5-4804-AF0C-30162D9CE2D7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/>
          <a:srcRect l="18398" r="15392" b="-2"/>
          <a:stretch/>
        </p:blipFill>
        <p:spPr>
          <a:xfrm>
            <a:off x="6097181" y="10"/>
            <a:ext cx="6094819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345066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0">
            <a:extLst>
              <a:ext uri="{FF2B5EF4-FFF2-40B4-BE49-F238E27FC236}">
                <a16:creationId xmlns:a16="http://schemas.microsoft.com/office/drawing/2014/main" id="{5B6D324E-2D03-4162-AF1E-D5E32234E2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92840" y="0"/>
            <a:ext cx="914400" cy="68580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7318038-F7C2-4B9E-9020-36EB3F7AC5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37994" y="365760"/>
            <a:ext cx="6977857" cy="132556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Purpose of scholastic enquiry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313BAA3F-1D29-4326-9765-E59ECE61F3EA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/>
          <a:srcRect t="11013" b="5075"/>
          <a:stretch/>
        </p:blipFill>
        <p:spPr>
          <a:xfrm>
            <a:off x="20" y="10"/>
            <a:ext cx="3555185" cy="6857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39A305-0976-4B58-8F32-51D1284A178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937994" y="2005739"/>
            <a:ext cx="6977857" cy="417439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/>
              <a:t>Defend against error</a:t>
            </a:r>
          </a:p>
          <a:p>
            <a:r>
              <a:rPr lang="en-US"/>
              <a:t>Defend against/identify heretics</a:t>
            </a:r>
          </a:p>
          <a:p>
            <a:r>
              <a:rPr lang="en-US"/>
              <a:t>S</a:t>
            </a:r>
            <a:r>
              <a:rPr lang="en-US">
                <a:effectLst/>
              </a:rPr>
              <a:t>upplying talented and literate individuals to society</a:t>
            </a:r>
          </a:p>
          <a:p>
            <a:r>
              <a:rPr lang="en-US">
                <a:effectLst/>
              </a:rPr>
              <a:t>46 new universities founded from 1350-1500 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073909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5B6D324E-2D03-4162-AF1E-D5E32234E2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92840" y="0"/>
            <a:ext cx="914400" cy="68580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6134270-9229-464F-9928-8A4A77C72F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20464" y="539087"/>
            <a:ext cx="4534047" cy="158489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1277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EE852E44-51EA-4078-9472-7BE752E025BB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/>
          <a:srcRect l="2131" r="15662" b="-1"/>
          <a:stretch/>
        </p:blipFill>
        <p:spPr>
          <a:xfrm>
            <a:off x="20" y="10"/>
            <a:ext cx="6094799" cy="6857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C7F9D8-993A-4321-A7EB-D13450064ED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420463" y="2438399"/>
            <a:ext cx="4572002" cy="3880514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/>
              <a:t>Etienne Tempier, Bishop of Paris</a:t>
            </a:r>
          </a:p>
          <a:p>
            <a:r>
              <a:rPr lang="en-US">
                <a:effectLst/>
              </a:rPr>
              <a:t>219 ‘Condemnations’ </a:t>
            </a:r>
          </a:p>
          <a:p>
            <a:r>
              <a:rPr lang="en-US"/>
              <a:t>Based on </a:t>
            </a:r>
            <a:r>
              <a:rPr lang="en-US">
                <a:effectLst/>
              </a:rPr>
              <a:t>rumours of heresy</a:t>
            </a:r>
          </a:p>
          <a:p>
            <a:r>
              <a:rPr lang="en-US"/>
              <a:t>Faced excommunication</a:t>
            </a:r>
          </a:p>
          <a:p>
            <a:r>
              <a:rPr lang="en-US">
                <a:effectLst/>
              </a:rPr>
              <a:t>20 Thomistic propositions were included in the 219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408222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5B6D324E-2D03-4162-AF1E-D5E32234E2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92840" y="0"/>
            <a:ext cx="914400" cy="68580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7F78C54-7B3D-4FB0-A676-EAF1BF2F6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37489" y="566382"/>
            <a:ext cx="4534047" cy="155028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Thomas Aquinas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0CF6C96-4596-4D83-A9F9-A3AB22AB4D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0179B5-9E5F-4EFF-B525-67690A851F2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99535" y="2438399"/>
            <a:ext cx="4572002" cy="3853219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/>
              <a:t>Dominican friar</a:t>
            </a:r>
          </a:p>
          <a:p>
            <a:r>
              <a:rPr lang="en-US"/>
              <a:t>Philosopher</a:t>
            </a:r>
          </a:p>
          <a:p>
            <a:r>
              <a:rPr lang="en-US"/>
              <a:t>Doctor of theology</a:t>
            </a:r>
          </a:p>
          <a:p>
            <a:r>
              <a:rPr lang="en-US"/>
              <a:t>From Lazio in Italy </a:t>
            </a:r>
          </a:p>
          <a:p>
            <a:r>
              <a:rPr lang="en-US"/>
              <a:t>Founder of Thomism</a:t>
            </a:r>
          </a:p>
          <a:p>
            <a:r>
              <a:rPr lang="en-US"/>
              <a:t>Canonised: </a:t>
            </a:r>
            <a:r>
              <a:rPr lang="en-US" i="1"/>
              <a:t>Tot miraculis, quot articulis</a:t>
            </a:r>
          </a:p>
          <a:p>
            <a:r>
              <a:rPr lang="en-US"/>
              <a:t>On miracles: </a:t>
            </a:r>
            <a:r>
              <a:rPr lang="en-US">
                <a:effectLst/>
              </a:rPr>
              <a:t>all miracles are caused by the divine</a:t>
            </a:r>
            <a:endParaRPr lang="en-US" i="1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8E4BF327-E210-4AC5-8201-7D61D98FD4F4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/>
          <a:srcRect l="1307" r="763"/>
          <a:stretch/>
        </p:blipFill>
        <p:spPr>
          <a:xfrm>
            <a:off x="6097181" y="10"/>
            <a:ext cx="6094819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622769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5B6D324E-2D03-4162-AF1E-D5E32234E2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92840" y="0"/>
            <a:ext cx="914400" cy="68580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72B2285-9D2A-4638-9491-B0952671CD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5290" y="365760"/>
            <a:ext cx="5997678" cy="132556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Summa Contra Gentiles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76E44083-0ADF-4BE8-B029-2A294537FA5F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/>
          <a:srcRect l="8308"/>
          <a:stretch/>
        </p:blipFill>
        <p:spPr>
          <a:xfrm>
            <a:off x="20" y="10"/>
            <a:ext cx="4653291" cy="6857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520561-33ED-488D-A4FF-DD278E6DC8E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965290" y="2005739"/>
            <a:ext cx="6015571" cy="417439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/>
              <a:t>The ‘Book on the truth of the Catholic faith against the errors of the unbelievers’</a:t>
            </a:r>
          </a:p>
          <a:p>
            <a:r>
              <a:rPr lang="en-US"/>
              <a:t>4 books composed between 1259 and 1265</a:t>
            </a:r>
          </a:p>
          <a:p>
            <a:r>
              <a:rPr lang="en-US"/>
              <a:t>Written to explain and defend the Christian doctrine against unbelievers</a:t>
            </a:r>
          </a:p>
          <a:p>
            <a:r>
              <a:rPr lang="en-US"/>
              <a:t>Explains specific core articles of Christian belief</a:t>
            </a:r>
          </a:p>
        </p:txBody>
      </p:sp>
    </p:spTree>
    <p:extLst>
      <p:ext uri="{BB962C8B-B14F-4D97-AF65-F5344CB8AC3E}">
        <p14:creationId xmlns:p14="http://schemas.microsoft.com/office/powerpoint/2010/main" val="385618668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5B6D324E-2D03-4162-AF1E-D5E32234E2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92840" y="0"/>
            <a:ext cx="914400" cy="68580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FD5C63-35AD-42ED-856E-10E073DB2A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29032" y="365760"/>
            <a:ext cx="5997678" cy="132556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Summa Theologica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60C2BF78-EE5B-49C7-ADD9-58CDBD13E3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2CBB45-4F32-486D-BBE9-A268B48E38C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211139" y="2005739"/>
            <a:ext cx="6015571" cy="417439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/>
              <a:t>Unfinished</a:t>
            </a:r>
          </a:p>
          <a:p>
            <a:r>
              <a:rPr lang="en-US"/>
              <a:t>Best known of Aquinas’ works</a:t>
            </a:r>
          </a:p>
          <a:p>
            <a:r>
              <a:rPr lang="en-US"/>
              <a:t>Compendium of the main theological teachings of the Catholic Church</a:t>
            </a:r>
          </a:p>
          <a:p>
            <a:r>
              <a:rPr lang="en-US"/>
              <a:t>Instructional guide for theology students</a:t>
            </a:r>
          </a:p>
          <a:p>
            <a:r>
              <a:rPr lang="en-US"/>
              <a:t>Cycle: God; Creation; Man; Man's purpose; Christ; the Sacraments; back to God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88AC213F-23F7-4D2C-B356-EB9322C2949A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/>
          <a:srcRect r="1663"/>
          <a:stretch/>
        </p:blipFill>
        <p:spPr>
          <a:xfrm>
            <a:off x="7538689" y="10"/>
            <a:ext cx="4653311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65022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0">
            <a:extLst>
              <a:ext uri="{FF2B5EF4-FFF2-40B4-BE49-F238E27FC236}">
                <a16:creationId xmlns:a16="http://schemas.microsoft.com/office/drawing/2014/main" id="{5B6D324E-2D03-4162-AF1E-D5E32234E2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92840" y="0"/>
            <a:ext cx="914400" cy="68580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FAEDEB2-2C37-4CCF-9BCD-336478285F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37489" y="640080"/>
            <a:ext cx="3075836" cy="132556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200"/>
              <a:t>Universities and medicine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B67D982-25C5-4CC2-AA64-276BE3B2CA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6EFA96-FF16-4631-AED2-82EB8FD3AEF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237489" y="2301555"/>
            <a:ext cx="3075836" cy="3878582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1500"/>
              <a:t>Dominicans and Franciscans gained reputations as medical practitioners</a:t>
            </a:r>
          </a:p>
          <a:p>
            <a:r>
              <a:rPr lang="en-US" sz="1500"/>
              <a:t>Exorcism, prayer and occasional bloodletting</a:t>
            </a:r>
          </a:p>
          <a:p>
            <a:r>
              <a:rPr lang="en-US" sz="1500"/>
              <a:t>Pope Innocent III keen to distinguish between religious vocation and medical practice</a:t>
            </a:r>
          </a:p>
          <a:p>
            <a:r>
              <a:rPr lang="en-US" sz="1500"/>
              <a:t>Universities of Salerno, Paris, Montpellier and Bologna were important centres</a:t>
            </a:r>
          </a:p>
          <a:p>
            <a:endParaRPr lang="en-US" sz="150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7C2748E3-4CD2-44EF-B8C1-2D7034E6CE6F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/>
          <a:srcRect l="2807" r="1" b="1"/>
          <a:stretch/>
        </p:blipFill>
        <p:spPr>
          <a:xfrm>
            <a:off x="4639057" y="10"/>
            <a:ext cx="7552944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511729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5B6D324E-2D03-4162-AF1E-D5E32234E2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92840" y="0"/>
            <a:ext cx="914400" cy="68580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9AEE8FD-CF85-4A1D-AC39-8015C2FC21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20464" y="539087"/>
            <a:ext cx="4534047" cy="158489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Syllabi and set texts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101AA4AE-652E-41C0-8AB3-DA4478365ACE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/>
          <a:srcRect l="5707"/>
          <a:stretch/>
        </p:blipFill>
        <p:spPr>
          <a:xfrm>
            <a:off x="20" y="10"/>
            <a:ext cx="6094799" cy="6857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ED3C60-7418-4A3B-9419-B33C0C51045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420463" y="2438399"/>
            <a:ext cx="4572002" cy="3880514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1400"/>
              <a:t>Around 6 years’ training</a:t>
            </a:r>
          </a:p>
          <a:p>
            <a:r>
              <a:rPr lang="en-US" sz="1400"/>
              <a:t>Similar curriculum at each institution</a:t>
            </a:r>
          </a:p>
          <a:p>
            <a:r>
              <a:rPr lang="en-US" sz="1400"/>
              <a:t>Evolution slow, but essentially including more Arabic learning to supplement Hippocrates and Galen</a:t>
            </a:r>
          </a:p>
          <a:p>
            <a:r>
              <a:rPr lang="en-US" sz="1400"/>
              <a:t>Rhases (10thC), Avicenna (11</a:t>
            </a:r>
            <a:r>
              <a:rPr lang="en-US" sz="1400" baseline="30000"/>
              <a:t>th</a:t>
            </a:r>
            <a:r>
              <a:rPr lang="en-US" sz="1400"/>
              <a:t>C)</a:t>
            </a:r>
          </a:p>
          <a:p>
            <a:r>
              <a:rPr lang="en-US" sz="1400"/>
              <a:t>Instruction in Latin, using Latin translations of key texts</a:t>
            </a:r>
          </a:p>
          <a:p>
            <a:r>
              <a:rPr lang="en-US" sz="1400"/>
              <a:t>Detailed, phrase by phrase interpretations of the authorities and of commentaries</a:t>
            </a:r>
          </a:p>
          <a:p>
            <a:r>
              <a:rPr lang="en-US" sz="1400"/>
              <a:t>Some anatomy, though this was limited and varied</a:t>
            </a:r>
          </a:p>
        </p:txBody>
      </p:sp>
    </p:spTree>
    <p:extLst>
      <p:ext uri="{BB962C8B-B14F-4D97-AF65-F5344CB8AC3E}">
        <p14:creationId xmlns:p14="http://schemas.microsoft.com/office/powerpoint/2010/main" val="776823457"/>
      </p:ext>
    </p:extLst>
  </p:cSld>
  <p:clrMapOvr>
    <a:masterClrMapping/>
  </p:clrMapOvr>
</p:sld>
</file>

<file path=ppt/theme/theme1.xml><?xml version="1.0" encoding="utf-8"?>
<a:theme xmlns:a="http://schemas.openxmlformats.org/drawingml/2006/main" name="View">
  <a:themeElements>
    <a:clrScheme name="Green">
      <a:dk1>
        <a:sysClr val="windowText" lastClr="000000"/>
      </a:dk1>
      <a:lt1>
        <a:sysClr val="window" lastClr="FFFFFF"/>
      </a:lt1>
      <a:dk2>
        <a:srgbClr val="455F51"/>
      </a:dk2>
      <a:lt2>
        <a:srgbClr val="E3DED1"/>
      </a:lt2>
      <a:accent1>
        <a:srgbClr val="549E39"/>
      </a:accent1>
      <a:accent2>
        <a:srgbClr val="8AB833"/>
      </a:accent2>
      <a:accent3>
        <a:srgbClr val="C0CF3A"/>
      </a:accent3>
      <a:accent4>
        <a:srgbClr val="029676"/>
      </a:accent4>
      <a:accent5>
        <a:srgbClr val="4AB5C4"/>
      </a:accent5>
      <a:accent6>
        <a:srgbClr val="0989B1"/>
      </a:accent6>
      <a:hlink>
        <a:srgbClr val="6B9F25"/>
      </a:hlink>
      <a:folHlink>
        <a:srgbClr val="BA6906"/>
      </a:folHlink>
    </a:clrScheme>
    <a:fontScheme name="View">
      <a:maj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View">
      <a:fillStyleLst>
        <a:solidFill>
          <a:schemeClr val="phClr"/>
        </a:solidFill>
        <a:solidFill>
          <a:schemeClr val="phClr">
            <a:tint val="60000"/>
            <a:satMod val="120000"/>
          </a:schemeClr>
        </a:solidFill>
        <a:solidFill>
          <a:schemeClr val="phClr">
            <a:shade val="75000"/>
            <a:satMod val="16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3970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95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5240" dir="5400000" algn="tl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9525" prstMaterial="flat">
            <a:bevelT w="0" h="0" prst="coolSlant"/>
            <a:contourClr>
              <a:schemeClr val="phClr">
                <a:shade val="35000"/>
                <a:satMod val="130000"/>
              </a:schemeClr>
            </a:contourClr>
          </a:sp3d>
        </a:effectStyle>
        <a:effectStyle>
          <a:effectLst>
            <a:outerShdw blurRad="76200" dist="25400" dir="5400000" algn="tl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9050" prstMaterial="flat">
            <a:bevelT w="0" h="0" prst="coolSlant"/>
            <a:contourClr>
              <a:schemeClr val="phClr">
                <a:shade val="25000"/>
                <a:satMod val="14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4000"/>
                <a:shade val="98000"/>
                <a:satMod val="130000"/>
                <a:lumMod val="102000"/>
              </a:schemeClr>
            </a:gs>
            <a:gs pos="100000">
              <a:schemeClr val="phClr">
                <a:tint val="98000"/>
                <a:shade val="78000"/>
                <a:satMod val="140000"/>
              </a:schemeClr>
            </a:gs>
          </a:gsLst>
          <a:path path="circle">
            <a:fillToRect l="100000" t="10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iew" id="{BA0EB5A6-F2D4-4F82-977B-64ADEE4A2A69}" vid="{3969A8A2-35DB-4E3B-8885-16FD2056867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View</Template>
  <TotalTime>160</TotalTime>
  <Words>568</Words>
  <Application>Microsoft Office PowerPoint</Application>
  <PresentationFormat>Widescreen</PresentationFormat>
  <Paragraphs>77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9" baseType="lpstr">
      <vt:lpstr>Arial</vt:lpstr>
      <vt:lpstr>Calibri</vt:lpstr>
      <vt:lpstr>Century Schoolbook</vt:lpstr>
      <vt:lpstr>Times New Roman</vt:lpstr>
      <vt:lpstr>Wingdings 2</vt:lpstr>
      <vt:lpstr>View</vt:lpstr>
      <vt:lpstr>The rise of the universities</vt:lpstr>
      <vt:lpstr>Medieval universities</vt:lpstr>
      <vt:lpstr>What did they study?</vt:lpstr>
      <vt:lpstr>Scolasticism</vt:lpstr>
      <vt:lpstr>Quodlibets</vt:lpstr>
      <vt:lpstr>Key authorities for study</vt:lpstr>
      <vt:lpstr>Purpose of scholastic enquiry</vt:lpstr>
      <vt:lpstr>1277</vt:lpstr>
      <vt:lpstr>Thomas Aquinas</vt:lpstr>
      <vt:lpstr>Summa Contra Gentiles</vt:lpstr>
      <vt:lpstr>Summa Theologica</vt:lpstr>
      <vt:lpstr>Universities and medicine</vt:lpstr>
      <vt:lpstr>Syllabi and set texts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rise of the universities</dc:title>
  <dc:creator>Harriett Webster</dc:creator>
  <cp:lastModifiedBy>Harriett Webster</cp:lastModifiedBy>
  <cp:revision>1</cp:revision>
  <dcterms:created xsi:type="dcterms:W3CDTF">2021-05-27T13:29:52Z</dcterms:created>
  <dcterms:modified xsi:type="dcterms:W3CDTF">2021-05-27T16:10:13Z</dcterms:modified>
</cp:coreProperties>
</file>