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77"/>
  </p:notesMasterIdLst>
  <p:sldIdLst>
    <p:sldId id="256" r:id="rId2"/>
    <p:sldId id="257" r:id="rId3"/>
    <p:sldId id="343" r:id="rId4"/>
    <p:sldId id="277" r:id="rId5"/>
    <p:sldId id="344" r:id="rId6"/>
    <p:sldId id="278" r:id="rId7"/>
    <p:sldId id="279" r:id="rId8"/>
    <p:sldId id="313" r:id="rId9"/>
    <p:sldId id="312" r:id="rId10"/>
    <p:sldId id="315" r:id="rId11"/>
    <p:sldId id="283" r:id="rId12"/>
    <p:sldId id="284" r:id="rId13"/>
    <p:sldId id="317" r:id="rId14"/>
    <p:sldId id="316" r:id="rId15"/>
    <p:sldId id="318" r:id="rId16"/>
    <p:sldId id="319" r:id="rId17"/>
    <p:sldId id="320" r:id="rId18"/>
    <p:sldId id="321" r:id="rId19"/>
    <p:sldId id="322" r:id="rId20"/>
    <p:sldId id="307" r:id="rId21"/>
    <p:sldId id="309" r:id="rId22"/>
    <p:sldId id="310" r:id="rId23"/>
    <p:sldId id="311" r:id="rId24"/>
    <p:sldId id="323" r:id="rId25"/>
    <p:sldId id="324" r:id="rId26"/>
    <p:sldId id="325" r:id="rId27"/>
    <p:sldId id="326" r:id="rId28"/>
    <p:sldId id="327" r:id="rId29"/>
    <p:sldId id="328" r:id="rId30"/>
    <p:sldId id="329" r:id="rId31"/>
    <p:sldId id="330" r:id="rId32"/>
    <p:sldId id="331" r:id="rId33"/>
    <p:sldId id="332" r:id="rId34"/>
    <p:sldId id="333" r:id="rId35"/>
    <p:sldId id="334" r:id="rId36"/>
    <p:sldId id="335" r:id="rId37"/>
    <p:sldId id="336" r:id="rId38"/>
    <p:sldId id="337" r:id="rId39"/>
    <p:sldId id="258" r:id="rId40"/>
    <p:sldId id="259" r:id="rId41"/>
    <p:sldId id="260" r:id="rId42"/>
    <p:sldId id="261" r:id="rId43"/>
    <p:sldId id="262" r:id="rId44"/>
    <p:sldId id="338" r:id="rId45"/>
    <p:sldId id="264" r:id="rId46"/>
    <p:sldId id="265" r:id="rId47"/>
    <p:sldId id="268" r:id="rId48"/>
    <p:sldId id="341" r:id="rId49"/>
    <p:sldId id="266" r:id="rId50"/>
    <p:sldId id="267" r:id="rId51"/>
    <p:sldId id="345" r:id="rId52"/>
    <p:sldId id="269" r:id="rId53"/>
    <p:sldId id="292" r:id="rId54"/>
    <p:sldId id="293" r:id="rId55"/>
    <p:sldId id="294" r:id="rId56"/>
    <p:sldId id="339" r:id="rId57"/>
    <p:sldId id="270" r:id="rId58"/>
    <p:sldId id="271" r:id="rId59"/>
    <p:sldId id="273" r:id="rId60"/>
    <p:sldId id="272" r:id="rId61"/>
    <p:sldId id="274" r:id="rId62"/>
    <p:sldId id="275" r:id="rId63"/>
    <p:sldId id="295" r:id="rId64"/>
    <p:sldId id="340" r:id="rId65"/>
    <p:sldId id="296" r:id="rId66"/>
    <p:sldId id="297" r:id="rId67"/>
    <p:sldId id="299" r:id="rId68"/>
    <p:sldId id="301" r:id="rId69"/>
    <p:sldId id="302" r:id="rId70"/>
    <p:sldId id="346" r:id="rId71"/>
    <p:sldId id="304" r:id="rId72"/>
    <p:sldId id="298" r:id="rId73"/>
    <p:sldId id="276" r:id="rId74"/>
    <p:sldId id="308" r:id="rId75"/>
    <p:sldId id="342" r:id="rId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5" autoAdjust="0"/>
    <p:restoredTop sz="94660"/>
  </p:normalViewPr>
  <p:slideViewPr>
    <p:cSldViewPr snapToGrid="0">
      <p:cViewPr varScale="1">
        <p:scale>
          <a:sx n="115" d="100"/>
          <a:sy n="115"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EC70-EAF9-4471-B027-A07822689F70}" type="doc">
      <dgm:prSet loTypeId="urn:microsoft.com/office/officeart/2005/8/layout/cycle3" loCatId="cycle" qsTypeId="urn:microsoft.com/office/officeart/2005/8/quickstyle/simple2" qsCatId="simple" csTypeId="urn:microsoft.com/office/officeart/2005/8/colors/accent1_2" csCatId="accent1" phldr="1"/>
      <dgm:spPr/>
      <dgm:t>
        <a:bodyPr/>
        <a:lstStyle/>
        <a:p>
          <a:endParaRPr lang="en-US"/>
        </a:p>
      </dgm:t>
    </dgm:pt>
    <dgm:pt modelId="{ED3A76C8-ACC1-4C8A-BB07-C5E3EB43C2AD}">
      <dgm:prSet custT="1"/>
      <dgm:spPr/>
      <dgm:t>
        <a:bodyPr/>
        <a:lstStyle/>
        <a:p>
          <a:r>
            <a:rPr lang="en-US" sz="1000" b="1" i="0" dirty="0" smtClean="0">
              <a:effectLst>
                <a:outerShdw blurRad="38100" dist="38100" dir="2700000" algn="tl">
                  <a:srgbClr val="000000">
                    <a:alpha val="43137"/>
                  </a:srgbClr>
                </a:outerShdw>
              </a:effectLst>
            </a:rPr>
            <a:t>Memory loss that disrupts daily functioning</a:t>
          </a:r>
          <a:endParaRPr lang="en-US" sz="1000" b="0" i="0" dirty="0">
            <a:effectLst>
              <a:outerShdw blurRad="38100" dist="38100" dir="2700000" algn="tl">
                <a:srgbClr val="000000">
                  <a:alpha val="43137"/>
                </a:srgbClr>
              </a:outerShdw>
            </a:effectLst>
          </a:endParaRPr>
        </a:p>
      </dgm:t>
    </dgm:pt>
    <dgm:pt modelId="{4168A62B-C37E-4742-B3AB-C1BC9EA7E176}" type="par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B575B6C5-1D24-4C48-BEA7-FC80EC6EB444}" type="sib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53ADED44-A0C9-44C9-B962-F25F6CDE2C83}">
      <dgm:prSet custT="1"/>
      <dgm:spPr/>
      <dgm:t>
        <a:bodyPr/>
        <a:lstStyle/>
        <a:p>
          <a:r>
            <a:rPr lang="en-US" sz="1000" b="1" i="0" dirty="0" smtClean="0">
              <a:effectLst>
                <a:outerShdw blurRad="38100" dist="38100" dir="2700000" algn="tl">
                  <a:srgbClr val="000000">
                    <a:alpha val="43137"/>
                  </a:srgbClr>
                </a:outerShdw>
              </a:effectLst>
            </a:rPr>
            <a:t>Challenges in planning or solving problems</a:t>
          </a:r>
          <a:endParaRPr lang="en-US" sz="1000" b="0" i="0" dirty="0">
            <a:effectLst>
              <a:outerShdw blurRad="38100" dist="38100" dir="2700000" algn="tl">
                <a:srgbClr val="000000">
                  <a:alpha val="43137"/>
                </a:srgbClr>
              </a:outerShdw>
            </a:effectLst>
          </a:endParaRPr>
        </a:p>
      </dgm:t>
    </dgm:pt>
    <dgm:pt modelId="{ADD6552B-B7B0-42CB-AD14-048B819173F0}" type="par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3F598B3E-431D-4F49-9773-25FBCF6CEDF5}" type="sib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83A99A34-5C1F-471A-9EC7-B99600712CE0}">
      <dgm:prSet custT="1"/>
      <dgm:spPr/>
      <dgm:t>
        <a:bodyPr/>
        <a:lstStyle/>
        <a:p>
          <a:r>
            <a:rPr lang="en-US" sz="1000" b="1" i="0" dirty="0" smtClean="0">
              <a:effectLst>
                <a:outerShdw blurRad="38100" dist="38100" dir="2700000" algn="tl">
                  <a:srgbClr val="000000">
                    <a:alpha val="43137"/>
                  </a:srgbClr>
                </a:outerShdw>
              </a:effectLst>
            </a:rPr>
            <a:t>Difficulty completing familiar tasks at home, at work or at leisure</a:t>
          </a:r>
          <a:endParaRPr lang="en-US" sz="1000" b="0" i="0" dirty="0">
            <a:effectLst>
              <a:outerShdw blurRad="38100" dist="38100" dir="2700000" algn="tl">
                <a:srgbClr val="000000">
                  <a:alpha val="43137"/>
                </a:srgbClr>
              </a:outerShdw>
            </a:effectLst>
          </a:endParaRPr>
        </a:p>
      </dgm:t>
    </dgm:pt>
    <dgm:pt modelId="{6BD7B2F5-20CE-459A-9114-7FD2966461C6}" type="par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1A01C74D-C8EA-4608-978C-90F6775BDA19}" type="sib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5A2C8DBD-1B92-4AD6-A0C9-2EF22837CC45}">
      <dgm:prSet custT="1"/>
      <dgm:spPr/>
      <dgm:t>
        <a:bodyPr/>
        <a:lstStyle/>
        <a:p>
          <a:r>
            <a:rPr lang="en-US" sz="1000" b="1" i="0" dirty="0" smtClean="0">
              <a:effectLst>
                <a:outerShdw blurRad="38100" dist="38100" dir="2700000" algn="tl">
                  <a:srgbClr val="000000">
                    <a:alpha val="43137"/>
                  </a:srgbClr>
                </a:outerShdw>
              </a:effectLst>
            </a:rPr>
            <a:t>Confusion with time or place</a:t>
          </a:r>
          <a:endParaRPr lang="en-US" sz="1000" b="0" i="0" dirty="0">
            <a:effectLst>
              <a:outerShdw blurRad="38100" dist="38100" dir="2700000" algn="tl">
                <a:srgbClr val="000000">
                  <a:alpha val="43137"/>
                </a:srgbClr>
              </a:outerShdw>
            </a:effectLst>
          </a:endParaRPr>
        </a:p>
      </dgm:t>
    </dgm:pt>
    <dgm:pt modelId="{399A771A-AC21-4C20-880D-311F9D186A00}" type="par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A376452-D9A0-4381-A625-E5C740D7594E}" type="sib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1C5186D-4E25-4DE7-863B-1AA630F12670}">
      <dgm:prSet custT="1"/>
      <dgm:spPr/>
      <dgm:t>
        <a:bodyPr/>
        <a:lstStyle/>
        <a:p>
          <a:r>
            <a:rPr lang="en-US" sz="1000" b="1" i="0" dirty="0" smtClean="0">
              <a:effectLst>
                <a:outerShdw blurRad="38100" dist="38100" dir="2700000" algn="tl">
                  <a:srgbClr val="000000">
                    <a:alpha val="43137"/>
                  </a:srgbClr>
                </a:outerShdw>
              </a:effectLst>
            </a:rPr>
            <a:t>Trouble understanding visual images and spatial relationships</a:t>
          </a:r>
          <a:endParaRPr lang="en-US" sz="1000" b="0" i="0" dirty="0">
            <a:effectLst>
              <a:outerShdw blurRad="38100" dist="38100" dir="2700000" algn="tl">
                <a:srgbClr val="000000">
                  <a:alpha val="43137"/>
                </a:srgbClr>
              </a:outerShdw>
            </a:effectLst>
          </a:endParaRPr>
        </a:p>
      </dgm:t>
    </dgm:pt>
    <dgm:pt modelId="{8880B0EB-4FE4-4C69-8707-A864371655DD}" type="par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ADB96DD2-684B-4024-8E80-FAB4C31C7B1E}" type="sib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22E23FA1-645E-4C71-A9D3-D3A4DE6BC464}">
      <dgm:prSet custT="1"/>
      <dgm:spPr/>
      <dgm:t>
        <a:bodyPr/>
        <a:lstStyle/>
        <a:p>
          <a:r>
            <a:rPr lang="en-US" sz="1000" b="1" i="0" dirty="0" smtClean="0">
              <a:effectLst>
                <a:outerShdw blurRad="38100" dist="38100" dir="2700000" algn="tl">
                  <a:srgbClr val="000000">
                    <a:alpha val="43137"/>
                  </a:srgbClr>
                </a:outerShdw>
              </a:effectLst>
            </a:rPr>
            <a:t>New problems with words in speaking or writing</a:t>
          </a:r>
          <a:endParaRPr lang="en-US" sz="1000" b="0" i="0" dirty="0">
            <a:effectLst>
              <a:outerShdw blurRad="38100" dist="38100" dir="2700000" algn="tl">
                <a:srgbClr val="000000">
                  <a:alpha val="43137"/>
                </a:srgbClr>
              </a:outerShdw>
            </a:effectLst>
          </a:endParaRPr>
        </a:p>
      </dgm:t>
    </dgm:pt>
    <dgm:pt modelId="{C4262E05-27C8-41FC-B95B-886BFE81243D}" type="par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195A7A9A-7E56-48E1-8587-7E9204DFE624}" type="sib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4ADB75D2-D3E6-4337-ADE2-01E53EB8B2DF}">
      <dgm:prSet custT="1"/>
      <dgm:spPr/>
      <dgm:t>
        <a:bodyPr/>
        <a:lstStyle/>
        <a:p>
          <a:r>
            <a:rPr lang="en-US" sz="1000" b="1" i="0" dirty="0" smtClean="0">
              <a:effectLst>
                <a:outerShdw blurRad="38100" dist="38100" dir="2700000" algn="tl">
                  <a:srgbClr val="000000">
                    <a:alpha val="43137"/>
                  </a:srgbClr>
                </a:outerShdw>
              </a:effectLst>
            </a:rPr>
            <a:t>Misplacing things and losing the ability to retrace steps</a:t>
          </a:r>
          <a:endParaRPr lang="en-US" sz="1000" b="0" i="0" dirty="0">
            <a:effectLst>
              <a:outerShdw blurRad="38100" dist="38100" dir="2700000" algn="tl">
                <a:srgbClr val="000000">
                  <a:alpha val="43137"/>
                </a:srgbClr>
              </a:outerShdw>
            </a:effectLst>
          </a:endParaRPr>
        </a:p>
      </dgm:t>
    </dgm:pt>
    <dgm:pt modelId="{4915E94E-27BF-44B8-BD57-C587D159B8C1}" type="par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A04FE044-AC5A-4809-855B-C72FC98989EA}" type="sib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6E5F4D5A-76A8-4A16-8D45-54509B21FD09}">
      <dgm:prSet custT="1"/>
      <dgm:spPr/>
      <dgm:t>
        <a:bodyPr/>
        <a:lstStyle/>
        <a:p>
          <a:r>
            <a:rPr lang="en-US" sz="1000" b="1" i="0" dirty="0" smtClean="0">
              <a:effectLst>
                <a:outerShdw blurRad="38100" dist="38100" dir="2700000" algn="tl">
                  <a:srgbClr val="000000">
                    <a:alpha val="43137"/>
                  </a:srgbClr>
                </a:outerShdw>
              </a:effectLst>
            </a:rPr>
            <a:t>Decreased or poor judgment</a:t>
          </a:r>
          <a:endParaRPr lang="en-US" sz="1000" b="0" i="0" dirty="0">
            <a:effectLst>
              <a:outerShdw blurRad="38100" dist="38100" dir="2700000" algn="tl">
                <a:srgbClr val="000000">
                  <a:alpha val="43137"/>
                </a:srgbClr>
              </a:outerShdw>
            </a:effectLst>
          </a:endParaRPr>
        </a:p>
      </dgm:t>
    </dgm:pt>
    <dgm:pt modelId="{67DCBDEA-838E-421A-A04A-567475C39D0C}" type="par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4FF7580F-B793-4C89-B14F-24B233FB391D}" type="sib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9BCD175B-6D4C-47A4-A771-6579CF08C2DC}">
      <dgm:prSet custT="1"/>
      <dgm:spPr/>
      <dgm:t>
        <a:bodyPr/>
        <a:lstStyle/>
        <a:p>
          <a:r>
            <a:rPr lang="en-US" sz="1000" b="1" i="0" dirty="0" smtClean="0">
              <a:effectLst>
                <a:outerShdw blurRad="38100" dist="38100" dir="2700000" algn="tl">
                  <a:srgbClr val="000000">
                    <a:alpha val="43137"/>
                  </a:srgbClr>
                </a:outerShdw>
              </a:effectLst>
            </a:rPr>
            <a:t>Withdrawal from work or social activities</a:t>
          </a:r>
          <a:endParaRPr lang="en-US" sz="1000" b="0" i="0" dirty="0">
            <a:effectLst>
              <a:outerShdw blurRad="38100" dist="38100" dir="2700000" algn="tl">
                <a:srgbClr val="000000">
                  <a:alpha val="43137"/>
                </a:srgbClr>
              </a:outerShdw>
            </a:effectLst>
          </a:endParaRPr>
        </a:p>
      </dgm:t>
    </dgm:pt>
    <dgm:pt modelId="{10C62C46-359E-448E-BA60-93B05C31B06E}" type="par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5BA976F0-FB83-45CF-B002-D20132F8E027}" type="sib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33BD5AB7-ADC6-4656-8423-677338BCB1CB}">
      <dgm:prSet custT="1"/>
      <dgm:spPr/>
      <dgm:t>
        <a:bodyPr/>
        <a:lstStyle/>
        <a:p>
          <a:r>
            <a:rPr lang="en-US" sz="1000" b="1" i="0" dirty="0" smtClean="0">
              <a:effectLst>
                <a:outerShdw blurRad="38100" dist="38100" dir="2700000" algn="tl">
                  <a:srgbClr val="000000">
                    <a:alpha val="43137"/>
                  </a:srgbClr>
                </a:outerShdw>
              </a:effectLst>
            </a:rPr>
            <a:t>Changes in mood and personality</a:t>
          </a:r>
          <a:endParaRPr lang="en-US" sz="1000" b="0" i="0" dirty="0">
            <a:effectLst>
              <a:outerShdw blurRad="38100" dist="38100" dir="2700000" algn="tl">
                <a:srgbClr val="000000">
                  <a:alpha val="43137"/>
                </a:srgbClr>
              </a:outerShdw>
            </a:effectLst>
          </a:endParaRPr>
        </a:p>
      </dgm:t>
    </dgm:pt>
    <dgm:pt modelId="{7D1CDF6E-88B0-4D46-90D1-DDCB37806518}" type="par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7DB8A8F3-C395-4BEF-B46F-9810DA261CCB}" type="sib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581C666B-6983-4D97-8D6D-5859BCA88AE9}" type="pres">
      <dgm:prSet presAssocID="{822FEC70-EAF9-4471-B027-A07822689F70}" presName="Name0" presStyleCnt="0">
        <dgm:presLayoutVars>
          <dgm:dir/>
          <dgm:resizeHandles val="exact"/>
        </dgm:presLayoutVars>
      </dgm:prSet>
      <dgm:spPr/>
      <dgm:t>
        <a:bodyPr/>
        <a:lstStyle/>
        <a:p>
          <a:endParaRPr lang="en-US"/>
        </a:p>
      </dgm:t>
    </dgm:pt>
    <dgm:pt modelId="{AA2D6B7D-6E7B-4EC7-8908-7D98E3AED418}" type="pres">
      <dgm:prSet presAssocID="{822FEC70-EAF9-4471-B027-A07822689F70}" presName="cycle" presStyleCnt="0"/>
      <dgm:spPr/>
    </dgm:pt>
    <dgm:pt modelId="{0EC3C063-4427-43A2-AC6E-0F48E3539223}" type="pres">
      <dgm:prSet presAssocID="{ED3A76C8-ACC1-4C8A-BB07-C5E3EB43C2AD}" presName="nodeFirstNode" presStyleLbl="node1" presStyleIdx="0" presStyleCnt="10">
        <dgm:presLayoutVars>
          <dgm:bulletEnabled val="1"/>
        </dgm:presLayoutVars>
      </dgm:prSet>
      <dgm:spPr/>
      <dgm:t>
        <a:bodyPr/>
        <a:lstStyle/>
        <a:p>
          <a:endParaRPr lang="en-US"/>
        </a:p>
      </dgm:t>
    </dgm:pt>
    <dgm:pt modelId="{9805AB84-B01C-4CF0-85A9-B36DC8F51B46}" type="pres">
      <dgm:prSet presAssocID="{B575B6C5-1D24-4C48-BEA7-FC80EC6EB444}" presName="sibTransFirstNode" presStyleLbl="bgShp" presStyleIdx="0" presStyleCnt="1"/>
      <dgm:spPr/>
      <dgm:t>
        <a:bodyPr/>
        <a:lstStyle/>
        <a:p>
          <a:endParaRPr lang="en-US"/>
        </a:p>
      </dgm:t>
    </dgm:pt>
    <dgm:pt modelId="{7E2AB5DA-7B95-40E4-A9BF-DAE66ED63750}" type="pres">
      <dgm:prSet presAssocID="{53ADED44-A0C9-44C9-B962-F25F6CDE2C83}" presName="nodeFollowingNodes" presStyleLbl="node1" presStyleIdx="1" presStyleCnt="10">
        <dgm:presLayoutVars>
          <dgm:bulletEnabled val="1"/>
        </dgm:presLayoutVars>
      </dgm:prSet>
      <dgm:spPr/>
      <dgm:t>
        <a:bodyPr/>
        <a:lstStyle/>
        <a:p>
          <a:endParaRPr lang="en-US"/>
        </a:p>
      </dgm:t>
    </dgm:pt>
    <dgm:pt modelId="{25101831-59D2-4DCC-874E-F3FF03C44612}" type="pres">
      <dgm:prSet presAssocID="{83A99A34-5C1F-471A-9EC7-B99600712CE0}" presName="nodeFollowingNodes" presStyleLbl="node1" presStyleIdx="2" presStyleCnt="10">
        <dgm:presLayoutVars>
          <dgm:bulletEnabled val="1"/>
        </dgm:presLayoutVars>
      </dgm:prSet>
      <dgm:spPr/>
      <dgm:t>
        <a:bodyPr/>
        <a:lstStyle/>
        <a:p>
          <a:endParaRPr lang="en-US"/>
        </a:p>
      </dgm:t>
    </dgm:pt>
    <dgm:pt modelId="{2F431510-1449-4275-8F05-68195E75140D}" type="pres">
      <dgm:prSet presAssocID="{5A2C8DBD-1B92-4AD6-A0C9-2EF22837CC45}" presName="nodeFollowingNodes" presStyleLbl="node1" presStyleIdx="3" presStyleCnt="10">
        <dgm:presLayoutVars>
          <dgm:bulletEnabled val="1"/>
        </dgm:presLayoutVars>
      </dgm:prSet>
      <dgm:spPr/>
      <dgm:t>
        <a:bodyPr/>
        <a:lstStyle/>
        <a:p>
          <a:endParaRPr lang="en-US"/>
        </a:p>
      </dgm:t>
    </dgm:pt>
    <dgm:pt modelId="{3D2245D0-B670-4B91-BA39-985450CE19AF}" type="pres">
      <dgm:prSet presAssocID="{D1C5186D-4E25-4DE7-863B-1AA630F12670}" presName="nodeFollowingNodes" presStyleLbl="node1" presStyleIdx="4" presStyleCnt="10">
        <dgm:presLayoutVars>
          <dgm:bulletEnabled val="1"/>
        </dgm:presLayoutVars>
      </dgm:prSet>
      <dgm:spPr/>
      <dgm:t>
        <a:bodyPr/>
        <a:lstStyle/>
        <a:p>
          <a:endParaRPr lang="en-US"/>
        </a:p>
      </dgm:t>
    </dgm:pt>
    <dgm:pt modelId="{06E15736-27F8-444C-8688-B97036F95815}" type="pres">
      <dgm:prSet presAssocID="{22E23FA1-645E-4C71-A9D3-D3A4DE6BC464}" presName="nodeFollowingNodes" presStyleLbl="node1" presStyleIdx="5" presStyleCnt="10">
        <dgm:presLayoutVars>
          <dgm:bulletEnabled val="1"/>
        </dgm:presLayoutVars>
      </dgm:prSet>
      <dgm:spPr/>
      <dgm:t>
        <a:bodyPr/>
        <a:lstStyle/>
        <a:p>
          <a:endParaRPr lang="en-US"/>
        </a:p>
      </dgm:t>
    </dgm:pt>
    <dgm:pt modelId="{2DF8E738-6E91-42BB-99E5-8B3ECCB7380A}" type="pres">
      <dgm:prSet presAssocID="{4ADB75D2-D3E6-4337-ADE2-01E53EB8B2DF}" presName="nodeFollowingNodes" presStyleLbl="node1" presStyleIdx="6" presStyleCnt="10">
        <dgm:presLayoutVars>
          <dgm:bulletEnabled val="1"/>
        </dgm:presLayoutVars>
      </dgm:prSet>
      <dgm:spPr/>
      <dgm:t>
        <a:bodyPr/>
        <a:lstStyle/>
        <a:p>
          <a:endParaRPr lang="en-US"/>
        </a:p>
      </dgm:t>
    </dgm:pt>
    <dgm:pt modelId="{E16CD3EC-CAD7-4529-867C-ABC6C59810EE}" type="pres">
      <dgm:prSet presAssocID="{6E5F4D5A-76A8-4A16-8D45-54509B21FD09}" presName="nodeFollowingNodes" presStyleLbl="node1" presStyleIdx="7" presStyleCnt="10">
        <dgm:presLayoutVars>
          <dgm:bulletEnabled val="1"/>
        </dgm:presLayoutVars>
      </dgm:prSet>
      <dgm:spPr/>
      <dgm:t>
        <a:bodyPr/>
        <a:lstStyle/>
        <a:p>
          <a:endParaRPr lang="en-US"/>
        </a:p>
      </dgm:t>
    </dgm:pt>
    <dgm:pt modelId="{1DE6741F-DE48-4C7A-BAF5-C6FE513ED5E5}" type="pres">
      <dgm:prSet presAssocID="{9BCD175B-6D4C-47A4-A771-6579CF08C2DC}" presName="nodeFollowingNodes" presStyleLbl="node1" presStyleIdx="8" presStyleCnt="10">
        <dgm:presLayoutVars>
          <dgm:bulletEnabled val="1"/>
        </dgm:presLayoutVars>
      </dgm:prSet>
      <dgm:spPr/>
      <dgm:t>
        <a:bodyPr/>
        <a:lstStyle/>
        <a:p>
          <a:endParaRPr lang="en-US"/>
        </a:p>
      </dgm:t>
    </dgm:pt>
    <dgm:pt modelId="{B4765A64-48D8-4B56-89DD-919C1942A602}" type="pres">
      <dgm:prSet presAssocID="{33BD5AB7-ADC6-4656-8423-677338BCB1CB}" presName="nodeFollowingNodes" presStyleLbl="node1" presStyleIdx="9" presStyleCnt="10">
        <dgm:presLayoutVars>
          <dgm:bulletEnabled val="1"/>
        </dgm:presLayoutVars>
      </dgm:prSet>
      <dgm:spPr/>
      <dgm:t>
        <a:bodyPr/>
        <a:lstStyle/>
        <a:p>
          <a:endParaRPr lang="en-US"/>
        </a:p>
      </dgm:t>
    </dgm:pt>
  </dgm:ptLst>
  <dgm:cxnLst>
    <dgm:cxn modelId="{D4C1DF9A-9C20-4E19-BD65-5BBD41EAFFA1}" type="presOf" srcId="{22E23FA1-645E-4C71-A9D3-D3A4DE6BC464}" destId="{06E15736-27F8-444C-8688-B97036F95815}" srcOrd="0" destOrd="0" presId="urn:microsoft.com/office/officeart/2005/8/layout/cycle3"/>
    <dgm:cxn modelId="{98BAD05F-7249-4C9D-A457-D5BD1DB2084A}" srcId="{822FEC70-EAF9-4471-B027-A07822689F70}" destId="{9BCD175B-6D4C-47A4-A771-6579CF08C2DC}" srcOrd="8" destOrd="0" parTransId="{10C62C46-359E-448E-BA60-93B05C31B06E}" sibTransId="{5BA976F0-FB83-45CF-B002-D20132F8E027}"/>
    <dgm:cxn modelId="{4D409FB7-7135-4352-93B0-2F1DB3C36A80}" type="presOf" srcId="{5A2C8DBD-1B92-4AD6-A0C9-2EF22837CC45}" destId="{2F431510-1449-4275-8F05-68195E75140D}" srcOrd="0" destOrd="0" presId="urn:microsoft.com/office/officeart/2005/8/layout/cycle3"/>
    <dgm:cxn modelId="{6548258C-112E-407F-BBDF-605173C26D08}" srcId="{822FEC70-EAF9-4471-B027-A07822689F70}" destId="{33BD5AB7-ADC6-4656-8423-677338BCB1CB}" srcOrd="9" destOrd="0" parTransId="{7D1CDF6E-88B0-4D46-90D1-DDCB37806518}" sibTransId="{7DB8A8F3-C395-4BEF-B46F-9810DA261CCB}"/>
    <dgm:cxn modelId="{97AF58F7-754B-4D52-BE63-BFAC787015D8}" srcId="{822FEC70-EAF9-4471-B027-A07822689F70}" destId="{22E23FA1-645E-4C71-A9D3-D3A4DE6BC464}" srcOrd="5" destOrd="0" parTransId="{C4262E05-27C8-41FC-B95B-886BFE81243D}" sibTransId="{195A7A9A-7E56-48E1-8587-7E9204DFE624}"/>
    <dgm:cxn modelId="{A79F3F67-DAC7-4923-81DC-778E9AB7E16C}" type="presOf" srcId="{6E5F4D5A-76A8-4A16-8D45-54509B21FD09}" destId="{E16CD3EC-CAD7-4529-867C-ABC6C59810EE}" srcOrd="0" destOrd="0" presId="urn:microsoft.com/office/officeart/2005/8/layout/cycle3"/>
    <dgm:cxn modelId="{1349FB8C-1268-4839-AD60-D629E4AE3888}" type="presOf" srcId="{4ADB75D2-D3E6-4337-ADE2-01E53EB8B2DF}" destId="{2DF8E738-6E91-42BB-99E5-8B3ECCB7380A}" srcOrd="0" destOrd="0" presId="urn:microsoft.com/office/officeart/2005/8/layout/cycle3"/>
    <dgm:cxn modelId="{AD1F46B1-12A8-47B7-9D28-F0BD8E276089}" srcId="{822FEC70-EAF9-4471-B027-A07822689F70}" destId="{83A99A34-5C1F-471A-9EC7-B99600712CE0}" srcOrd="2" destOrd="0" parTransId="{6BD7B2F5-20CE-459A-9114-7FD2966461C6}" sibTransId="{1A01C74D-C8EA-4608-978C-90F6775BDA19}"/>
    <dgm:cxn modelId="{3213F12F-5BC6-4165-9B26-A9153F9835CC}" srcId="{822FEC70-EAF9-4471-B027-A07822689F70}" destId="{6E5F4D5A-76A8-4A16-8D45-54509B21FD09}" srcOrd="7" destOrd="0" parTransId="{67DCBDEA-838E-421A-A04A-567475C39D0C}" sibTransId="{4FF7580F-B793-4C89-B14F-24B233FB391D}"/>
    <dgm:cxn modelId="{72B31F6A-4D46-414A-934A-B827569B7155}" type="presOf" srcId="{ED3A76C8-ACC1-4C8A-BB07-C5E3EB43C2AD}" destId="{0EC3C063-4427-43A2-AC6E-0F48E3539223}" srcOrd="0" destOrd="0" presId="urn:microsoft.com/office/officeart/2005/8/layout/cycle3"/>
    <dgm:cxn modelId="{136EA9E0-51CA-46FA-ABFC-8116E5C97ECE}" type="presOf" srcId="{822FEC70-EAF9-4471-B027-A07822689F70}" destId="{581C666B-6983-4D97-8D6D-5859BCA88AE9}" srcOrd="0" destOrd="0" presId="urn:microsoft.com/office/officeart/2005/8/layout/cycle3"/>
    <dgm:cxn modelId="{4647F1C7-E2E9-4AF8-88C2-3D98BA8590D3}" type="presOf" srcId="{9BCD175B-6D4C-47A4-A771-6579CF08C2DC}" destId="{1DE6741F-DE48-4C7A-BAF5-C6FE513ED5E5}" srcOrd="0" destOrd="0" presId="urn:microsoft.com/office/officeart/2005/8/layout/cycle3"/>
    <dgm:cxn modelId="{92D95F0B-4C91-4BB1-ACD5-368C2A1E8008}" srcId="{822FEC70-EAF9-4471-B027-A07822689F70}" destId="{4ADB75D2-D3E6-4337-ADE2-01E53EB8B2DF}" srcOrd="6" destOrd="0" parTransId="{4915E94E-27BF-44B8-BD57-C587D159B8C1}" sibTransId="{A04FE044-AC5A-4809-855B-C72FC98989EA}"/>
    <dgm:cxn modelId="{81D3E086-FC41-4754-A206-A11454B315E8}" type="presOf" srcId="{B575B6C5-1D24-4C48-BEA7-FC80EC6EB444}" destId="{9805AB84-B01C-4CF0-85A9-B36DC8F51B46}" srcOrd="0" destOrd="0" presId="urn:microsoft.com/office/officeart/2005/8/layout/cycle3"/>
    <dgm:cxn modelId="{91029F9F-1931-4F8A-BC54-A1E75D6D10CA}" srcId="{822FEC70-EAF9-4471-B027-A07822689F70}" destId="{53ADED44-A0C9-44C9-B962-F25F6CDE2C83}" srcOrd="1" destOrd="0" parTransId="{ADD6552B-B7B0-42CB-AD14-048B819173F0}" sibTransId="{3F598B3E-431D-4F49-9773-25FBCF6CEDF5}"/>
    <dgm:cxn modelId="{0E4F308D-81DF-4F2F-A50F-39FB0C7E6F7A}" type="presOf" srcId="{83A99A34-5C1F-471A-9EC7-B99600712CE0}" destId="{25101831-59D2-4DCC-874E-F3FF03C44612}" srcOrd="0" destOrd="0" presId="urn:microsoft.com/office/officeart/2005/8/layout/cycle3"/>
    <dgm:cxn modelId="{8EBD16FB-F574-4F3D-93EC-76DE221A66A4}" type="presOf" srcId="{33BD5AB7-ADC6-4656-8423-677338BCB1CB}" destId="{B4765A64-48D8-4B56-89DD-919C1942A602}" srcOrd="0" destOrd="0" presId="urn:microsoft.com/office/officeart/2005/8/layout/cycle3"/>
    <dgm:cxn modelId="{DC5C1062-3AA7-4FE2-94F5-B28997A6654B}" srcId="{822FEC70-EAF9-4471-B027-A07822689F70}" destId="{D1C5186D-4E25-4DE7-863B-1AA630F12670}" srcOrd="4" destOrd="0" parTransId="{8880B0EB-4FE4-4C69-8707-A864371655DD}" sibTransId="{ADB96DD2-684B-4024-8E80-FAB4C31C7B1E}"/>
    <dgm:cxn modelId="{EDA69FCE-73ED-4E16-9C14-5439578F8B50}" srcId="{822FEC70-EAF9-4471-B027-A07822689F70}" destId="{5A2C8DBD-1B92-4AD6-A0C9-2EF22837CC45}" srcOrd="3" destOrd="0" parTransId="{399A771A-AC21-4C20-880D-311F9D186A00}" sibTransId="{DA376452-D9A0-4381-A625-E5C740D7594E}"/>
    <dgm:cxn modelId="{F6795D78-71D1-4B54-B594-6DB5796DC9A4}" srcId="{822FEC70-EAF9-4471-B027-A07822689F70}" destId="{ED3A76C8-ACC1-4C8A-BB07-C5E3EB43C2AD}" srcOrd="0" destOrd="0" parTransId="{4168A62B-C37E-4742-B3AB-C1BC9EA7E176}" sibTransId="{B575B6C5-1D24-4C48-BEA7-FC80EC6EB444}"/>
    <dgm:cxn modelId="{C84FEFF0-1710-4704-B652-4F8A5A8726F4}" type="presOf" srcId="{53ADED44-A0C9-44C9-B962-F25F6CDE2C83}" destId="{7E2AB5DA-7B95-40E4-A9BF-DAE66ED63750}" srcOrd="0" destOrd="0" presId="urn:microsoft.com/office/officeart/2005/8/layout/cycle3"/>
    <dgm:cxn modelId="{B8655061-4DD8-4C79-9F90-62BAB667B83B}" type="presOf" srcId="{D1C5186D-4E25-4DE7-863B-1AA630F12670}" destId="{3D2245D0-B670-4B91-BA39-985450CE19AF}" srcOrd="0" destOrd="0" presId="urn:microsoft.com/office/officeart/2005/8/layout/cycle3"/>
    <dgm:cxn modelId="{571AF7C8-A7C7-4B99-8406-D52CB0A7BD55}" type="presParOf" srcId="{581C666B-6983-4D97-8D6D-5859BCA88AE9}" destId="{AA2D6B7D-6E7B-4EC7-8908-7D98E3AED418}" srcOrd="0" destOrd="0" presId="urn:microsoft.com/office/officeart/2005/8/layout/cycle3"/>
    <dgm:cxn modelId="{99B4BF51-8909-4F51-B5B0-226BEF7B8B99}" type="presParOf" srcId="{AA2D6B7D-6E7B-4EC7-8908-7D98E3AED418}" destId="{0EC3C063-4427-43A2-AC6E-0F48E3539223}" srcOrd="0" destOrd="0" presId="urn:microsoft.com/office/officeart/2005/8/layout/cycle3"/>
    <dgm:cxn modelId="{F3C54696-E737-42EF-B005-8246E99E63E8}" type="presParOf" srcId="{AA2D6B7D-6E7B-4EC7-8908-7D98E3AED418}" destId="{9805AB84-B01C-4CF0-85A9-B36DC8F51B46}" srcOrd="1" destOrd="0" presId="urn:microsoft.com/office/officeart/2005/8/layout/cycle3"/>
    <dgm:cxn modelId="{46CC45EA-F6A7-4FE5-9806-D6B06FFFD4D0}" type="presParOf" srcId="{AA2D6B7D-6E7B-4EC7-8908-7D98E3AED418}" destId="{7E2AB5DA-7B95-40E4-A9BF-DAE66ED63750}" srcOrd="2" destOrd="0" presId="urn:microsoft.com/office/officeart/2005/8/layout/cycle3"/>
    <dgm:cxn modelId="{76390322-B19A-4463-8CA4-44E2D176F42F}" type="presParOf" srcId="{AA2D6B7D-6E7B-4EC7-8908-7D98E3AED418}" destId="{25101831-59D2-4DCC-874E-F3FF03C44612}" srcOrd="3" destOrd="0" presId="urn:microsoft.com/office/officeart/2005/8/layout/cycle3"/>
    <dgm:cxn modelId="{B11835D1-B893-4AF0-892F-2117E2AA59F7}" type="presParOf" srcId="{AA2D6B7D-6E7B-4EC7-8908-7D98E3AED418}" destId="{2F431510-1449-4275-8F05-68195E75140D}" srcOrd="4" destOrd="0" presId="urn:microsoft.com/office/officeart/2005/8/layout/cycle3"/>
    <dgm:cxn modelId="{5D3C4596-D2C2-4248-8B92-63D15DC7B47C}" type="presParOf" srcId="{AA2D6B7D-6E7B-4EC7-8908-7D98E3AED418}" destId="{3D2245D0-B670-4B91-BA39-985450CE19AF}" srcOrd="5" destOrd="0" presId="urn:microsoft.com/office/officeart/2005/8/layout/cycle3"/>
    <dgm:cxn modelId="{B195F095-307A-4535-8C44-B67E29D1B77C}" type="presParOf" srcId="{AA2D6B7D-6E7B-4EC7-8908-7D98E3AED418}" destId="{06E15736-27F8-444C-8688-B97036F95815}" srcOrd="6" destOrd="0" presId="urn:microsoft.com/office/officeart/2005/8/layout/cycle3"/>
    <dgm:cxn modelId="{55F75688-8869-411A-BA40-9E6F57228EA7}" type="presParOf" srcId="{AA2D6B7D-6E7B-4EC7-8908-7D98E3AED418}" destId="{2DF8E738-6E91-42BB-99E5-8B3ECCB7380A}" srcOrd="7" destOrd="0" presId="urn:microsoft.com/office/officeart/2005/8/layout/cycle3"/>
    <dgm:cxn modelId="{6450BDCD-4E72-4958-98A8-C5A67824D7EB}" type="presParOf" srcId="{AA2D6B7D-6E7B-4EC7-8908-7D98E3AED418}" destId="{E16CD3EC-CAD7-4529-867C-ABC6C59810EE}" srcOrd="8" destOrd="0" presId="urn:microsoft.com/office/officeart/2005/8/layout/cycle3"/>
    <dgm:cxn modelId="{67E1BD2F-7D80-4CEF-9A60-BDB58A67B71E}" type="presParOf" srcId="{AA2D6B7D-6E7B-4EC7-8908-7D98E3AED418}" destId="{1DE6741F-DE48-4C7A-BAF5-C6FE513ED5E5}" srcOrd="9" destOrd="0" presId="urn:microsoft.com/office/officeart/2005/8/layout/cycle3"/>
    <dgm:cxn modelId="{7B9B57EE-9072-4D26-8C85-061F872776F4}" type="presParOf" srcId="{AA2D6B7D-6E7B-4EC7-8908-7D98E3AED418}" destId="{B4765A64-48D8-4B56-89DD-919C1942A602}" srcOrd="1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5AB84-B01C-4CF0-85A9-B36DC8F51B46}">
      <dsp:nvSpPr>
        <dsp:cNvPr id="0" name=""/>
        <dsp:cNvSpPr/>
      </dsp:nvSpPr>
      <dsp:spPr>
        <a:xfrm>
          <a:off x="1321095" y="-69587"/>
          <a:ext cx="5340440" cy="5340440"/>
        </a:xfrm>
        <a:prstGeom prst="circularArrow">
          <a:avLst>
            <a:gd name="adj1" fmla="val 5544"/>
            <a:gd name="adj2" fmla="val 330680"/>
            <a:gd name="adj3" fmla="val 14854764"/>
            <a:gd name="adj4" fmla="val 1675842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3C063-4427-43A2-AC6E-0F48E3539223}">
      <dsp:nvSpPr>
        <dsp:cNvPr id="0" name=""/>
        <dsp:cNvSpPr/>
      </dsp:nvSpPr>
      <dsp:spPr>
        <a:xfrm>
          <a:off x="3362800" y="282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Memory loss that disrupts daily functioning</a:t>
          </a:r>
          <a:endParaRPr lang="en-US" sz="1000" b="0" i="0" kern="1200" dirty="0">
            <a:effectLst>
              <a:outerShdw blurRad="38100" dist="38100" dir="2700000" algn="tl">
                <a:srgbClr val="000000">
                  <a:alpha val="43137"/>
                </a:srgbClr>
              </a:outerShdw>
            </a:effectLst>
          </a:endParaRPr>
        </a:p>
      </dsp:txBody>
      <dsp:txXfrm>
        <a:off x="3393482" y="33504"/>
        <a:ext cx="1195666" cy="567151"/>
      </dsp:txXfrm>
    </dsp:sp>
    <dsp:sp modelId="{7E2AB5DA-7B95-40E4-A9BF-DAE66ED63750}">
      <dsp:nvSpPr>
        <dsp:cNvPr id="0" name=""/>
        <dsp:cNvSpPr/>
      </dsp:nvSpPr>
      <dsp:spPr>
        <a:xfrm>
          <a:off x="4701407"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Challenges in planning or solving problems</a:t>
          </a:r>
          <a:endParaRPr lang="en-US" sz="1000" b="0" i="0" kern="1200" dirty="0">
            <a:effectLst>
              <a:outerShdw blurRad="38100" dist="38100" dir="2700000" algn="tl">
                <a:srgbClr val="000000">
                  <a:alpha val="43137"/>
                </a:srgbClr>
              </a:outerShdw>
            </a:effectLst>
          </a:endParaRPr>
        </a:p>
      </dsp:txBody>
      <dsp:txXfrm>
        <a:off x="4732089" y="468444"/>
        <a:ext cx="1195666" cy="567151"/>
      </dsp:txXfrm>
    </dsp:sp>
    <dsp:sp modelId="{25101831-59D2-4DCC-874E-F3FF03C44612}">
      <dsp:nvSpPr>
        <dsp:cNvPr id="0" name=""/>
        <dsp:cNvSpPr/>
      </dsp:nvSpPr>
      <dsp:spPr>
        <a:xfrm>
          <a:off x="5528711"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Difficulty completing familiar tasks at home, at work or at leisure</a:t>
          </a:r>
          <a:endParaRPr lang="en-US" sz="1000" b="0" i="0" kern="1200" dirty="0">
            <a:effectLst>
              <a:outerShdw blurRad="38100" dist="38100" dir="2700000" algn="tl">
                <a:srgbClr val="000000">
                  <a:alpha val="43137"/>
                </a:srgbClr>
              </a:outerShdw>
            </a:effectLst>
          </a:endParaRPr>
        </a:p>
      </dsp:txBody>
      <dsp:txXfrm>
        <a:off x="5559393" y="1607130"/>
        <a:ext cx="1195666" cy="567151"/>
      </dsp:txXfrm>
    </dsp:sp>
    <dsp:sp modelId="{2F431510-1449-4275-8F05-68195E75140D}">
      <dsp:nvSpPr>
        <dsp:cNvPr id="0" name=""/>
        <dsp:cNvSpPr/>
      </dsp:nvSpPr>
      <dsp:spPr>
        <a:xfrm>
          <a:off x="5528711"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Confusion with time or place</a:t>
          </a:r>
          <a:endParaRPr lang="en-US" sz="1000" b="0" i="0" kern="1200" dirty="0">
            <a:effectLst>
              <a:outerShdw blurRad="38100" dist="38100" dir="2700000" algn="tl">
                <a:srgbClr val="000000">
                  <a:alpha val="43137"/>
                </a:srgbClr>
              </a:outerShdw>
            </a:effectLst>
          </a:endParaRPr>
        </a:p>
      </dsp:txBody>
      <dsp:txXfrm>
        <a:off x="5559393" y="3014624"/>
        <a:ext cx="1195666" cy="567151"/>
      </dsp:txXfrm>
    </dsp:sp>
    <dsp:sp modelId="{3D2245D0-B670-4B91-BA39-985450CE19AF}">
      <dsp:nvSpPr>
        <dsp:cNvPr id="0" name=""/>
        <dsp:cNvSpPr/>
      </dsp:nvSpPr>
      <dsp:spPr>
        <a:xfrm>
          <a:off x="4701407"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Trouble understanding visual images and spatial relationships</a:t>
          </a:r>
          <a:endParaRPr lang="en-US" sz="1000" b="0" i="0" kern="1200" dirty="0">
            <a:effectLst>
              <a:outerShdw blurRad="38100" dist="38100" dir="2700000" algn="tl">
                <a:srgbClr val="000000">
                  <a:alpha val="43137"/>
                </a:srgbClr>
              </a:outerShdw>
            </a:effectLst>
          </a:endParaRPr>
        </a:p>
      </dsp:txBody>
      <dsp:txXfrm>
        <a:off x="4732089" y="4153311"/>
        <a:ext cx="1195666" cy="567151"/>
      </dsp:txXfrm>
    </dsp:sp>
    <dsp:sp modelId="{06E15736-27F8-444C-8688-B97036F95815}">
      <dsp:nvSpPr>
        <dsp:cNvPr id="0" name=""/>
        <dsp:cNvSpPr/>
      </dsp:nvSpPr>
      <dsp:spPr>
        <a:xfrm>
          <a:off x="3362800" y="455756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New problems with words in speaking or writing</a:t>
          </a:r>
          <a:endParaRPr lang="en-US" sz="1000" b="0" i="0" kern="1200" dirty="0">
            <a:effectLst>
              <a:outerShdw blurRad="38100" dist="38100" dir="2700000" algn="tl">
                <a:srgbClr val="000000">
                  <a:alpha val="43137"/>
                </a:srgbClr>
              </a:outerShdw>
            </a:effectLst>
          </a:endParaRPr>
        </a:p>
      </dsp:txBody>
      <dsp:txXfrm>
        <a:off x="3393482" y="4588251"/>
        <a:ext cx="1195666" cy="567151"/>
      </dsp:txXfrm>
    </dsp:sp>
    <dsp:sp modelId="{2DF8E738-6E91-42BB-99E5-8B3ECCB7380A}">
      <dsp:nvSpPr>
        <dsp:cNvPr id="0" name=""/>
        <dsp:cNvSpPr/>
      </dsp:nvSpPr>
      <dsp:spPr>
        <a:xfrm>
          <a:off x="2024194"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Misplacing things and losing the ability to retrace steps</a:t>
          </a:r>
          <a:endParaRPr lang="en-US" sz="1000" b="0" i="0" kern="1200" dirty="0">
            <a:effectLst>
              <a:outerShdw blurRad="38100" dist="38100" dir="2700000" algn="tl">
                <a:srgbClr val="000000">
                  <a:alpha val="43137"/>
                </a:srgbClr>
              </a:outerShdw>
            </a:effectLst>
          </a:endParaRPr>
        </a:p>
      </dsp:txBody>
      <dsp:txXfrm>
        <a:off x="2054876" y="4153311"/>
        <a:ext cx="1195666" cy="567151"/>
      </dsp:txXfrm>
    </dsp:sp>
    <dsp:sp modelId="{E16CD3EC-CAD7-4529-867C-ABC6C59810EE}">
      <dsp:nvSpPr>
        <dsp:cNvPr id="0" name=""/>
        <dsp:cNvSpPr/>
      </dsp:nvSpPr>
      <dsp:spPr>
        <a:xfrm>
          <a:off x="1196889"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Decreased or poor judgment</a:t>
          </a:r>
          <a:endParaRPr lang="en-US" sz="1000" b="0" i="0" kern="1200" dirty="0">
            <a:effectLst>
              <a:outerShdw blurRad="38100" dist="38100" dir="2700000" algn="tl">
                <a:srgbClr val="000000">
                  <a:alpha val="43137"/>
                </a:srgbClr>
              </a:outerShdw>
            </a:effectLst>
          </a:endParaRPr>
        </a:p>
      </dsp:txBody>
      <dsp:txXfrm>
        <a:off x="1227571" y="3014624"/>
        <a:ext cx="1195666" cy="567151"/>
      </dsp:txXfrm>
    </dsp:sp>
    <dsp:sp modelId="{1DE6741F-DE48-4C7A-BAF5-C6FE513ED5E5}">
      <dsp:nvSpPr>
        <dsp:cNvPr id="0" name=""/>
        <dsp:cNvSpPr/>
      </dsp:nvSpPr>
      <dsp:spPr>
        <a:xfrm>
          <a:off x="1196889"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Withdrawal from work or social activities</a:t>
          </a:r>
          <a:endParaRPr lang="en-US" sz="1000" b="0" i="0" kern="1200" dirty="0">
            <a:effectLst>
              <a:outerShdw blurRad="38100" dist="38100" dir="2700000" algn="tl">
                <a:srgbClr val="000000">
                  <a:alpha val="43137"/>
                </a:srgbClr>
              </a:outerShdw>
            </a:effectLst>
          </a:endParaRPr>
        </a:p>
      </dsp:txBody>
      <dsp:txXfrm>
        <a:off x="1227571" y="1607130"/>
        <a:ext cx="1195666" cy="567151"/>
      </dsp:txXfrm>
    </dsp:sp>
    <dsp:sp modelId="{B4765A64-48D8-4B56-89DD-919C1942A602}">
      <dsp:nvSpPr>
        <dsp:cNvPr id="0" name=""/>
        <dsp:cNvSpPr/>
      </dsp:nvSpPr>
      <dsp:spPr>
        <a:xfrm>
          <a:off x="2024194"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Changes in mood and personality</a:t>
          </a:r>
          <a:endParaRPr lang="en-US" sz="1000" b="0" i="0" kern="1200" dirty="0">
            <a:effectLst>
              <a:outerShdw blurRad="38100" dist="38100" dir="2700000" algn="tl">
                <a:srgbClr val="000000">
                  <a:alpha val="43137"/>
                </a:srgbClr>
              </a:outerShdw>
            </a:effectLst>
          </a:endParaRPr>
        </a:p>
      </dsp:txBody>
      <dsp:txXfrm>
        <a:off x="2054876" y="468444"/>
        <a:ext cx="1195666" cy="56715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B67BD-EBF8-4E5A-8E0C-CE64AF49E3FC}" type="datetimeFigureOut">
              <a:rPr lang="en-GB" smtClean="0"/>
              <a:t>17/01/2021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11448-2915-4AAB-AD6C-DB1F1BF2C4BD}" type="slidenum">
              <a:rPr lang="en-GB" smtClean="0"/>
              <a:t>‹#›</a:t>
            </a:fld>
            <a:endParaRPr lang="en-GB"/>
          </a:p>
        </p:txBody>
      </p:sp>
    </p:spTree>
    <p:extLst>
      <p:ext uri="{BB962C8B-B14F-4D97-AF65-F5344CB8AC3E}">
        <p14:creationId xmlns:p14="http://schemas.microsoft.com/office/powerpoint/2010/main" val="223027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a:t>
            </a:r>
            <a:r>
              <a:rPr lang="en-US" baseline="0" dirty="0" smtClean="0"/>
              <a:t> notes…</a:t>
            </a:r>
            <a:endParaRPr lang="en-US" dirty="0"/>
          </a:p>
        </p:txBody>
      </p:sp>
      <p:sp>
        <p:nvSpPr>
          <p:cNvPr id="4" name="Slide Number Placeholder 3"/>
          <p:cNvSpPr>
            <a:spLocks noGrp="1"/>
          </p:cNvSpPr>
          <p:nvPr>
            <p:ph type="sldNum" sz="quarter" idx="10"/>
          </p:nvPr>
        </p:nvSpPr>
        <p:spPr/>
        <p:txBody>
          <a:bodyPr/>
          <a:lstStyle/>
          <a:p>
            <a:fld id="{B60EC552-796E-4AF2-B9AA-B8FBCDE6CBC5}" type="slidenum">
              <a:rPr lang="en-US" smtClean="0"/>
              <a:t>11</a:t>
            </a:fld>
            <a:endParaRPr lang="en-US"/>
          </a:p>
        </p:txBody>
      </p:sp>
    </p:spTree>
    <p:extLst>
      <p:ext uri="{BB962C8B-B14F-4D97-AF65-F5344CB8AC3E}">
        <p14:creationId xmlns:p14="http://schemas.microsoft.com/office/powerpoint/2010/main" val="426987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63</a:t>
            </a:fld>
            <a:endParaRPr lang="en-GB"/>
          </a:p>
        </p:txBody>
      </p:sp>
    </p:spTree>
    <p:extLst>
      <p:ext uri="{BB962C8B-B14F-4D97-AF65-F5344CB8AC3E}">
        <p14:creationId xmlns:p14="http://schemas.microsoft.com/office/powerpoint/2010/main" val="2972666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65</a:t>
            </a:fld>
            <a:endParaRPr lang="en-GB"/>
          </a:p>
        </p:txBody>
      </p:sp>
    </p:spTree>
    <p:extLst>
      <p:ext uri="{BB962C8B-B14F-4D97-AF65-F5344CB8AC3E}">
        <p14:creationId xmlns:p14="http://schemas.microsoft.com/office/powerpoint/2010/main" val="201397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70</a:t>
            </a:fld>
            <a:endParaRPr lang="en-GB"/>
          </a:p>
        </p:txBody>
      </p:sp>
    </p:spTree>
    <p:extLst>
      <p:ext uri="{BB962C8B-B14F-4D97-AF65-F5344CB8AC3E}">
        <p14:creationId xmlns:p14="http://schemas.microsoft.com/office/powerpoint/2010/main" val="3513195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2E3723E-0CB6-4A87-8851-CB264D5D1591}"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250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711227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239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275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E5F9C6-3D3E-4621-9E28-5B0185DE06E8}" type="datetimeFigureOut">
              <a:rPr lang="en-GB" smtClean="0"/>
              <a:t>17/01/2021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3723E-0CB6-4A87-8851-CB264D5D1591}"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3266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E5F9C6-3D3E-4621-9E28-5B0185DE06E8}" type="datetimeFigureOut">
              <a:rPr lang="en-GB" smtClean="0"/>
              <a:t>17/01/2021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3709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17/01/2021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99624181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848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398170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417010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523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086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68396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6598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994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421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297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E5F9C6-3D3E-4621-9E28-5B0185DE06E8}" type="datetimeFigureOut">
              <a:rPr lang="en-GB" smtClean="0"/>
              <a:t>17/01/2021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E3723E-0CB6-4A87-8851-CB264D5D1591}" type="slidenum">
              <a:rPr lang="en-GB" smtClean="0"/>
              <a:t>‹#›</a:t>
            </a:fld>
            <a:endParaRPr lang="en-GB"/>
          </a:p>
        </p:txBody>
      </p:sp>
    </p:spTree>
    <p:extLst>
      <p:ext uri="{BB962C8B-B14F-4D97-AF65-F5344CB8AC3E}">
        <p14:creationId xmlns:p14="http://schemas.microsoft.com/office/powerpoint/2010/main" val="124559872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scie.org.uk/dementia/about/dementia-from-the-inside.asp"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conditions/urinary-incontinence/" TargetMode="External"/><Relationship Id="rId2" Type="http://schemas.openxmlformats.org/officeDocument/2006/relationships/hyperlink" Target="https://www.nhs.uk/conditions/swallowing-problems-dysphagia/"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nhs.uk/conditions/bowel-incontinence/"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kingsfund.org.uk/sites/default/files/field/field_publication_file/Social_care_older_people_Kings_Fund_Sep_2016.pdf"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6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FoP5ppTkOow" TargetMode="External"/><Relationship Id="rId2" Type="http://schemas.openxmlformats.org/officeDocument/2006/relationships/hyperlink" Target="https://www.youtube.com/watch?v=3DhzCaj5MWc" TargetMode="External"/><Relationship Id="rId1" Type="http://schemas.openxmlformats.org/officeDocument/2006/relationships/slideLayout" Target="../slideLayouts/slideLayout2.xml"/><Relationship Id="rId6" Type="http://schemas.openxmlformats.org/officeDocument/2006/relationships/hyperlink" Target="https://www.youtube.com/watch?v=YSZhrxOkBZI" TargetMode="External"/><Relationship Id="rId5" Type="http://schemas.openxmlformats.org/officeDocument/2006/relationships/hyperlink" Target="https://www.youtube.com/watch?v=3PEXc63RF9c" TargetMode="External"/><Relationship Id="rId4" Type="http://schemas.openxmlformats.org/officeDocument/2006/relationships/hyperlink" Target="https://www.youtube.com/watch?v=kIJQfjKDl9M" TargetMode="Externa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openxmlformats.org/officeDocument/2006/relationships/hyperlink" Target="http://www.progressonline.org.uk/2015/09/25/dementia-care-how-do-we-improve-this-in-an-age-of-austerity/" TargetMode="External"/><Relationship Id="rId3" Type="http://schemas.openxmlformats.org/officeDocument/2006/relationships/hyperlink" Target="https://www.alz.co.uk/research/world-report-2018" TargetMode="External"/><Relationship Id="rId7" Type="http://schemas.openxmlformats.org/officeDocument/2006/relationships/hyperlink" Target="https://www.alzheimers.org.uk/categories/types/mixed-dementia" TargetMode="External"/><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 Id="rId6" Type="http://schemas.openxmlformats.org/officeDocument/2006/relationships/hyperlink" Target="https://www.alzheimers.org.uk/about-us/policy-and-influencing/dementia-scale-impact-numbers" TargetMode="External"/><Relationship Id="rId5" Type="http://schemas.openxmlformats.org/officeDocument/2006/relationships/hyperlink" Target="https://www.alzheimers.org.uk/about-dementia/types-dementia/alcohol-related-brain-damage" TargetMode="External"/><Relationship Id="rId4" Type="http://schemas.openxmlformats.org/officeDocument/2006/relationships/hyperlink" Target="https://www.alz.co.uk/research/world-report-2016"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www.nhs.uk/conditions/dementia/early-diagnosis-benefits/" TargetMode="External"/><Relationship Id="rId7" Type="http://schemas.openxmlformats.org/officeDocument/2006/relationships/hyperlink" Target="https://www.parkinsons.org.uk/information-and-support/dementia" TargetMode="External"/><Relationship Id="rId2" Type="http://schemas.openxmlformats.org/officeDocument/2006/relationships/hyperlink" Target="https://www.nhs.uk/conditions/alzheimers-disease/" TargetMode="External"/><Relationship Id="rId1" Type="http://schemas.openxmlformats.org/officeDocument/2006/relationships/slideLayout" Target="../slideLayouts/slideLayout7.xml"/><Relationship Id="rId6" Type="http://schemas.openxmlformats.org/officeDocument/2006/relationships/hyperlink" Target="http://dx.doi.org/10.1787/9789264231726-en" TargetMode="External"/><Relationship Id="rId5" Type="http://schemas.openxmlformats.org/officeDocument/2006/relationships/hyperlink" Target="https://www.nice.org.uk/guidance/ng97/resources/dementia-assessment-management-and-support-for-people-living-with-dementia-and-their-carers-pdf-1837760199109" TargetMode="External"/><Relationship Id="rId4" Type="http://schemas.openxmlformats.org/officeDocument/2006/relationships/hyperlink" Target="https://www.nhs.uk/conditions/vascular-dementia/"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academic.oup.com/gerontologist/article/55/2/237/656112/Dementia-Friendly-Dementia-Capable-and-Dementia" TargetMode="External"/><Relationship Id="rId7" Type="http://schemas.openxmlformats.org/officeDocument/2006/relationships/hyperlink" Target="http://apps.who.int/gb/ebwha/pdf_" TargetMode="External"/><Relationship Id="rId2" Type="http://schemas.openxmlformats.org/officeDocument/2006/relationships/hyperlink" Target="https://www.scie.org.uk/dementia/living-with-dementia/sensory-loss/" TargetMode="External"/><Relationship Id="rId1" Type="http://schemas.openxmlformats.org/officeDocument/2006/relationships/slideLayout" Target="../slideLayouts/slideLayout7.xml"/><Relationship Id="rId6" Type="http://schemas.openxmlformats.org/officeDocument/2006/relationships/hyperlink" Target="https://www.cam.ac.uk/research/features/dementia-catching-the-memory-thief" TargetMode="External"/><Relationship Id="rId5" Type="http://schemas.openxmlformats.org/officeDocument/2006/relationships/hyperlink" Target="https://journals.sagepub.com/doi/pdf/10.1177/1471301214548136" TargetMode="External"/><Relationship Id="rId4" Type="http://schemas.openxmlformats.org/officeDocument/2006/relationships/hyperlink" Target="https://www.devex.com/news/opinion-why-dementia-should-be-treated-like-all-other-ncds-926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endParaRPr lang="en-GB" dirty="0"/>
          </a:p>
        </p:txBody>
      </p:sp>
      <p:sp>
        <p:nvSpPr>
          <p:cNvPr id="3" name="Subtitle 2"/>
          <p:cNvSpPr>
            <a:spLocks noGrp="1"/>
          </p:cNvSpPr>
          <p:nvPr>
            <p:ph type="subTitle" idx="1"/>
          </p:nvPr>
        </p:nvSpPr>
        <p:spPr>
          <a:xfrm>
            <a:off x="2692398" y="4007115"/>
            <a:ext cx="6815669" cy="1320802"/>
          </a:xfrm>
        </p:spPr>
        <p:txBody>
          <a:bodyPr>
            <a:normAutofit fontScale="92500" lnSpcReduction="20000"/>
          </a:bodyPr>
          <a:lstStyle/>
          <a:p>
            <a:r>
              <a:rPr lang="en-GB" sz="5400" dirty="0">
                <a:ln w="3175" cmpd="sng">
                  <a:noFill/>
                </a:ln>
                <a:solidFill>
                  <a:prstClr val="black">
                    <a:lumMod val="85000"/>
                    <a:lumOff val="15000"/>
                  </a:prstClr>
                </a:solidFill>
                <a:ea typeface="+mj-ea"/>
                <a:cs typeface="+mj-cs"/>
              </a:rPr>
              <a:t>Age Friendly Communities</a:t>
            </a:r>
            <a:endParaRPr lang="en-GB" dirty="0"/>
          </a:p>
        </p:txBody>
      </p:sp>
      <p:pic>
        <p:nvPicPr>
          <p:cNvPr id="4" name="Picture 3"/>
          <p:cNvPicPr>
            <a:picLocks noChangeAspect="1"/>
          </p:cNvPicPr>
          <p:nvPr/>
        </p:nvPicPr>
        <p:blipFill>
          <a:blip r:embed="rId2"/>
          <a:stretch>
            <a:fillRect/>
          </a:stretch>
        </p:blipFill>
        <p:spPr>
          <a:xfrm>
            <a:off x="3734779" y="1554480"/>
            <a:ext cx="4730906" cy="2763518"/>
          </a:xfrm>
          <a:prstGeom prst="rect">
            <a:avLst/>
          </a:prstGeom>
        </p:spPr>
      </p:pic>
    </p:spTree>
    <p:extLst>
      <p:ext uri="{BB962C8B-B14F-4D97-AF65-F5344CB8AC3E}">
        <p14:creationId xmlns:p14="http://schemas.microsoft.com/office/powerpoint/2010/main" val="21436594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 Dementia Statistics</a:t>
            </a:r>
          </a:p>
        </p:txBody>
      </p:sp>
      <p:sp>
        <p:nvSpPr>
          <p:cNvPr id="3" name="Content Placeholder 2"/>
          <p:cNvSpPr>
            <a:spLocks noGrp="1"/>
          </p:cNvSpPr>
          <p:nvPr>
            <p:ph idx="1"/>
          </p:nvPr>
        </p:nvSpPr>
        <p:spPr/>
        <p:txBody>
          <a:bodyPr>
            <a:normAutofit fontScale="92500" lnSpcReduction="10000"/>
          </a:bodyPr>
          <a:lstStyle/>
          <a:p>
            <a:r>
              <a:rPr lang="en-GB" dirty="0" smtClean="0"/>
              <a:t>50 </a:t>
            </a:r>
            <a:r>
              <a:rPr lang="en-GB" dirty="0"/>
              <a:t>million people in the world diagnosed </a:t>
            </a:r>
          </a:p>
          <a:p>
            <a:r>
              <a:rPr lang="en-GB" dirty="0"/>
              <a:t>1 new diagnosis globally every 3.2 seconds </a:t>
            </a:r>
            <a:endParaRPr lang="en-GB" dirty="0" smtClean="0"/>
          </a:p>
          <a:p>
            <a:r>
              <a:rPr lang="en-GB" dirty="0" smtClean="0"/>
              <a:t>More </a:t>
            </a:r>
            <a:r>
              <a:rPr lang="en-GB" dirty="0"/>
              <a:t>than 100 types or causes of dementia </a:t>
            </a:r>
          </a:p>
          <a:p>
            <a:r>
              <a:rPr lang="en-GB" dirty="0"/>
              <a:t>Alzheimer’s Disease makes up </a:t>
            </a:r>
            <a:r>
              <a:rPr lang="en-GB" dirty="0" smtClean="0"/>
              <a:t>60-70</a:t>
            </a:r>
            <a:r>
              <a:rPr lang="en-GB" dirty="0"/>
              <a:t>% of all dementias </a:t>
            </a:r>
          </a:p>
          <a:p>
            <a:r>
              <a:rPr lang="en-GB" dirty="0"/>
              <a:t>Dementia is a terminal, progressive chronic illness</a:t>
            </a:r>
          </a:p>
          <a:p>
            <a:r>
              <a:rPr lang="en-GB" dirty="0"/>
              <a:t>No cure, </a:t>
            </a:r>
            <a:r>
              <a:rPr lang="en-GB" dirty="0" smtClean="0"/>
              <a:t>although there is some </a:t>
            </a:r>
            <a:r>
              <a:rPr lang="en-GB" dirty="0"/>
              <a:t>treatment for </a:t>
            </a:r>
            <a:r>
              <a:rPr lang="en-GB" dirty="0" smtClean="0"/>
              <a:t>certain types</a:t>
            </a:r>
          </a:p>
          <a:p>
            <a:r>
              <a:rPr lang="en-GB" dirty="0" smtClean="0"/>
              <a:t>Medical </a:t>
            </a:r>
            <a:r>
              <a:rPr lang="en-GB" dirty="0"/>
              <a:t>model of care not appropriate for early stage dementia</a:t>
            </a:r>
          </a:p>
          <a:p>
            <a:endParaRPr lang="en-GB" dirty="0"/>
          </a:p>
        </p:txBody>
      </p:sp>
      <p:sp>
        <p:nvSpPr>
          <p:cNvPr id="4" name="TextBox 3"/>
          <p:cNvSpPr txBox="1"/>
          <p:nvPr/>
        </p:nvSpPr>
        <p:spPr>
          <a:xfrm>
            <a:off x="8776355" y="5737368"/>
            <a:ext cx="3780148" cy="276999"/>
          </a:xfrm>
          <a:prstGeom prst="rect">
            <a:avLst/>
          </a:prstGeom>
          <a:noFill/>
        </p:spPr>
        <p:txBody>
          <a:bodyPr wrap="square" rtlCol="0">
            <a:spAutoFit/>
          </a:bodyPr>
          <a:lstStyle/>
          <a:p>
            <a:r>
              <a:rPr lang="en-GB" sz="1200" dirty="0" smtClean="0"/>
              <a:t>(Alzheimer’s Disease International, 2018)</a:t>
            </a:r>
            <a:endParaRPr lang="en-GB" sz="1200" dirty="0"/>
          </a:p>
        </p:txBody>
      </p:sp>
    </p:spTree>
    <p:extLst>
      <p:ext uri="{BB962C8B-B14F-4D97-AF65-F5344CB8AC3E}">
        <p14:creationId xmlns:p14="http://schemas.microsoft.com/office/powerpoint/2010/main" val="382237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a:xfrm>
            <a:off x="1295402" y="2664997"/>
            <a:ext cx="9601196" cy="1907003"/>
          </a:xfrm>
        </p:spPr>
        <p:txBody>
          <a:bodyPr/>
          <a:lstStyle/>
          <a:p>
            <a:r>
              <a:rPr lang="en-GB" dirty="0"/>
              <a:t>There are currently around 850,000 people with dementia in the UK</a:t>
            </a:r>
          </a:p>
          <a:p>
            <a:r>
              <a:rPr lang="en-GB" dirty="0" smtClean="0"/>
              <a:t>The number of people with </a:t>
            </a:r>
            <a:r>
              <a:rPr lang="en-GB" dirty="0"/>
              <a:t>dementia </a:t>
            </a:r>
            <a:r>
              <a:rPr lang="en-GB" dirty="0" smtClean="0"/>
              <a:t>is </a:t>
            </a:r>
            <a:r>
              <a:rPr lang="en-GB" dirty="0"/>
              <a:t>projected to reach 1.6 million people in the UK living with dementia in </a:t>
            </a:r>
            <a:r>
              <a:rPr lang="en-GB" dirty="0" smtClean="0"/>
              <a:t>2040</a:t>
            </a:r>
          </a:p>
          <a:p>
            <a:r>
              <a:rPr lang="en-GB" dirty="0"/>
              <a:t>This sharp rise is due mainly to accelerated population ageing</a:t>
            </a:r>
          </a:p>
        </p:txBody>
      </p:sp>
      <p:sp>
        <p:nvSpPr>
          <p:cNvPr id="4" name="TextBox 3"/>
          <p:cNvSpPr txBox="1"/>
          <p:nvPr/>
        </p:nvSpPr>
        <p:spPr>
          <a:xfrm>
            <a:off x="9736972" y="5652655"/>
            <a:ext cx="2319251" cy="276999"/>
          </a:xfrm>
          <a:prstGeom prst="rect">
            <a:avLst/>
          </a:prstGeom>
          <a:noFill/>
        </p:spPr>
        <p:txBody>
          <a:bodyPr wrap="square" rtlCol="0">
            <a:spAutoFit/>
          </a:bodyPr>
          <a:lstStyle/>
          <a:p>
            <a:r>
              <a:rPr lang="en-GB" sz="1200" dirty="0" smtClean="0"/>
              <a:t>(Alzheimer’s Society, 2019)</a:t>
            </a:r>
            <a:endParaRPr lang="en-GB" sz="1200" dirty="0"/>
          </a:p>
        </p:txBody>
      </p:sp>
    </p:spTree>
    <p:extLst>
      <p:ext uri="{BB962C8B-B14F-4D97-AF65-F5344CB8AC3E}">
        <p14:creationId xmlns:p14="http://schemas.microsoft.com/office/powerpoint/2010/main" val="400426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p:txBody>
          <a:bodyPr>
            <a:normAutofit fontScale="92500"/>
          </a:bodyPr>
          <a:lstStyle/>
          <a:p>
            <a:r>
              <a:rPr lang="en-GB" sz="2400" dirty="0" smtClean="0"/>
              <a:t>‘Dementia </a:t>
            </a:r>
            <a:r>
              <a:rPr lang="en-GB" sz="2400" dirty="0"/>
              <a:t>costs the UK economy </a:t>
            </a:r>
            <a:r>
              <a:rPr lang="en-GB" sz="2400" dirty="0" smtClean="0"/>
              <a:t>£</a:t>
            </a:r>
            <a:r>
              <a:rPr lang="en-GB" dirty="0" smtClean="0"/>
              <a:t>34.7</a:t>
            </a:r>
            <a:r>
              <a:rPr lang="en-GB" sz="2400" dirty="0" smtClean="0"/>
              <a:t>bn </a:t>
            </a:r>
            <a:r>
              <a:rPr lang="en-GB" sz="2400" dirty="0"/>
              <a:t>a year. Yet we know much of this spend does not deliver value for money or better outcomes for people with dementia</a:t>
            </a:r>
            <a:r>
              <a:rPr lang="en-GB" sz="2400" dirty="0" smtClean="0"/>
              <a:t>.</a:t>
            </a:r>
          </a:p>
          <a:p>
            <a:r>
              <a:rPr lang="en-GB" sz="2400" dirty="0" smtClean="0"/>
              <a:t> </a:t>
            </a:r>
            <a:r>
              <a:rPr lang="en-GB" sz="2400" dirty="0"/>
              <a:t>Avoidable ‘bad costs’ associated with dementia, such as unnecessary hospital admissions, account for a significant proportion of this spend. </a:t>
            </a:r>
            <a:endParaRPr lang="en-GB" sz="2400" dirty="0" smtClean="0"/>
          </a:p>
          <a:p>
            <a:r>
              <a:rPr lang="en-GB" sz="2400" dirty="0" smtClean="0"/>
              <a:t>In </a:t>
            </a:r>
            <a:r>
              <a:rPr lang="en-GB" sz="2400" dirty="0"/>
              <a:t>comparison, not enough is being spent on the ‘good costs’ associated with dementia, such as creating a dementia-friendly NHS or better support for family carers and integrated </a:t>
            </a:r>
            <a:r>
              <a:rPr lang="en-GB" sz="2400" dirty="0" smtClean="0"/>
              <a:t>care for the 850,000 persons living with dementia’ </a:t>
            </a:r>
            <a:endParaRPr lang="en-GB" dirty="0"/>
          </a:p>
          <a:p>
            <a:pPr marL="0" indent="0">
              <a:buNone/>
            </a:pPr>
            <a:r>
              <a:rPr lang="en-GB" sz="2400" dirty="0" smtClean="0"/>
              <a:t>                                                                                                     </a:t>
            </a:r>
            <a:r>
              <a:rPr lang="en-GB" sz="1200" dirty="0" smtClean="0"/>
              <a:t>(Hughes, 2015; Alzheimer’s Society, 2019)</a:t>
            </a:r>
            <a:endParaRPr lang="en-GB" sz="1200" dirty="0"/>
          </a:p>
        </p:txBody>
      </p:sp>
    </p:spTree>
    <p:extLst>
      <p:ext uri="{BB962C8B-B14F-4D97-AF65-F5344CB8AC3E}">
        <p14:creationId xmlns:p14="http://schemas.microsoft.com/office/powerpoint/2010/main" val="3327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a:xfrm>
            <a:off x="1295401" y="2556932"/>
            <a:ext cx="9777152" cy="3318936"/>
          </a:xfrm>
        </p:spPr>
        <p:txBody>
          <a:bodyPr>
            <a:normAutofit lnSpcReduction="10000"/>
          </a:bodyPr>
          <a:lstStyle/>
          <a:p>
            <a:r>
              <a:rPr lang="en-GB" dirty="0"/>
              <a:t>This is set to rise sharply over the next two decades, to £94.1billion in 2040. </a:t>
            </a:r>
          </a:p>
          <a:p>
            <a:r>
              <a:rPr lang="en-GB" dirty="0"/>
              <a:t>These costs are made up of healthcare costs (costs to the NHS), social care costs (costs of homecare and residential care), and costs of unpaid care (provided by family members</a:t>
            </a:r>
            <a:r>
              <a:rPr lang="en-GB" dirty="0" smtClean="0"/>
              <a:t>).</a:t>
            </a:r>
            <a:endParaRPr lang="en-GB" dirty="0"/>
          </a:p>
          <a:p>
            <a:r>
              <a:rPr lang="en-GB" dirty="0" smtClean="0"/>
              <a:t>The </a:t>
            </a:r>
            <a:r>
              <a:rPr lang="en-GB" dirty="0"/>
              <a:t>largest proportion of this cost, 45%, is social care, which totals £15.7billion. </a:t>
            </a:r>
          </a:p>
          <a:p>
            <a:r>
              <a:rPr lang="en-GB" dirty="0"/>
              <a:t>Social care costs are set to nearly triple over the next two decades, to £45.4billion by </a:t>
            </a:r>
            <a:r>
              <a:rPr lang="en-GB" dirty="0" smtClean="0"/>
              <a:t>2040                                                                     </a:t>
            </a:r>
            <a:r>
              <a:rPr lang="en-GB" sz="1200" dirty="0" smtClean="0"/>
              <a:t>(Alzheimer’s Society, 2019)</a:t>
            </a:r>
            <a:endParaRPr lang="en-GB" sz="1200" dirty="0"/>
          </a:p>
        </p:txBody>
      </p:sp>
    </p:spTree>
    <p:extLst>
      <p:ext uri="{BB962C8B-B14F-4D97-AF65-F5344CB8AC3E}">
        <p14:creationId xmlns:p14="http://schemas.microsoft.com/office/powerpoint/2010/main" val="409167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dirty="0"/>
              <a:t>L</a:t>
            </a:r>
            <a:r>
              <a:rPr lang="en-GB" dirty="0" smtClean="0"/>
              <a:t>iving </a:t>
            </a:r>
            <a:r>
              <a:rPr lang="en-GB" dirty="0"/>
              <a:t>W</a:t>
            </a:r>
            <a:r>
              <a:rPr lang="en-GB" dirty="0" smtClean="0"/>
              <a:t>ith </a:t>
            </a:r>
            <a:r>
              <a:rPr lang="en-GB" dirty="0"/>
              <a:t>D</a:t>
            </a:r>
            <a:r>
              <a:rPr lang="en-GB" dirty="0" smtClean="0"/>
              <a:t>ementia </a:t>
            </a:r>
            <a:r>
              <a:rPr lang="en-GB" sz="1800" dirty="0">
                <a:hlinkClick r:id="rId2"/>
              </a:rPr>
              <a:t>http://www.scie.org.uk/dementia/about/dementia-from-the-inside.asp</a:t>
            </a:r>
            <a:endParaRPr lang="en-GB" sz="1800" dirty="0"/>
          </a:p>
        </p:txBody>
      </p:sp>
      <p:pic>
        <p:nvPicPr>
          <p:cNvPr id="5" name="Content Placeholder 4"/>
          <p:cNvPicPr>
            <a:picLocks noGrp="1" noChangeAspect="1"/>
          </p:cNvPicPr>
          <p:nvPr>
            <p:ph idx="1"/>
          </p:nvPr>
        </p:nvPicPr>
        <p:blipFill>
          <a:blip r:embed="rId3"/>
          <a:stretch>
            <a:fillRect/>
          </a:stretch>
        </p:blipFill>
        <p:spPr>
          <a:xfrm>
            <a:off x="4695825" y="3402013"/>
            <a:ext cx="2800350" cy="1628775"/>
          </a:xfrm>
          <a:prstGeom prst="rect">
            <a:avLst/>
          </a:prstGeom>
        </p:spPr>
      </p:pic>
      <p:sp>
        <p:nvSpPr>
          <p:cNvPr id="4" name="Action Button: Movie 3">
            <a:hlinkClick r:id="rId2" highlightClick="1"/>
          </p:cNvPr>
          <p:cNvSpPr/>
          <p:nvPr/>
        </p:nvSpPr>
        <p:spPr>
          <a:xfrm>
            <a:off x="1295402" y="3451568"/>
            <a:ext cx="2115403" cy="144666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Dementiahttps://www.nhs.uk/conditions/vascular-dementia/ </a:t>
            </a:r>
            <a:r>
              <a:rPr lang="en-GB" dirty="0" smtClean="0"/>
              <a:t>from the Inside</a:t>
            </a:r>
            <a:endParaRPr lang="en-GB" dirty="0"/>
          </a:p>
        </p:txBody>
      </p:sp>
    </p:spTree>
    <p:extLst>
      <p:ext uri="{BB962C8B-B14F-4D97-AF65-F5344CB8AC3E}">
        <p14:creationId xmlns:p14="http://schemas.microsoft.com/office/powerpoint/2010/main" val="39114674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Did anything surprise you?</a:t>
            </a:r>
            <a:endParaRPr lang="en-GB" dirty="0"/>
          </a:p>
        </p:txBody>
      </p:sp>
      <p:pic>
        <p:nvPicPr>
          <p:cNvPr id="4" name="Content Placeholder 3"/>
          <p:cNvPicPr>
            <a:picLocks noGrp="1" noChangeAspect="1"/>
          </p:cNvPicPr>
          <p:nvPr>
            <p:ph idx="1"/>
          </p:nvPr>
        </p:nvPicPr>
        <p:blipFill>
          <a:blip r:embed="rId2"/>
          <a:stretch>
            <a:fillRect/>
          </a:stretch>
        </p:blipFill>
        <p:spPr>
          <a:xfrm>
            <a:off x="3895153" y="2923409"/>
            <a:ext cx="4401693" cy="2292295"/>
          </a:xfrm>
          <a:prstGeom prst="rect">
            <a:avLst/>
          </a:prstGeom>
        </p:spPr>
      </p:pic>
    </p:spTree>
    <p:extLst>
      <p:ext uri="{BB962C8B-B14F-4D97-AF65-F5344CB8AC3E}">
        <p14:creationId xmlns:p14="http://schemas.microsoft.com/office/powerpoint/2010/main" val="3932999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a:t>
            </a:r>
            <a:endParaRPr lang="en-GB" dirty="0"/>
          </a:p>
        </p:txBody>
      </p:sp>
      <p:sp>
        <p:nvSpPr>
          <p:cNvPr id="3" name="Content Placeholder 2"/>
          <p:cNvSpPr>
            <a:spLocks noGrp="1"/>
          </p:cNvSpPr>
          <p:nvPr>
            <p:ph idx="1"/>
          </p:nvPr>
        </p:nvSpPr>
        <p:spPr>
          <a:xfrm>
            <a:off x="1295401" y="2556931"/>
            <a:ext cx="9601196" cy="3674536"/>
          </a:xfrm>
        </p:spPr>
        <p:txBody>
          <a:bodyPr>
            <a:normAutofit fontScale="85000" lnSpcReduction="20000"/>
          </a:bodyPr>
          <a:lstStyle/>
          <a:p>
            <a:r>
              <a:rPr lang="en-GB" dirty="0"/>
              <a:t>Is NOT a specific </a:t>
            </a:r>
            <a:r>
              <a:rPr lang="en-GB" dirty="0" smtClean="0"/>
              <a:t>disease</a:t>
            </a:r>
          </a:p>
          <a:p>
            <a:r>
              <a:rPr lang="en-GB" dirty="0"/>
              <a:t>Is a GROUP OF SYMPTOMS </a:t>
            </a:r>
            <a:r>
              <a:rPr lang="en-GB" dirty="0" smtClean="0"/>
              <a:t>affecting </a:t>
            </a:r>
            <a:r>
              <a:rPr lang="en-GB" dirty="0"/>
              <a:t>intellectual and social abilities severely enough to interfere with daily functioning. </a:t>
            </a:r>
            <a:endParaRPr lang="en-GB" dirty="0" smtClean="0"/>
          </a:p>
          <a:p>
            <a:r>
              <a:rPr lang="en-GB" dirty="0"/>
              <a:t>There are many causes of dementia </a:t>
            </a:r>
            <a:r>
              <a:rPr lang="en-GB" dirty="0" smtClean="0"/>
              <a:t>symptoms</a:t>
            </a:r>
          </a:p>
          <a:p>
            <a:r>
              <a:rPr lang="en-GB" dirty="0"/>
              <a:t>Memory loss generally occurs in dementia, but memory loss alone does not imply you have dementia</a:t>
            </a:r>
            <a:r>
              <a:rPr lang="en-GB" dirty="0" smtClean="0"/>
              <a:t>.</a:t>
            </a:r>
          </a:p>
          <a:p>
            <a:r>
              <a:rPr lang="en-GB" dirty="0"/>
              <a:t>Alzheimer's disease is the most common cause of a progressive dementia</a:t>
            </a:r>
            <a:endParaRPr lang="en-GB" dirty="0" smtClean="0"/>
          </a:p>
          <a:p>
            <a:pPr marL="0" indent="0">
              <a:buNone/>
            </a:pPr>
            <a:endParaRPr lang="en-GB" dirty="0" smtClean="0"/>
          </a:p>
          <a:p>
            <a:endParaRPr lang="en-GB" dirty="0"/>
          </a:p>
          <a:p>
            <a:pPr marL="0" indent="0">
              <a:buNone/>
            </a:pPr>
            <a:r>
              <a:rPr lang="en-GB" dirty="0" smtClean="0"/>
              <a:t> </a:t>
            </a:r>
            <a:endParaRPr lang="en-GB" dirty="0"/>
          </a:p>
          <a:p>
            <a:endParaRPr lang="en-GB" dirty="0"/>
          </a:p>
        </p:txBody>
      </p:sp>
      <p:sp>
        <p:nvSpPr>
          <p:cNvPr id="4" name="TextBox 3"/>
          <p:cNvSpPr txBox="1"/>
          <p:nvPr/>
        </p:nvSpPr>
        <p:spPr>
          <a:xfrm>
            <a:off x="9304256" y="5816338"/>
            <a:ext cx="4345756" cy="276999"/>
          </a:xfrm>
          <a:prstGeom prst="rect">
            <a:avLst/>
          </a:prstGeom>
          <a:noFill/>
        </p:spPr>
        <p:txBody>
          <a:bodyPr wrap="square" rtlCol="0">
            <a:spAutoFit/>
          </a:bodyPr>
          <a:lstStyle/>
          <a:p>
            <a:r>
              <a:rPr lang="en-GB" sz="1200" dirty="0" smtClean="0"/>
              <a:t>(Ames, Burns and O’Brien, 2010)</a:t>
            </a:r>
            <a:endParaRPr lang="en-GB" sz="1200" dirty="0"/>
          </a:p>
        </p:txBody>
      </p:sp>
    </p:spTree>
    <p:extLst>
      <p:ext uri="{BB962C8B-B14F-4D97-AF65-F5344CB8AC3E}">
        <p14:creationId xmlns:p14="http://schemas.microsoft.com/office/powerpoint/2010/main" val="450985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16899" y="513568"/>
            <a:ext cx="7039627" cy="954107"/>
          </a:xfrm>
          <a:prstGeom prst="rect">
            <a:avLst/>
          </a:prstGeom>
          <a:noFill/>
        </p:spPr>
        <p:txBody>
          <a:bodyPr wrap="square" rtlCol="0">
            <a:spAutoFit/>
          </a:bodyPr>
          <a:lstStyle/>
          <a:p>
            <a:pPr algn="ctr"/>
            <a:r>
              <a:rPr lang="en-GB" sz="2800" dirty="0" smtClean="0"/>
              <a:t>Changes With Ageing</a:t>
            </a:r>
          </a:p>
          <a:p>
            <a:pPr algn="ctr"/>
            <a:r>
              <a:rPr lang="en-GB" sz="2800" dirty="0" smtClean="0"/>
              <a:t>When is Memory Loss a Warning Sign?</a:t>
            </a:r>
            <a:endParaRPr lang="en-GB" sz="2800" dirty="0"/>
          </a:p>
        </p:txBody>
      </p:sp>
      <p:sp>
        <p:nvSpPr>
          <p:cNvPr id="6" name="TextBox 5"/>
          <p:cNvSpPr txBox="1"/>
          <p:nvPr/>
        </p:nvSpPr>
        <p:spPr>
          <a:xfrm>
            <a:off x="6212910" y="1578279"/>
            <a:ext cx="4622104" cy="2031325"/>
          </a:xfrm>
          <a:prstGeom prst="rect">
            <a:avLst/>
          </a:prstGeom>
          <a:noFill/>
        </p:spPr>
        <p:txBody>
          <a:bodyPr wrap="square" rtlCol="0">
            <a:spAutoFit/>
          </a:bodyPr>
          <a:lstStyle/>
          <a:p>
            <a:pPr lvl="0"/>
            <a:r>
              <a:rPr lang="en-US" dirty="0"/>
              <a:t>TYPICAL CHANGES</a:t>
            </a:r>
          </a:p>
          <a:p>
            <a:pPr marL="742950" lvl="1" indent="-285750">
              <a:buFont typeface="Arial" panose="020B0604020202020204" pitchFamily="34" charset="0"/>
              <a:buChar char="•"/>
            </a:pPr>
            <a:r>
              <a:rPr lang="en-US" dirty="0"/>
              <a:t>Making a bad decision once in a while</a:t>
            </a:r>
          </a:p>
          <a:p>
            <a:pPr marL="742950" lvl="1" indent="-285750">
              <a:buFont typeface="Arial" panose="020B0604020202020204" pitchFamily="34" charset="0"/>
              <a:buChar char="•"/>
            </a:pPr>
            <a:r>
              <a:rPr lang="en-US" dirty="0"/>
              <a:t>Missing an occasional monthly payment </a:t>
            </a:r>
          </a:p>
          <a:p>
            <a:pPr marL="742950" lvl="1" indent="-285750">
              <a:buFont typeface="Arial" panose="020B0604020202020204" pitchFamily="34" charset="0"/>
              <a:buChar char="•"/>
            </a:pPr>
            <a:r>
              <a:rPr lang="en-US" dirty="0"/>
              <a:t>Forgetting which day it is and remembering later</a:t>
            </a:r>
          </a:p>
          <a:p>
            <a:pPr marL="742950" lvl="1" indent="-285750">
              <a:buFont typeface="Arial" panose="020B0604020202020204" pitchFamily="34" charset="0"/>
              <a:buChar char="•"/>
            </a:pPr>
            <a:r>
              <a:rPr lang="en-US" dirty="0"/>
              <a:t>Sometimes forgetting which word to use</a:t>
            </a:r>
          </a:p>
          <a:p>
            <a:pPr marL="742950" lvl="1" indent="-285750">
              <a:buFont typeface="Arial" panose="020B0604020202020204" pitchFamily="34" charset="0"/>
              <a:buChar char="•"/>
            </a:pPr>
            <a:r>
              <a:rPr lang="en-US" dirty="0"/>
              <a:t>Losing things from time to time</a:t>
            </a:r>
          </a:p>
        </p:txBody>
      </p:sp>
      <p:sp>
        <p:nvSpPr>
          <p:cNvPr id="7" name="TextBox 6"/>
          <p:cNvSpPr txBox="1"/>
          <p:nvPr/>
        </p:nvSpPr>
        <p:spPr>
          <a:xfrm>
            <a:off x="6212909" y="3832964"/>
            <a:ext cx="5185775" cy="2031325"/>
          </a:xfrm>
          <a:prstGeom prst="rect">
            <a:avLst/>
          </a:prstGeom>
          <a:noFill/>
        </p:spPr>
        <p:txBody>
          <a:bodyPr wrap="square" rtlCol="0">
            <a:spAutoFit/>
          </a:bodyPr>
          <a:lstStyle/>
          <a:p>
            <a:pPr lvl="0"/>
            <a:r>
              <a:rPr lang="en-US" dirty="0"/>
              <a:t>A-TYPICAL CHANGES</a:t>
            </a:r>
          </a:p>
          <a:p>
            <a:pPr marL="742950" lvl="1" indent="-285750">
              <a:buFont typeface="Arial" panose="020B0604020202020204" pitchFamily="34" charset="0"/>
              <a:buChar char="•"/>
            </a:pPr>
            <a:r>
              <a:rPr lang="en-US" dirty="0"/>
              <a:t>Consistent poor judgment and decision making</a:t>
            </a:r>
          </a:p>
          <a:p>
            <a:pPr marL="742950" lvl="1" indent="-285750">
              <a:buFont typeface="Arial" panose="020B0604020202020204" pitchFamily="34" charset="0"/>
              <a:buChar char="•"/>
            </a:pPr>
            <a:r>
              <a:rPr lang="en-US" dirty="0"/>
              <a:t>Loss of an ability to manage money</a:t>
            </a:r>
          </a:p>
          <a:p>
            <a:pPr marL="742950" lvl="1" indent="-285750">
              <a:buFont typeface="Arial" panose="020B0604020202020204" pitchFamily="34" charset="0"/>
              <a:buChar char="•"/>
            </a:pPr>
            <a:r>
              <a:rPr lang="en-US" dirty="0"/>
              <a:t>Inability to keep track of the date or the season</a:t>
            </a:r>
          </a:p>
          <a:p>
            <a:pPr marL="742950" lvl="1" indent="-285750">
              <a:buFont typeface="Arial" panose="020B0604020202020204" pitchFamily="34" charset="0"/>
              <a:buChar char="•"/>
            </a:pPr>
            <a:r>
              <a:rPr lang="en-US" dirty="0"/>
              <a:t>Difficulty having a conversation</a:t>
            </a:r>
          </a:p>
          <a:p>
            <a:pPr marL="742950" lvl="1" indent="-285750">
              <a:buFont typeface="Arial" panose="020B0604020202020204" pitchFamily="34" charset="0"/>
              <a:buChar char="•"/>
            </a:pPr>
            <a:r>
              <a:rPr lang="en-US" dirty="0"/>
              <a:t>Misplacing things and loss of the ability to retrace steps to find them</a:t>
            </a:r>
          </a:p>
        </p:txBody>
      </p:sp>
      <p:pic>
        <p:nvPicPr>
          <p:cNvPr id="9" name="Picture 8"/>
          <p:cNvPicPr>
            <a:picLocks noChangeAspect="1"/>
          </p:cNvPicPr>
          <p:nvPr/>
        </p:nvPicPr>
        <p:blipFill>
          <a:blip r:embed="rId2"/>
          <a:stretch>
            <a:fillRect/>
          </a:stretch>
        </p:blipFill>
        <p:spPr>
          <a:xfrm>
            <a:off x="1803748" y="1607813"/>
            <a:ext cx="2780017" cy="2085013"/>
          </a:xfrm>
          <a:prstGeom prst="rect">
            <a:avLst/>
          </a:prstGeom>
        </p:spPr>
      </p:pic>
      <p:pic>
        <p:nvPicPr>
          <p:cNvPr id="11" name="Picture 10"/>
          <p:cNvPicPr>
            <a:picLocks noChangeAspect="1"/>
          </p:cNvPicPr>
          <p:nvPr/>
        </p:nvPicPr>
        <p:blipFill>
          <a:blip r:embed="rId3"/>
          <a:stretch>
            <a:fillRect/>
          </a:stretch>
        </p:blipFill>
        <p:spPr>
          <a:xfrm>
            <a:off x="2856695" y="3933173"/>
            <a:ext cx="2780017" cy="2085013"/>
          </a:xfrm>
          <a:prstGeom prst="rect">
            <a:avLst/>
          </a:prstGeom>
        </p:spPr>
      </p:pic>
      <p:sp>
        <p:nvSpPr>
          <p:cNvPr id="2" name="TextBox 1"/>
          <p:cNvSpPr txBox="1"/>
          <p:nvPr/>
        </p:nvSpPr>
        <p:spPr>
          <a:xfrm>
            <a:off x="9558779" y="5915045"/>
            <a:ext cx="2158738" cy="276999"/>
          </a:xfrm>
          <a:prstGeom prst="rect">
            <a:avLst/>
          </a:prstGeom>
          <a:noFill/>
        </p:spPr>
        <p:txBody>
          <a:bodyPr wrap="square" rtlCol="0">
            <a:spAutoFit/>
          </a:bodyPr>
          <a:lstStyle/>
          <a:p>
            <a:r>
              <a:rPr lang="en-GB" sz="1200" dirty="0" smtClean="0"/>
              <a:t>(Alzheimer’s Association, 2019)</a:t>
            </a:r>
            <a:endParaRPr lang="en-GB" sz="1200" dirty="0"/>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Causes Changes in…</a:t>
            </a:r>
            <a:endParaRPr lang="en-GB" dirty="0"/>
          </a:p>
        </p:txBody>
      </p:sp>
      <p:sp>
        <p:nvSpPr>
          <p:cNvPr id="3" name="Content Placeholder 2"/>
          <p:cNvSpPr>
            <a:spLocks noGrp="1"/>
          </p:cNvSpPr>
          <p:nvPr>
            <p:ph sz="half" idx="1"/>
          </p:nvPr>
        </p:nvSpPr>
        <p:spPr>
          <a:xfrm>
            <a:off x="1574020" y="2860945"/>
            <a:ext cx="4718304" cy="3013762"/>
          </a:xfrm>
        </p:spPr>
        <p:txBody>
          <a:bodyPr/>
          <a:lstStyle/>
          <a:p>
            <a:r>
              <a:rPr lang="en-GB" dirty="0" smtClean="0"/>
              <a:t>Memory</a:t>
            </a:r>
          </a:p>
          <a:p>
            <a:r>
              <a:rPr lang="en-GB" dirty="0" smtClean="0"/>
              <a:t>Language</a:t>
            </a:r>
          </a:p>
          <a:p>
            <a:r>
              <a:rPr lang="en-GB" dirty="0" smtClean="0"/>
              <a:t>Thought</a:t>
            </a:r>
          </a:p>
          <a:p>
            <a:r>
              <a:rPr lang="en-GB" dirty="0" smtClean="0"/>
              <a:t>Physical health</a:t>
            </a:r>
            <a:endParaRPr lang="en-GB" dirty="0"/>
          </a:p>
        </p:txBody>
      </p:sp>
      <p:sp>
        <p:nvSpPr>
          <p:cNvPr id="4" name="Content Placeholder 3"/>
          <p:cNvSpPr>
            <a:spLocks noGrp="1"/>
          </p:cNvSpPr>
          <p:nvPr>
            <p:ph sz="half" idx="2"/>
          </p:nvPr>
        </p:nvSpPr>
        <p:spPr>
          <a:xfrm>
            <a:off x="6707438" y="2860945"/>
            <a:ext cx="4718304" cy="3310128"/>
          </a:xfrm>
        </p:spPr>
        <p:txBody>
          <a:bodyPr/>
          <a:lstStyle/>
          <a:p>
            <a:r>
              <a:rPr lang="en-GB" dirty="0" smtClean="0"/>
              <a:t>Navigation</a:t>
            </a:r>
          </a:p>
          <a:p>
            <a:r>
              <a:rPr lang="en-GB" dirty="0" smtClean="0"/>
              <a:t>Mobility</a:t>
            </a:r>
          </a:p>
          <a:p>
            <a:r>
              <a:rPr lang="en-GB" dirty="0" smtClean="0"/>
              <a:t>Behaviour</a:t>
            </a:r>
          </a:p>
          <a:p>
            <a:r>
              <a:rPr lang="en-GB" dirty="0" smtClean="0"/>
              <a:t>Personality / Mood </a:t>
            </a:r>
            <a:endParaRPr lang="en-GB" dirty="0"/>
          </a:p>
        </p:txBody>
      </p:sp>
      <p:sp>
        <p:nvSpPr>
          <p:cNvPr id="5" name="TextBox 4"/>
          <p:cNvSpPr txBox="1"/>
          <p:nvPr/>
        </p:nvSpPr>
        <p:spPr>
          <a:xfrm>
            <a:off x="9418526" y="5398718"/>
            <a:ext cx="2956143" cy="276999"/>
          </a:xfrm>
          <a:prstGeom prst="rect">
            <a:avLst/>
          </a:prstGeom>
          <a:noFill/>
        </p:spPr>
        <p:txBody>
          <a:bodyPr wrap="square" rtlCol="0">
            <a:spAutoFit/>
          </a:bodyPr>
          <a:lstStyle/>
          <a:p>
            <a:r>
              <a:rPr lang="en-GB" sz="1200" dirty="0" smtClean="0"/>
              <a:t>(Brooker and </a:t>
            </a:r>
            <a:r>
              <a:rPr lang="en-GB" sz="1200" dirty="0" err="1" smtClean="0"/>
              <a:t>Lillyman</a:t>
            </a:r>
            <a:r>
              <a:rPr lang="en-GB" sz="1200" dirty="0" smtClean="0"/>
              <a:t>, 2013)</a:t>
            </a:r>
            <a:endParaRPr lang="en-GB" sz="1200" dirty="0"/>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03" y="1160060"/>
            <a:ext cx="2817764" cy="2055693"/>
          </a:xfrm>
        </p:spPr>
        <p:txBody>
          <a:bodyPr>
            <a:normAutofit/>
          </a:bodyPr>
          <a:lstStyle/>
          <a:p>
            <a:r>
              <a:rPr lang="en-US" sz="4000" dirty="0" smtClean="0"/>
              <a:t>  </a:t>
            </a:r>
            <a:r>
              <a:rPr lang="en-US" sz="4000" dirty="0"/>
              <a:t>10 WARNING SIGNS</a:t>
            </a:r>
          </a:p>
        </p:txBody>
      </p:sp>
      <p:sp>
        <p:nvSpPr>
          <p:cNvPr id="3" name="Footer Placeholder 2"/>
          <p:cNvSpPr>
            <a:spLocks noGrp="1"/>
          </p:cNvSpPr>
          <p:nvPr>
            <p:ph type="ftr" sz="quarter" idx="11"/>
          </p:nvPr>
        </p:nvSpPr>
        <p:spPr/>
        <p:txBody>
          <a:bodyPr/>
          <a:lstStyle/>
          <a:p>
            <a:r>
              <a:rPr lang="en-US" smtClean="0"/>
              <a:t>(Phipps, date unknown)</a:t>
            </a:r>
            <a:endParaRPr lang="en-US" dirty="0"/>
          </a:p>
        </p:txBody>
      </p:sp>
      <p:graphicFrame>
        <p:nvGraphicFramePr>
          <p:cNvPr id="5" name="Diagram 4"/>
          <p:cNvGraphicFramePr/>
          <p:nvPr>
            <p:extLst>
              <p:ext uri="{D42A27DB-BD31-4B8C-83A1-F6EECF244321}">
                <p14:modId xmlns:p14="http://schemas.microsoft.com/office/powerpoint/2010/main" val="2485806864"/>
              </p:ext>
            </p:extLst>
          </p:nvPr>
        </p:nvGraphicFramePr>
        <p:xfrm>
          <a:off x="2880986" y="685800"/>
          <a:ext cx="7982632" cy="5188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0279856" y="6553201"/>
            <a:ext cx="388145" cy="246221"/>
          </a:xfrm>
          <a:prstGeom prst="rect">
            <a:avLst/>
          </a:prstGeom>
          <a:noFill/>
        </p:spPr>
        <p:txBody>
          <a:bodyPr wrap="square" lIns="91440" tIns="45720" rIns="91440" bIns="45720">
            <a:spAutoFit/>
          </a:bodyPr>
          <a:lstStyle/>
          <a:p>
            <a:pPr algn="ctr"/>
            <a:r>
              <a:rPr lang="en-US" sz="1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a:t>
            </a:r>
          </a:p>
        </p:txBody>
      </p:sp>
    </p:spTree>
    <p:extLst>
      <p:ext uri="{BB962C8B-B14F-4D97-AF65-F5344CB8AC3E}">
        <p14:creationId xmlns:p14="http://schemas.microsoft.com/office/powerpoint/2010/main" val="3554028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at the Different </a:t>
            </a:r>
            <a:r>
              <a:rPr lang="en-GB" dirty="0"/>
              <a:t>T</a:t>
            </a:r>
            <a:r>
              <a:rPr lang="en-GB" dirty="0" smtClean="0"/>
              <a:t>ypes of Dementia</a:t>
            </a:r>
            <a:endParaRPr lang="en-GB" dirty="0"/>
          </a:p>
        </p:txBody>
      </p:sp>
      <p:sp>
        <p:nvSpPr>
          <p:cNvPr id="3" name="Content Placeholder 2"/>
          <p:cNvSpPr>
            <a:spLocks noGrp="1"/>
          </p:cNvSpPr>
          <p:nvPr>
            <p:ph idx="1"/>
          </p:nvPr>
        </p:nvSpPr>
        <p:spPr>
          <a:xfrm>
            <a:off x="1295401" y="2556932"/>
            <a:ext cx="6884323" cy="3318936"/>
          </a:xfrm>
        </p:spPr>
        <p:txBody>
          <a:bodyPr/>
          <a:lstStyle/>
          <a:p>
            <a:r>
              <a:rPr lang="en-GB" dirty="0" smtClean="0"/>
              <a:t>The next few slides detail some forms of dementia, their symptoms and treatments.</a:t>
            </a:r>
          </a:p>
          <a:p>
            <a:r>
              <a:rPr lang="en-GB" dirty="0" smtClean="0"/>
              <a:t> There are several types of dementia</a:t>
            </a:r>
          </a:p>
          <a:p>
            <a:r>
              <a:rPr lang="en-GB" dirty="0" smtClean="0"/>
              <a:t>We will just have a look at a few of these, as an example.</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8348205" y="3039171"/>
            <a:ext cx="2712278" cy="2191521"/>
          </a:xfrm>
          <a:prstGeom prst="rect">
            <a:avLst/>
          </a:prstGeom>
        </p:spPr>
      </p:pic>
    </p:spTree>
    <p:extLst>
      <p:ext uri="{BB962C8B-B14F-4D97-AF65-F5344CB8AC3E}">
        <p14:creationId xmlns:p14="http://schemas.microsoft.com/office/powerpoint/2010/main" val="24023826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Dementia</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Alzheimer’s Disease</a:t>
            </a:r>
          </a:p>
          <a:p>
            <a:r>
              <a:rPr lang="en-GB" dirty="0" smtClean="0"/>
              <a:t>Vascular Dementia</a:t>
            </a:r>
          </a:p>
          <a:p>
            <a:r>
              <a:rPr lang="en-GB" dirty="0"/>
              <a:t>Fronto-temporal </a:t>
            </a:r>
            <a:r>
              <a:rPr lang="en-GB" dirty="0" smtClean="0"/>
              <a:t>Dementia</a:t>
            </a:r>
          </a:p>
          <a:p>
            <a:r>
              <a:rPr lang="en-GB" dirty="0" smtClean="0"/>
              <a:t>Creutzfeldt-Jakob Disease </a:t>
            </a:r>
          </a:p>
          <a:p>
            <a:r>
              <a:rPr lang="en-GB" dirty="0" smtClean="0"/>
              <a:t>Dementia due to Parkinson’s / Lewy Bodies</a:t>
            </a:r>
          </a:p>
          <a:p>
            <a:r>
              <a:rPr lang="en-GB" dirty="0" smtClean="0"/>
              <a:t>Alcohol-induced Persisting Dementia </a:t>
            </a:r>
          </a:p>
          <a:p>
            <a:r>
              <a:rPr lang="en-GB" dirty="0" smtClean="0"/>
              <a:t>Mixed Dementias</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686445" y="749674"/>
            <a:ext cx="1499746" cy="1536325"/>
          </a:xfrm>
          <a:prstGeom prst="rect">
            <a:avLst/>
          </a:prstGeom>
        </p:spPr>
      </p:pic>
      <p:pic>
        <p:nvPicPr>
          <p:cNvPr id="5" name="Picture 4"/>
          <p:cNvPicPr>
            <a:picLocks noChangeAspect="1"/>
          </p:cNvPicPr>
          <p:nvPr/>
        </p:nvPicPr>
        <p:blipFill>
          <a:blip r:embed="rId2"/>
          <a:stretch>
            <a:fillRect/>
          </a:stretch>
        </p:blipFill>
        <p:spPr>
          <a:xfrm>
            <a:off x="10005809" y="749674"/>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Disease</a:t>
            </a:r>
            <a:endParaRPr lang="en-GB" dirty="0"/>
          </a:p>
        </p:txBody>
      </p:sp>
      <p:sp>
        <p:nvSpPr>
          <p:cNvPr id="3" name="Content Placeholder 2"/>
          <p:cNvSpPr>
            <a:spLocks noGrp="1"/>
          </p:cNvSpPr>
          <p:nvPr>
            <p:ph idx="1"/>
          </p:nvPr>
        </p:nvSpPr>
        <p:spPr/>
        <p:txBody>
          <a:bodyPr/>
          <a:lstStyle/>
          <a:p>
            <a:pPr marL="0" indent="0">
              <a:buNone/>
            </a:pPr>
            <a:r>
              <a:rPr lang="en-GB" b="1" dirty="0" smtClean="0"/>
              <a:t>A progressive physical disease that affects the brain</a:t>
            </a:r>
          </a:p>
          <a:p>
            <a:r>
              <a:rPr lang="en-GB" dirty="0" smtClean="0"/>
              <a:t>Connections between brain cells are lost due to a build up of proteins causing abnormal growths called ‘plaques’ and ‘tangles’</a:t>
            </a:r>
          </a:p>
          <a:p>
            <a:r>
              <a:rPr lang="en-GB" dirty="0"/>
              <a:t>Around 60% of people diagnosed with dementia will have Alzheimer’s </a:t>
            </a:r>
            <a:r>
              <a:rPr lang="en-GB" dirty="0" smtClean="0"/>
              <a:t>disease</a:t>
            </a:r>
          </a:p>
          <a:p>
            <a:pPr marL="0" indent="0">
              <a:buNone/>
            </a:pPr>
            <a:r>
              <a:rPr lang="en-GB" b="1" dirty="0" smtClean="0"/>
              <a:t>Risk Factors increase with…</a:t>
            </a:r>
          </a:p>
          <a:p>
            <a:pPr marL="0" indent="0">
              <a:buNone/>
            </a:pPr>
            <a:r>
              <a:rPr lang="en-GB" dirty="0" smtClean="0"/>
              <a:t>Age- Family History- Down’s Syndrome- Head Injuries- Heart Disease-</a:t>
            </a:r>
            <a:endParaRPr lang="en-GB" dirty="0"/>
          </a:p>
        </p:txBody>
      </p:sp>
      <p:pic>
        <p:nvPicPr>
          <p:cNvPr id="5" name="Picture 4"/>
          <p:cNvPicPr>
            <a:picLocks noChangeAspect="1"/>
          </p:cNvPicPr>
          <p:nvPr/>
        </p:nvPicPr>
        <p:blipFill>
          <a:blip r:embed="rId2"/>
          <a:stretch>
            <a:fillRect/>
          </a:stretch>
        </p:blipFill>
        <p:spPr>
          <a:xfrm>
            <a:off x="9850450" y="982132"/>
            <a:ext cx="1359526" cy="1390008"/>
          </a:xfrm>
          <a:prstGeom prst="rect">
            <a:avLst/>
          </a:prstGeom>
        </p:spPr>
      </p:pic>
      <p:sp>
        <p:nvSpPr>
          <p:cNvPr id="4" name="TextBox 3"/>
          <p:cNvSpPr txBox="1"/>
          <p:nvPr/>
        </p:nvSpPr>
        <p:spPr>
          <a:xfrm>
            <a:off x="9544833" y="5839024"/>
            <a:ext cx="2505206" cy="307777"/>
          </a:xfrm>
          <a:prstGeom prst="rect">
            <a:avLst/>
          </a:prstGeom>
          <a:noFill/>
        </p:spPr>
        <p:txBody>
          <a:bodyPr wrap="square" rtlCol="0">
            <a:spAutoFit/>
          </a:bodyPr>
          <a:lstStyle/>
          <a:p>
            <a:pPr lvl="0"/>
            <a:r>
              <a:rPr lang="en-GB" sz="1400">
                <a:solidFill>
                  <a:prstClr val="black"/>
                </a:solidFill>
              </a:rPr>
              <a:t>(Alzheimer's Society, 2019)</a:t>
            </a:r>
            <a:endParaRPr lang="en-GB" sz="1400" dirty="0">
              <a:solidFill>
                <a:prstClr val="black"/>
              </a:solidFill>
            </a:endParaRPr>
          </a:p>
        </p:txBody>
      </p:sp>
    </p:spTree>
    <p:extLst>
      <p:ext uri="{BB962C8B-B14F-4D97-AF65-F5344CB8AC3E}">
        <p14:creationId xmlns:p14="http://schemas.microsoft.com/office/powerpoint/2010/main" val="3646529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Alzheimer’s Disease</a:t>
            </a:r>
            <a:br>
              <a:rPr lang="en-GB" dirty="0" smtClean="0"/>
            </a:br>
            <a:r>
              <a:rPr lang="en-GB" dirty="0" smtClean="0"/>
              <a:t>Symptoms</a:t>
            </a:r>
            <a:endParaRPr lang="en-GB" dirty="0"/>
          </a:p>
        </p:txBody>
      </p:sp>
      <p:sp>
        <p:nvSpPr>
          <p:cNvPr id="3" name="Content Placeholder 2"/>
          <p:cNvSpPr>
            <a:spLocks noGrp="1"/>
          </p:cNvSpPr>
          <p:nvPr>
            <p:ph idx="1"/>
          </p:nvPr>
        </p:nvSpPr>
        <p:spPr/>
        <p:txBody>
          <a:bodyPr/>
          <a:lstStyle/>
          <a:p>
            <a:pPr marL="0" indent="0">
              <a:buNone/>
            </a:pPr>
            <a:r>
              <a:rPr lang="en-GB" b="1" dirty="0" smtClean="0"/>
              <a:t>Early Stages</a:t>
            </a:r>
          </a:p>
          <a:p>
            <a:r>
              <a:rPr lang="en-GB" dirty="0" smtClean="0"/>
              <a:t>Memory lapses- words/ places/ things/ people</a:t>
            </a:r>
          </a:p>
          <a:p>
            <a:r>
              <a:rPr lang="en-GB" dirty="0" smtClean="0"/>
              <a:t>Mood changes- anxiety/ agitation/ confusion</a:t>
            </a:r>
          </a:p>
          <a:p>
            <a:pPr marL="0" indent="0">
              <a:buNone/>
            </a:pPr>
            <a:r>
              <a:rPr lang="en-GB" b="1" dirty="0" smtClean="0"/>
              <a:t>Middle Stages</a:t>
            </a:r>
          </a:p>
          <a:p>
            <a:pPr marL="0" indent="0">
              <a:buNone/>
            </a:pPr>
            <a:r>
              <a:rPr lang="en-GB" dirty="0" smtClean="0"/>
              <a:t>Existing Symptoms Worsen and new symptoms develop…</a:t>
            </a:r>
            <a:endParaRPr lang="en-GB" dirty="0"/>
          </a:p>
        </p:txBody>
      </p:sp>
      <p:pic>
        <p:nvPicPr>
          <p:cNvPr id="4" name="Picture 3"/>
          <p:cNvPicPr>
            <a:picLocks noChangeAspect="1"/>
          </p:cNvPicPr>
          <p:nvPr/>
        </p:nvPicPr>
        <p:blipFill>
          <a:blip r:embed="rId2"/>
          <a:stretch>
            <a:fillRect/>
          </a:stretch>
        </p:blipFill>
        <p:spPr>
          <a:xfrm>
            <a:off x="9717710" y="865902"/>
            <a:ext cx="1499746" cy="1536325"/>
          </a:xfrm>
          <a:prstGeom prst="rect">
            <a:avLst/>
          </a:prstGeom>
        </p:spPr>
      </p:pic>
      <p:sp>
        <p:nvSpPr>
          <p:cNvPr id="5" name="TextBox 4"/>
          <p:cNvSpPr txBox="1"/>
          <p:nvPr/>
        </p:nvSpPr>
        <p:spPr>
          <a:xfrm>
            <a:off x="9444622" y="5619356"/>
            <a:ext cx="2292264" cy="307777"/>
          </a:xfrm>
          <a:prstGeom prst="rect">
            <a:avLst/>
          </a:prstGeom>
          <a:noFill/>
        </p:spPr>
        <p:txBody>
          <a:bodyPr wrap="square" rtlCol="0">
            <a:spAutoFit/>
          </a:bodyPr>
          <a:lstStyle/>
          <a:p>
            <a:pPr lvl="0"/>
            <a:r>
              <a:rPr lang="en-GB" sz="1400" dirty="0">
                <a:solidFill>
                  <a:prstClr val="black"/>
                </a:solidFill>
              </a:rPr>
              <a:t>(Alzheimer's Society, 2019)</a:t>
            </a:r>
          </a:p>
        </p:txBody>
      </p:sp>
    </p:spTree>
    <p:extLst>
      <p:ext uri="{BB962C8B-B14F-4D97-AF65-F5344CB8AC3E}">
        <p14:creationId xmlns:p14="http://schemas.microsoft.com/office/powerpoint/2010/main" val="280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Middle Stages </a:t>
            </a:r>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r>
              <a:rPr lang="en-GB" dirty="0" smtClean="0"/>
              <a:t>Increasing confusion and disorientation</a:t>
            </a:r>
          </a:p>
          <a:p>
            <a:r>
              <a:rPr lang="en-GB" dirty="0" smtClean="0"/>
              <a:t>Obsessive, repetitive, compulsive or impulsive behaviour</a:t>
            </a:r>
          </a:p>
          <a:p>
            <a:r>
              <a:rPr lang="en-GB" dirty="0" smtClean="0"/>
              <a:t>Delusions, paranoia, hallucinations</a:t>
            </a:r>
          </a:p>
          <a:p>
            <a:r>
              <a:rPr lang="en-GB" dirty="0" smtClean="0"/>
              <a:t>Speech and language problems (aphasia)</a:t>
            </a:r>
          </a:p>
          <a:p>
            <a:r>
              <a:rPr lang="en-GB" dirty="0" smtClean="0"/>
              <a:t>Mood swings, depression, anxiety, frustration, agitation</a:t>
            </a:r>
          </a:p>
          <a:p>
            <a:r>
              <a:rPr lang="en-GB" dirty="0" smtClean="0"/>
              <a:t>Disturbed or erratic sleep patterns</a:t>
            </a:r>
          </a:p>
          <a:p>
            <a:r>
              <a:rPr lang="en-GB" dirty="0" smtClean="0"/>
              <a:t>Decreased special awareness                                                            </a:t>
            </a:r>
            <a:r>
              <a:rPr lang="en-GB" sz="1700" dirty="0" smtClean="0"/>
              <a:t>(NHS, 2018)</a:t>
            </a:r>
            <a:endParaRPr lang="en-GB" sz="1700" dirty="0"/>
          </a:p>
        </p:txBody>
      </p:sp>
      <p:pic>
        <p:nvPicPr>
          <p:cNvPr id="4" name="Picture 3"/>
          <p:cNvPicPr>
            <a:picLocks noChangeAspect="1"/>
          </p:cNvPicPr>
          <p:nvPr/>
        </p:nvPicPr>
        <p:blipFill>
          <a:blip r:embed="rId2"/>
          <a:stretch>
            <a:fillRect/>
          </a:stretch>
        </p:blipFill>
        <p:spPr>
          <a:xfrm>
            <a:off x="9579924" y="865902"/>
            <a:ext cx="1499746" cy="1536325"/>
          </a:xfrm>
          <a:prstGeom prst="rect">
            <a:avLst/>
          </a:prstGeom>
        </p:spPr>
      </p:pic>
    </p:spTree>
    <p:extLst>
      <p:ext uri="{BB962C8B-B14F-4D97-AF65-F5344CB8AC3E}">
        <p14:creationId xmlns:p14="http://schemas.microsoft.com/office/powerpoint/2010/main" val="35638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Later Symptoms</a:t>
            </a:r>
            <a:endParaRPr lang="en-GB" dirty="0"/>
          </a:p>
        </p:txBody>
      </p:sp>
      <p:sp>
        <p:nvSpPr>
          <p:cNvPr id="3" name="Content Placeholder 2"/>
          <p:cNvSpPr>
            <a:spLocks noGrp="1"/>
          </p:cNvSpPr>
          <p:nvPr>
            <p:ph idx="1"/>
          </p:nvPr>
        </p:nvSpPr>
        <p:spPr/>
        <p:txBody>
          <a:bodyPr>
            <a:normAutofit fontScale="92500" lnSpcReduction="20000"/>
          </a:bodyPr>
          <a:lstStyle/>
          <a:p>
            <a:r>
              <a:rPr lang="en-GB" dirty="0"/>
              <a:t>D</a:t>
            </a:r>
            <a:r>
              <a:rPr lang="en-GB" dirty="0" smtClean="0"/>
              <a:t>ifficulty </a:t>
            </a:r>
            <a:r>
              <a:rPr lang="en-GB" dirty="0"/>
              <a:t>eating and swallowing </a:t>
            </a:r>
            <a:r>
              <a:rPr lang="en-GB" dirty="0">
                <a:hlinkClick r:id="rId2"/>
              </a:rPr>
              <a:t>(dysphagia)</a:t>
            </a:r>
            <a:endParaRPr lang="en-GB" dirty="0"/>
          </a:p>
          <a:p>
            <a:r>
              <a:rPr lang="en-GB" dirty="0"/>
              <a:t>D</a:t>
            </a:r>
            <a:r>
              <a:rPr lang="en-GB" dirty="0" smtClean="0"/>
              <a:t>ifficulty </a:t>
            </a:r>
            <a:r>
              <a:rPr lang="en-GB" dirty="0"/>
              <a:t>changing position or moving around without assistance</a:t>
            </a:r>
          </a:p>
          <a:p>
            <a:r>
              <a:rPr lang="en-GB" dirty="0"/>
              <a:t>W</a:t>
            </a:r>
            <a:r>
              <a:rPr lang="en-GB" dirty="0" smtClean="0"/>
              <a:t>eight </a:t>
            </a:r>
            <a:r>
              <a:rPr lang="en-GB" dirty="0"/>
              <a:t>loss – sometimes severe</a:t>
            </a:r>
          </a:p>
          <a:p>
            <a:r>
              <a:rPr lang="en-GB" dirty="0"/>
              <a:t>U</a:t>
            </a:r>
            <a:r>
              <a:rPr lang="en-GB" dirty="0" smtClean="0"/>
              <a:t>nintentional </a:t>
            </a:r>
            <a:r>
              <a:rPr lang="en-GB" dirty="0"/>
              <a:t>passing of urine </a:t>
            </a:r>
            <a:r>
              <a:rPr lang="en-GB" dirty="0">
                <a:hlinkClick r:id="rId3"/>
              </a:rPr>
              <a:t>(urinary incontinence)</a:t>
            </a:r>
            <a:r>
              <a:rPr lang="en-GB" dirty="0"/>
              <a:t> or stools </a:t>
            </a:r>
            <a:r>
              <a:rPr lang="en-GB" dirty="0">
                <a:hlinkClick r:id="rId4"/>
              </a:rPr>
              <a:t>(bowel incontinence)</a:t>
            </a:r>
            <a:endParaRPr lang="en-GB" dirty="0"/>
          </a:p>
          <a:p>
            <a:r>
              <a:rPr lang="en-GB" dirty="0"/>
              <a:t>G</a:t>
            </a:r>
            <a:r>
              <a:rPr lang="en-GB" dirty="0" smtClean="0"/>
              <a:t>radual </a:t>
            </a:r>
            <a:r>
              <a:rPr lang="en-GB" dirty="0"/>
              <a:t>loss of speech</a:t>
            </a:r>
          </a:p>
          <a:p>
            <a:r>
              <a:rPr lang="en-GB" dirty="0"/>
              <a:t>S</a:t>
            </a:r>
            <a:r>
              <a:rPr lang="en-GB" dirty="0" smtClean="0"/>
              <a:t>ignificant </a:t>
            </a:r>
            <a:r>
              <a:rPr lang="en-GB" dirty="0"/>
              <a:t>problems with short- and long-term memory</a:t>
            </a:r>
          </a:p>
          <a:p>
            <a:pPr marL="0" indent="0">
              <a:buNone/>
            </a:pPr>
            <a:r>
              <a:rPr lang="en-GB" b="1" dirty="0"/>
              <a:t>In the severe stages of Alzheimer's disease, people may need full-time care and assistance with eating, moving and personal care</a:t>
            </a:r>
          </a:p>
          <a:p>
            <a:endParaRPr lang="en-GB" dirty="0"/>
          </a:p>
        </p:txBody>
      </p:sp>
      <p:pic>
        <p:nvPicPr>
          <p:cNvPr id="4" name="Picture 3"/>
          <p:cNvPicPr>
            <a:picLocks noChangeAspect="1"/>
          </p:cNvPicPr>
          <p:nvPr/>
        </p:nvPicPr>
        <p:blipFill>
          <a:blip r:embed="rId5"/>
          <a:stretch>
            <a:fillRect/>
          </a:stretch>
        </p:blipFill>
        <p:spPr>
          <a:xfrm>
            <a:off x="9730236" y="885140"/>
            <a:ext cx="1499746" cy="1536325"/>
          </a:xfrm>
          <a:prstGeom prst="rect">
            <a:avLst/>
          </a:prstGeom>
        </p:spPr>
      </p:pic>
      <p:sp>
        <p:nvSpPr>
          <p:cNvPr id="5" name="TextBox 4"/>
          <p:cNvSpPr txBox="1"/>
          <p:nvPr/>
        </p:nvSpPr>
        <p:spPr>
          <a:xfrm>
            <a:off x="10121031" y="5703558"/>
            <a:ext cx="1890383" cy="307777"/>
          </a:xfrm>
          <a:prstGeom prst="rect">
            <a:avLst/>
          </a:prstGeom>
          <a:noFill/>
        </p:spPr>
        <p:txBody>
          <a:bodyPr wrap="square" rtlCol="0">
            <a:spAutoFit/>
          </a:bodyPr>
          <a:lstStyle/>
          <a:p>
            <a:r>
              <a:rPr lang="en-GB" sz="1400" dirty="0" smtClean="0"/>
              <a:t>(NHS, 2018)</a:t>
            </a:r>
            <a:endParaRPr lang="en-GB" sz="1400" dirty="0"/>
          </a:p>
        </p:txBody>
      </p:sp>
    </p:spTree>
    <p:extLst>
      <p:ext uri="{BB962C8B-B14F-4D97-AF65-F5344CB8AC3E}">
        <p14:creationId xmlns:p14="http://schemas.microsoft.com/office/powerpoint/2010/main" val="114833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Alzheimer’s Disease</a:t>
            </a:r>
            <a:br>
              <a:rPr lang="en-GB" dirty="0" smtClean="0"/>
            </a:br>
            <a:r>
              <a:rPr lang="en-GB" dirty="0" smtClean="0"/>
              <a:t>Treatments </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Medicines</a:t>
            </a:r>
          </a:p>
          <a:p>
            <a:pPr>
              <a:buFont typeface="Arial" panose="020B0604020202020204" pitchFamily="34" charset="0"/>
              <a:buChar char="•"/>
            </a:pPr>
            <a:r>
              <a:rPr lang="en-GB" b="1" dirty="0"/>
              <a:t>Acetylcholinesterase (</a:t>
            </a:r>
            <a:r>
              <a:rPr lang="en-GB" b="1" dirty="0" err="1"/>
              <a:t>AChE</a:t>
            </a:r>
            <a:r>
              <a:rPr lang="en-GB" b="1" dirty="0"/>
              <a:t>) </a:t>
            </a:r>
            <a:r>
              <a:rPr lang="en-GB" b="1" dirty="0" smtClean="0"/>
              <a:t>Inhibitors- </a:t>
            </a:r>
            <a:r>
              <a:rPr lang="en-GB" dirty="0"/>
              <a:t>increase levels of acetylcholine, a substance in the brain that helps nerve cells communicate with each </a:t>
            </a:r>
            <a:r>
              <a:rPr lang="en-GB" dirty="0" smtClean="0"/>
              <a:t>other</a:t>
            </a:r>
          </a:p>
          <a:p>
            <a:pPr>
              <a:buFont typeface="Arial" panose="020B0604020202020204" pitchFamily="34" charset="0"/>
              <a:buChar char="•"/>
            </a:pPr>
            <a:r>
              <a:rPr lang="en-GB" b="1" dirty="0" err="1" smtClean="0"/>
              <a:t>Memantine</a:t>
            </a:r>
            <a:r>
              <a:rPr lang="en-GB" dirty="0" smtClean="0"/>
              <a:t>- This </a:t>
            </a:r>
            <a:r>
              <a:rPr lang="en-GB" dirty="0"/>
              <a:t>medicine is not an </a:t>
            </a:r>
            <a:r>
              <a:rPr lang="en-GB" dirty="0" err="1"/>
              <a:t>AChE</a:t>
            </a:r>
            <a:r>
              <a:rPr lang="en-GB" dirty="0"/>
              <a:t> inhibitor. It works by blocking the effects of an excessive amount of a chemical in the brain called glutamate</a:t>
            </a:r>
            <a:r>
              <a:rPr lang="en-GB" dirty="0" smtClean="0"/>
              <a:t>.</a:t>
            </a:r>
          </a:p>
          <a:p>
            <a:pPr>
              <a:buFont typeface="Arial" panose="020B0604020202020204" pitchFamily="34" charset="0"/>
              <a:buChar char="•"/>
            </a:pPr>
            <a:r>
              <a:rPr lang="en-GB" b="1" dirty="0"/>
              <a:t>Medicines to treat challenging </a:t>
            </a:r>
            <a:r>
              <a:rPr lang="en-GB" b="1" dirty="0" smtClean="0"/>
              <a:t>behaviour-In </a:t>
            </a:r>
            <a:r>
              <a:rPr lang="en-GB" dirty="0"/>
              <a:t>the later stages of dementia, a significant number of people will develop what's known as behavioural and psychological symptoms of dementia (</a:t>
            </a:r>
            <a:r>
              <a:rPr lang="en-GB" dirty="0" smtClean="0"/>
              <a:t>BPSD)</a:t>
            </a:r>
          </a:p>
          <a:p>
            <a:pPr>
              <a:buFont typeface="Arial" panose="020B0604020202020204" pitchFamily="34" charset="0"/>
              <a:buChar char="•"/>
            </a:pPr>
            <a:r>
              <a:rPr lang="en-GB" b="1" dirty="0"/>
              <a:t>Antidepressants-</a:t>
            </a:r>
            <a:r>
              <a:rPr lang="en-GB" dirty="0"/>
              <a:t>may sometimes be given if depression is suspected as an underlying cause of anxiety</a:t>
            </a: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9842971" y="885140"/>
            <a:ext cx="1499746" cy="1536325"/>
          </a:xfrm>
          <a:prstGeom prst="rect">
            <a:avLst/>
          </a:prstGeom>
        </p:spPr>
      </p:pic>
      <p:sp>
        <p:nvSpPr>
          <p:cNvPr id="5" name="TextBox 4"/>
          <p:cNvSpPr txBox="1"/>
          <p:nvPr/>
        </p:nvSpPr>
        <p:spPr>
          <a:xfrm>
            <a:off x="10221239" y="5568091"/>
            <a:ext cx="1778695" cy="307777"/>
          </a:xfrm>
          <a:prstGeom prst="rect">
            <a:avLst/>
          </a:prstGeom>
          <a:noFill/>
        </p:spPr>
        <p:txBody>
          <a:bodyPr wrap="square" rtlCol="0">
            <a:spAutoFit/>
          </a:bodyPr>
          <a:lstStyle/>
          <a:p>
            <a:pPr lvl="0"/>
            <a:r>
              <a:rPr lang="en-GB" sz="1400">
                <a:solidFill>
                  <a:prstClr val="black"/>
                </a:solidFill>
              </a:rPr>
              <a:t>(NHS, 2018)</a:t>
            </a:r>
            <a:endParaRPr lang="en-GB" sz="1400" dirty="0">
              <a:solidFill>
                <a:prstClr val="black"/>
              </a:solidFill>
            </a:endParaRPr>
          </a:p>
        </p:txBody>
      </p:sp>
    </p:spTree>
    <p:extLst>
      <p:ext uri="{BB962C8B-B14F-4D97-AF65-F5344CB8AC3E}">
        <p14:creationId xmlns:p14="http://schemas.microsoft.com/office/powerpoint/2010/main" val="14765744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Disease Treatments</a:t>
            </a:r>
            <a:endParaRPr lang="en-GB" dirty="0"/>
          </a:p>
        </p:txBody>
      </p:sp>
      <p:sp>
        <p:nvSpPr>
          <p:cNvPr id="3" name="Content Placeholder 2"/>
          <p:cNvSpPr>
            <a:spLocks noGrp="1"/>
          </p:cNvSpPr>
          <p:nvPr>
            <p:ph idx="1"/>
          </p:nvPr>
        </p:nvSpPr>
        <p:spPr/>
        <p:txBody>
          <a:bodyPr>
            <a:normAutofit fontScale="92500"/>
          </a:bodyPr>
          <a:lstStyle/>
          <a:p>
            <a:r>
              <a:rPr lang="en-GB" b="1" dirty="0"/>
              <a:t>Cognitive stimulation therapy (CST</a:t>
            </a:r>
            <a:r>
              <a:rPr lang="en-GB" b="1" dirty="0" smtClean="0"/>
              <a:t>)- </a:t>
            </a:r>
            <a:r>
              <a:rPr lang="en-GB" dirty="0" smtClean="0"/>
              <a:t>Involves </a:t>
            </a:r>
            <a:r>
              <a:rPr lang="en-GB" dirty="0"/>
              <a:t>taking part in group activities and exercises designed to improve memory and problem-solving </a:t>
            </a:r>
            <a:r>
              <a:rPr lang="en-GB" dirty="0" smtClean="0"/>
              <a:t>skills</a:t>
            </a:r>
          </a:p>
          <a:p>
            <a:r>
              <a:rPr lang="en-GB" b="1" dirty="0" smtClean="0"/>
              <a:t>Cognitive Rehabilitation-</a:t>
            </a:r>
            <a:r>
              <a:rPr lang="en-GB" dirty="0"/>
              <a:t> working with a trained professional, such as an occupational therapist, and a relative or friend to achieve a personal goal, such as learning to use a mobile phone or other everyday </a:t>
            </a:r>
            <a:r>
              <a:rPr lang="en-GB" dirty="0" smtClean="0"/>
              <a:t>tasks</a:t>
            </a:r>
          </a:p>
          <a:p>
            <a:r>
              <a:rPr lang="en-GB" b="1" dirty="0" smtClean="0"/>
              <a:t>Reminiscence and Life Story Work- </a:t>
            </a:r>
            <a:r>
              <a:rPr lang="en-GB" dirty="0" smtClean="0"/>
              <a:t>Involves </a:t>
            </a:r>
            <a:r>
              <a:rPr lang="en-GB" dirty="0"/>
              <a:t>talking about things and events from </a:t>
            </a:r>
            <a:r>
              <a:rPr lang="en-GB" dirty="0" smtClean="0"/>
              <a:t>the </a:t>
            </a:r>
            <a:r>
              <a:rPr lang="en-GB" dirty="0"/>
              <a:t>past. It usually involves using props such as photos, favourite possessions or music</a:t>
            </a:r>
          </a:p>
        </p:txBody>
      </p:sp>
      <p:sp>
        <p:nvSpPr>
          <p:cNvPr id="6" name="TextBox 5"/>
          <p:cNvSpPr txBox="1"/>
          <p:nvPr/>
        </p:nvSpPr>
        <p:spPr>
          <a:xfrm>
            <a:off x="9920613" y="5506536"/>
            <a:ext cx="1415441" cy="307777"/>
          </a:xfrm>
          <a:prstGeom prst="rect">
            <a:avLst/>
          </a:prstGeom>
          <a:noFill/>
        </p:spPr>
        <p:txBody>
          <a:bodyPr wrap="square" rtlCol="0">
            <a:spAutoFit/>
          </a:bodyPr>
          <a:lstStyle/>
          <a:p>
            <a:r>
              <a:rPr lang="en-GB" sz="1400" dirty="0" smtClean="0"/>
              <a:t>(NHS, 2018)</a:t>
            </a:r>
            <a:endParaRPr lang="en-GB" sz="1400" dirty="0"/>
          </a:p>
        </p:txBody>
      </p:sp>
    </p:spTree>
    <p:extLst>
      <p:ext uri="{BB962C8B-B14F-4D97-AF65-F5344CB8AC3E}">
        <p14:creationId xmlns:p14="http://schemas.microsoft.com/office/powerpoint/2010/main" val="358759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Vascular Dementia</a:t>
            </a:r>
            <a:endParaRPr lang="en-GB" dirty="0"/>
          </a:p>
        </p:txBody>
      </p:sp>
      <p:sp>
        <p:nvSpPr>
          <p:cNvPr id="3" name="Content Placeholder 2"/>
          <p:cNvSpPr>
            <a:spLocks noGrp="1"/>
          </p:cNvSpPr>
          <p:nvPr>
            <p:ph idx="1"/>
          </p:nvPr>
        </p:nvSpPr>
        <p:spPr/>
        <p:txBody>
          <a:bodyPr/>
          <a:lstStyle/>
          <a:p>
            <a:pPr marL="0" indent="0">
              <a:buNone/>
            </a:pPr>
            <a:r>
              <a:rPr lang="en-GB" dirty="0"/>
              <a:t>Vascular dementia is a common type of dementia caused by reduced blood flow to </a:t>
            </a:r>
            <a:r>
              <a:rPr lang="en-GB" dirty="0" smtClean="0"/>
              <a:t>the </a:t>
            </a:r>
            <a:r>
              <a:rPr lang="en-GB" dirty="0"/>
              <a:t>brain. It's estimated to affect around 150,000 people in the </a:t>
            </a:r>
            <a:r>
              <a:rPr lang="en-GB" dirty="0" smtClean="0"/>
              <a:t>UK</a:t>
            </a:r>
          </a:p>
          <a:p>
            <a:pPr marL="0" indent="0">
              <a:buNone/>
            </a:pPr>
            <a:r>
              <a:rPr lang="en-GB" b="1" dirty="0" smtClean="0"/>
              <a:t>Causes</a:t>
            </a:r>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2644161" y="3355347"/>
            <a:ext cx="4273666" cy="2243522"/>
          </a:xfrm>
          <a:prstGeom prst="rect">
            <a:avLst/>
          </a:prstGeom>
        </p:spPr>
      </p:pic>
      <p:sp>
        <p:nvSpPr>
          <p:cNvPr id="5" name="TextBox 4"/>
          <p:cNvSpPr txBox="1"/>
          <p:nvPr/>
        </p:nvSpPr>
        <p:spPr>
          <a:xfrm>
            <a:off x="9970718" y="5598869"/>
            <a:ext cx="1652389" cy="276999"/>
          </a:xfrm>
          <a:prstGeom prst="rect">
            <a:avLst/>
          </a:prstGeom>
          <a:noFill/>
        </p:spPr>
        <p:txBody>
          <a:bodyPr wrap="square" rtlCol="0">
            <a:spAutoFit/>
          </a:bodyPr>
          <a:lstStyle/>
          <a:p>
            <a:r>
              <a:rPr lang="en-GB" sz="1200" dirty="0" smtClean="0"/>
              <a:t>(NHS, 2017)</a:t>
            </a:r>
            <a:endParaRPr lang="en-GB" sz="1200" dirty="0"/>
          </a:p>
        </p:txBody>
      </p:sp>
      <p:pic>
        <p:nvPicPr>
          <p:cNvPr id="6" name="Picture 5"/>
          <p:cNvPicPr>
            <a:picLocks noChangeAspect="1"/>
          </p:cNvPicPr>
          <p:nvPr/>
        </p:nvPicPr>
        <p:blipFill>
          <a:blip r:embed="rId3"/>
          <a:stretch>
            <a:fillRect/>
          </a:stretch>
        </p:blipFill>
        <p:spPr>
          <a:xfrm>
            <a:off x="9671320" y="886538"/>
            <a:ext cx="1499620" cy="1534927"/>
          </a:xfrm>
          <a:prstGeom prst="rect">
            <a:avLst/>
          </a:prstGeom>
        </p:spPr>
      </p:pic>
    </p:spTree>
    <p:extLst>
      <p:ext uri="{BB962C8B-B14F-4D97-AF65-F5344CB8AC3E}">
        <p14:creationId xmlns:p14="http://schemas.microsoft.com/office/powerpoint/2010/main" val="23459439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Vascular Dementia</a:t>
            </a:r>
            <a:br>
              <a:rPr lang="en-GB" dirty="0" smtClean="0"/>
            </a:br>
            <a:r>
              <a:rPr lang="en-GB" dirty="0" smtClean="0"/>
              <a:t>Symptoms</a:t>
            </a:r>
            <a:endParaRPr lang="en-GB" dirty="0"/>
          </a:p>
        </p:txBody>
      </p:sp>
      <p:sp>
        <p:nvSpPr>
          <p:cNvPr id="3" name="Content Placeholder 2"/>
          <p:cNvSpPr>
            <a:spLocks noGrp="1"/>
          </p:cNvSpPr>
          <p:nvPr>
            <p:ph idx="1"/>
          </p:nvPr>
        </p:nvSpPr>
        <p:spPr/>
        <p:txBody>
          <a:bodyPr>
            <a:normAutofit fontScale="92500" lnSpcReduction="10000"/>
          </a:bodyPr>
          <a:lstStyle/>
          <a:p>
            <a:r>
              <a:rPr lang="en-GB" dirty="0"/>
              <a:t>Confusion and agitation /depression</a:t>
            </a:r>
          </a:p>
          <a:p>
            <a:r>
              <a:rPr lang="en-GB" dirty="0"/>
              <a:t>Unsteady gait</a:t>
            </a:r>
          </a:p>
          <a:p>
            <a:r>
              <a:rPr lang="en-GB" dirty="0"/>
              <a:t>Problems with memory</a:t>
            </a:r>
          </a:p>
          <a:p>
            <a:r>
              <a:rPr lang="en-GB" dirty="0"/>
              <a:t>Urinary frequency/ urgency/incontinence</a:t>
            </a:r>
          </a:p>
          <a:p>
            <a:r>
              <a:rPr lang="en-GB" dirty="0"/>
              <a:t>Night wandering</a:t>
            </a:r>
          </a:p>
          <a:p>
            <a:r>
              <a:rPr lang="en-GB" dirty="0"/>
              <a:t>Decline in ability to organise thoughts/ actions, difficulty planning</a:t>
            </a:r>
          </a:p>
          <a:p>
            <a:r>
              <a:rPr lang="en-GB" dirty="0"/>
              <a:t>Poor attention/ </a:t>
            </a:r>
            <a:r>
              <a:rPr lang="en-GB" dirty="0" smtClean="0"/>
              <a:t>concentration</a:t>
            </a:r>
            <a:endParaRPr lang="en-GB" dirty="0"/>
          </a:p>
          <a:p>
            <a:endParaRPr lang="en-GB" dirty="0"/>
          </a:p>
        </p:txBody>
      </p:sp>
      <p:pic>
        <p:nvPicPr>
          <p:cNvPr id="5" name="Picture 4"/>
          <p:cNvPicPr>
            <a:picLocks noChangeAspect="1"/>
          </p:cNvPicPr>
          <p:nvPr/>
        </p:nvPicPr>
        <p:blipFill>
          <a:blip r:embed="rId2"/>
          <a:stretch>
            <a:fillRect/>
          </a:stretch>
        </p:blipFill>
        <p:spPr>
          <a:xfrm>
            <a:off x="9660944" y="865902"/>
            <a:ext cx="1499746" cy="1536325"/>
          </a:xfrm>
          <a:prstGeom prst="rect">
            <a:avLst/>
          </a:prstGeom>
        </p:spPr>
      </p:pic>
      <p:sp>
        <p:nvSpPr>
          <p:cNvPr id="6" name="TextBox 5"/>
          <p:cNvSpPr txBox="1"/>
          <p:nvPr/>
        </p:nvSpPr>
        <p:spPr>
          <a:xfrm>
            <a:off x="9444624" y="5738185"/>
            <a:ext cx="2630466" cy="584775"/>
          </a:xfrm>
          <a:prstGeom prst="rect">
            <a:avLst/>
          </a:prstGeom>
          <a:noFill/>
        </p:spPr>
        <p:txBody>
          <a:bodyPr wrap="square" rtlCol="0">
            <a:spAutoFit/>
          </a:bodyPr>
          <a:lstStyle/>
          <a:p>
            <a:r>
              <a:rPr lang="en-GB" sz="1400" dirty="0" smtClean="0"/>
              <a:t>(Alzheimer's </a:t>
            </a:r>
            <a:r>
              <a:rPr lang="en-GB" sz="1400" dirty="0"/>
              <a:t>Society, 2019)</a:t>
            </a:r>
          </a:p>
          <a:p>
            <a:endParaRPr lang="en-GB" dirty="0"/>
          </a:p>
        </p:txBody>
      </p:sp>
    </p:spTree>
    <p:extLst>
      <p:ext uri="{BB962C8B-B14F-4D97-AF65-F5344CB8AC3E}">
        <p14:creationId xmlns:p14="http://schemas.microsoft.com/office/powerpoint/2010/main" val="354525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Treatments for </a:t>
            </a:r>
            <a:r>
              <a:rPr lang="en-GB" dirty="0" smtClean="0"/>
              <a:t>Vascular Dementia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No cure / no reversal, but treatment can sometimes slow its progression</a:t>
            </a:r>
            <a:endParaRPr lang="en-GB" dirty="0"/>
          </a:p>
          <a:p>
            <a:r>
              <a:rPr lang="en-GB" dirty="0"/>
              <a:t>Treatment aims to tackle the underlying cause, which may reduce the speed at which brain cells are lost. This will often </a:t>
            </a:r>
            <a:r>
              <a:rPr lang="en-GB" dirty="0" smtClean="0"/>
              <a:t>involve</a:t>
            </a:r>
          </a:p>
          <a:p>
            <a:r>
              <a:rPr lang="en-GB" dirty="0" smtClean="0"/>
              <a:t>Eating healthily and losing weight if necessary</a:t>
            </a:r>
          </a:p>
          <a:p>
            <a:r>
              <a:rPr lang="en-GB" dirty="0" smtClean="0"/>
              <a:t>Stopping smoking / cutting alcohol consumption</a:t>
            </a:r>
          </a:p>
          <a:p>
            <a:r>
              <a:rPr lang="en-GB" dirty="0"/>
              <a:t>taking medication, such as medicines </a:t>
            </a:r>
            <a:r>
              <a:rPr lang="en-GB" dirty="0" smtClean="0"/>
              <a:t>to treat high blood pressure, lower cholesterol or prevent blood clots</a:t>
            </a:r>
          </a:p>
          <a:p>
            <a:pPr marL="0" indent="0">
              <a:buNone/>
            </a:pPr>
            <a:r>
              <a:rPr lang="en-GB" b="1" dirty="0" smtClean="0"/>
              <a:t>Physiotherapy, occupational therapy, dementia activities and </a:t>
            </a:r>
            <a:r>
              <a:rPr lang="en-GB" b="1" dirty="0"/>
              <a:t>psychological therapies can help reduce the impact of any existing problems.</a:t>
            </a:r>
          </a:p>
        </p:txBody>
      </p:sp>
      <p:sp>
        <p:nvSpPr>
          <p:cNvPr id="4" name="TextBox 3"/>
          <p:cNvSpPr txBox="1"/>
          <p:nvPr/>
        </p:nvSpPr>
        <p:spPr>
          <a:xfrm>
            <a:off x="9632515" y="5875868"/>
            <a:ext cx="1318823" cy="369332"/>
          </a:xfrm>
          <a:prstGeom prst="rect">
            <a:avLst/>
          </a:prstGeom>
          <a:noFill/>
        </p:spPr>
        <p:txBody>
          <a:bodyPr wrap="none" rtlCol="0">
            <a:spAutoFit/>
          </a:bodyPr>
          <a:lstStyle/>
          <a:p>
            <a:r>
              <a:rPr lang="en-GB" dirty="0" smtClean="0"/>
              <a:t>(NHS, 2017)</a:t>
            </a:r>
            <a:endParaRPr lang="en-GB" dirty="0"/>
          </a:p>
        </p:txBody>
      </p:sp>
      <p:sp>
        <p:nvSpPr>
          <p:cNvPr id="5" name="TextBox 4"/>
          <p:cNvSpPr txBox="1"/>
          <p:nvPr/>
        </p:nvSpPr>
        <p:spPr>
          <a:xfrm>
            <a:off x="10083452" y="1340285"/>
            <a:ext cx="488515" cy="638827"/>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9822094" y="865902"/>
            <a:ext cx="1499746" cy="1536325"/>
          </a:xfrm>
          <a:prstGeom prst="rect">
            <a:avLst/>
          </a:prstGeom>
        </p:spPr>
      </p:pic>
    </p:spTree>
    <p:extLst>
      <p:ext uri="{BB962C8B-B14F-4D97-AF65-F5344CB8AC3E}">
        <p14:creationId xmlns:p14="http://schemas.microsoft.com/office/powerpoint/2010/main" val="149868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Fronto-temporal Dementia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Fronto-temporal </a:t>
            </a:r>
            <a:r>
              <a:rPr lang="en-GB" dirty="0"/>
              <a:t>areas of the brain are generally associated with personality, behaviour and language).  In these dementias, portions of these lobes atrophy.</a:t>
            </a:r>
          </a:p>
          <a:p>
            <a:r>
              <a:rPr lang="en-GB" dirty="0" smtClean="0"/>
              <a:t>Group </a:t>
            </a:r>
            <a:r>
              <a:rPr lang="en-GB" dirty="0"/>
              <a:t>of diseases characterized by the degeneration of nerve cells in the F-T areas of the brain</a:t>
            </a:r>
          </a:p>
          <a:p>
            <a:r>
              <a:rPr lang="en-GB" dirty="0" smtClean="0"/>
              <a:t>Begins </a:t>
            </a:r>
            <a:r>
              <a:rPr lang="en-GB" dirty="0"/>
              <a:t>earlier and progresses faster  than Alzheimer’s</a:t>
            </a:r>
          </a:p>
          <a:p>
            <a:r>
              <a:rPr lang="en-GB" dirty="0" smtClean="0"/>
              <a:t>Occurs </a:t>
            </a:r>
            <a:r>
              <a:rPr lang="en-GB" dirty="0"/>
              <a:t>at ages younger than AD, i.e., 40-70.</a:t>
            </a:r>
          </a:p>
          <a:p>
            <a:r>
              <a:rPr lang="en-GB" dirty="0" smtClean="0"/>
              <a:t>One </a:t>
            </a:r>
            <a:r>
              <a:rPr lang="en-GB" dirty="0"/>
              <a:t>form of this condition is Pick's disease.</a:t>
            </a:r>
          </a:p>
          <a:p>
            <a:r>
              <a:rPr lang="en-GB" dirty="0" smtClean="0"/>
              <a:t>Pick's </a:t>
            </a:r>
            <a:r>
              <a:rPr lang="en-GB" dirty="0"/>
              <a:t>disease affects parts of the brain that contain fibrous tangles made up of an abnormal protein called tau protein</a:t>
            </a:r>
          </a:p>
          <a:p>
            <a:endParaRPr lang="en-GB" dirty="0"/>
          </a:p>
        </p:txBody>
      </p:sp>
      <p:pic>
        <p:nvPicPr>
          <p:cNvPr id="5" name="Picture 4"/>
          <p:cNvPicPr>
            <a:picLocks noChangeAspect="1"/>
          </p:cNvPicPr>
          <p:nvPr/>
        </p:nvPicPr>
        <p:blipFill>
          <a:blip r:embed="rId2"/>
          <a:stretch>
            <a:fillRect/>
          </a:stretch>
        </p:blipFill>
        <p:spPr>
          <a:xfrm>
            <a:off x="9712691" y="982132"/>
            <a:ext cx="1355298" cy="1388354"/>
          </a:xfrm>
          <a:prstGeom prst="rect">
            <a:avLst/>
          </a:prstGeom>
        </p:spPr>
      </p:pic>
      <p:sp>
        <p:nvSpPr>
          <p:cNvPr id="4" name="TextBox 3"/>
          <p:cNvSpPr txBox="1"/>
          <p:nvPr/>
        </p:nvSpPr>
        <p:spPr>
          <a:xfrm>
            <a:off x="9230635" y="5737368"/>
            <a:ext cx="3331924" cy="276999"/>
          </a:xfrm>
          <a:prstGeom prst="rect">
            <a:avLst/>
          </a:prstGeom>
          <a:noFill/>
        </p:spPr>
        <p:txBody>
          <a:bodyPr wrap="square" rtlCol="0">
            <a:spAutoFit/>
          </a:bodyPr>
          <a:lstStyle/>
          <a:p>
            <a:r>
              <a:rPr lang="en-GB" sz="1200" dirty="0" smtClean="0"/>
              <a:t>(Alzheimer’s Research UK, 2019)</a:t>
            </a:r>
            <a:endParaRPr lang="en-GB" sz="1200" dirty="0"/>
          </a:p>
        </p:txBody>
      </p:sp>
    </p:spTree>
    <p:extLst>
      <p:ext uri="{BB962C8B-B14F-4D97-AF65-F5344CB8AC3E}">
        <p14:creationId xmlns:p14="http://schemas.microsoft.com/office/powerpoint/2010/main" val="13980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Fronto-temporal Dementia</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Causes</a:t>
            </a:r>
          </a:p>
          <a:p>
            <a:r>
              <a:rPr lang="en-GB" dirty="0" smtClean="0"/>
              <a:t>Unknown, possible genetic mutations</a:t>
            </a:r>
          </a:p>
          <a:p>
            <a:pPr marL="0" indent="0">
              <a:buNone/>
            </a:pPr>
            <a:r>
              <a:rPr lang="en-GB" b="1" dirty="0" smtClean="0"/>
              <a:t>Associated Symptoms</a:t>
            </a:r>
          </a:p>
          <a:p>
            <a:pPr>
              <a:buFont typeface="Arial" panose="020B0604020202020204" pitchFamily="34" charset="0"/>
              <a:buChar char="•"/>
            </a:pPr>
            <a:r>
              <a:rPr lang="en-GB" dirty="0"/>
              <a:t>socially inappropriate </a:t>
            </a:r>
            <a:r>
              <a:rPr lang="en-GB" dirty="0" smtClean="0"/>
              <a:t>behaviours </a:t>
            </a:r>
            <a:endParaRPr lang="en-GB" dirty="0"/>
          </a:p>
          <a:p>
            <a:pPr>
              <a:buFont typeface="Arial" panose="020B0604020202020204" pitchFamily="34" charset="0"/>
              <a:buChar char="•"/>
            </a:pPr>
            <a:r>
              <a:rPr lang="en-GB" dirty="0"/>
              <a:t>loss of mental flexibility </a:t>
            </a:r>
          </a:p>
          <a:p>
            <a:pPr>
              <a:buFont typeface="Arial" panose="020B0604020202020204" pitchFamily="34" charset="0"/>
              <a:buChar char="•"/>
            </a:pPr>
            <a:r>
              <a:rPr lang="en-GB" dirty="0"/>
              <a:t>decline in personal hygiene</a:t>
            </a:r>
          </a:p>
          <a:p>
            <a:pPr>
              <a:buFont typeface="Arial" panose="020B0604020202020204" pitchFamily="34" charset="0"/>
              <a:buChar char="•"/>
            </a:pPr>
            <a:r>
              <a:rPr lang="en-GB" dirty="0"/>
              <a:t>language problems, and </a:t>
            </a:r>
            <a:r>
              <a:rPr lang="en-GB" dirty="0" smtClean="0"/>
              <a:t>movement </a:t>
            </a:r>
            <a:r>
              <a:rPr lang="en-GB" dirty="0"/>
              <a:t>disorders</a:t>
            </a:r>
          </a:p>
          <a:p>
            <a:pPr>
              <a:buFont typeface="Arial" panose="020B0604020202020204" pitchFamily="34" charset="0"/>
              <a:buChar char="•"/>
            </a:pPr>
            <a:r>
              <a:rPr lang="en-GB" dirty="0"/>
              <a:t>difficulty with concentration and </a:t>
            </a:r>
            <a:r>
              <a:rPr lang="en-GB" dirty="0" smtClean="0"/>
              <a:t>thinking</a:t>
            </a:r>
            <a:endParaRPr lang="en-GB" dirty="0"/>
          </a:p>
          <a:p>
            <a:pPr marL="0" indent="0">
              <a:buNone/>
            </a:pPr>
            <a:endParaRPr lang="en-GB" b="1" dirty="0" smtClean="0"/>
          </a:p>
          <a:p>
            <a:pPr marL="0" indent="0">
              <a:buNone/>
            </a:pPr>
            <a:endParaRPr lang="en-GB" b="1" dirty="0"/>
          </a:p>
        </p:txBody>
      </p:sp>
      <p:pic>
        <p:nvPicPr>
          <p:cNvPr id="4" name="Picture 3"/>
          <p:cNvPicPr>
            <a:picLocks noChangeAspect="1"/>
          </p:cNvPicPr>
          <p:nvPr/>
        </p:nvPicPr>
        <p:blipFill>
          <a:blip r:embed="rId2"/>
          <a:stretch>
            <a:fillRect/>
          </a:stretch>
        </p:blipFill>
        <p:spPr>
          <a:xfrm>
            <a:off x="9875503" y="895991"/>
            <a:ext cx="1359526" cy="1390008"/>
          </a:xfrm>
          <a:prstGeom prst="rect">
            <a:avLst/>
          </a:prstGeom>
        </p:spPr>
      </p:pic>
      <p:sp>
        <p:nvSpPr>
          <p:cNvPr id="5" name="TextBox 4"/>
          <p:cNvSpPr txBox="1"/>
          <p:nvPr/>
        </p:nvSpPr>
        <p:spPr>
          <a:xfrm>
            <a:off x="9409134" y="5737368"/>
            <a:ext cx="2292264" cy="276999"/>
          </a:xfrm>
          <a:prstGeom prst="rect">
            <a:avLst/>
          </a:prstGeom>
          <a:noFill/>
        </p:spPr>
        <p:txBody>
          <a:bodyPr wrap="square" rtlCol="0">
            <a:spAutoFit/>
          </a:bodyPr>
          <a:lstStyle/>
          <a:p>
            <a:pPr lvl="0"/>
            <a:r>
              <a:rPr lang="en-GB" sz="1200">
                <a:solidFill>
                  <a:prstClr val="black"/>
                </a:solidFill>
              </a:rPr>
              <a:t>(Alzheimer’s Research UK, 2019)</a:t>
            </a:r>
            <a:endParaRPr lang="en-GB" sz="1200" dirty="0">
              <a:solidFill>
                <a:prstClr val="black"/>
              </a:solidFill>
            </a:endParaRPr>
          </a:p>
        </p:txBody>
      </p:sp>
    </p:spTree>
    <p:extLst>
      <p:ext uri="{BB962C8B-B14F-4D97-AF65-F5344CB8AC3E}">
        <p14:creationId xmlns:p14="http://schemas.microsoft.com/office/powerpoint/2010/main" val="26978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Creutzfeldt-Jakob Disease </a:t>
            </a:r>
            <a:r>
              <a:rPr lang="en-GB" dirty="0" smtClean="0"/>
              <a:t>(CJD)</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CJD </a:t>
            </a:r>
            <a:r>
              <a:rPr lang="en-GB" dirty="0"/>
              <a:t>is a degenerative brain disorder that leads to dementia and, ultimately, death. (rapid progression</a:t>
            </a:r>
            <a:r>
              <a:rPr lang="en-GB" dirty="0" smtClean="0"/>
              <a:t>)</a:t>
            </a:r>
          </a:p>
          <a:p>
            <a:r>
              <a:rPr lang="en-GB" dirty="0"/>
              <a:t> Variant CJD is linked primarily to eating beef infected with </a:t>
            </a:r>
            <a:r>
              <a:rPr lang="en-GB" dirty="0" smtClean="0"/>
              <a:t>bovine </a:t>
            </a:r>
            <a:r>
              <a:rPr lang="en-GB" dirty="0"/>
              <a:t>spongiform encephalopathy  (mad cow </a:t>
            </a:r>
            <a:r>
              <a:rPr lang="en-GB" dirty="0" smtClean="0"/>
              <a:t>disease, BSE)</a:t>
            </a:r>
          </a:p>
          <a:p>
            <a:r>
              <a:rPr lang="en-GB" dirty="0"/>
              <a:t>The "classic" Creutzfeldt-Jakob disease has not been linked to contaminated </a:t>
            </a:r>
            <a:r>
              <a:rPr lang="en-GB" dirty="0" smtClean="0"/>
              <a:t>beef</a:t>
            </a:r>
          </a:p>
          <a:p>
            <a:r>
              <a:rPr lang="en-GB" dirty="0"/>
              <a:t>1 in 1 million people are diagnosed with  CJD per year (usually older adults).</a:t>
            </a:r>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4" name="TextBox 3"/>
          <p:cNvSpPr txBox="1"/>
          <p:nvPr/>
        </p:nvSpPr>
        <p:spPr>
          <a:xfrm>
            <a:off x="9499945" y="5839024"/>
            <a:ext cx="2793304" cy="307777"/>
          </a:xfrm>
          <a:prstGeom prst="rect">
            <a:avLst/>
          </a:prstGeom>
          <a:noFill/>
        </p:spPr>
        <p:txBody>
          <a:bodyPr wrap="square" rtlCol="0">
            <a:spAutoFit/>
          </a:bodyPr>
          <a:lstStyle/>
          <a:p>
            <a:r>
              <a:rPr lang="en-GB" sz="1400" dirty="0" smtClean="0"/>
              <a:t>(Alzheimer’s Society, 2019)</a:t>
            </a:r>
            <a:endParaRPr lang="en-GB" sz="1400" dirty="0"/>
          </a:p>
        </p:txBody>
      </p:sp>
      <p:pic>
        <p:nvPicPr>
          <p:cNvPr id="5" name="Picture 4"/>
          <p:cNvPicPr>
            <a:picLocks noChangeAspect="1"/>
          </p:cNvPicPr>
          <p:nvPr/>
        </p:nvPicPr>
        <p:blipFill>
          <a:blip r:embed="rId2"/>
          <a:stretch>
            <a:fillRect/>
          </a:stretch>
        </p:blipFill>
        <p:spPr>
          <a:xfrm>
            <a:off x="9950659" y="895991"/>
            <a:ext cx="1359526" cy="1390008"/>
          </a:xfrm>
          <a:prstGeom prst="rect">
            <a:avLst/>
          </a:prstGeom>
        </p:spPr>
      </p:pic>
    </p:spTree>
    <p:extLst>
      <p:ext uri="{BB962C8B-B14F-4D97-AF65-F5344CB8AC3E}">
        <p14:creationId xmlns:p14="http://schemas.microsoft.com/office/powerpoint/2010/main" val="36830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Creutzfeldt-Jakob Disease (CJD)</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smtClean="0"/>
              <a:t>Causes</a:t>
            </a:r>
            <a:endParaRPr lang="en-GB" b="1" dirty="0"/>
          </a:p>
          <a:p>
            <a:r>
              <a:rPr lang="en-GB" dirty="0" smtClean="0"/>
              <a:t>Abnormal </a:t>
            </a:r>
            <a:r>
              <a:rPr lang="en-GB" dirty="0"/>
              <a:t>versions of a protein called a prion.  </a:t>
            </a:r>
          </a:p>
          <a:p>
            <a:pPr marL="0" indent="0">
              <a:buNone/>
            </a:pPr>
            <a:r>
              <a:rPr lang="en-GB" b="1" dirty="0" smtClean="0"/>
              <a:t>Transmission</a:t>
            </a:r>
            <a:r>
              <a:rPr lang="en-GB" dirty="0"/>
              <a:t/>
            </a:r>
            <a:br>
              <a:rPr lang="en-GB" dirty="0"/>
            </a:br>
            <a:r>
              <a:rPr lang="en-GB" dirty="0"/>
              <a:t>Risk of CJD is low.  </a:t>
            </a:r>
          </a:p>
          <a:p>
            <a:r>
              <a:rPr lang="en-GB" dirty="0"/>
              <a:t>Cannot be transmitted through coughing, sneezing, touching or sexual contact</a:t>
            </a:r>
            <a:r>
              <a:rPr lang="en-GB" dirty="0" smtClean="0"/>
              <a:t>.</a:t>
            </a:r>
          </a:p>
          <a:p>
            <a:pPr marL="0" indent="0">
              <a:buNone/>
            </a:pPr>
            <a:r>
              <a:rPr lang="en-GB" b="1" dirty="0" smtClean="0"/>
              <a:t>CJD develops-</a:t>
            </a:r>
            <a:endParaRPr lang="en-GB" b="1" dirty="0"/>
          </a:p>
          <a:p>
            <a:r>
              <a:rPr lang="en-GB" dirty="0"/>
              <a:t>Spontaneously (majority of cases)</a:t>
            </a:r>
          </a:p>
          <a:p>
            <a:r>
              <a:rPr lang="en-GB" dirty="0"/>
              <a:t>Genetic mutation (family history)</a:t>
            </a:r>
          </a:p>
          <a:p>
            <a:r>
              <a:rPr lang="en-GB" dirty="0"/>
              <a:t>Contamination.  (very low number of exposures to infected human tissue during a medical procedure)</a:t>
            </a:r>
          </a:p>
          <a:p>
            <a:endParaRPr lang="en-GB" dirty="0"/>
          </a:p>
          <a:p>
            <a:endParaRPr lang="en-GB" dirty="0"/>
          </a:p>
        </p:txBody>
      </p:sp>
      <p:sp>
        <p:nvSpPr>
          <p:cNvPr id="4" name="TextBox 3"/>
          <p:cNvSpPr txBox="1"/>
          <p:nvPr/>
        </p:nvSpPr>
        <p:spPr>
          <a:xfrm>
            <a:off x="9549009" y="5819074"/>
            <a:ext cx="2642991"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825398" y="982132"/>
            <a:ext cx="1359526" cy="1390008"/>
          </a:xfrm>
          <a:prstGeom prst="rect">
            <a:avLst/>
          </a:prstGeom>
        </p:spPr>
      </p:pic>
    </p:spTree>
    <p:extLst>
      <p:ext uri="{BB962C8B-B14F-4D97-AF65-F5344CB8AC3E}">
        <p14:creationId xmlns:p14="http://schemas.microsoft.com/office/powerpoint/2010/main" val="36970680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Creutzfeldt-Jakob Disease (CJD</a:t>
            </a:r>
            <a:r>
              <a:rPr lang="en-GB" dirty="0" smtClean="0"/>
              <a:t>)</a:t>
            </a:r>
            <a:br>
              <a:rPr lang="en-GB" dirty="0" smtClean="0"/>
            </a:br>
            <a:r>
              <a:rPr lang="en-GB" dirty="0" smtClean="0"/>
              <a:t>Associated Symptoms</a:t>
            </a:r>
            <a:endParaRPr lang="en-GB" dirty="0"/>
          </a:p>
        </p:txBody>
      </p:sp>
      <p:sp>
        <p:nvSpPr>
          <p:cNvPr id="3" name="Content Placeholder 2"/>
          <p:cNvSpPr>
            <a:spLocks noGrp="1"/>
          </p:cNvSpPr>
          <p:nvPr>
            <p:ph idx="1"/>
          </p:nvPr>
        </p:nvSpPr>
        <p:spPr/>
        <p:txBody>
          <a:bodyPr>
            <a:normAutofit lnSpcReduction="10000"/>
          </a:bodyPr>
          <a:lstStyle/>
          <a:p>
            <a:r>
              <a:rPr lang="en-GB" dirty="0" smtClean="0"/>
              <a:t>Personality changes</a:t>
            </a:r>
          </a:p>
          <a:p>
            <a:r>
              <a:rPr lang="en-GB" dirty="0"/>
              <a:t>A</a:t>
            </a:r>
            <a:r>
              <a:rPr lang="en-GB" dirty="0" smtClean="0"/>
              <a:t>nxiety</a:t>
            </a:r>
            <a:r>
              <a:rPr lang="en-GB" dirty="0"/>
              <a:t>, </a:t>
            </a:r>
            <a:r>
              <a:rPr lang="en-GB" dirty="0" smtClean="0"/>
              <a:t>depression </a:t>
            </a:r>
          </a:p>
          <a:p>
            <a:r>
              <a:rPr lang="en-GB" dirty="0" smtClean="0"/>
              <a:t>Memory loss</a:t>
            </a:r>
          </a:p>
          <a:p>
            <a:r>
              <a:rPr lang="en-GB" dirty="0"/>
              <a:t>I</a:t>
            </a:r>
            <a:r>
              <a:rPr lang="en-GB" dirty="0" smtClean="0"/>
              <a:t>mpaired thinking</a:t>
            </a:r>
          </a:p>
          <a:p>
            <a:r>
              <a:rPr lang="en-GB" dirty="0" smtClean="0"/>
              <a:t>Blurred </a:t>
            </a:r>
            <a:r>
              <a:rPr lang="en-GB" dirty="0"/>
              <a:t>vision, insomnia</a:t>
            </a:r>
          </a:p>
          <a:p>
            <a:r>
              <a:rPr lang="en-GB" dirty="0" smtClean="0"/>
              <a:t>Difficulty swallowing </a:t>
            </a:r>
          </a:p>
          <a:p>
            <a:r>
              <a:rPr lang="en-GB" dirty="0"/>
              <a:t>M</a:t>
            </a:r>
            <a:r>
              <a:rPr lang="en-GB" dirty="0" smtClean="0"/>
              <a:t>otor </a:t>
            </a:r>
            <a:r>
              <a:rPr lang="en-GB" dirty="0"/>
              <a:t>issues</a:t>
            </a:r>
          </a:p>
        </p:txBody>
      </p:sp>
      <p:sp>
        <p:nvSpPr>
          <p:cNvPr id="4" name="TextBox 3"/>
          <p:cNvSpPr txBox="1"/>
          <p:nvPr/>
        </p:nvSpPr>
        <p:spPr>
          <a:xfrm>
            <a:off x="9256734" y="5794022"/>
            <a:ext cx="2755726"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954834" y="895991"/>
            <a:ext cx="1359526" cy="1390008"/>
          </a:xfrm>
          <a:prstGeom prst="rect">
            <a:avLst/>
          </a:prstGeom>
        </p:spPr>
      </p:pic>
    </p:spTree>
    <p:extLst>
      <p:ext uri="{BB962C8B-B14F-4D97-AF65-F5344CB8AC3E}">
        <p14:creationId xmlns:p14="http://schemas.microsoft.com/office/powerpoint/2010/main" val="20389197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Dementia due to Parkinson’s </a:t>
            </a:r>
            <a:r>
              <a:rPr lang="en-GB" dirty="0" smtClean="0"/>
              <a:t>Disease</a:t>
            </a:r>
            <a:br>
              <a:rPr lang="en-GB" dirty="0" smtClean="0"/>
            </a:br>
            <a:r>
              <a:rPr lang="en-GB" dirty="0" smtClean="0"/>
              <a:t> (PD)</a:t>
            </a:r>
            <a:endParaRPr lang="en-GB" dirty="0"/>
          </a:p>
        </p:txBody>
      </p:sp>
      <p:sp>
        <p:nvSpPr>
          <p:cNvPr id="3" name="Content Placeholder 2"/>
          <p:cNvSpPr>
            <a:spLocks noGrp="1"/>
          </p:cNvSpPr>
          <p:nvPr>
            <p:ph idx="1"/>
          </p:nvPr>
        </p:nvSpPr>
        <p:spPr/>
        <p:txBody>
          <a:bodyPr>
            <a:normAutofit fontScale="92500"/>
          </a:bodyPr>
          <a:lstStyle/>
          <a:p>
            <a:r>
              <a:rPr lang="en-GB" dirty="0"/>
              <a:t>PD is a progressive disorder of </a:t>
            </a:r>
            <a:r>
              <a:rPr lang="en-GB" dirty="0" smtClean="0"/>
              <a:t>the central nervous system</a:t>
            </a:r>
          </a:p>
          <a:p>
            <a:r>
              <a:rPr lang="en-GB" dirty="0"/>
              <a:t>The number of people diagnosed with Parkinson's in the UK is about 145,000. That's around 1 adult in every 350</a:t>
            </a:r>
            <a:endParaRPr lang="en-GB" dirty="0" smtClean="0"/>
          </a:p>
          <a:p>
            <a:r>
              <a:rPr lang="en-GB" dirty="0" smtClean="0"/>
              <a:t>It results </a:t>
            </a:r>
            <a:r>
              <a:rPr lang="en-GB" dirty="0"/>
              <a:t>from a deficiency in the neurotransmitter </a:t>
            </a:r>
            <a:r>
              <a:rPr lang="en-GB" dirty="0" smtClean="0"/>
              <a:t>DOPAMINE</a:t>
            </a:r>
          </a:p>
          <a:p>
            <a:r>
              <a:rPr lang="en-GB" dirty="0" smtClean="0"/>
              <a:t>Over 50% </a:t>
            </a:r>
            <a:r>
              <a:rPr lang="en-GB" dirty="0"/>
              <a:t>of people with </a:t>
            </a:r>
            <a:r>
              <a:rPr lang="en-GB" dirty="0" smtClean="0"/>
              <a:t>Parkinson’s Disease </a:t>
            </a:r>
            <a:r>
              <a:rPr lang="en-GB" dirty="0"/>
              <a:t>have </a:t>
            </a:r>
            <a:r>
              <a:rPr lang="en-GB" dirty="0" smtClean="0"/>
              <a:t>mild cognitive impairments </a:t>
            </a:r>
          </a:p>
          <a:p>
            <a:r>
              <a:rPr lang="en-GB" dirty="0"/>
              <a:t>20-40% have more severe </a:t>
            </a:r>
            <a:r>
              <a:rPr lang="en-GB" dirty="0" smtClean="0"/>
              <a:t>symptoms such as dementia</a:t>
            </a:r>
          </a:p>
          <a:p>
            <a:pPr marL="0" indent="0">
              <a:buNone/>
            </a:pPr>
            <a:r>
              <a:rPr lang="en-GB" dirty="0" smtClean="0"/>
              <a:t>                                                                                                               </a:t>
            </a:r>
            <a:r>
              <a:rPr lang="en-GB" sz="1500" dirty="0" smtClean="0"/>
              <a:t>(Parkinson’s UK, 2019)</a:t>
            </a:r>
            <a:endParaRPr lang="en-GB" sz="1500" dirty="0"/>
          </a:p>
          <a:p>
            <a:endParaRPr lang="en-GB" dirty="0" smtClean="0"/>
          </a:p>
          <a:p>
            <a:endParaRPr lang="en-GB" dirty="0" smtClean="0"/>
          </a:p>
          <a:p>
            <a:endParaRPr lang="en-GB"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10100971" y="895991"/>
            <a:ext cx="1359526" cy="1390008"/>
          </a:xfrm>
          <a:prstGeom prst="rect">
            <a:avLst/>
          </a:prstGeom>
        </p:spPr>
      </p:pic>
    </p:spTree>
    <p:extLst>
      <p:ext uri="{BB962C8B-B14F-4D97-AF65-F5344CB8AC3E}">
        <p14:creationId xmlns:p14="http://schemas.microsoft.com/office/powerpoint/2010/main" val="39859998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Parkinson’s Disease Symptoms</a:t>
            </a:r>
            <a:endParaRPr lang="en-GB" dirty="0"/>
          </a:p>
        </p:txBody>
      </p:sp>
      <p:sp>
        <p:nvSpPr>
          <p:cNvPr id="3" name="Content Placeholder 2"/>
          <p:cNvSpPr>
            <a:spLocks noGrp="1"/>
          </p:cNvSpPr>
          <p:nvPr>
            <p:ph idx="1"/>
          </p:nvPr>
        </p:nvSpPr>
        <p:spPr/>
        <p:txBody>
          <a:bodyPr>
            <a:normAutofit lnSpcReduction="10000"/>
          </a:bodyPr>
          <a:lstStyle/>
          <a:p>
            <a:r>
              <a:rPr lang="en-GB" dirty="0"/>
              <a:t>Movement problems (tremor, stiffness, slowness)</a:t>
            </a:r>
          </a:p>
          <a:p>
            <a:r>
              <a:rPr lang="en-GB" dirty="0"/>
              <a:t>Walking problems (freezing, shuffling gait)</a:t>
            </a:r>
          </a:p>
          <a:p>
            <a:r>
              <a:rPr lang="en-GB" dirty="0"/>
              <a:t>Speech problems (soft voice, trails off, monotonous)</a:t>
            </a:r>
          </a:p>
          <a:p>
            <a:r>
              <a:rPr lang="en-GB" dirty="0"/>
              <a:t>Other oral problems (drooling, difficulty swallowing)</a:t>
            </a:r>
          </a:p>
          <a:p>
            <a:r>
              <a:rPr lang="en-GB" dirty="0"/>
              <a:t>Fatigue</a:t>
            </a:r>
          </a:p>
          <a:p>
            <a:r>
              <a:rPr lang="en-GB" dirty="0"/>
              <a:t>Blank facial </a:t>
            </a:r>
            <a:r>
              <a:rPr lang="en-GB" dirty="0" smtClean="0"/>
              <a:t>expression                                                           </a:t>
            </a:r>
            <a:r>
              <a:rPr lang="en-GB" sz="2200" dirty="0" smtClean="0">
                <a:solidFill>
                  <a:prstClr val="black">
                    <a:lumMod val="85000"/>
                    <a:lumOff val="15000"/>
                  </a:prstClr>
                </a:solidFill>
              </a:rPr>
              <a:t> </a:t>
            </a:r>
          </a:p>
          <a:p>
            <a:pPr marL="0" indent="0">
              <a:buNone/>
            </a:pPr>
            <a:r>
              <a:rPr lang="en-GB" sz="2200" dirty="0">
                <a:solidFill>
                  <a:prstClr val="black">
                    <a:lumMod val="85000"/>
                    <a:lumOff val="15000"/>
                  </a:prstClr>
                </a:solidFill>
              </a:rPr>
              <a:t> </a:t>
            </a:r>
            <a:r>
              <a:rPr lang="en-GB" sz="2200" dirty="0" smtClean="0">
                <a:solidFill>
                  <a:prstClr val="black">
                    <a:lumMod val="85000"/>
                    <a:lumOff val="15000"/>
                  </a:prstClr>
                </a:solidFill>
              </a:rPr>
              <a:t>                                                                                                                           </a:t>
            </a:r>
            <a:endParaRPr lang="en-GB" dirty="0"/>
          </a:p>
        </p:txBody>
      </p:sp>
      <p:pic>
        <p:nvPicPr>
          <p:cNvPr id="4" name="Picture 3"/>
          <p:cNvPicPr>
            <a:picLocks noChangeAspect="1"/>
          </p:cNvPicPr>
          <p:nvPr/>
        </p:nvPicPr>
        <p:blipFill>
          <a:blip r:embed="rId2"/>
          <a:stretch>
            <a:fillRect/>
          </a:stretch>
        </p:blipFill>
        <p:spPr>
          <a:xfrm>
            <a:off x="10216834" y="982132"/>
            <a:ext cx="1359526" cy="1390008"/>
          </a:xfrm>
          <a:prstGeom prst="rect">
            <a:avLst/>
          </a:prstGeom>
        </p:spPr>
      </p:pic>
      <p:sp>
        <p:nvSpPr>
          <p:cNvPr id="5" name="TextBox 4"/>
          <p:cNvSpPr txBox="1"/>
          <p:nvPr/>
        </p:nvSpPr>
        <p:spPr>
          <a:xfrm>
            <a:off x="9900778" y="5675813"/>
            <a:ext cx="1991638" cy="400110"/>
          </a:xfrm>
          <a:prstGeom prst="rect">
            <a:avLst/>
          </a:prstGeom>
          <a:noFill/>
        </p:spPr>
        <p:txBody>
          <a:bodyPr wrap="square" rtlCol="0">
            <a:spAutoFit/>
          </a:bodyPr>
          <a:lstStyle/>
          <a:p>
            <a:r>
              <a:rPr lang="en-GB" sz="2000">
                <a:solidFill>
                  <a:prstClr val="black">
                    <a:lumMod val="85000"/>
                    <a:lumOff val="15000"/>
                  </a:prstClr>
                </a:solidFill>
              </a:rPr>
              <a:t> </a:t>
            </a:r>
            <a:r>
              <a:rPr lang="en-GB" sz="1100">
                <a:solidFill>
                  <a:prstClr val="black">
                    <a:lumMod val="85000"/>
                    <a:lumOff val="15000"/>
                  </a:prstClr>
                </a:solidFill>
              </a:rPr>
              <a:t>(Parkinson’s UK, 2019)</a:t>
            </a:r>
            <a:endParaRPr lang="en-GB" dirty="0"/>
          </a:p>
        </p:txBody>
      </p:sp>
    </p:spTree>
    <p:extLst>
      <p:ext uri="{BB962C8B-B14F-4D97-AF65-F5344CB8AC3E}">
        <p14:creationId xmlns:p14="http://schemas.microsoft.com/office/powerpoint/2010/main" val="47054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Dementia Symptoms in Parkinson’s</a:t>
            </a:r>
            <a:br>
              <a:rPr lang="en-GB" dirty="0" smtClean="0"/>
            </a:br>
            <a:r>
              <a:rPr lang="en-GB" dirty="0" smtClean="0"/>
              <a:t> Disease Patients</a:t>
            </a:r>
            <a:endParaRPr lang="en-GB" dirty="0"/>
          </a:p>
        </p:txBody>
      </p:sp>
      <p:sp>
        <p:nvSpPr>
          <p:cNvPr id="3" name="Content Placeholder 2"/>
          <p:cNvSpPr>
            <a:spLocks noGrp="1"/>
          </p:cNvSpPr>
          <p:nvPr>
            <p:ph idx="1"/>
          </p:nvPr>
        </p:nvSpPr>
        <p:spPr/>
        <p:txBody>
          <a:bodyPr>
            <a:normAutofit fontScale="92500" lnSpcReduction="20000"/>
          </a:bodyPr>
          <a:lstStyle/>
          <a:p>
            <a:r>
              <a:rPr lang="en-GB" dirty="0"/>
              <a:t>Slowed reaction time</a:t>
            </a:r>
          </a:p>
          <a:p>
            <a:r>
              <a:rPr lang="en-GB" dirty="0"/>
              <a:t>Impulse control problems</a:t>
            </a:r>
          </a:p>
          <a:p>
            <a:r>
              <a:rPr lang="en-GB" dirty="0"/>
              <a:t>Hallucinations or delusions</a:t>
            </a:r>
          </a:p>
          <a:p>
            <a:r>
              <a:rPr lang="en-GB" dirty="0"/>
              <a:t>Short-term memory problems (but with hints, they can recall info)</a:t>
            </a:r>
          </a:p>
          <a:p>
            <a:r>
              <a:rPr lang="en-GB" dirty="0"/>
              <a:t>Problems with recognizing emotions in others’ speech or facial </a:t>
            </a:r>
            <a:r>
              <a:rPr lang="en-GB" dirty="0" smtClean="0"/>
              <a:t>expressions</a:t>
            </a:r>
          </a:p>
          <a:p>
            <a:pPr marL="0" indent="0">
              <a:buNone/>
            </a:pPr>
            <a:r>
              <a:rPr lang="en-GB" b="1" dirty="0"/>
              <a:t>There is no known treatment </a:t>
            </a:r>
            <a:r>
              <a:rPr lang="en-GB" dirty="0"/>
              <a:t>that stops or reverses dementia due to PD</a:t>
            </a:r>
          </a:p>
          <a:p>
            <a:r>
              <a:rPr lang="en-GB" dirty="0"/>
              <a:t>Medications that increase dopamine production help control movement aspects of PD </a:t>
            </a:r>
          </a:p>
          <a:p>
            <a:pPr marL="0" lvl="0" indent="0">
              <a:buClr>
                <a:srgbClr val="83992A"/>
              </a:buClr>
              <a:buNone/>
            </a:pPr>
            <a:endParaRPr lang="en-GB" sz="1400" dirty="0" smtClean="0">
              <a:solidFill>
                <a:prstClr val="black">
                  <a:lumMod val="85000"/>
                  <a:lumOff val="15000"/>
                </a:prstClr>
              </a:solidFill>
            </a:endParaRPr>
          </a:p>
          <a:p>
            <a:endParaRPr lang="en-GB" dirty="0"/>
          </a:p>
        </p:txBody>
      </p:sp>
      <p:pic>
        <p:nvPicPr>
          <p:cNvPr id="4" name="Picture 3"/>
          <p:cNvPicPr>
            <a:picLocks noChangeAspect="1"/>
          </p:cNvPicPr>
          <p:nvPr/>
        </p:nvPicPr>
        <p:blipFill>
          <a:blip r:embed="rId2"/>
          <a:stretch>
            <a:fillRect/>
          </a:stretch>
        </p:blipFill>
        <p:spPr>
          <a:xfrm>
            <a:off x="9963185" y="939061"/>
            <a:ext cx="1359526" cy="1390008"/>
          </a:xfrm>
          <a:prstGeom prst="rect">
            <a:avLst/>
          </a:prstGeom>
        </p:spPr>
      </p:pic>
      <p:pic>
        <p:nvPicPr>
          <p:cNvPr id="6" name="Picture 5"/>
          <p:cNvPicPr>
            <a:picLocks noChangeAspect="1"/>
          </p:cNvPicPr>
          <p:nvPr/>
        </p:nvPicPr>
        <p:blipFill>
          <a:blip r:embed="rId3"/>
          <a:stretch>
            <a:fillRect/>
          </a:stretch>
        </p:blipFill>
        <p:spPr>
          <a:xfrm>
            <a:off x="5608277" y="3243056"/>
            <a:ext cx="975445" cy="371888"/>
          </a:xfrm>
          <a:prstGeom prst="rect">
            <a:avLst/>
          </a:prstGeom>
        </p:spPr>
      </p:pic>
      <p:sp>
        <p:nvSpPr>
          <p:cNvPr id="7" name="TextBox 6"/>
          <p:cNvSpPr txBox="1"/>
          <p:nvPr/>
        </p:nvSpPr>
        <p:spPr>
          <a:xfrm>
            <a:off x="9181577" y="5721979"/>
            <a:ext cx="227973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46188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with Lewy Bodies </a:t>
            </a:r>
            <a:endParaRPr lang="en-GB" dirty="0"/>
          </a:p>
        </p:txBody>
      </p:sp>
      <p:sp>
        <p:nvSpPr>
          <p:cNvPr id="3" name="Content Placeholder 2"/>
          <p:cNvSpPr>
            <a:spLocks noGrp="1"/>
          </p:cNvSpPr>
          <p:nvPr>
            <p:ph idx="1"/>
          </p:nvPr>
        </p:nvSpPr>
        <p:spPr/>
        <p:txBody>
          <a:bodyPr>
            <a:normAutofit lnSpcReduction="10000"/>
          </a:bodyPr>
          <a:lstStyle/>
          <a:p>
            <a:r>
              <a:rPr lang="en-GB" dirty="0" smtClean="0"/>
              <a:t>The cause is not known but it is often found in the brains of those with PD</a:t>
            </a:r>
          </a:p>
          <a:p>
            <a:r>
              <a:rPr lang="en-GB" dirty="0"/>
              <a:t>Dementia with Lewy bodies is diagnosed when someone has the symptoms of dementia either before or at the same time as developing Parkinson’s-like problems with movement</a:t>
            </a:r>
            <a:endParaRPr lang="en-GB" dirty="0" smtClean="0"/>
          </a:p>
          <a:p>
            <a:r>
              <a:rPr lang="en-GB" dirty="0"/>
              <a:t>Has features of both </a:t>
            </a:r>
            <a:r>
              <a:rPr lang="en-GB" dirty="0" smtClean="0"/>
              <a:t>Parkinson’s Disease </a:t>
            </a:r>
            <a:r>
              <a:rPr lang="en-GB" dirty="0"/>
              <a:t>and </a:t>
            </a:r>
            <a:r>
              <a:rPr lang="en-GB" dirty="0" smtClean="0"/>
              <a:t>Alzheimer's Disease</a:t>
            </a:r>
          </a:p>
          <a:p>
            <a:r>
              <a:rPr lang="en-GB" dirty="0"/>
              <a:t>Affects 1% of those </a:t>
            </a:r>
            <a:r>
              <a:rPr lang="en-GB" dirty="0" smtClean="0"/>
              <a:t>aged 65 and over and 5</a:t>
            </a:r>
            <a:r>
              <a:rPr lang="en-GB" dirty="0"/>
              <a:t>% </a:t>
            </a:r>
            <a:r>
              <a:rPr lang="en-GB" dirty="0" smtClean="0"/>
              <a:t>of those over 85</a:t>
            </a:r>
          </a:p>
          <a:p>
            <a:r>
              <a:rPr lang="en-GB" dirty="0"/>
              <a:t>Usually progresses </a:t>
            </a:r>
            <a:r>
              <a:rPr lang="en-GB" dirty="0" smtClean="0"/>
              <a:t>quite rapidly, (on average 6 years from diagnosis to death)</a:t>
            </a:r>
            <a:endParaRPr lang="en-GB" dirty="0"/>
          </a:p>
          <a:p>
            <a:endParaRPr lang="en-GB" dirty="0" smtClean="0"/>
          </a:p>
          <a:p>
            <a:endParaRPr lang="en-GB" dirty="0"/>
          </a:p>
          <a:p>
            <a:endParaRPr lang="en-GB" dirty="0" smtClean="0"/>
          </a:p>
          <a:p>
            <a:endParaRPr lang="en-GB" dirty="0"/>
          </a:p>
          <a:p>
            <a:endParaRPr lang="en-GB" dirty="0"/>
          </a:p>
        </p:txBody>
      </p:sp>
      <p:sp>
        <p:nvSpPr>
          <p:cNvPr id="4" name="TextBox 3"/>
          <p:cNvSpPr txBox="1"/>
          <p:nvPr/>
        </p:nvSpPr>
        <p:spPr>
          <a:xfrm>
            <a:off x="9194104" y="5599134"/>
            <a:ext cx="2141951"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pic>
        <p:nvPicPr>
          <p:cNvPr id="5" name="Picture 4"/>
          <p:cNvPicPr>
            <a:picLocks noChangeAspect="1"/>
          </p:cNvPicPr>
          <p:nvPr/>
        </p:nvPicPr>
        <p:blipFill>
          <a:blip r:embed="rId2"/>
          <a:stretch>
            <a:fillRect/>
          </a:stretch>
        </p:blipFill>
        <p:spPr>
          <a:xfrm>
            <a:off x="10100972" y="982132"/>
            <a:ext cx="1359526" cy="1390008"/>
          </a:xfrm>
          <a:prstGeom prst="rect">
            <a:avLst/>
          </a:prstGeom>
        </p:spPr>
      </p:pic>
    </p:spTree>
    <p:extLst>
      <p:ext uri="{BB962C8B-B14F-4D97-AF65-F5344CB8AC3E}">
        <p14:creationId xmlns:p14="http://schemas.microsoft.com/office/powerpoint/2010/main" val="187202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 with Lewy Bodies </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Symptoms- </a:t>
            </a:r>
            <a:r>
              <a:rPr lang="en-GB" dirty="0" smtClean="0"/>
              <a:t>(Core criteria- must have two)</a:t>
            </a:r>
          </a:p>
          <a:p>
            <a:r>
              <a:rPr lang="en-GB" dirty="0" smtClean="0"/>
              <a:t>Fluctuating </a:t>
            </a:r>
            <a:r>
              <a:rPr lang="en-GB" dirty="0"/>
              <a:t>attention and concentration</a:t>
            </a:r>
          </a:p>
          <a:p>
            <a:r>
              <a:rPr lang="en-GB" dirty="0"/>
              <a:t>Recurrent, well-formed visual hallucinations</a:t>
            </a:r>
          </a:p>
          <a:p>
            <a:r>
              <a:rPr lang="en-GB" dirty="0"/>
              <a:t>Newly emerged PD-type motor problems </a:t>
            </a:r>
          </a:p>
          <a:p>
            <a:pPr marL="0" indent="0">
              <a:buNone/>
            </a:pPr>
            <a:r>
              <a:rPr lang="en-GB" b="1" dirty="0"/>
              <a:t>Suggestive features </a:t>
            </a:r>
            <a:r>
              <a:rPr lang="en-GB" dirty="0"/>
              <a:t>(these may be present): </a:t>
            </a:r>
          </a:p>
          <a:p>
            <a:r>
              <a:rPr lang="en-GB" dirty="0"/>
              <a:t>History of REM sleep </a:t>
            </a:r>
            <a:r>
              <a:rPr lang="en-GB" dirty="0" smtClean="0"/>
              <a:t>behaviour </a:t>
            </a:r>
            <a:r>
              <a:rPr lang="en-GB" dirty="0"/>
              <a:t>disorder (violent sleep </a:t>
            </a:r>
            <a:r>
              <a:rPr lang="en-GB" dirty="0" smtClean="0"/>
              <a:t>behaviour </a:t>
            </a:r>
            <a:r>
              <a:rPr lang="en-GB" dirty="0"/>
              <a:t>or sleepwalking)</a:t>
            </a:r>
          </a:p>
          <a:p>
            <a:r>
              <a:rPr lang="en-GB" dirty="0"/>
              <a:t>Sensitivity to neuroleptic (antipsychotic) meds</a:t>
            </a:r>
          </a:p>
          <a:p>
            <a:r>
              <a:rPr lang="en-GB" dirty="0" smtClean="0"/>
              <a:t>Repeated </a:t>
            </a:r>
            <a:r>
              <a:rPr lang="en-GB" dirty="0"/>
              <a:t>falls, Syncope (fainting), Depression</a:t>
            </a:r>
          </a:p>
          <a:p>
            <a:endParaRPr lang="en-GB" dirty="0"/>
          </a:p>
        </p:txBody>
      </p:sp>
      <p:pic>
        <p:nvPicPr>
          <p:cNvPr id="4" name="Picture 3"/>
          <p:cNvPicPr>
            <a:picLocks noChangeAspect="1"/>
          </p:cNvPicPr>
          <p:nvPr/>
        </p:nvPicPr>
        <p:blipFill>
          <a:blip r:embed="rId2"/>
          <a:stretch>
            <a:fillRect/>
          </a:stretch>
        </p:blipFill>
        <p:spPr>
          <a:xfrm>
            <a:off x="10025815" y="895991"/>
            <a:ext cx="1359526" cy="1390008"/>
          </a:xfrm>
          <a:prstGeom prst="rect">
            <a:avLst/>
          </a:prstGeom>
        </p:spPr>
      </p:pic>
      <p:sp>
        <p:nvSpPr>
          <p:cNvPr id="5" name="TextBox 4"/>
          <p:cNvSpPr txBox="1"/>
          <p:nvPr/>
        </p:nvSpPr>
        <p:spPr>
          <a:xfrm>
            <a:off x="9281786" y="5721979"/>
            <a:ext cx="2567018"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35107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 with Lewy Bodies </a:t>
            </a:r>
          </a:p>
        </p:txBody>
      </p:sp>
      <p:sp>
        <p:nvSpPr>
          <p:cNvPr id="3" name="Content Placeholder 2"/>
          <p:cNvSpPr>
            <a:spLocks noGrp="1"/>
          </p:cNvSpPr>
          <p:nvPr>
            <p:ph idx="1"/>
          </p:nvPr>
        </p:nvSpPr>
        <p:spPr/>
        <p:txBody>
          <a:bodyPr/>
          <a:lstStyle/>
          <a:p>
            <a:pPr marL="0" indent="0">
              <a:buNone/>
            </a:pPr>
            <a:r>
              <a:rPr lang="en-GB" b="1" dirty="0" smtClean="0"/>
              <a:t>Treatment</a:t>
            </a:r>
          </a:p>
          <a:p>
            <a:pPr>
              <a:buFont typeface="Arial" panose="020B0604020202020204" pitchFamily="34" charset="0"/>
              <a:buChar char="•"/>
            </a:pPr>
            <a:r>
              <a:rPr lang="en-GB" dirty="0" smtClean="0"/>
              <a:t>Older </a:t>
            </a:r>
            <a:r>
              <a:rPr lang="en-GB" dirty="0"/>
              <a:t>antipsychotics are usually avoided because they can cause deadly reactions in LBD patients</a:t>
            </a:r>
          </a:p>
          <a:p>
            <a:pPr>
              <a:buFont typeface="Arial" panose="020B0604020202020204" pitchFamily="34" charset="0"/>
              <a:buChar char="•"/>
            </a:pPr>
            <a:r>
              <a:rPr lang="en-GB" dirty="0"/>
              <a:t>Anti-dementia medications </a:t>
            </a:r>
          </a:p>
          <a:p>
            <a:pPr>
              <a:buFont typeface="Arial" panose="020B0604020202020204" pitchFamily="34" charset="0"/>
              <a:buChar char="•"/>
            </a:pPr>
            <a:r>
              <a:rPr lang="en-GB" dirty="0"/>
              <a:t>Dopamine-enhancing drugs appear effective in addressing motor </a:t>
            </a:r>
            <a:r>
              <a:rPr lang="en-GB" dirty="0" smtClean="0"/>
              <a:t>symptoms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219156" y="5721979"/>
            <a:ext cx="221710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36206484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Induced Persisting Dementia</a:t>
            </a:r>
            <a:endParaRPr lang="en-GB" dirty="0"/>
          </a:p>
        </p:txBody>
      </p:sp>
      <p:sp>
        <p:nvSpPr>
          <p:cNvPr id="3" name="Content Placeholder 2"/>
          <p:cNvSpPr>
            <a:spLocks noGrp="1"/>
          </p:cNvSpPr>
          <p:nvPr>
            <p:ph idx="1"/>
          </p:nvPr>
        </p:nvSpPr>
        <p:spPr/>
        <p:txBody>
          <a:bodyPr/>
          <a:lstStyle/>
          <a:p>
            <a:r>
              <a:rPr lang="en-GB" dirty="0"/>
              <a:t>Sometimes referred to as Wernicke-</a:t>
            </a:r>
            <a:r>
              <a:rPr lang="en-GB" dirty="0" err="1"/>
              <a:t>Korsakoff’s</a:t>
            </a:r>
            <a:r>
              <a:rPr lang="en-GB" dirty="0"/>
              <a:t> </a:t>
            </a:r>
            <a:r>
              <a:rPr lang="en-GB" dirty="0" smtClean="0"/>
              <a:t>syndrome</a:t>
            </a:r>
          </a:p>
          <a:p>
            <a:r>
              <a:rPr lang="en-GB" dirty="0"/>
              <a:t>A dementia syndrome caused by many years of heavy drinking</a:t>
            </a:r>
          </a:p>
          <a:p>
            <a:r>
              <a:rPr lang="en-GB" dirty="0"/>
              <a:t>Usually the result of a </a:t>
            </a:r>
            <a:r>
              <a:rPr lang="en-GB" dirty="0" smtClean="0"/>
              <a:t>combination </a:t>
            </a:r>
            <a:r>
              <a:rPr lang="en-GB" dirty="0"/>
              <a:t>malnutrition + brain damage directly caused by </a:t>
            </a:r>
            <a:r>
              <a:rPr lang="en-GB" dirty="0" smtClean="0"/>
              <a:t>alcohol</a:t>
            </a:r>
          </a:p>
          <a:p>
            <a:r>
              <a:rPr lang="en-GB" dirty="0"/>
              <a:t>Accounts for </a:t>
            </a:r>
            <a:r>
              <a:rPr lang="en-GB" dirty="0" smtClean="0"/>
              <a:t>around </a:t>
            </a:r>
            <a:r>
              <a:rPr lang="en-GB" dirty="0"/>
              <a:t>5% of all dementias</a:t>
            </a:r>
          </a:p>
          <a:p>
            <a:endParaRPr lang="en-GB" dirty="0" smtClean="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075919" y="982132"/>
            <a:ext cx="1359526" cy="1390008"/>
          </a:xfrm>
          <a:prstGeom prst="rect">
            <a:avLst/>
          </a:prstGeom>
        </p:spPr>
      </p:pic>
      <p:sp>
        <p:nvSpPr>
          <p:cNvPr id="5" name="TextBox 4"/>
          <p:cNvSpPr txBox="1"/>
          <p:nvPr/>
        </p:nvSpPr>
        <p:spPr>
          <a:xfrm>
            <a:off x="9346504" y="5454544"/>
            <a:ext cx="2818356" cy="276999"/>
          </a:xfrm>
          <a:prstGeom prst="rect">
            <a:avLst/>
          </a:prstGeom>
          <a:noFill/>
        </p:spPr>
        <p:txBody>
          <a:bodyPr wrap="square" rtlCol="0">
            <a:spAutoFit/>
          </a:bodyPr>
          <a:lstStyle/>
          <a:p>
            <a:r>
              <a:rPr lang="en-GB" sz="1200" dirty="0" smtClean="0"/>
              <a:t>(Alzheimer’s </a:t>
            </a:r>
            <a:r>
              <a:rPr lang="en-GB" sz="1200" dirty="0"/>
              <a:t>Society, </a:t>
            </a:r>
            <a:r>
              <a:rPr lang="en-GB" sz="1200" dirty="0" smtClean="0"/>
              <a:t>2019</a:t>
            </a:r>
            <a:r>
              <a:rPr lang="en-GB" sz="1200" dirty="0"/>
              <a:t>) </a:t>
            </a:r>
          </a:p>
        </p:txBody>
      </p:sp>
    </p:spTree>
    <p:extLst>
      <p:ext uri="{BB962C8B-B14F-4D97-AF65-F5344CB8AC3E}">
        <p14:creationId xmlns:p14="http://schemas.microsoft.com/office/powerpoint/2010/main" val="14963903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Induced Persisting </a:t>
            </a:r>
            <a:r>
              <a:rPr lang="en-GB" dirty="0" smtClean="0"/>
              <a:t>Dementia</a:t>
            </a:r>
            <a:br>
              <a:rPr lang="en-GB" dirty="0" smtClean="0"/>
            </a:br>
            <a:r>
              <a:rPr lang="en-GB" dirty="0" smtClean="0"/>
              <a:t>Symptoms</a:t>
            </a:r>
            <a:endParaRPr lang="en-GB" dirty="0"/>
          </a:p>
        </p:txBody>
      </p:sp>
      <p:sp>
        <p:nvSpPr>
          <p:cNvPr id="3" name="Content Placeholder 2"/>
          <p:cNvSpPr>
            <a:spLocks noGrp="1"/>
          </p:cNvSpPr>
          <p:nvPr>
            <p:ph idx="1"/>
          </p:nvPr>
        </p:nvSpPr>
        <p:spPr>
          <a:xfrm>
            <a:off x="1295401" y="2556932"/>
            <a:ext cx="9601196" cy="3593347"/>
          </a:xfrm>
        </p:spPr>
        <p:txBody>
          <a:bodyPr>
            <a:normAutofit fontScale="92500" lnSpcReduction="10000"/>
          </a:bodyPr>
          <a:lstStyle/>
          <a:p>
            <a:r>
              <a:rPr lang="en-GB" dirty="0" smtClean="0"/>
              <a:t>Severe </a:t>
            </a:r>
            <a:r>
              <a:rPr lang="en-GB" dirty="0"/>
              <a:t>memory impairment</a:t>
            </a:r>
          </a:p>
          <a:p>
            <a:r>
              <a:rPr lang="en-GB" dirty="0"/>
              <a:t>Inventing false memories (confabulation)</a:t>
            </a:r>
          </a:p>
          <a:p>
            <a:r>
              <a:rPr lang="en-GB" dirty="0"/>
              <a:t>Reduction in speech</a:t>
            </a:r>
          </a:p>
          <a:p>
            <a:r>
              <a:rPr lang="en-GB" dirty="0"/>
              <a:t>General apathy</a:t>
            </a:r>
          </a:p>
          <a:p>
            <a:r>
              <a:rPr lang="en-GB" dirty="0"/>
              <a:t>Gait problems (coordination)</a:t>
            </a:r>
          </a:p>
          <a:p>
            <a:r>
              <a:rPr lang="en-GB" dirty="0"/>
              <a:t>Tremors</a:t>
            </a:r>
          </a:p>
          <a:p>
            <a:r>
              <a:rPr lang="en-GB" dirty="0"/>
              <a:t>No insight into difficulties</a:t>
            </a:r>
          </a:p>
          <a:p>
            <a:r>
              <a:rPr lang="en-GB" dirty="0"/>
              <a:t>Hallucinations (in some patients)</a:t>
            </a:r>
          </a:p>
          <a:p>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678443" y="5828278"/>
            <a:ext cx="1954061"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33855324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Induced Persisting Dementia</a:t>
            </a:r>
            <a:br>
              <a:rPr lang="en-GB" dirty="0"/>
            </a:br>
            <a:endParaRPr lang="en-GB" dirty="0"/>
          </a:p>
        </p:txBody>
      </p:sp>
      <p:sp>
        <p:nvSpPr>
          <p:cNvPr id="3" name="Content Placeholder 2"/>
          <p:cNvSpPr>
            <a:spLocks noGrp="1"/>
          </p:cNvSpPr>
          <p:nvPr>
            <p:ph idx="1"/>
          </p:nvPr>
        </p:nvSpPr>
        <p:spPr/>
        <p:txBody>
          <a:bodyPr/>
          <a:lstStyle/>
          <a:p>
            <a:pPr marL="0" indent="0">
              <a:buNone/>
            </a:pPr>
            <a:r>
              <a:rPr lang="en-GB" b="1" dirty="0" smtClean="0"/>
              <a:t>Treatment</a:t>
            </a:r>
          </a:p>
          <a:p>
            <a:r>
              <a:rPr lang="en-GB" dirty="0" smtClean="0"/>
              <a:t>Can </a:t>
            </a:r>
            <a:r>
              <a:rPr lang="en-GB" dirty="0"/>
              <a:t>be partially reversed if caught early and treated with high doses of thiamine</a:t>
            </a:r>
          </a:p>
          <a:p>
            <a:r>
              <a:rPr lang="en-GB" dirty="0"/>
              <a:t>Abstinence from alcohol is ESSENTIAL to stop progression of dementia</a:t>
            </a:r>
          </a:p>
          <a:p>
            <a:r>
              <a:rPr lang="en-GB" dirty="0"/>
              <a:t>Support programs can help maintain abstinence</a:t>
            </a:r>
          </a:p>
          <a:p>
            <a:r>
              <a:rPr lang="en-GB" dirty="0"/>
              <a:t>Periodic blood tests, </a:t>
            </a:r>
            <a:r>
              <a:rPr lang="en-GB" dirty="0" smtClean="0"/>
              <a:t>breathalysers </a:t>
            </a:r>
            <a:r>
              <a:rPr lang="en-GB" dirty="0"/>
              <a:t>can also be useful</a:t>
            </a:r>
          </a:p>
          <a:p>
            <a:endParaRPr lang="en-GB" dirty="0"/>
          </a:p>
        </p:txBody>
      </p:sp>
      <p:pic>
        <p:nvPicPr>
          <p:cNvPr id="4" name="Picture 3"/>
          <p:cNvPicPr>
            <a:picLocks noChangeAspect="1"/>
          </p:cNvPicPr>
          <p:nvPr/>
        </p:nvPicPr>
        <p:blipFill>
          <a:blip r:embed="rId2"/>
          <a:stretch>
            <a:fillRect/>
          </a:stretch>
        </p:blipFill>
        <p:spPr>
          <a:xfrm>
            <a:off x="9900555" y="982132"/>
            <a:ext cx="1359526" cy="1390008"/>
          </a:xfrm>
          <a:prstGeom prst="rect">
            <a:avLst/>
          </a:prstGeom>
        </p:spPr>
      </p:pic>
      <p:sp>
        <p:nvSpPr>
          <p:cNvPr id="5" name="TextBox 4"/>
          <p:cNvSpPr txBox="1"/>
          <p:nvPr/>
        </p:nvSpPr>
        <p:spPr>
          <a:xfrm>
            <a:off x="9782827" y="5737368"/>
            <a:ext cx="1929008"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212737726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Dementias</a:t>
            </a:r>
            <a:endParaRPr lang="en-GB" dirty="0"/>
          </a:p>
        </p:txBody>
      </p:sp>
      <p:sp>
        <p:nvSpPr>
          <p:cNvPr id="3" name="Content Placeholder 2"/>
          <p:cNvSpPr>
            <a:spLocks noGrp="1"/>
          </p:cNvSpPr>
          <p:nvPr>
            <p:ph idx="1"/>
          </p:nvPr>
        </p:nvSpPr>
        <p:spPr/>
        <p:txBody>
          <a:bodyPr>
            <a:normAutofit fontScale="92500"/>
          </a:bodyPr>
          <a:lstStyle/>
          <a:p>
            <a:r>
              <a:rPr lang="en-GB" dirty="0"/>
              <a:t>Dementia </a:t>
            </a:r>
            <a:r>
              <a:rPr lang="en-GB" dirty="0" smtClean="0"/>
              <a:t>Multi-factorial</a:t>
            </a:r>
          </a:p>
          <a:p>
            <a:r>
              <a:rPr lang="en-GB" dirty="0" smtClean="0"/>
              <a:t>Alzheimer’s Disease </a:t>
            </a:r>
            <a:r>
              <a:rPr lang="en-GB" dirty="0"/>
              <a:t>and another type of dementia can exist at the same time</a:t>
            </a:r>
          </a:p>
          <a:p>
            <a:r>
              <a:rPr lang="en-GB" dirty="0" smtClean="0"/>
              <a:t>Mixed Dementias-  </a:t>
            </a:r>
            <a:r>
              <a:rPr lang="en-GB" dirty="0"/>
              <a:t>nearly half of the cases where </a:t>
            </a:r>
            <a:r>
              <a:rPr lang="en-GB" dirty="0" smtClean="0"/>
              <a:t>Alzheimer's Disease </a:t>
            </a:r>
            <a:r>
              <a:rPr lang="en-GB" dirty="0"/>
              <a:t>is </a:t>
            </a:r>
            <a:r>
              <a:rPr lang="en-GB" dirty="0" smtClean="0"/>
              <a:t>present</a:t>
            </a:r>
          </a:p>
          <a:p>
            <a:pPr marL="0" indent="0">
              <a:buNone/>
            </a:pPr>
            <a:r>
              <a:rPr lang="en-GB" b="1" dirty="0" smtClean="0"/>
              <a:t>Causes</a:t>
            </a:r>
            <a:endParaRPr lang="en-GB" b="1" dirty="0"/>
          </a:p>
          <a:p>
            <a:pPr marL="0" indent="0">
              <a:buNone/>
            </a:pPr>
            <a:r>
              <a:rPr lang="en-GB" dirty="0"/>
              <a:t>Caused by both AD-related neurodegenerative processes and vascular disease-related </a:t>
            </a:r>
            <a:r>
              <a:rPr lang="en-GB" dirty="0" smtClean="0"/>
              <a:t>processes</a:t>
            </a:r>
          </a:p>
          <a:p>
            <a:pPr marL="0" indent="0">
              <a:buNone/>
            </a:pPr>
            <a:r>
              <a:rPr lang="en-GB" b="1" dirty="0" smtClean="0"/>
              <a:t>Symptoms- </a:t>
            </a:r>
            <a:r>
              <a:rPr lang="en-GB" dirty="0" smtClean="0"/>
              <a:t>Similar </a:t>
            </a:r>
            <a:r>
              <a:rPr lang="en-GB" dirty="0"/>
              <a:t>or indistinguishable from </a:t>
            </a:r>
            <a:r>
              <a:rPr lang="en-GB" dirty="0" smtClean="0"/>
              <a:t>Alzheimer's Disease</a:t>
            </a:r>
            <a:endParaRPr lang="en-GB" dirty="0"/>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888029" y="895991"/>
            <a:ext cx="1359526" cy="1390008"/>
          </a:xfrm>
          <a:prstGeom prst="rect">
            <a:avLst/>
          </a:prstGeom>
        </p:spPr>
      </p:pic>
    </p:spTree>
    <p:extLst>
      <p:ext uri="{BB962C8B-B14F-4D97-AF65-F5344CB8AC3E}">
        <p14:creationId xmlns:p14="http://schemas.microsoft.com/office/powerpoint/2010/main" val="30410288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Dementias</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Treatment</a:t>
            </a:r>
            <a:endParaRPr lang="en-GB" b="1" dirty="0"/>
          </a:p>
          <a:p>
            <a:r>
              <a:rPr lang="en-GB" dirty="0"/>
              <a:t>Controlling overall risk factors for diseases of the heart and blood </a:t>
            </a:r>
            <a:r>
              <a:rPr lang="en-GB" dirty="0" smtClean="0"/>
              <a:t>vessels </a:t>
            </a:r>
            <a:r>
              <a:rPr lang="en-GB" dirty="0"/>
              <a:t>such as </a:t>
            </a:r>
          </a:p>
          <a:p>
            <a:r>
              <a:rPr lang="en-GB" dirty="0" smtClean="0"/>
              <a:t>Blood </a:t>
            </a:r>
            <a:r>
              <a:rPr lang="en-GB" dirty="0"/>
              <a:t>pressure </a:t>
            </a:r>
          </a:p>
          <a:p>
            <a:r>
              <a:rPr lang="en-GB" dirty="0" smtClean="0"/>
              <a:t>Cholesterol </a:t>
            </a:r>
            <a:r>
              <a:rPr lang="en-GB" dirty="0"/>
              <a:t>levels </a:t>
            </a:r>
          </a:p>
          <a:p>
            <a:r>
              <a:rPr lang="en-GB" dirty="0" smtClean="0"/>
              <a:t>Body </a:t>
            </a:r>
            <a:r>
              <a:rPr lang="en-GB" dirty="0"/>
              <a:t>weight and </a:t>
            </a:r>
            <a:r>
              <a:rPr lang="en-GB" dirty="0" smtClean="0"/>
              <a:t>diabetes</a:t>
            </a:r>
            <a:endParaRPr lang="en-GB" dirty="0"/>
          </a:p>
          <a:p>
            <a:r>
              <a:rPr lang="en-GB" dirty="0" smtClean="0"/>
              <a:t>May </a:t>
            </a:r>
            <a:r>
              <a:rPr lang="en-GB" dirty="0"/>
              <a:t>also protect the brain from vascular changes thus avoiding the double impact from vascular changes and other dementia related abnormalities that seems to increase the risk of being diagnosed with dementia</a:t>
            </a:r>
          </a:p>
        </p:txBody>
      </p:sp>
      <p:pic>
        <p:nvPicPr>
          <p:cNvPr id="4" name="Picture 3"/>
          <p:cNvPicPr>
            <a:picLocks noChangeAspect="1"/>
          </p:cNvPicPr>
          <p:nvPr/>
        </p:nvPicPr>
        <p:blipFill>
          <a:blip r:embed="rId2"/>
          <a:stretch>
            <a:fillRect/>
          </a:stretch>
        </p:blipFill>
        <p:spPr>
          <a:xfrm>
            <a:off x="9762768" y="982132"/>
            <a:ext cx="1359526" cy="1390008"/>
          </a:xfrm>
          <a:prstGeom prst="rect">
            <a:avLst/>
          </a:prstGeom>
        </p:spPr>
      </p:pic>
      <p:sp>
        <p:nvSpPr>
          <p:cNvPr id="5" name="TextBox 4"/>
          <p:cNvSpPr txBox="1"/>
          <p:nvPr/>
        </p:nvSpPr>
        <p:spPr>
          <a:xfrm>
            <a:off x="9800569" y="5869802"/>
            <a:ext cx="2192055" cy="276999"/>
          </a:xfrm>
          <a:prstGeom prst="rect">
            <a:avLst/>
          </a:prstGeom>
          <a:noFill/>
        </p:spPr>
        <p:txBody>
          <a:bodyPr wrap="square" rtlCol="0">
            <a:spAutoFit/>
          </a:bodyPr>
          <a:lstStyle/>
          <a:p>
            <a:r>
              <a:rPr lang="en-GB" sz="1200" dirty="0" smtClean="0"/>
              <a:t>(Alzheimer’s Society, 2018)</a:t>
            </a:r>
            <a:endParaRPr lang="en-GB" sz="1200" dirty="0"/>
          </a:p>
        </p:txBody>
      </p:sp>
    </p:spTree>
    <p:extLst>
      <p:ext uri="{BB962C8B-B14F-4D97-AF65-F5344CB8AC3E}">
        <p14:creationId xmlns:p14="http://schemas.microsoft.com/office/powerpoint/2010/main" val="236060547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Human Rights Based Approach to Dementia Care</a:t>
            </a:r>
            <a:endParaRPr lang="en-GB" dirty="0"/>
          </a:p>
        </p:txBody>
      </p:sp>
      <p:sp>
        <p:nvSpPr>
          <p:cNvPr id="3" name="Content Placeholder 2"/>
          <p:cNvSpPr>
            <a:spLocks noGrp="1"/>
          </p:cNvSpPr>
          <p:nvPr>
            <p:ph idx="1"/>
          </p:nvPr>
        </p:nvSpPr>
        <p:spPr/>
        <p:txBody>
          <a:bodyPr>
            <a:normAutofit fontScale="92500" lnSpcReduction="20000"/>
          </a:bodyPr>
          <a:lstStyle/>
          <a:p>
            <a:r>
              <a:rPr lang="en-GB" dirty="0"/>
              <a:t>On December 10, 1948 the Universal Declaration of Human Rights was adopted by the General Assembly of the United </a:t>
            </a:r>
            <a:r>
              <a:rPr lang="en-GB" dirty="0" smtClean="0"/>
              <a:t>Nations</a:t>
            </a:r>
          </a:p>
          <a:p>
            <a:r>
              <a:rPr lang="en-GB" dirty="0"/>
              <a:t>The 1948 Convention was (still is)  meant to protect every single member of civil society in the world…</a:t>
            </a:r>
            <a:br>
              <a:rPr lang="en-GB" dirty="0"/>
            </a:br>
            <a:r>
              <a:rPr lang="en-GB" b="1" dirty="0"/>
              <a:t>Including people diagnosed with any type of a dementia, and who have disabilities caused by the symptoms of their dementia</a:t>
            </a:r>
            <a:r>
              <a:rPr lang="en-GB" b="1" dirty="0" smtClean="0"/>
              <a:t>.</a:t>
            </a:r>
          </a:p>
          <a:p>
            <a:r>
              <a:rPr lang="en-GB" b="1" dirty="0"/>
              <a:t> </a:t>
            </a:r>
            <a:r>
              <a:rPr lang="en-GB" dirty="0"/>
              <a:t>Then in 1991 the United Nations Principles for Older Persons, established a Declaration on the Rights and Responsibilities of Older Persons recommended that all member governments incorporate them into their programs.</a:t>
            </a:r>
            <a:br>
              <a:rPr lang="en-GB" dirty="0"/>
            </a:br>
            <a:endParaRPr lang="en-GB" dirty="0"/>
          </a:p>
        </p:txBody>
      </p:sp>
      <p:sp>
        <p:nvSpPr>
          <p:cNvPr id="4" name="TextBox 3"/>
          <p:cNvSpPr txBox="1"/>
          <p:nvPr/>
        </p:nvSpPr>
        <p:spPr>
          <a:xfrm>
            <a:off x="9568206" y="5737368"/>
            <a:ext cx="2884602" cy="276999"/>
          </a:xfrm>
          <a:prstGeom prst="rect">
            <a:avLst/>
          </a:prstGeom>
          <a:noFill/>
        </p:spPr>
        <p:txBody>
          <a:bodyPr wrap="square" rtlCol="0">
            <a:spAutoFit/>
          </a:bodyPr>
          <a:lstStyle/>
          <a:p>
            <a:r>
              <a:rPr lang="en-GB" sz="1200" dirty="0" smtClean="0"/>
              <a:t>(United Nations, 2015)</a:t>
            </a:r>
            <a:endParaRPr lang="en-GB" sz="1200" dirty="0"/>
          </a:p>
        </p:txBody>
      </p:sp>
    </p:spTree>
    <p:extLst>
      <p:ext uri="{BB962C8B-B14F-4D97-AF65-F5344CB8AC3E}">
        <p14:creationId xmlns:p14="http://schemas.microsoft.com/office/powerpoint/2010/main" val="34816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
            </a:r>
            <a:br>
              <a:rPr lang="en-GB" sz="3600" dirty="0" smtClean="0"/>
            </a:br>
            <a:r>
              <a:rPr lang="en-GB" sz="3600" dirty="0"/>
              <a:t/>
            </a:r>
            <a:br>
              <a:rPr lang="en-GB" sz="3600" dirty="0"/>
            </a:br>
            <a:r>
              <a:rPr lang="en-GB" sz="3600" dirty="0" smtClean="0"/>
              <a:t>The </a:t>
            </a:r>
            <a:r>
              <a:rPr lang="en-GB" sz="3600" dirty="0"/>
              <a:t>United Nations General Assembly summarised the Declaration as follows:</a:t>
            </a:r>
            <a:br>
              <a:rPr lang="en-GB" sz="3600" dirty="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Add life to the years that have been added to life by assuring all older persons: independence, participation, care, self </a:t>
            </a:r>
            <a:r>
              <a:rPr lang="en-GB" sz="2400" dirty="0" smtClean="0"/>
              <a:t>fulfilment </a:t>
            </a:r>
            <a:r>
              <a:rPr lang="en-GB" sz="2400" dirty="0"/>
              <a:t>and dignity</a:t>
            </a:r>
            <a:r>
              <a:rPr lang="en-GB" sz="2400" dirty="0" smtClean="0"/>
              <a:t>.</a:t>
            </a:r>
          </a:p>
          <a:p>
            <a:endParaRPr lang="en-GB" sz="2400" dirty="0" smtClean="0"/>
          </a:p>
        </p:txBody>
      </p:sp>
      <p:pic>
        <p:nvPicPr>
          <p:cNvPr id="4" name="Picture 3"/>
          <p:cNvPicPr>
            <a:picLocks noChangeAspect="1"/>
          </p:cNvPicPr>
          <p:nvPr/>
        </p:nvPicPr>
        <p:blipFill>
          <a:blip r:embed="rId2"/>
          <a:stretch>
            <a:fillRect/>
          </a:stretch>
        </p:blipFill>
        <p:spPr>
          <a:xfrm>
            <a:off x="3548912" y="3433293"/>
            <a:ext cx="4793552" cy="2442575"/>
          </a:xfrm>
          <a:prstGeom prst="rect">
            <a:avLst/>
          </a:prstGeom>
        </p:spPr>
      </p:pic>
    </p:spTree>
    <p:extLst>
      <p:ext uri="{BB962C8B-B14F-4D97-AF65-F5344CB8AC3E}">
        <p14:creationId xmlns:p14="http://schemas.microsoft.com/office/powerpoint/2010/main" val="3006381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Situation…</a:t>
            </a:r>
            <a:endParaRPr lang="en-GB" dirty="0"/>
          </a:p>
        </p:txBody>
      </p:sp>
      <p:sp>
        <p:nvSpPr>
          <p:cNvPr id="3" name="Content Placeholder 2"/>
          <p:cNvSpPr>
            <a:spLocks noGrp="1"/>
          </p:cNvSpPr>
          <p:nvPr>
            <p:ph idx="1"/>
          </p:nvPr>
        </p:nvSpPr>
        <p:spPr>
          <a:xfrm>
            <a:off x="1370815" y="2943431"/>
            <a:ext cx="9601196" cy="3318936"/>
          </a:xfrm>
        </p:spPr>
        <p:txBody>
          <a:bodyPr/>
          <a:lstStyle/>
          <a:p>
            <a:r>
              <a:rPr lang="en-GB" dirty="0"/>
              <a:t>In 2015 the Organisation for Economic Co-operation and Development (OECD) </a:t>
            </a:r>
            <a:r>
              <a:rPr lang="en-GB" dirty="0" smtClean="0"/>
              <a:t>commissioned a report </a:t>
            </a:r>
            <a:r>
              <a:rPr lang="en-GB" dirty="0"/>
              <a:t>Addressing Dementia: The OECD Response concluded</a:t>
            </a:r>
            <a:r>
              <a:rPr lang="en-GB" dirty="0" smtClean="0"/>
              <a:t>:</a:t>
            </a:r>
          </a:p>
          <a:p>
            <a:r>
              <a:rPr lang="en-GB" dirty="0" smtClean="0"/>
              <a:t>‘67 </a:t>
            </a:r>
            <a:r>
              <a:rPr lang="en-GB" dirty="0"/>
              <a:t>years </a:t>
            </a:r>
            <a:r>
              <a:rPr lang="en-GB" dirty="0" smtClean="0"/>
              <a:t>later…Dementia </a:t>
            </a:r>
            <a:r>
              <a:rPr lang="en-GB" dirty="0"/>
              <a:t>receives the worst care in the developed </a:t>
            </a:r>
            <a:r>
              <a:rPr lang="en-GB" dirty="0" smtClean="0"/>
              <a:t>world’</a:t>
            </a:r>
            <a:endParaRPr lang="en-GB" dirty="0"/>
          </a:p>
        </p:txBody>
      </p:sp>
      <p:sp>
        <p:nvSpPr>
          <p:cNvPr id="4" name="TextBox 3"/>
          <p:cNvSpPr txBox="1"/>
          <p:nvPr/>
        </p:nvSpPr>
        <p:spPr>
          <a:xfrm>
            <a:off x="9988875" y="5506536"/>
            <a:ext cx="1815443" cy="369332"/>
          </a:xfrm>
          <a:prstGeom prst="rect">
            <a:avLst/>
          </a:prstGeom>
          <a:noFill/>
        </p:spPr>
        <p:txBody>
          <a:bodyPr wrap="square" rtlCol="0">
            <a:spAutoFit/>
          </a:bodyPr>
          <a:lstStyle/>
          <a:p>
            <a:r>
              <a:rPr lang="en-GB" dirty="0"/>
              <a:t>(OECD, 2015)</a:t>
            </a:r>
          </a:p>
        </p:txBody>
      </p:sp>
    </p:spTree>
    <p:extLst>
      <p:ext uri="{BB962C8B-B14F-4D97-AF65-F5344CB8AC3E}">
        <p14:creationId xmlns:p14="http://schemas.microsoft.com/office/powerpoint/2010/main" val="5240374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UNCRPD (United Nations Convention on the Rights of Disabled People)</a:t>
            </a:r>
            <a:endParaRPr lang="en-GB" sz="3600" dirty="0"/>
          </a:p>
        </p:txBody>
      </p:sp>
      <p:sp>
        <p:nvSpPr>
          <p:cNvPr id="3" name="Content Placeholder 2"/>
          <p:cNvSpPr>
            <a:spLocks noGrp="1"/>
          </p:cNvSpPr>
          <p:nvPr>
            <p:ph idx="1"/>
          </p:nvPr>
        </p:nvSpPr>
        <p:spPr/>
        <p:txBody>
          <a:bodyPr/>
          <a:lstStyle/>
          <a:p>
            <a:r>
              <a:rPr lang="en-GB" dirty="0"/>
              <a:t>P</a:t>
            </a:r>
            <a:r>
              <a:rPr lang="en-GB" dirty="0" smtClean="0"/>
              <a:t>eople with dementia are included in CRPD definition but not in its implementation</a:t>
            </a:r>
          </a:p>
          <a:p>
            <a:pPr marL="0" indent="0">
              <a:buNone/>
            </a:pPr>
            <a:endParaRPr lang="en-GB" dirty="0" smtClean="0"/>
          </a:p>
          <a:p>
            <a:r>
              <a:rPr lang="en-GB" dirty="0" smtClean="0"/>
              <a:t>‘</a:t>
            </a:r>
            <a:r>
              <a:rPr lang="en-GB" dirty="0"/>
              <a:t>Persons with disabilities include those who have long-term physical, psychosocial, mental, intellectual or sensory impairments </a:t>
            </a:r>
            <a:r>
              <a:rPr lang="en-GB" dirty="0" smtClean="0"/>
              <a:t>which </a:t>
            </a:r>
            <a:r>
              <a:rPr lang="en-GB" dirty="0"/>
              <a:t>in interaction with various barriers </a:t>
            </a:r>
            <a:r>
              <a:rPr lang="en-GB" dirty="0" smtClean="0"/>
              <a:t>may </a:t>
            </a:r>
            <a:r>
              <a:rPr lang="en-GB" dirty="0"/>
              <a:t>hinder their full and effective participation in society on an equal basis with others.’ (Article 1). </a:t>
            </a:r>
          </a:p>
        </p:txBody>
      </p:sp>
      <p:sp>
        <p:nvSpPr>
          <p:cNvPr id="4" name="TextBox 3"/>
          <p:cNvSpPr txBox="1"/>
          <p:nvPr/>
        </p:nvSpPr>
        <p:spPr>
          <a:xfrm>
            <a:off x="9539925" y="3582185"/>
            <a:ext cx="3384223" cy="276999"/>
          </a:xfrm>
          <a:prstGeom prst="rect">
            <a:avLst/>
          </a:prstGeom>
          <a:noFill/>
        </p:spPr>
        <p:txBody>
          <a:bodyPr wrap="square" rtlCol="0">
            <a:spAutoFit/>
          </a:bodyPr>
          <a:lstStyle/>
          <a:p>
            <a:r>
              <a:rPr lang="en-GB" sz="1200" dirty="0" smtClean="0"/>
              <a:t>(Alzheimer’s Society, 2017)</a:t>
            </a:r>
            <a:endParaRPr lang="en-GB" sz="1200" dirty="0"/>
          </a:p>
        </p:txBody>
      </p:sp>
    </p:spTree>
    <p:extLst>
      <p:ext uri="{BB962C8B-B14F-4D97-AF65-F5344CB8AC3E}">
        <p14:creationId xmlns:p14="http://schemas.microsoft.com/office/powerpoint/2010/main" val="124474840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CRPD </a:t>
            </a:r>
            <a:r>
              <a:rPr lang="en-GB" dirty="0" smtClean="0"/>
              <a:t>General Principles </a:t>
            </a:r>
            <a:endParaRPr lang="en-GB" dirty="0"/>
          </a:p>
        </p:txBody>
      </p:sp>
      <p:pic>
        <p:nvPicPr>
          <p:cNvPr id="4" name="Content Placeholder 3"/>
          <p:cNvPicPr>
            <a:picLocks noGrp="1" noChangeAspect="1"/>
          </p:cNvPicPr>
          <p:nvPr>
            <p:ph idx="1"/>
          </p:nvPr>
        </p:nvPicPr>
        <p:blipFill>
          <a:blip r:embed="rId2"/>
          <a:stretch>
            <a:fillRect/>
          </a:stretch>
        </p:blipFill>
        <p:spPr>
          <a:xfrm>
            <a:off x="1642533" y="2409259"/>
            <a:ext cx="9601200" cy="3173406"/>
          </a:xfrm>
          <a:prstGeom prst="rect">
            <a:avLst/>
          </a:prstGeom>
        </p:spPr>
      </p:pic>
      <p:sp>
        <p:nvSpPr>
          <p:cNvPr id="3" name="TextBox 2"/>
          <p:cNvSpPr txBox="1"/>
          <p:nvPr/>
        </p:nvSpPr>
        <p:spPr>
          <a:xfrm>
            <a:off x="10763134" y="5652561"/>
            <a:ext cx="961198" cy="276999"/>
          </a:xfrm>
          <a:prstGeom prst="rect">
            <a:avLst/>
          </a:prstGeom>
          <a:noFill/>
        </p:spPr>
        <p:txBody>
          <a:bodyPr wrap="square" rtlCol="0">
            <a:spAutoFit/>
          </a:bodyPr>
          <a:lstStyle/>
          <a:p>
            <a:r>
              <a:rPr lang="en-GB" sz="1200" dirty="0" smtClean="0"/>
              <a:t>(UN, 2019) </a:t>
            </a:r>
            <a:endParaRPr lang="en-GB" sz="1200" dirty="0"/>
          </a:p>
        </p:txBody>
      </p:sp>
    </p:spTree>
    <p:extLst>
      <p:ext uri="{BB962C8B-B14F-4D97-AF65-F5344CB8AC3E}">
        <p14:creationId xmlns:p14="http://schemas.microsoft.com/office/powerpoint/2010/main" val="22853841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CRPD Articles and </a:t>
            </a:r>
            <a:r>
              <a:rPr lang="en-GB" dirty="0" smtClean="0"/>
              <a:t>Dementia</a:t>
            </a:r>
            <a:endParaRPr lang="en-GB" dirty="0"/>
          </a:p>
        </p:txBody>
      </p:sp>
      <p:sp>
        <p:nvSpPr>
          <p:cNvPr id="3" name="Content Placeholder 2"/>
          <p:cNvSpPr>
            <a:spLocks noGrp="1"/>
          </p:cNvSpPr>
          <p:nvPr>
            <p:ph sz="half" idx="1"/>
          </p:nvPr>
        </p:nvSpPr>
        <p:spPr>
          <a:xfrm>
            <a:off x="1295402" y="2923575"/>
            <a:ext cx="4718304" cy="3310128"/>
          </a:xfrm>
        </p:spPr>
        <p:txBody>
          <a:bodyPr>
            <a:normAutofit fontScale="47500" lnSpcReduction="20000"/>
          </a:bodyPr>
          <a:lstStyle/>
          <a:p>
            <a:r>
              <a:rPr lang="en-GB" sz="3200" dirty="0" smtClean="0"/>
              <a:t>5. </a:t>
            </a:r>
            <a:r>
              <a:rPr lang="en-GB" sz="3200" dirty="0"/>
              <a:t>Equality and Non-Discrimination</a:t>
            </a:r>
          </a:p>
          <a:p>
            <a:r>
              <a:rPr lang="en-GB" sz="3200" dirty="0" smtClean="0"/>
              <a:t>8. </a:t>
            </a:r>
            <a:r>
              <a:rPr lang="en-GB" sz="3200" dirty="0"/>
              <a:t>Awareness-raising </a:t>
            </a:r>
          </a:p>
          <a:p>
            <a:r>
              <a:rPr lang="en-GB" sz="3200" dirty="0" smtClean="0"/>
              <a:t>9. Accessibility </a:t>
            </a:r>
            <a:r>
              <a:rPr lang="en-GB" sz="3200" dirty="0"/>
              <a:t>– to cognitive &amp; physical environment, transport, information + cognitive access  </a:t>
            </a:r>
          </a:p>
          <a:p>
            <a:r>
              <a:rPr lang="en-GB" sz="3200" dirty="0" smtClean="0"/>
              <a:t>14. </a:t>
            </a:r>
            <a:r>
              <a:rPr lang="en-GB" sz="3200" dirty="0"/>
              <a:t>Liberty and security of the person</a:t>
            </a:r>
          </a:p>
          <a:p>
            <a:r>
              <a:rPr lang="en-GB" sz="3200" dirty="0" smtClean="0"/>
              <a:t>16. </a:t>
            </a:r>
            <a:r>
              <a:rPr lang="en-GB" sz="3200" dirty="0"/>
              <a:t>Freedom from exploitation, violence &amp; abuse , including physical and chemical restraint – (polypharmacy)</a:t>
            </a:r>
          </a:p>
          <a:p>
            <a:r>
              <a:rPr lang="en-GB" sz="3200" dirty="0" smtClean="0"/>
              <a:t>19. </a:t>
            </a:r>
            <a:r>
              <a:rPr lang="en-GB" sz="3200" dirty="0"/>
              <a:t>Being included in local community</a:t>
            </a:r>
          </a:p>
          <a:p>
            <a:endParaRPr lang="en-GB" dirty="0"/>
          </a:p>
        </p:txBody>
      </p:sp>
      <p:sp>
        <p:nvSpPr>
          <p:cNvPr id="4" name="Content Placeholder 3"/>
          <p:cNvSpPr>
            <a:spLocks noGrp="1"/>
          </p:cNvSpPr>
          <p:nvPr>
            <p:ph sz="half" idx="2"/>
          </p:nvPr>
        </p:nvSpPr>
        <p:spPr>
          <a:xfrm>
            <a:off x="6178294" y="2923575"/>
            <a:ext cx="4718304" cy="3310128"/>
          </a:xfrm>
        </p:spPr>
        <p:txBody>
          <a:bodyPr>
            <a:normAutofit fontScale="47500" lnSpcReduction="20000"/>
          </a:bodyPr>
          <a:lstStyle/>
          <a:p>
            <a:r>
              <a:rPr lang="en-GB" sz="3200" dirty="0"/>
              <a:t>21 Freedom of expression and opinion</a:t>
            </a:r>
          </a:p>
          <a:p>
            <a:r>
              <a:rPr lang="en-GB" sz="3200" dirty="0"/>
              <a:t>23 Respect for home &amp; family</a:t>
            </a:r>
          </a:p>
          <a:p>
            <a:r>
              <a:rPr lang="en-GB" sz="3200" dirty="0"/>
              <a:t>24 Continuing Education at all levels</a:t>
            </a:r>
          </a:p>
          <a:p>
            <a:r>
              <a:rPr lang="en-GB" sz="3200" dirty="0"/>
              <a:t>25 Equal access to general and specific Health Services </a:t>
            </a:r>
          </a:p>
          <a:p>
            <a:r>
              <a:rPr lang="en-GB" sz="3200" dirty="0"/>
              <a:t>26 Rehabilitation</a:t>
            </a:r>
          </a:p>
          <a:p>
            <a:r>
              <a:rPr lang="en-GB" sz="3200" dirty="0"/>
              <a:t>27 Occupation and employment </a:t>
            </a:r>
          </a:p>
          <a:p>
            <a:r>
              <a:rPr lang="en-GB" sz="3200" dirty="0"/>
              <a:t>28 Adequate standard of living and social protection </a:t>
            </a:r>
          </a:p>
          <a:p>
            <a:r>
              <a:rPr lang="en-GB" sz="3200" dirty="0"/>
              <a:t>29, 30 Participation in political &amp; social cultural life, recreation, leisure, sport</a:t>
            </a:r>
          </a:p>
          <a:p>
            <a:endParaRPr lang="en-GB" dirty="0"/>
          </a:p>
        </p:txBody>
      </p:sp>
      <p:sp>
        <p:nvSpPr>
          <p:cNvPr id="5" name="TextBox 4"/>
          <p:cNvSpPr txBox="1"/>
          <p:nvPr/>
        </p:nvSpPr>
        <p:spPr>
          <a:xfrm>
            <a:off x="10237509" y="5608949"/>
            <a:ext cx="2064470" cy="276999"/>
          </a:xfrm>
          <a:prstGeom prst="rect">
            <a:avLst/>
          </a:prstGeom>
          <a:noFill/>
        </p:spPr>
        <p:txBody>
          <a:bodyPr wrap="square" rtlCol="0">
            <a:spAutoFit/>
          </a:bodyPr>
          <a:lstStyle/>
          <a:p>
            <a:r>
              <a:rPr lang="en-GB" sz="1200" dirty="0" smtClean="0"/>
              <a:t>(OHCHR, 2019) </a:t>
            </a:r>
            <a:endParaRPr lang="en-GB" sz="1200" dirty="0"/>
          </a:p>
        </p:txBody>
      </p:sp>
    </p:spTree>
    <p:extLst>
      <p:ext uri="{BB962C8B-B14F-4D97-AF65-F5344CB8AC3E}">
        <p14:creationId xmlns:p14="http://schemas.microsoft.com/office/powerpoint/2010/main" val="11705449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Holding </a:t>
            </a:r>
            <a:r>
              <a:rPr lang="en-GB" dirty="0" smtClean="0"/>
              <a:t>Governments </a:t>
            </a:r>
            <a:r>
              <a:rPr lang="en-GB" dirty="0"/>
              <a:t>to </a:t>
            </a:r>
            <a:r>
              <a:rPr lang="en-GB" dirty="0" smtClean="0"/>
              <a:t>Account</a:t>
            </a:r>
            <a:endParaRPr lang="en-GB" dirty="0"/>
          </a:p>
        </p:txBody>
      </p:sp>
      <p:sp>
        <p:nvSpPr>
          <p:cNvPr id="3" name="Content Placeholder 2"/>
          <p:cNvSpPr>
            <a:spLocks noGrp="1"/>
          </p:cNvSpPr>
          <p:nvPr>
            <p:ph idx="1"/>
          </p:nvPr>
        </p:nvSpPr>
        <p:spPr/>
        <p:txBody>
          <a:bodyPr/>
          <a:lstStyle/>
          <a:p>
            <a:r>
              <a:rPr lang="en-GB" dirty="0"/>
              <a:t>The 167 countries that have RATIFIED the Convention are </a:t>
            </a:r>
            <a:r>
              <a:rPr lang="en-GB" dirty="0" smtClean="0"/>
              <a:t>committed in </a:t>
            </a:r>
            <a:r>
              <a:rPr lang="en-GB" dirty="0"/>
              <a:t>international law to implement it – not one has yet implemented it!</a:t>
            </a:r>
          </a:p>
          <a:p>
            <a:r>
              <a:rPr lang="en-GB" dirty="0"/>
              <a:t>Each country must submit a detailed progress report to the UN Disability Committee after 2 years and then every 4 years.  </a:t>
            </a:r>
          </a:p>
          <a:p>
            <a:r>
              <a:rPr lang="en-GB" dirty="0"/>
              <a:t>Any civil society NGO has the right to submit a parallel </a:t>
            </a:r>
            <a:r>
              <a:rPr lang="en-GB" dirty="0" smtClean="0"/>
              <a:t>report</a:t>
            </a:r>
          </a:p>
          <a:p>
            <a:r>
              <a:rPr lang="en-GB" dirty="0"/>
              <a:t>The Committee’s Concluding Observations can be used by civil society in advocating for </a:t>
            </a:r>
            <a:r>
              <a:rPr lang="en-GB" dirty="0" smtClean="0"/>
              <a:t>change</a:t>
            </a:r>
            <a:endParaRPr lang="en-GB" dirty="0"/>
          </a:p>
          <a:p>
            <a:endParaRPr lang="en-GB" dirty="0"/>
          </a:p>
        </p:txBody>
      </p:sp>
      <p:sp>
        <p:nvSpPr>
          <p:cNvPr id="4" name="TextBox 3"/>
          <p:cNvSpPr txBox="1"/>
          <p:nvPr/>
        </p:nvSpPr>
        <p:spPr>
          <a:xfrm>
            <a:off x="9281786" y="5691202"/>
            <a:ext cx="2505206" cy="369332"/>
          </a:xfrm>
          <a:prstGeom prst="rect">
            <a:avLst/>
          </a:prstGeom>
          <a:noFill/>
        </p:spPr>
        <p:txBody>
          <a:bodyPr wrap="square" rtlCol="0">
            <a:spAutoFit/>
          </a:bodyPr>
          <a:lstStyle/>
          <a:p>
            <a:r>
              <a:rPr lang="en-GB" dirty="0"/>
              <a:t>http://www.ohchr.org</a:t>
            </a:r>
          </a:p>
        </p:txBody>
      </p:sp>
    </p:spTree>
    <p:extLst>
      <p:ext uri="{BB962C8B-B14F-4D97-AF65-F5344CB8AC3E}">
        <p14:creationId xmlns:p14="http://schemas.microsoft.com/office/powerpoint/2010/main" val="8789400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Rights </a:t>
            </a:r>
            <a:r>
              <a:rPr lang="en-GB" dirty="0"/>
              <a:t>V</a:t>
            </a:r>
            <a:r>
              <a:rPr lang="en-GB" dirty="0" smtClean="0"/>
              <a:t>ersus </a:t>
            </a:r>
            <a:r>
              <a:rPr lang="en-GB" dirty="0"/>
              <a:t>O</a:t>
            </a:r>
            <a:r>
              <a:rPr lang="en-GB" dirty="0" smtClean="0"/>
              <a:t>rganisational </a:t>
            </a:r>
            <a:r>
              <a:rPr lang="en-GB" dirty="0"/>
              <a:t>M</a:t>
            </a:r>
            <a:r>
              <a:rPr lang="en-GB" dirty="0" smtClean="0"/>
              <a:t>anagement</a:t>
            </a:r>
            <a:endParaRPr lang="en-GB" dirty="0"/>
          </a:p>
        </p:txBody>
      </p:sp>
      <p:sp>
        <p:nvSpPr>
          <p:cNvPr id="3" name="Content Placeholder 2"/>
          <p:cNvSpPr>
            <a:spLocks noGrp="1"/>
          </p:cNvSpPr>
          <p:nvPr>
            <p:ph idx="1"/>
          </p:nvPr>
        </p:nvSpPr>
        <p:spPr>
          <a:xfrm>
            <a:off x="1295402" y="2819978"/>
            <a:ext cx="9601196" cy="3318936"/>
          </a:xfrm>
        </p:spPr>
        <p:txBody>
          <a:bodyPr/>
          <a:lstStyle/>
          <a:p>
            <a:r>
              <a:rPr lang="en-GB" dirty="0"/>
              <a:t>We are still applying late stage disease ‘management’ to earlier stage diagnosis</a:t>
            </a:r>
          </a:p>
          <a:p>
            <a:r>
              <a:rPr lang="en-GB" dirty="0"/>
              <a:t>We have ignored human rights in favour of ‘consumer safety’ </a:t>
            </a:r>
          </a:p>
          <a:p>
            <a:r>
              <a:rPr lang="en-GB" dirty="0"/>
              <a:t>We have ignored human rights in favour of organisational risk management </a:t>
            </a:r>
          </a:p>
          <a:p>
            <a:r>
              <a:rPr lang="en-GB" dirty="0"/>
              <a:t>It’s also been convenient…</a:t>
            </a:r>
          </a:p>
        </p:txBody>
      </p:sp>
    </p:spTree>
    <p:extLst>
      <p:ext uri="{BB962C8B-B14F-4D97-AF65-F5344CB8AC3E}">
        <p14:creationId xmlns:p14="http://schemas.microsoft.com/office/powerpoint/2010/main" val="122311750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0688" y="1113882"/>
            <a:ext cx="8395735" cy="1143000"/>
          </a:xfrm>
        </p:spPr>
        <p:txBody>
          <a:bodyPr>
            <a:normAutofit fontScale="90000"/>
          </a:bodyPr>
          <a:lstStyle/>
          <a:p>
            <a:pPr algn="l"/>
            <a:r>
              <a:rPr lang="en-US" b="1" dirty="0"/>
              <a:t>S</a:t>
            </a:r>
            <a:r>
              <a:rPr lang="en-US" b="1" dirty="0" smtClean="0"/>
              <a:t>ocial Care for Older </a:t>
            </a:r>
            <a:r>
              <a:rPr lang="en-US" b="1" dirty="0"/>
              <a:t>P</a:t>
            </a:r>
            <a:r>
              <a:rPr lang="en-US" b="1" dirty="0" smtClean="0"/>
              <a:t>eople: Home Truths </a:t>
            </a:r>
            <a:endParaRPr lang="en-US" sz="2800" dirty="0"/>
          </a:p>
        </p:txBody>
      </p:sp>
      <p:pic>
        <p:nvPicPr>
          <p:cNvPr id="5" name="Picture 4" descr="Screen Shot 2016-10-24 at 7.19.54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688" y="2517732"/>
            <a:ext cx="7172433" cy="3530677"/>
          </a:xfrm>
          <a:prstGeom prst="rect">
            <a:avLst/>
          </a:prstGeom>
        </p:spPr>
      </p:pic>
      <p:sp>
        <p:nvSpPr>
          <p:cNvPr id="3" name="TextBox 2"/>
          <p:cNvSpPr txBox="1"/>
          <p:nvPr/>
        </p:nvSpPr>
        <p:spPr>
          <a:xfrm>
            <a:off x="9118947" y="5715721"/>
            <a:ext cx="2404997" cy="369332"/>
          </a:xfrm>
          <a:prstGeom prst="rect">
            <a:avLst/>
          </a:prstGeom>
          <a:noFill/>
        </p:spPr>
        <p:txBody>
          <a:bodyPr wrap="square" rtlCol="0">
            <a:spAutoFit/>
          </a:bodyPr>
          <a:lstStyle/>
          <a:p>
            <a:r>
              <a:rPr lang="en-US" dirty="0"/>
              <a:t>(Humphries,</a:t>
            </a:r>
            <a:r>
              <a:rPr lang="en-US" i="1" dirty="0"/>
              <a:t> et al</a:t>
            </a:r>
            <a:r>
              <a:rPr lang="en-US" dirty="0"/>
              <a:t>. 2016)</a:t>
            </a:r>
            <a:endParaRPr lang="en-GB" dirty="0"/>
          </a:p>
        </p:txBody>
      </p:sp>
    </p:spTree>
    <p:extLst>
      <p:ext uri="{BB962C8B-B14F-4D97-AF65-F5344CB8AC3E}">
        <p14:creationId xmlns:p14="http://schemas.microsoft.com/office/powerpoint/2010/main" val="186507881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9008" t="12968" r="30518" b="14156"/>
          <a:stretch/>
        </p:blipFill>
        <p:spPr>
          <a:xfrm>
            <a:off x="2517731" y="939452"/>
            <a:ext cx="3469711" cy="4997885"/>
          </a:xfrm>
          <a:prstGeom prst="rect">
            <a:avLst/>
          </a:prstGeom>
        </p:spPr>
      </p:pic>
      <p:sp>
        <p:nvSpPr>
          <p:cNvPr id="3" name="Rectangle 2"/>
          <p:cNvSpPr/>
          <p:nvPr/>
        </p:nvSpPr>
        <p:spPr>
          <a:xfrm>
            <a:off x="6993699" y="5196967"/>
            <a:ext cx="4141940" cy="646331"/>
          </a:xfrm>
          <a:prstGeom prst="rect">
            <a:avLst/>
          </a:prstGeom>
        </p:spPr>
        <p:txBody>
          <a:bodyPr wrap="square">
            <a:spAutoFit/>
          </a:bodyPr>
          <a:lstStyle/>
          <a:p>
            <a:r>
              <a:rPr lang="en-GB" sz="1200" dirty="0">
                <a:hlinkClick r:id="rId3"/>
              </a:rPr>
              <a:t>https://</a:t>
            </a:r>
            <a:r>
              <a:rPr lang="en-GB" sz="1200" dirty="0" smtClean="0">
                <a:hlinkClick r:id="rId3"/>
              </a:rPr>
              <a:t>www.kingsfund.org.uk/sites/default/files/field/field_publication_file/Social_care_older_people_Kings_Fund_Sep_2016.pdf</a:t>
            </a:r>
            <a:r>
              <a:rPr lang="en-GB" sz="1200" dirty="0" smtClean="0"/>
              <a:t> </a:t>
            </a:r>
            <a:endParaRPr lang="en-GB" sz="1200" dirty="0"/>
          </a:p>
        </p:txBody>
      </p:sp>
    </p:spTree>
    <p:extLst>
      <p:ext uri="{BB962C8B-B14F-4D97-AF65-F5344CB8AC3E}">
        <p14:creationId xmlns:p14="http://schemas.microsoft.com/office/powerpoint/2010/main" val="186184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8571" y="1269803"/>
            <a:ext cx="8770571" cy="822044"/>
          </a:xfrm>
        </p:spPr>
        <p:txBody>
          <a:bodyPr/>
          <a:lstStyle/>
          <a:p>
            <a:r>
              <a:rPr lang="en-GB" dirty="0" smtClean="0"/>
              <a:t>Findings in Four </a:t>
            </a:r>
            <a:r>
              <a:rPr lang="en-GB" dirty="0"/>
              <a:t>L</a:t>
            </a:r>
            <a:r>
              <a:rPr lang="en-GB" dirty="0" smtClean="0"/>
              <a:t>ocal </a:t>
            </a:r>
            <a:r>
              <a:rPr lang="en-GB" dirty="0"/>
              <a:t>A</a:t>
            </a:r>
            <a:r>
              <a:rPr lang="en-GB" dirty="0" smtClean="0"/>
              <a:t>uthorities</a:t>
            </a:r>
            <a:endParaRPr lang="en-GB" dirty="0"/>
          </a:p>
        </p:txBody>
      </p:sp>
      <p:sp>
        <p:nvSpPr>
          <p:cNvPr id="3" name="Content Placeholder 2"/>
          <p:cNvSpPr>
            <a:spLocks noGrp="1"/>
          </p:cNvSpPr>
          <p:nvPr>
            <p:ph idx="1"/>
          </p:nvPr>
        </p:nvSpPr>
        <p:spPr>
          <a:xfrm>
            <a:off x="801666" y="2417524"/>
            <a:ext cx="11160690" cy="3933172"/>
          </a:xfrm>
        </p:spPr>
        <p:txBody>
          <a:bodyPr>
            <a:normAutofit fontScale="85000" lnSpcReduction="10000"/>
          </a:bodyPr>
          <a:lstStyle/>
          <a:p>
            <a:r>
              <a:rPr lang="en-GB" dirty="0"/>
              <a:t>Big cuts in in council spending despite ageing population</a:t>
            </a:r>
          </a:p>
          <a:p>
            <a:r>
              <a:rPr lang="en-GB" dirty="0" smtClean="0"/>
              <a:t>Cuts </a:t>
            </a:r>
            <a:r>
              <a:rPr lang="en-GB" dirty="0"/>
              <a:t>in community based nursing health care (e.g. 14% fewer district nurses)</a:t>
            </a:r>
          </a:p>
          <a:p>
            <a:r>
              <a:rPr lang="en-GB" dirty="0"/>
              <a:t>A pattern of under investment to keep people at home and out of hospital</a:t>
            </a:r>
          </a:p>
          <a:p>
            <a:pPr marL="0" indent="0">
              <a:buNone/>
            </a:pPr>
            <a:r>
              <a:rPr lang="en-GB" dirty="0" smtClean="0"/>
              <a:t>     (this </a:t>
            </a:r>
            <a:r>
              <a:rPr lang="en-GB" dirty="0"/>
              <a:t>increases the strain on family </a:t>
            </a:r>
            <a:r>
              <a:rPr lang="en-GB" dirty="0" smtClean="0"/>
              <a:t>carers)</a:t>
            </a:r>
            <a:endParaRPr lang="en-GB" dirty="0"/>
          </a:p>
          <a:p>
            <a:r>
              <a:rPr lang="en-GB" dirty="0"/>
              <a:t>Care providers under unprecedented and increasing pressure</a:t>
            </a:r>
          </a:p>
          <a:p>
            <a:r>
              <a:rPr lang="en-GB" dirty="0"/>
              <a:t>Their biggest concern </a:t>
            </a:r>
            <a:r>
              <a:rPr lang="en-GB" dirty="0" smtClean="0"/>
              <a:t>was </a:t>
            </a:r>
            <a:r>
              <a:rPr lang="en-GB" dirty="0"/>
              <a:t>the state of home care, and the impact of that on keeping people at home </a:t>
            </a:r>
          </a:p>
          <a:p>
            <a:r>
              <a:rPr lang="en-GB" dirty="0"/>
              <a:t>H</a:t>
            </a:r>
            <a:r>
              <a:rPr lang="en-GB" dirty="0" smtClean="0"/>
              <a:t>ospitalisations </a:t>
            </a:r>
            <a:r>
              <a:rPr lang="en-GB" dirty="0"/>
              <a:t>which most often </a:t>
            </a:r>
            <a:r>
              <a:rPr lang="en-GB" dirty="0" smtClean="0"/>
              <a:t>result </a:t>
            </a:r>
            <a:r>
              <a:rPr lang="en-GB" dirty="0"/>
              <a:t>in earlier than necessary admission to permanent aged care</a:t>
            </a:r>
          </a:p>
          <a:p>
            <a:r>
              <a:rPr lang="en-GB" dirty="0"/>
              <a:t>160% increase in admissions the UK in the last 5 years</a:t>
            </a:r>
          </a:p>
          <a:p>
            <a:r>
              <a:rPr lang="en-GB" dirty="0"/>
              <a:t>Access to optimal care depends what can be afforded</a:t>
            </a:r>
          </a:p>
        </p:txBody>
      </p:sp>
    </p:spTree>
    <p:extLst>
      <p:ext uri="{BB962C8B-B14F-4D97-AF65-F5344CB8AC3E}">
        <p14:creationId xmlns:p14="http://schemas.microsoft.com/office/powerpoint/2010/main" val="192714712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smtClean="0"/>
              <a:t>Policy </a:t>
            </a:r>
            <a:r>
              <a:rPr lang="en-GB" dirty="0"/>
              <a:t>I</a:t>
            </a:r>
            <a:r>
              <a:rPr lang="en-GB" dirty="0" smtClean="0"/>
              <a:t>mplications </a:t>
            </a:r>
            <a:r>
              <a:rPr lang="en-GB" dirty="0"/>
              <a:t>from this </a:t>
            </a:r>
            <a:r>
              <a:rPr lang="en-GB" dirty="0" smtClean="0"/>
              <a:t>Report</a:t>
            </a:r>
            <a:r>
              <a:rPr lang="en-GB" dirty="0"/>
              <a:t>:</a:t>
            </a:r>
          </a:p>
        </p:txBody>
      </p:sp>
      <p:sp>
        <p:nvSpPr>
          <p:cNvPr id="3" name="Content Placeholder 2"/>
          <p:cNvSpPr>
            <a:spLocks noGrp="1"/>
          </p:cNvSpPr>
          <p:nvPr>
            <p:ph idx="1"/>
          </p:nvPr>
        </p:nvSpPr>
        <p:spPr/>
        <p:txBody>
          <a:bodyPr/>
          <a:lstStyle/>
          <a:p>
            <a:pPr marL="0" indent="0">
              <a:buNone/>
            </a:pPr>
            <a:r>
              <a:rPr lang="en-GB" b="1" dirty="0"/>
              <a:t>Policymakers in the UK need to address three major challenges in social care over the next five years, focusing on how to:</a:t>
            </a:r>
          </a:p>
          <a:p>
            <a:r>
              <a:rPr lang="en-GB" dirty="0"/>
              <a:t>Achieve more with less funds and less staff </a:t>
            </a:r>
          </a:p>
          <a:p>
            <a:r>
              <a:rPr lang="en-GB" dirty="0"/>
              <a:t>Establish a more explicit policy framework, which makes it clear that primary responsibility for funding care sits with individuals and families</a:t>
            </a:r>
          </a:p>
          <a:p>
            <a:r>
              <a:rPr lang="en-GB" dirty="0"/>
              <a:t>Reform the long-term funding of social care because reliance on additional private funding is unlikely to be sufficient or equitable</a:t>
            </a:r>
          </a:p>
          <a:p>
            <a:endParaRPr lang="en-GB" dirty="0"/>
          </a:p>
        </p:txBody>
      </p:sp>
    </p:spTree>
    <p:extLst>
      <p:ext uri="{BB962C8B-B14F-4D97-AF65-F5344CB8AC3E}">
        <p14:creationId xmlns:p14="http://schemas.microsoft.com/office/powerpoint/2010/main" val="263016239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48687" y="1255051"/>
            <a:ext cx="2840982" cy="3932261"/>
          </a:xfrm>
          <a:prstGeom prst="rect">
            <a:avLst/>
          </a:prstGeom>
        </p:spPr>
      </p:pic>
      <p:sp>
        <p:nvSpPr>
          <p:cNvPr id="3" name="TextBox 2"/>
          <p:cNvSpPr txBox="1"/>
          <p:nvPr/>
        </p:nvSpPr>
        <p:spPr>
          <a:xfrm>
            <a:off x="5212079" y="2011680"/>
            <a:ext cx="6458989" cy="230832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Global report on attitudes to dementia</a:t>
            </a:r>
          </a:p>
          <a:p>
            <a:pPr marL="285750" indent="-285750">
              <a:buFont typeface="Arial" panose="020B0604020202020204" pitchFamily="34" charset="0"/>
              <a:buChar char="•"/>
            </a:pPr>
            <a:r>
              <a:rPr lang="en-GB" dirty="0" smtClean="0"/>
              <a:t>70,000 people were surveyed worldwide</a:t>
            </a:r>
          </a:p>
          <a:p>
            <a:pPr marL="285750" indent="-285750">
              <a:buFont typeface="Arial" panose="020B0604020202020204" pitchFamily="34" charset="0"/>
              <a:buChar char="•"/>
            </a:pPr>
            <a:r>
              <a:rPr lang="en-GB" dirty="0"/>
              <a:t>E</a:t>
            </a:r>
            <a:r>
              <a:rPr lang="en-GB" dirty="0" smtClean="0"/>
              <a:t>xplores issues surrounding dementia including stigma and discrimination</a:t>
            </a:r>
          </a:p>
          <a:p>
            <a:pPr marL="285750" indent="-285750">
              <a:buFont typeface="Arial" panose="020B0604020202020204" pitchFamily="34" charset="0"/>
              <a:buChar char="•"/>
            </a:pPr>
            <a:r>
              <a:rPr lang="en-GB" dirty="0" smtClean="0"/>
              <a:t>Participants from all backgrounds</a:t>
            </a:r>
          </a:p>
          <a:p>
            <a:pPr marL="285750" indent="-285750">
              <a:buFont typeface="Arial" panose="020B0604020202020204" pitchFamily="34" charset="0"/>
              <a:buChar char="•"/>
            </a:pPr>
            <a:endParaRPr lang="en-GB" dirty="0"/>
          </a:p>
          <a:p>
            <a:r>
              <a:rPr lang="en-GB" dirty="0"/>
              <a:t>https://www.alz.co.uk/research/WorldAlzheimerReport2019.pdf</a:t>
            </a:r>
            <a:endParaRPr lang="en-GB" dirty="0" smtClean="0"/>
          </a:p>
          <a:p>
            <a:endParaRPr lang="en-GB" dirty="0"/>
          </a:p>
        </p:txBody>
      </p:sp>
    </p:spTree>
    <p:extLst>
      <p:ext uri="{BB962C8B-B14F-4D97-AF65-F5344CB8AC3E}">
        <p14:creationId xmlns:p14="http://schemas.microsoft.com/office/powerpoint/2010/main" val="2647968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Changes over time</a:t>
            </a:r>
            <a:endParaRPr lang="en-GB" dirty="0"/>
          </a:p>
        </p:txBody>
      </p:sp>
      <p:sp>
        <p:nvSpPr>
          <p:cNvPr id="3" name="Content Placeholder 2"/>
          <p:cNvSpPr>
            <a:spLocks noGrp="1"/>
          </p:cNvSpPr>
          <p:nvPr>
            <p:ph idx="1"/>
          </p:nvPr>
        </p:nvSpPr>
        <p:spPr>
          <a:xfrm>
            <a:off x="1295402" y="3039070"/>
            <a:ext cx="9601196" cy="2114821"/>
          </a:xfrm>
        </p:spPr>
        <p:txBody>
          <a:bodyPr/>
          <a:lstStyle/>
          <a:p>
            <a:r>
              <a:rPr lang="en-GB" dirty="0" smtClean="0"/>
              <a:t>1970s </a:t>
            </a:r>
            <a:r>
              <a:rPr lang="en-GB" dirty="0"/>
              <a:t>– diagnosis usually later in the disease process, there late stage post diagnostic treatment and management appropriate</a:t>
            </a:r>
            <a:r>
              <a:rPr lang="en-GB" dirty="0" smtClean="0"/>
              <a:t>.</a:t>
            </a:r>
          </a:p>
          <a:p>
            <a:r>
              <a:rPr lang="en-GB" dirty="0" smtClean="0"/>
              <a:t>2000s </a:t>
            </a:r>
            <a:r>
              <a:rPr lang="en-GB" dirty="0"/>
              <a:t>– diagnosis occurs much earlier in the disease process – but health professionals are still applying late stage management.</a:t>
            </a:r>
          </a:p>
          <a:p>
            <a:endParaRPr lang="en-GB" dirty="0"/>
          </a:p>
        </p:txBody>
      </p:sp>
    </p:spTree>
    <p:extLst>
      <p:ext uri="{BB962C8B-B14F-4D97-AF65-F5344CB8AC3E}">
        <p14:creationId xmlns:p14="http://schemas.microsoft.com/office/powerpoint/2010/main" val="286087847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Diagnosis – Challenges and Good Practice</a:t>
            </a:r>
            <a:endParaRPr lang="en-GB" dirty="0"/>
          </a:p>
        </p:txBody>
      </p:sp>
      <p:sp>
        <p:nvSpPr>
          <p:cNvPr id="3" name="Content Placeholder 2"/>
          <p:cNvSpPr>
            <a:spLocks noGrp="1"/>
          </p:cNvSpPr>
          <p:nvPr>
            <p:ph idx="1"/>
          </p:nvPr>
        </p:nvSpPr>
        <p:spPr/>
        <p:txBody>
          <a:bodyPr/>
          <a:lstStyle/>
          <a:p>
            <a:r>
              <a:rPr lang="en-GB" dirty="0"/>
              <a:t>I</a:t>
            </a:r>
            <a:r>
              <a:rPr lang="en-GB" dirty="0" smtClean="0"/>
              <a:t>f </a:t>
            </a:r>
            <a:r>
              <a:rPr lang="en-GB" dirty="0"/>
              <a:t>a person has a sensory loss, it may make it harder to recognise the onset and progression of dementia and even ‘mask’ dementia. </a:t>
            </a:r>
            <a:endParaRPr lang="en-GB" dirty="0" smtClean="0"/>
          </a:p>
          <a:p>
            <a:r>
              <a:rPr lang="en-GB" dirty="0" smtClean="0"/>
              <a:t>For </a:t>
            </a:r>
            <a:r>
              <a:rPr lang="en-GB" dirty="0"/>
              <a:t>example, a person with sight loss may be in the early stages of dementia, but family and friends assume that their relative’s problem with getting about is explained by their impaired vision. </a:t>
            </a:r>
            <a:endParaRPr lang="en-GB" dirty="0" smtClean="0"/>
          </a:p>
          <a:p>
            <a:r>
              <a:rPr lang="en-GB" dirty="0" smtClean="0"/>
              <a:t>Staff </a:t>
            </a:r>
            <a:r>
              <a:rPr lang="en-GB" dirty="0"/>
              <a:t>or family may wrongly assume that confusion in a person with hearing loss is being caused by a malfunctioning hearing aid rather than dementia despite the as-yet unexplained association between deafness and dementia.</a:t>
            </a:r>
          </a:p>
        </p:txBody>
      </p:sp>
      <p:sp>
        <p:nvSpPr>
          <p:cNvPr id="4" name="TextBox 3"/>
          <p:cNvSpPr txBox="1"/>
          <p:nvPr/>
        </p:nvSpPr>
        <p:spPr>
          <a:xfrm>
            <a:off x="10496811" y="5869802"/>
            <a:ext cx="2730674" cy="276999"/>
          </a:xfrm>
          <a:prstGeom prst="rect">
            <a:avLst/>
          </a:prstGeom>
          <a:noFill/>
        </p:spPr>
        <p:txBody>
          <a:bodyPr wrap="square" rtlCol="0">
            <a:spAutoFit/>
          </a:bodyPr>
          <a:lstStyle/>
          <a:p>
            <a:r>
              <a:rPr lang="en-GB" sz="1200" dirty="0" smtClean="0"/>
              <a:t>(</a:t>
            </a:r>
            <a:r>
              <a:rPr lang="en-GB" sz="1200" dirty="0" err="1" smtClean="0"/>
              <a:t>Scie</a:t>
            </a:r>
            <a:r>
              <a:rPr lang="en-GB" sz="1200" dirty="0" smtClean="0"/>
              <a:t>, 2015)</a:t>
            </a:r>
            <a:endParaRPr lang="en-GB" sz="1200" dirty="0"/>
          </a:p>
        </p:txBody>
      </p:sp>
    </p:spTree>
    <p:extLst>
      <p:ext uri="{BB962C8B-B14F-4D97-AF65-F5344CB8AC3E}">
        <p14:creationId xmlns:p14="http://schemas.microsoft.com/office/powerpoint/2010/main" val="308478940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Diagnosis – Challenges and Good Practice</a:t>
            </a:r>
            <a:endParaRPr lang="en-GB" dirty="0"/>
          </a:p>
        </p:txBody>
      </p:sp>
      <p:sp>
        <p:nvSpPr>
          <p:cNvPr id="3" name="Content Placeholder 2"/>
          <p:cNvSpPr>
            <a:spLocks noGrp="1"/>
          </p:cNvSpPr>
          <p:nvPr>
            <p:ph idx="1"/>
          </p:nvPr>
        </p:nvSpPr>
        <p:spPr>
          <a:xfrm>
            <a:off x="1155005" y="2016690"/>
            <a:ext cx="9881989" cy="4121063"/>
          </a:xfrm>
        </p:spPr>
        <p:txBody>
          <a:bodyPr>
            <a:normAutofit fontScale="92500" lnSpcReduction="20000"/>
          </a:bodyPr>
          <a:lstStyle/>
          <a:p>
            <a:pPr marL="0" indent="0">
              <a:buNone/>
            </a:pPr>
            <a:endParaRPr lang="en-GB" dirty="0"/>
          </a:p>
          <a:p>
            <a:endParaRPr lang="en-GB" dirty="0"/>
          </a:p>
          <a:p>
            <a:r>
              <a:rPr lang="en-GB" dirty="0"/>
              <a:t>Given that the key risk factor for dementia is age, anyone working with older people must be aware of the complications that are inherent when diagnosing dementia in a person with sensory loss and take clear steps to be able to separate the two conditions. </a:t>
            </a:r>
          </a:p>
          <a:p>
            <a:endParaRPr lang="en-GB" dirty="0"/>
          </a:p>
          <a:p>
            <a:pPr marL="0" indent="0">
              <a:buNone/>
            </a:pPr>
            <a:r>
              <a:rPr lang="en-GB" b="1" dirty="0"/>
              <a:t>Why is a diagnosis of dementia important?</a:t>
            </a:r>
          </a:p>
          <a:p>
            <a:r>
              <a:rPr lang="en-GB" dirty="0"/>
              <a:t>A person living with sensory loss may benefit from getting a diagnosis of dementia in the same way as anyone else. They may be prescribed disease-delaying treatments as well as have the opportunity to make plans about how to remain independent for as long as possible.</a:t>
            </a:r>
          </a:p>
        </p:txBody>
      </p:sp>
      <p:sp>
        <p:nvSpPr>
          <p:cNvPr id="4" name="TextBox 3"/>
          <p:cNvSpPr txBox="1"/>
          <p:nvPr/>
        </p:nvSpPr>
        <p:spPr>
          <a:xfrm>
            <a:off x="10396603" y="5686817"/>
            <a:ext cx="2016690" cy="276999"/>
          </a:xfrm>
          <a:prstGeom prst="rect">
            <a:avLst/>
          </a:prstGeom>
          <a:noFill/>
        </p:spPr>
        <p:txBody>
          <a:bodyPr wrap="square" rtlCol="0">
            <a:spAutoFit/>
          </a:bodyPr>
          <a:lstStyle/>
          <a:p>
            <a:r>
              <a:rPr lang="en-GB" sz="1200" dirty="0" smtClean="0"/>
              <a:t>(NHS, 2017a)</a:t>
            </a:r>
            <a:endParaRPr lang="en-GB" sz="1200" dirty="0"/>
          </a:p>
        </p:txBody>
      </p:sp>
    </p:spTree>
    <p:extLst>
      <p:ext uri="{BB962C8B-B14F-4D97-AF65-F5344CB8AC3E}">
        <p14:creationId xmlns:p14="http://schemas.microsoft.com/office/powerpoint/2010/main" val="22214018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Person-centred </a:t>
            </a:r>
            <a:r>
              <a:rPr lang="en-GB" dirty="0"/>
              <a:t>T</a:t>
            </a:r>
            <a:r>
              <a:rPr lang="en-GB" dirty="0" smtClean="0"/>
              <a:t>esting</a:t>
            </a:r>
            <a:r>
              <a:rPr lang="en-GB" dirty="0"/>
              <a:t/>
            </a:r>
            <a:br>
              <a:rPr lang="en-GB" dirty="0"/>
            </a:br>
            <a:endParaRPr lang="en-GB" dirty="0"/>
          </a:p>
        </p:txBody>
      </p:sp>
      <p:sp>
        <p:nvSpPr>
          <p:cNvPr id="3" name="Content Placeholder 2"/>
          <p:cNvSpPr>
            <a:spLocks noGrp="1"/>
          </p:cNvSpPr>
          <p:nvPr>
            <p:ph idx="1"/>
          </p:nvPr>
        </p:nvSpPr>
        <p:spPr>
          <a:xfrm>
            <a:off x="1066800" y="1870304"/>
            <a:ext cx="10058400" cy="4615673"/>
          </a:xfrm>
        </p:spPr>
        <p:txBody>
          <a:bodyPr>
            <a:normAutofit/>
          </a:bodyPr>
          <a:lstStyle/>
          <a:p>
            <a:endParaRPr lang="en-GB" dirty="0"/>
          </a:p>
          <a:p>
            <a:endParaRPr lang="en-GB" dirty="0" smtClean="0"/>
          </a:p>
          <a:p>
            <a:r>
              <a:rPr lang="en-GB" dirty="0" smtClean="0"/>
              <a:t>People </a:t>
            </a:r>
            <a:r>
              <a:rPr lang="en-GB" dirty="0"/>
              <a:t>with sensory loss should be tested and assessed by a practitioner who understands both sensory loss and dementia. It’s important to ascertain an individual’s preferred method of communication and ensure information is presented in an accessible format, taking into account things, for example, font size and colour contrasts. </a:t>
            </a:r>
          </a:p>
        </p:txBody>
      </p:sp>
      <p:sp>
        <p:nvSpPr>
          <p:cNvPr id="4" name="TextBox 3"/>
          <p:cNvSpPr txBox="1"/>
          <p:nvPr/>
        </p:nvSpPr>
        <p:spPr>
          <a:xfrm>
            <a:off x="10517687" y="5699342"/>
            <a:ext cx="1215025" cy="276999"/>
          </a:xfrm>
          <a:prstGeom prst="rect">
            <a:avLst/>
          </a:prstGeom>
          <a:noFill/>
        </p:spPr>
        <p:txBody>
          <a:bodyPr wrap="square" rtlCol="0">
            <a:spAutoFit/>
          </a:bodyPr>
          <a:lstStyle/>
          <a:p>
            <a:r>
              <a:rPr lang="en-GB" sz="1200" dirty="0" smtClean="0"/>
              <a:t>(NICE, 2018)</a:t>
            </a:r>
            <a:endParaRPr lang="en-GB" sz="1200" dirty="0"/>
          </a:p>
        </p:txBody>
      </p:sp>
    </p:spTree>
    <p:extLst>
      <p:ext uri="{BB962C8B-B14F-4D97-AF65-F5344CB8AC3E}">
        <p14:creationId xmlns:p14="http://schemas.microsoft.com/office/powerpoint/2010/main" val="417597800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Person-centred </a:t>
            </a:r>
            <a:r>
              <a:rPr lang="en-GB" dirty="0" smtClean="0"/>
              <a:t>Testing</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A person who lives with sensory impairment or loss will have developed ways of coping with their condition that need to be noted. Every effort should be made to use and maintain the equipment they use. For example:</a:t>
            </a:r>
          </a:p>
          <a:p>
            <a:r>
              <a:rPr lang="en-GB" dirty="0" smtClean="0"/>
              <a:t>Is </a:t>
            </a:r>
            <a:r>
              <a:rPr lang="en-GB" dirty="0"/>
              <a:t>the person wearing their hearing aid and wearing it properly?</a:t>
            </a:r>
          </a:p>
          <a:p>
            <a:r>
              <a:rPr lang="en-GB" dirty="0" smtClean="0"/>
              <a:t>Is </a:t>
            </a:r>
            <a:r>
              <a:rPr lang="en-GB" dirty="0"/>
              <a:t>it being maintained as necessary?</a:t>
            </a:r>
          </a:p>
          <a:p>
            <a:r>
              <a:rPr lang="en-GB" dirty="0" smtClean="0"/>
              <a:t>Does </a:t>
            </a:r>
            <a:r>
              <a:rPr lang="en-GB" dirty="0"/>
              <a:t>the care home have a loop fitted? </a:t>
            </a:r>
          </a:p>
          <a:p>
            <a:r>
              <a:rPr lang="en-GB" dirty="0" smtClean="0"/>
              <a:t>Are </a:t>
            </a:r>
            <a:r>
              <a:rPr lang="en-GB" dirty="0"/>
              <a:t>someone’s glasses within reach?</a:t>
            </a:r>
          </a:p>
          <a:p>
            <a:r>
              <a:rPr lang="en-GB" dirty="0" smtClean="0"/>
              <a:t>Are </a:t>
            </a:r>
            <a:r>
              <a:rPr lang="en-GB" dirty="0"/>
              <a:t>the glasses clean and of the correct strength?</a:t>
            </a:r>
          </a:p>
          <a:p>
            <a:r>
              <a:rPr lang="en-GB" dirty="0" smtClean="0"/>
              <a:t>Are </a:t>
            </a:r>
            <a:r>
              <a:rPr lang="en-GB" dirty="0"/>
              <a:t>glasses clearly labelled ‘for reading’ or ‘distance’ and being used for the right purpose?</a:t>
            </a:r>
          </a:p>
          <a:p>
            <a:endParaRPr lang="en-GB" dirty="0"/>
          </a:p>
        </p:txBody>
      </p:sp>
      <p:sp>
        <p:nvSpPr>
          <p:cNvPr id="4" name="TextBox 3"/>
          <p:cNvSpPr txBox="1"/>
          <p:nvPr/>
        </p:nvSpPr>
        <p:spPr>
          <a:xfrm>
            <a:off x="10314140" y="5737368"/>
            <a:ext cx="2575141" cy="276999"/>
          </a:xfrm>
          <a:prstGeom prst="rect">
            <a:avLst/>
          </a:prstGeom>
          <a:noFill/>
        </p:spPr>
        <p:txBody>
          <a:bodyPr wrap="square" rtlCol="0">
            <a:spAutoFit/>
          </a:bodyPr>
          <a:lstStyle/>
          <a:p>
            <a:r>
              <a:rPr lang="en-GB" sz="1200" dirty="0" smtClean="0"/>
              <a:t>(NICE, 2018)</a:t>
            </a:r>
            <a:endParaRPr lang="en-GB" sz="1200" dirty="0"/>
          </a:p>
        </p:txBody>
      </p:sp>
    </p:spTree>
    <p:extLst>
      <p:ext uri="{BB962C8B-B14F-4D97-AF65-F5344CB8AC3E}">
        <p14:creationId xmlns:p14="http://schemas.microsoft.com/office/powerpoint/2010/main" val="2837173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Prescribed </a:t>
            </a:r>
            <a:r>
              <a:rPr lang="en-GB" dirty="0" smtClean="0"/>
              <a:t>Disengagement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What is it?</a:t>
            </a:r>
          </a:p>
          <a:p>
            <a:r>
              <a:rPr lang="en-GB" dirty="0"/>
              <a:t>“Go home, get your end of life affairs in order, and get acquainted with aged care.”</a:t>
            </a:r>
          </a:p>
          <a:p>
            <a:r>
              <a:rPr lang="en-GB" dirty="0" smtClean="0"/>
              <a:t>Dementia </a:t>
            </a:r>
            <a:r>
              <a:rPr lang="en-GB" dirty="0"/>
              <a:t>is the only illness I know where people are told to </a:t>
            </a:r>
            <a:r>
              <a:rPr lang="en-GB" dirty="0" smtClean="0"/>
              <a:t>go </a:t>
            </a:r>
            <a:r>
              <a:rPr lang="en-GB" dirty="0"/>
              <a:t>home and prepare to die and not fight for their lives!</a:t>
            </a:r>
          </a:p>
          <a:p>
            <a:pPr marL="0" indent="0">
              <a:buNone/>
            </a:pPr>
            <a:r>
              <a:rPr lang="en-GB" b="1" dirty="0"/>
              <a:t>What’s the cost?</a:t>
            </a:r>
          </a:p>
          <a:p>
            <a:r>
              <a:rPr lang="en-GB" dirty="0"/>
              <a:t>Hopelessness for those diagnosed and our families</a:t>
            </a:r>
          </a:p>
          <a:p>
            <a:r>
              <a:rPr lang="en-GB" dirty="0"/>
              <a:t>Person with dementia assumes victimhood, and further disabled and disempowered</a:t>
            </a:r>
          </a:p>
          <a:p>
            <a:r>
              <a:rPr lang="en-GB" dirty="0"/>
              <a:t>It promotes learned helplessness in those diagnosed </a:t>
            </a:r>
          </a:p>
          <a:p>
            <a:r>
              <a:rPr lang="en-GB" dirty="0"/>
              <a:t>Care partner can assume the martyr role, with all the power and control</a:t>
            </a:r>
          </a:p>
        </p:txBody>
      </p:sp>
      <p:sp>
        <p:nvSpPr>
          <p:cNvPr id="4" name="TextBox 3"/>
          <p:cNvSpPr txBox="1"/>
          <p:nvPr/>
        </p:nvSpPr>
        <p:spPr>
          <a:xfrm>
            <a:off x="9432100" y="5877029"/>
            <a:ext cx="2467627" cy="276999"/>
          </a:xfrm>
          <a:prstGeom prst="rect">
            <a:avLst/>
          </a:prstGeom>
          <a:noFill/>
        </p:spPr>
        <p:txBody>
          <a:bodyPr wrap="square" rtlCol="0">
            <a:spAutoFit/>
          </a:bodyPr>
          <a:lstStyle/>
          <a:p>
            <a:r>
              <a:rPr lang="en-GB" sz="1200" dirty="0" smtClean="0"/>
              <a:t>(Low </a:t>
            </a:r>
            <a:r>
              <a:rPr lang="en-GB" sz="1200" i="1" dirty="0" smtClean="0"/>
              <a:t>et al, </a:t>
            </a:r>
            <a:r>
              <a:rPr lang="en-GB" sz="1200" dirty="0" smtClean="0"/>
              <a:t>2015</a:t>
            </a:r>
            <a:r>
              <a:rPr lang="en-GB" sz="1200" i="1" dirty="0" smtClean="0"/>
              <a:t>; </a:t>
            </a:r>
            <a:r>
              <a:rPr lang="en-GB" sz="1200" dirty="0" err="1" smtClean="0"/>
              <a:t>Swaffer</a:t>
            </a:r>
            <a:r>
              <a:rPr lang="en-GB" sz="1200" dirty="0" smtClean="0"/>
              <a:t>, 2015)</a:t>
            </a:r>
            <a:endParaRPr lang="en-GB" sz="1200" dirty="0"/>
          </a:p>
        </p:txBody>
      </p:sp>
    </p:spTree>
    <p:extLst>
      <p:ext uri="{BB962C8B-B14F-4D97-AF65-F5344CB8AC3E}">
        <p14:creationId xmlns:p14="http://schemas.microsoft.com/office/powerpoint/2010/main" val="132249465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cannot afford to keep doing this!</a:t>
            </a:r>
          </a:p>
        </p:txBody>
      </p:sp>
      <p:sp>
        <p:nvSpPr>
          <p:cNvPr id="3" name="Content Placeholder 2"/>
          <p:cNvSpPr>
            <a:spLocks noGrp="1"/>
          </p:cNvSpPr>
          <p:nvPr>
            <p:ph idx="1"/>
          </p:nvPr>
        </p:nvSpPr>
        <p:spPr/>
        <p:txBody>
          <a:bodyPr/>
          <a:lstStyle/>
          <a:p>
            <a:r>
              <a:rPr lang="en-GB" dirty="0"/>
              <a:t>From an economic perspective, the global dementia community simply cannot afford (for now we will forget the human cost!). </a:t>
            </a:r>
          </a:p>
          <a:p>
            <a:r>
              <a:rPr lang="en-GB" dirty="0" smtClean="0"/>
              <a:t>We should not keep promoting the dependence of </a:t>
            </a:r>
            <a:r>
              <a:rPr lang="en-GB" dirty="0"/>
              <a:t>people with dementia from the time of diagnosis onto families, service providers and health care providers and governments.</a:t>
            </a:r>
          </a:p>
          <a:p>
            <a:endParaRPr lang="en-GB" dirty="0"/>
          </a:p>
        </p:txBody>
      </p:sp>
    </p:spTree>
    <p:extLst>
      <p:ext uri="{BB962C8B-B14F-4D97-AF65-F5344CB8AC3E}">
        <p14:creationId xmlns:p14="http://schemas.microsoft.com/office/powerpoint/2010/main" val="31806822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8279" y="651353"/>
            <a:ext cx="9006214" cy="369332"/>
          </a:xfrm>
          <a:prstGeom prst="rect">
            <a:avLst/>
          </a:prstGeom>
          <a:noFill/>
        </p:spPr>
        <p:txBody>
          <a:bodyPr wrap="square" rtlCol="0">
            <a:spAutoFit/>
          </a:bodyPr>
          <a:lstStyle/>
          <a:p>
            <a:r>
              <a:rPr lang="en-GB" dirty="0" smtClean="0"/>
              <a:t>Current Medical Model of Care for People with Dementia based on </a:t>
            </a:r>
            <a:r>
              <a:rPr lang="en-GB" b="1" dirty="0" smtClean="0"/>
              <a:t>Prescribed Disengagement</a:t>
            </a:r>
            <a:endParaRPr lang="en-GB" b="1" dirty="0"/>
          </a:p>
        </p:txBody>
      </p:sp>
      <p:sp>
        <p:nvSpPr>
          <p:cNvPr id="3" name="TextBox 2"/>
          <p:cNvSpPr txBox="1"/>
          <p:nvPr/>
        </p:nvSpPr>
        <p:spPr>
          <a:xfrm>
            <a:off x="2155269" y="916027"/>
            <a:ext cx="7954027" cy="646331"/>
          </a:xfrm>
          <a:prstGeom prst="rect">
            <a:avLst/>
          </a:prstGeom>
          <a:noFill/>
        </p:spPr>
        <p:txBody>
          <a:bodyPr wrap="square" rtlCol="0">
            <a:spAutoFit/>
          </a:bodyPr>
          <a:lstStyle/>
          <a:p>
            <a:pPr algn="ctr"/>
            <a:r>
              <a:rPr lang="en-GB" b="1" dirty="0" smtClean="0"/>
              <a:t>Diagnosis</a:t>
            </a:r>
          </a:p>
          <a:p>
            <a:r>
              <a:rPr lang="en-GB" dirty="0" smtClean="0"/>
              <a:t>Often lengthy process of mis-diagnosis                     Most feared diagnosis in over 65s</a:t>
            </a:r>
            <a:endParaRPr lang="en-GB" dirty="0"/>
          </a:p>
        </p:txBody>
      </p:sp>
      <p:pic>
        <p:nvPicPr>
          <p:cNvPr id="6" name="Picture 5"/>
          <p:cNvPicPr>
            <a:picLocks noChangeAspect="1"/>
          </p:cNvPicPr>
          <p:nvPr/>
        </p:nvPicPr>
        <p:blipFill>
          <a:blip r:embed="rId2"/>
          <a:stretch>
            <a:fillRect/>
          </a:stretch>
        </p:blipFill>
        <p:spPr>
          <a:xfrm rot="10800000">
            <a:off x="5843677" y="1432645"/>
            <a:ext cx="577209" cy="432907"/>
          </a:xfrm>
          <a:prstGeom prst="rect">
            <a:avLst/>
          </a:prstGeom>
        </p:spPr>
      </p:pic>
      <p:sp>
        <p:nvSpPr>
          <p:cNvPr id="8" name="TextBox 7"/>
          <p:cNvSpPr txBox="1"/>
          <p:nvPr/>
        </p:nvSpPr>
        <p:spPr>
          <a:xfrm>
            <a:off x="2257068" y="1792014"/>
            <a:ext cx="7852228" cy="923330"/>
          </a:xfrm>
          <a:prstGeom prst="rect">
            <a:avLst/>
          </a:prstGeom>
          <a:noFill/>
        </p:spPr>
        <p:txBody>
          <a:bodyPr wrap="square" rtlCol="0">
            <a:spAutoFit/>
          </a:bodyPr>
          <a:lstStyle/>
          <a:p>
            <a:pPr algn="ctr"/>
            <a:r>
              <a:rPr lang="en-GB" b="1" dirty="0" smtClean="0"/>
              <a:t>Assessments</a:t>
            </a:r>
          </a:p>
          <a:p>
            <a:r>
              <a:rPr lang="en-GB" dirty="0" smtClean="0"/>
              <a:t>Driving                 Medications          Activities of      Info about Dementia           O.T.</a:t>
            </a:r>
          </a:p>
          <a:p>
            <a:r>
              <a:rPr lang="en-GB" dirty="0"/>
              <a:t> </a:t>
            </a:r>
            <a:r>
              <a:rPr lang="en-GB" dirty="0" smtClean="0"/>
              <a:t>                                                         daily living</a:t>
            </a:r>
            <a:endParaRPr lang="en-GB" dirty="0"/>
          </a:p>
        </p:txBody>
      </p:sp>
      <p:sp>
        <p:nvSpPr>
          <p:cNvPr id="11" name="TextBox 10"/>
          <p:cNvSpPr txBox="1"/>
          <p:nvPr/>
        </p:nvSpPr>
        <p:spPr>
          <a:xfrm>
            <a:off x="2155269" y="3051081"/>
            <a:ext cx="8429224" cy="646331"/>
          </a:xfrm>
          <a:prstGeom prst="rect">
            <a:avLst/>
          </a:prstGeom>
          <a:noFill/>
        </p:spPr>
        <p:txBody>
          <a:bodyPr wrap="square" rtlCol="0">
            <a:spAutoFit/>
          </a:bodyPr>
          <a:lstStyle/>
          <a:p>
            <a:pPr algn="ctr"/>
            <a:r>
              <a:rPr lang="en-GB" b="1" dirty="0" smtClean="0"/>
              <a:t>Prescribed Disengagement</a:t>
            </a:r>
          </a:p>
          <a:p>
            <a:r>
              <a:rPr lang="en-GB" dirty="0" smtClean="0"/>
              <a:t>Not supported to live pre-diagnosis life                Lack of proactive or ethical care pathway</a:t>
            </a:r>
            <a:endParaRPr lang="en-GB" dirty="0"/>
          </a:p>
        </p:txBody>
      </p:sp>
      <p:pic>
        <p:nvPicPr>
          <p:cNvPr id="12" name="Picture 11"/>
          <p:cNvPicPr>
            <a:picLocks noChangeAspect="1"/>
          </p:cNvPicPr>
          <p:nvPr/>
        </p:nvPicPr>
        <p:blipFill>
          <a:blip r:embed="rId3"/>
          <a:stretch>
            <a:fillRect/>
          </a:stretch>
        </p:blipFill>
        <p:spPr>
          <a:xfrm>
            <a:off x="5843677" y="2704556"/>
            <a:ext cx="579170" cy="432854"/>
          </a:xfrm>
          <a:prstGeom prst="rect">
            <a:avLst/>
          </a:prstGeom>
        </p:spPr>
      </p:pic>
      <p:sp>
        <p:nvSpPr>
          <p:cNvPr id="13" name="TextBox 12"/>
          <p:cNvSpPr txBox="1"/>
          <p:nvPr/>
        </p:nvSpPr>
        <p:spPr>
          <a:xfrm>
            <a:off x="1866774" y="3976414"/>
            <a:ext cx="8836112" cy="923330"/>
          </a:xfrm>
          <a:prstGeom prst="rect">
            <a:avLst/>
          </a:prstGeom>
          <a:noFill/>
        </p:spPr>
        <p:txBody>
          <a:bodyPr wrap="square" rtlCol="0">
            <a:spAutoFit/>
          </a:bodyPr>
          <a:lstStyle/>
          <a:p>
            <a:pPr algn="ctr"/>
            <a:r>
              <a:rPr lang="en-GB" b="1" dirty="0" smtClean="0"/>
              <a:t>Referral to Service Provider</a:t>
            </a:r>
          </a:p>
          <a:p>
            <a:r>
              <a:rPr lang="en-GB" dirty="0" smtClean="0"/>
              <a:t>    Alzheimer's Society                      Community Care Provider                  Aged Care Provider</a:t>
            </a:r>
          </a:p>
          <a:p>
            <a:pPr algn="ctr"/>
            <a:endParaRPr lang="en-GB" b="1" dirty="0" smtClean="0"/>
          </a:p>
        </p:txBody>
      </p:sp>
      <p:pic>
        <p:nvPicPr>
          <p:cNvPr id="14" name="Picture 13"/>
          <p:cNvPicPr>
            <a:picLocks noChangeAspect="1"/>
          </p:cNvPicPr>
          <p:nvPr/>
        </p:nvPicPr>
        <p:blipFill>
          <a:blip r:embed="rId4"/>
          <a:stretch>
            <a:fillRect/>
          </a:stretch>
        </p:blipFill>
        <p:spPr>
          <a:xfrm>
            <a:off x="5854558" y="3589805"/>
            <a:ext cx="585267" cy="432854"/>
          </a:xfrm>
          <a:prstGeom prst="rect">
            <a:avLst/>
          </a:prstGeom>
        </p:spPr>
      </p:pic>
      <p:pic>
        <p:nvPicPr>
          <p:cNvPr id="15" name="Picture 14"/>
          <p:cNvPicPr>
            <a:picLocks noChangeAspect="1"/>
          </p:cNvPicPr>
          <p:nvPr/>
        </p:nvPicPr>
        <p:blipFill>
          <a:blip r:embed="rId5"/>
          <a:stretch>
            <a:fillRect/>
          </a:stretch>
        </p:blipFill>
        <p:spPr>
          <a:xfrm>
            <a:off x="5865439" y="4561383"/>
            <a:ext cx="585267" cy="432854"/>
          </a:xfrm>
          <a:prstGeom prst="rect">
            <a:avLst/>
          </a:prstGeom>
        </p:spPr>
      </p:pic>
      <p:sp>
        <p:nvSpPr>
          <p:cNvPr id="16" name="TextBox 15"/>
          <p:cNvSpPr txBox="1"/>
          <p:nvPr/>
        </p:nvSpPr>
        <p:spPr>
          <a:xfrm>
            <a:off x="4813300" y="4899744"/>
            <a:ext cx="3086100" cy="369332"/>
          </a:xfrm>
          <a:prstGeom prst="rect">
            <a:avLst/>
          </a:prstGeom>
          <a:noFill/>
        </p:spPr>
        <p:txBody>
          <a:bodyPr wrap="square" rtlCol="0">
            <a:spAutoFit/>
          </a:bodyPr>
          <a:lstStyle/>
          <a:p>
            <a:r>
              <a:rPr lang="en-GB" b="1" dirty="0" smtClean="0"/>
              <a:t>Advanced Care Directives</a:t>
            </a:r>
            <a:endParaRPr lang="en-GB" b="1" dirty="0"/>
          </a:p>
        </p:txBody>
      </p:sp>
      <p:pic>
        <p:nvPicPr>
          <p:cNvPr id="17" name="Picture 16"/>
          <p:cNvPicPr>
            <a:picLocks noChangeAspect="1"/>
          </p:cNvPicPr>
          <p:nvPr/>
        </p:nvPicPr>
        <p:blipFill>
          <a:blip r:embed="rId6"/>
          <a:stretch>
            <a:fillRect/>
          </a:stretch>
        </p:blipFill>
        <p:spPr>
          <a:xfrm>
            <a:off x="5890548" y="5238219"/>
            <a:ext cx="585267" cy="432854"/>
          </a:xfrm>
          <a:prstGeom prst="rect">
            <a:avLst/>
          </a:prstGeom>
        </p:spPr>
      </p:pic>
      <p:sp>
        <p:nvSpPr>
          <p:cNvPr id="18" name="TextBox 17"/>
          <p:cNvSpPr txBox="1"/>
          <p:nvPr/>
        </p:nvSpPr>
        <p:spPr>
          <a:xfrm>
            <a:off x="2155269" y="5640216"/>
            <a:ext cx="8259122" cy="646331"/>
          </a:xfrm>
          <a:prstGeom prst="rect">
            <a:avLst/>
          </a:prstGeom>
          <a:noFill/>
        </p:spPr>
        <p:txBody>
          <a:bodyPr wrap="square" rtlCol="0">
            <a:spAutoFit/>
          </a:bodyPr>
          <a:lstStyle/>
          <a:p>
            <a:pPr algn="ctr"/>
            <a:r>
              <a:rPr lang="en-GB" b="1" dirty="0" smtClean="0"/>
              <a:t>Aged Care</a:t>
            </a:r>
          </a:p>
          <a:p>
            <a:r>
              <a:rPr lang="en-GB" dirty="0" smtClean="0"/>
              <a:t>Community Care              Respite                           Residential Care            Palliative Care</a:t>
            </a:r>
            <a:endParaRPr lang="en-GB" dirty="0"/>
          </a:p>
        </p:txBody>
      </p:sp>
    </p:spTree>
    <p:extLst>
      <p:ext uri="{BB962C8B-B14F-4D97-AF65-F5344CB8AC3E}">
        <p14:creationId xmlns:p14="http://schemas.microsoft.com/office/powerpoint/2010/main" val="203355085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936" y="751561"/>
            <a:ext cx="6032823" cy="2267211"/>
          </a:xfrm>
        </p:spPr>
        <p:txBody>
          <a:bodyPr>
            <a:noAutofit/>
          </a:bodyPr>
          <a:lstStyle/>
          <a:p>
            <a:r>
              <a:rPr lang="en-GB" sz="2800" dirty="0" smtClean="0"/>
              <a:t>Research has </a:t>
            </a:r>
            <a:r>
              <a:rPr lang="en-GB" dirty="0"/>
              <a:t>b</a:t>
            </a:r>
            <a:r>
              <a:rPr lang="en-GB" sz="2800" dirty="0" smtClean="0"/>
              <a:t>een </a:t>
            </a:r>
            <a:r>
              <a:rPr lang="en-GB" dirty="0"/>
              <a:t>t</a:t>
            </a:r>
            <a:r>
              <a:rPr lang="en-GB" sz="2800" dirty="0" smtClean="0"/>
              <a:t>oo Focused on </a:t>
            </a:r>
            <a:r>
              <a:rPr lang="en-GB" dirty="0"/>
              <a:t>t</a:t>
            </a:r>
            <a:r>
              <a:rPr lang="en-GB" sz="2800" dirty="0" smtClean="0"/>
              <a:t>he Magic Bullet: A Cure</a:t>
            </a:r>
            <a:r>
              <a:rPr lang="en-GB" sz="2800" dirty="0"/>
              <a:t/>
            </a:r>
            <a:br>
              <a:rPr lang="en-GB" sz="2800" dirty="0"/>
            </a:br>
            <a:endParaRPr lang="en-GB" sz="2800" dirty="0"/>
          </a:p>
        </p:txBody>
      </p:sp>
      <p:pic>
        <p:nvPicPr>
          <p:cNvPr id="3" name="Picture Placeholder 2"/>
          <p:cNvPicPr>
            <a:picLocks noGrp="1" noChangeAspect="1"/>
          </p:cNvPicPr>
          <p:nvPr>
            <p:ph type="pic" idx="1"/>
          </p:nvPr>
        </p:nvPicPr>
        <p:blipFill>
          <a:blip r:embed="rId2"/>
          <a:srcRect l="25939" r="25939"/>
          <a:stretch>
            <a:fillRect/>
          </a:stretch>
        </p:blipFill>
        <p:spPr>
          <a:xfrm>
            <a:off x="1568450" y="1003300"/>
            <a:ext cx="3063875" cy="4775200"/>
          </a:xfrm>
          <a:prstGeom prst="rect">
            <a:avLst/>
          </a:prstGeom>
        </p:spPr>
      </p:pic>
      <p:sp>
        <p:nvSpPr>
          <p:cNvPr id="6" name="Text Placeholder 5"/>
          <p:cNvSpPr>
            <a:spLocks noGrp="1"/>
          </p:cNvSpPr>
          <p:nvPr>
            <p:ph type="body" sz="half" idx="2"/>
          </p:nvPr>
        </p:nvSpPr>
        <p:spPr>
          <a:xfrm>
            <a:off x="4734839" y="3887685"/>
            <a:ext cx="6806643" cy="2872194"/>
          </a:xfrm>
        </p:spPr>
        <p:txBody>
          <a:bodyPr>
            <a:noAutofit/>
          </a:bodyPr>
          <a:lstStyle/>
          <a:p>
            <a:r>
              <a:rPr lang="en-GB" sz="2400" dirty="0" smtClean="0"/>
              <a:t>Insufficient </a:t>
            </a:r>
            <a:r>
              <a:rPr lang="en-GB" sz="2400" dirty="0"/>
              <a:t>research on improving care, and promoting independence with active disability support, or on reversing</a:t>
            </a:r>
            <a:r>
              <a:rPr lang="en-GB" sz="2400" dirty="0" smtClean="0"/>
              <a:t>/ slowing </a:t>
            </a:r>
            <a:r>
              <a:rPr lang="en-GB" sz="2400" dirty="0"/>
              <a:t>down cognitive decline. </a:t>
            </a:r>
            <a:br>
              <a:rPr lang="en-GB" sz="2400" dirty="0"/>
            </a:br>
            <a:endParaRPr lang="en-GB" sz="2400" dirty="0"/>
          </a:p>
        </p:txBody>
      </p:sp>
      <p:sp>
        <p:nvSpPr>
          <p:cNvPr id="4" name="TextBox 3"/>
          <p:cNvSpPr txBox="1"/>
          <p:nvPr/>
        </p:nvSpPr>
        <p:spPr>
          <a:xfrm>
            <a:off x="9421030" y="5767192"/>
            <a:ext cx="2120452" cy="276999"/>
          </a:xfrm>
          <a:prstGeom prst="rect">
            <a:avLst/>
          </a:prstGeom>
          <a:noFill/>
        </p:spPr>
        <p:txBody>
          <a:bodyPr wrap="none" rtlCol="0">
            <a:spAutoFit/>
          </a:bodyPr>
          <a:lstStyle/>
          <a:p>
            <a:r>
              <a:rPr lang="en-GB" sz="1200" dirty="0" smtClean="0"/>
              <a:t>(University of Cambridge, 2019)</a:t>
            </a:r>
            <a:endParaRPr lang="en-GB" sz="1200" dirty="0"/>
          </a:p>
        </p:txBody>
      </p:sp>
    </p:spTree>
    <p:extLst>
      <p:ext uri="{BB962C8B-B14F-4D97-AF65-F5344CB8AC3E}">
        <p14:creationId xmlns:p14="http://schemas.microsoft.com/office/powerpoint/2010/main" val="263155720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Solutions ahead</a:t>
            </a:r>
            <a:endParaRPr lang="en-GB" dirty="0"/>
          </a:p>
        </p:txBody>
      </p:sp>
      <p:sp>
        <p:nvSpPr>
          <p:cNvPr id="3" name="Content Placeholder 2"/>
          <p:cNvSpPr>
            <a:spLocks noGrp="1"/>
          </p:cNvSpPr>
          <p:nvPr>
            <p:ph idx="1"/>
          </p:nvPr>
        </p:nvSpPr>
        <p:spPr/>
        <p:txBody>
          <a:bodyPr>
            <a:normAutofit fontScale="92500"/>
          </a:bodyPr>
          <a:lstStyle/>
          <a:p>
            <a:r>
              <a:rPr lang="en-GB" dirty="0"/>
              <a:t>Significant change will be needed to manage the cost of dementia </a:t>
            </a:r>
          </a:p>
          <a:p>
            <a:r>
              <a:rPr lang="en-GB" dirty="0"/>
              <a:t>Providers will have to become flexible &amp; proactive</a:t>
            </a:r>
          </a:p>
          <a:p>
            <a:r>
              <a:rPr lang="en-GB" dirty="0"/>
              <a:t>New business models and a social/disability model of care will be needed, including rehabilitation</a:t>
            </a:r>
          </a:p>
          <a:p>
            <a:r>
              <a:rPr lang="en-GB" dirty="0"/>
              <a:t>A blending of community, respite &amp; residential including age appropriate services</a:t>
            </a:r>
          </a:p>
          <a:p>
            <a:r>
              <a:rPr lang="en-GB" dirty="0"/>
              <a:t>A shift in policy,  organisational and workforce culture needed to meet the consumers demands and ensure our human rights</a:t>
            </a:r>
          </a:p>
          <a:p>
            <a:endParaRPr lang="en-GB" dirty="0"/>
          </a:p>
        </p:txBody>
      </p:sp>
    </p:spTree>
    <p:extLst>
      <p:ext uri="{BB962C8B-B14F-4D97-AF65-F5344CB8AC3E}">
        <p14:creationId xmlns:p14="http://schemas.microsoft.com/office/powerpoint/2010/main" val="375810673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Human </a:t>
            </a:r>
            <a:r>
              <a:rPr lang="en-GB" dirty="0" smtClean="0"/>
              <a:t>Rights </a:t>
            </a:r>
            <a:r>
              <a:rPr lang="en-GB" dirty="0"/>
              <a:t>in </a:t>
            </a:r>
            <a:r>
              <a:rPr lang="en-GB" dirty="0" smtClean="0"/>
              <a:t>Dementia </a:t>
            </a:r>
            <a:r>
              <a:rPr lang="en-GB" dirty="0"/>
              <a:t>C</a:t>
            </a:r>
            <a:r>
              <a:rPr lang="en-GB" dirty="0" smtClean="0"/>
              <a:t>are </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Timely diagnosis</a:t>
            </a:r>
          </a:p>
          <a:p>
            <a:r>
              <a:rPr lang="en-GB" dirty="0"/>
              <a:t>No more </a:t>
            </a:r>
            <a:r>
              <a:rPr lang="en-GB" b="1" dirty="0"/>
              <a:t>Prescribed </a:t>
            </a:r>
            <a:r>
              <a:rPr lang="en-GB" b="1" dirty="0" smtClean="0"/>
              <a:t>Disengagement</a:t>
            </a:r>
            <a:endParaRPr lang="en-GB" b="1" dirty="0"/>
          </a:p>
          <a:p>
            <a:r>
              <a:rPr lang="en-GB" dirty="0"/>
              <a:t>No more segregation in secure dementia </a:t>
            </a:r>
            <a:r>
              <a:rPr lang="en-GB" dirty="0" smtClean="0"/>
              <a:t>units (is this practical?)</a:t>
            </a:r>
            <a:endParaRPr lang="en-GB" dirty="0"/>
          </a:p>
          <a:p>
            <a:r>
              <a:rPr lang="en-GB" dirty="0"/>
              <a:t>Rehabilitation immediately post diagnosis &amp; proactive disability support</a:t>
            </a:r>
          </a:p>
          <a:p>
            <a:r>
              <a:rPr lang="en-GB" dirty="0"/>
              <a:t>Phasing out all Institutional care</a:t>
            </a:r>
          </a:p>
          <a:p>
            <a:r>
              <a:rPr lang="en-GB" dirty="0"/>
              <a:t>ALL health care staff are fully competent in dementia</a:t>
            </a:r>
          </a:p>
          <a:p>
            <a:r>
              <a:rPr lang="en-GB" dirty="0"/>
              <a:t>Research for risk reduction and care as much as for a </a:t>
            </a:r>
            <a:r>
              <a:rPr lang="en-GB" dirty="0" smtClean="0"/>
              <a:t>cure                  </a:t>
            </a:r>
            <a:r>
              <a:rPr lang="en-GB" sz="1200" dirty="0" smtClean="0"/>
              <a:t>(</a:t>
            </a:r>
            <a:r>
              <a:rPr lang="en-GB" sz="1200" dirty="0" err="1" smtClean="0"/>
              <a:t>Swaffer</a:t>
            </a:r>
            <a:r>
              <a:rPr lang="en-GB" sz="1200" dirty="0" smtClean="0"/>
              <a:t>, 2018)</a:t>
            </a:r>
            <a:endParaRPr lang="en-GB" sz="1200" dirty="0"/>
          </a:p>
        </p:txBody>
      </p:sp>
    </p:spTree>
    <p:extLst>
      <p:ext uri="{BB962C8B-B14F-4D97-AF65-F5344CB8AC3E}">
        <p14:creationId xmlns:p14="http://schemas.microsoft.com/office/powerpoint/2010/main" val="8133282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Dementia </a:t>
            </a:r>
            <a:r>
              <a:rPr lang="en-GB" dirty="0"/>
              <a:t>F</a:t>
            </a:r>
            <a:r>
              <a:rPr lang="en-GB" dirty="0" smtClean="0"/>
              <a:t>riendly? Dementia Capable? </a:t>
            </a:r>
            <a:endParaRPr lang="en-GB" dirty="0"/>
          </a:p>
        </p:txBody>
      </p:sp>
      <p:sp>
        <p:nvSpPr>
          <p:cNvPr id="3" name="Content Placeholder 2"/>
          <p:cNvSpPr>
            <a:spLocks noGrp="1"/>
          </p:cNvSpPr>
          <p:nvPr>
            <p:ph idx="1"/>
          </p:nvPr>
        </p:nvSpPr>
        <p:spPr/>
        <p:txBody>
          <a:bodyPr>
            <a:normAutofit fontScale="92500"/>
          </a:bodyPr>
          <a:lstStyle/>
          <a:p>
            <a:r>
              <a:rPr lang="en-GB" b="1" dirty="0" smtClean="0"/>
              <a:t>Dementia capable</a:t>
            </a:r>
            <a:r>
              <a:rPr lang="en-GB" dirty="0" smtClean="0"/>
              <a:t>: A system set up to ‘deal’ with individuals who have dementia</a:t>
            </a:r>
            <a:endParaRPr lang="en-GB" dirty="0"/>
          </a:p>
          <a:p>
            <a:r>
              <a:rPr lang="en-GB" dirty="0" smtClean="0"/>
              <a:t>A dementia-capable </a:t>
            </a:r>
            <a:r>
              <a:rPr lang="en-GB" dirty="0"/>
              <a:t>system may demonstrate excellence in addressing all of the needs, but the living experience of the person may be overlooked. </a:t>
            </a:r>
            <a:endParaRPr lang="en-GB" dirty="0" smtClean="0"/>
          </a:p>
          <a:p>
            <a:r>
              <a:rPr lang="en-GB" b="1" dirty="0" smtClean="0"/>
              <a:t>Dementia friendly: </a:t>
            </a:r>
            <a:r>
              <a:rPr lang="en-GB" dirty="0" smtClean="0"/>
              <a:t>a system which </a:t>
            </a:r>
            <a:r>
              <a:rPr lang="en-GB" dirty="0"/>
              <a:t>focuses on the living experience, we run the risk of reducing the person-to-person interaction to an impersonal “service-need” relationship. </a:t>
            </a:r>
            <a:endParaRPr lang="en-GB" dirty="0" smtClean="0"/>
          </a:p>
          <a:p>
            <a:r>
              <a:rPr lang="en-GB" dirty="0" smtClean="0"/>
              <a:t>In </a:t>
            </a:r>
            <a:r>
              <a:rPr lang="en-GB" dirty="0"/>
              <a:t>another light, the living environment influences the manifestation of abilities and disabilities (or special needs</a:t>
            </a:r>
            <a:r>
              <a:rPr lang="en-GB" dirty="0" smtClean="0"/>
              <a:t>) – medical versus social model!!!!</a:t>
            </a:r>
            <a:endParaRPr lang="en-GB" dirty="0"/>
          </a:p>
        </p:txBody>
      </p:sp>
      <p:sp>
        <p:nvSpPr>
          <p:cNvPr id="4" name="Footer Placeholder 3"/>
          <p:cNvSpPr>
            <a:spLocks noGrp="1"/>
          </p:cNvSpPr>
          <p:nvPr>
            <p:ph type="ftr" sz="quarter" idx="11"/>
          </p:nvPr>
        </p:nvSpPr>
        <p:spPr>
          <a:xfrm>
            <a:off x="10038568" y="5867401"/>
            <a:ext cx="7305900" cy="279400"/>
          </a:xfrm>
        </p:spPr>
        <p:txBody>
          <a:bodyPr/>
          <a:lstStyle/>
          <a:p>
            <a:r>
              <a:rPr lang="en-US" sz="1200" dirty="0" smtClean="0"/>
              <a:t>(Lin and Lewis, 2015)</a:t>
            </a:r>
            <a:endParaRPr lang="en-US" sz="1200" dirty="0"/>
          </a:p>
        </p:txBody>
      </p:sp>
    </p:spTree>
    <p:extLst>
      <p:ext uri="{BB962C8B-B14F-4D97-AF65-F5344CB8AC3E}">
        <p14:creationId xmlns:p14="http://schemas.microsoft.com/office/powerpoint/2010/main" val="139492175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Positivity</a:t>
            </a:r>
            <a:endParaRPr lang="en-GB" dirty="0"/>
          </a:p>
        </p:txBody>
      </p:sp>
      <p:sp>
        <p:nvSpPr>
          <p:cNvPr id="3" name="Content Placeholder 2"/>
          <p:cNvSpPr>
            <a:spLocks noGrp="1"/>
          </p:cNvSpPr>
          <p:nvPr>
            <p:ph idx="1"/>
          </p:nvPr>
        </p:nvSpPr>
        <p:spPr>
          <a:xfrm>
            <a:off x="1295402" y="2950632"/>
            <a:ext cx="9601196" cy="3318936"/>
          </a:xfrm>
        </p:spPr>
        <p:txBody>
          <a:bodyPr/>
          <a:lstStyle/>
          <a:p>
            <a:r>
              <a:rPr lang="en-GB" dirty="0"/>
              <a:t>In order to better illustrate the necessity of dementia positivity, let us first picture what a society that is dementia capable and dementia friendly, but not dementia positive would be like. This hypothetical society would have the following: </a:t>
            </a:r>
          </a:p>
          <a:p>
            <a:endParaRPr lang="en-GB" dirty="0"/>
          </a:p>
        </p:txBody>
      </p:sp>
      <p:sp>
        <p:nvSpPr>
          <p:cNvPr id="4" name="TextBox 3"/>
          <p:cNvSpPr txBox="1"/>
          <p:nvPr/>
        </p:nvSpPr>
        <p:spPr>
          <a:xfrm>
            <a:off x="9919567" y="5636713"/>
            <a:ext cx="1954061" cy="276999"/>
          </a:xfrm>
          <a:prstGeom prst="rect">
            <a:avLst/>
          </a:prstGeom>
          <a:noFill/>
        </p:spPr>
        <p:txBody>
          <a:bodyPr wrap="square" rtlCol="0">
            <a:spAutoFit/>
          </a:bodyPr>
          <a:lstStyle/>
          <a:p>
            <a:pPr lvl="0"/>
            <a:r>
              <a:rPr lang="en-US" sz="1200">
                <a:solidFill>
                  <a:prstClr val="black"/>
                </a:solidFill>
              </a:rPr>
              <a:t>(Lin and Lewis, 2015)</a:t>
            </a:r>
            <a:endParaRPr lang="en-US" sz="1200" dirty="0">
              <a:solidFill>
                <a:prstClr val="black"/>
              </a:solidFill>
            </a:endParaRPr>
          </a:p>
        </p:txBody>
      </p:sp>
    </p:spTree>
    <p:extLst>
      <p:ext uri="{BB962C8B-B14F-4D97-AF65-F5344CB8AC3E}">
        <p14:creationId xmlns:p14="http://schemas.microsoft.com/office/powerpoint/2010/main" val="20652965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Dementia </a:t>
            </a:r>
            <a:r>
              <a:rPr lang="en-GB" dirty="0"/>
              <a:t>P</a:t>
            </a:r>
            <a:r>
              <a:rPr lang="en-GB" dirty="0" smtClean="0"/>
              <a:t>ositivity? </a:t>
            </a:r>
            <a:endParaRPr lang="en-GB" dirty="0"/>
          </a:p>
        </p:txBody>
      </p:sp>
      <p:sp>
        <p:nvSpPr>
          <p:cNvPr id="3" name="Content Placeholder 2"/>
          <p:cNvSpPr>
            <a:spLocks noGrp="1"/>
          </p:cNvSpPr>
          <p:nvPr>
            <p:ph idx="1"/>
          </p:nvPr>
        </p:nvSpPr>
        <p:spPr>
          <a:xfrm>
            <a:off x="886091" y="2616493"/>
            <a:ext cx="10110715" cy="3352507"/>
          </a:xfrm>
        </p:spPr>
        <p:txBody>
          <a:bodyPr>
            <a:normAutofit fontScale="92500" lnSpcReduction="20000"/>
          </a:bodyPr>
          <a:lstStyle/>
          <a:p>
            <a:pPr>
              <a:buFont typeface="Arial" panose="020B0604020202020204" pitchFamily="34" charset="0"/>
              <a:buChar char="•"/>
            </a:pPr>
            <a:r>
              <a:rPr lang="en-GB" dirty="0"/>
              <a:t>A</a:t>
            </a:r>
            <a:r>
              <a:rPr lang="en-GB" dirty="0" smtClean="0"/>
              <a:t> </a:t>
            </a:r>
            <a:r>
              <a:rPr lang="en-GB" dirty="0"/>
              <a:t>sufficient number of highly trained staff and providers (e.g., health care, social services, private sectors) equipped with dementia-specific knowledge, skills, and competencies, paired with diverse programs and services tailored to address the special needs of </a:t>
            </a:r>
            <a:r>
              <a:rPr lang="en-GB" dirty="0" smtClean="0"/>
              <a:t>PWDs (persons with Dementia) </a:t>
            </a:r>
            <a:r>
              <a:rPr lang="en-GB" dirty="0"/>
              <a:t>and their families; </a:t>
            </a:r>
            <a:endParaRPr lang="en-GB" dirty="0" smtClean="0"/>
          </a:p>
          <a:p>
            <a:pPr>
              <a:buFont typeface="Arial" panose="020B0604020202020204" pitchFamily="34" charset="0"/>
              <a:buChar char="•"/>
            </a:pPr>
            <a:r>
              <a:rPr lang="en-GB" dirty="0"/>
              <a:t>C</a:t>
            </a:r>
            <a:r>
              <a:rPr lang="en-GB" dirty="0" smtClean="0"/>
              <a:t>ommunities </a:t>
            </a:r>
            <a:r>
              <a:rPr lang="en-GB" dirty="0"/>
              <a:t>consisting of people who are aware of dementia, knowing how to help and to interact respectfully with PWDs; </a:t>
            </a:r>
            <a:endParaRPr lang="en-GB" dirty="0" smtClean="0"/>
          </a:p>
          <a:p>
            <a:pPr>
              <a:buFont typeface="Arial" panose="020B0604020202020204" pitchFamily="34" charset="0"/>
              <a:buChar char="•"/>
            </a:pPr>
            <a:r>
              <a:rPr lang="en-GB" dirty="0"/>
              <a:t>O</a:t>
            </a:r>
            <a:r>
              <a:rPr lang="en-GB" dirty="0" smtClean="0"/>
              <a:t>pportunities </a:t>
            </a:r>
            <a:r>
              <a:rPr lang="en-GB" dirty="0"/>
              <a:t>for PWDs and their families to remain engaged with society; </a:t>
            </a:r>
            <a:endParaRPr lang="en-GB" dirty="0" smtClean="0"/>
          </a:p>
          <a:p>
            <a:pPr>
              <a:buFont typeface="Arial" panose="020B0604020202020204" pitchFamily="34" charset="0"/>
              <a:buChar char="•"/>
            </a:pPr>
            <a:r>
              <a:rPr lang="en-GB" dirty="0"/>
              <a:t>E</a:t>
            </a:r>
            <a:r>
              <a:rPr lang="en-GB" dirty="0" smtClean="0"/>
              <a:t>nvironmental </a:t>
            </a:r>
            <a:r>
              <a:rPr lang="en-GB" dirty="0"/>
              <a:t>modifications to ensure safety and accessibility; and </a:t>
            </a:r>
            <a:endParaRPr lang="en-GB" dirty="0" smtClean="0"/>
          </a:p>
          <a:p>
            <a:pPr>
              <a:buFont typeface="Arial" panose="020B0604020202020204" pitchFamily="34" charset="0"/>
              <a:buChar char="•"/>
            </a:pPr>
            <a:r>
              <a:rPr lang="en-GB" dirty="0"/>
              <a:t>A</a:t>
            </a:r>
            <a:r>
              <a:rPr lang="en-GB" dirty="0" smtClean="0"/>
              <a:t>ctivities </a:t>
            </a:r>
            <a:r>
              <a:rPr lang="en-GB" dirty="0"/>
              <a:t>and places PWDs and their families would enjoy. </a:t>
            </a:r>
          </a:p>
        </p:txBody>
      </p:sp>
      <p:sp>
        <p:nvSpPr>
          <p:cNvPr id="4" name="Footer Placeholder 3"/>
          <p:cNvSpPr>
            <a:spLocks noGrp="1"/>
          </p:cNvSpPr>
          <p:nvPr>
            <p:ph type="ftr" sz="quarter" idx="11"/>
          </p:nvPr>
        </p:nvSpPr>
        <p:spPr>
          <a:xfrm>
            <a:off x="10013516" y="5829300"/>
            <a:ext cx="7305900" cy="279400"/>
          </a:xfrm>
        </p:spPr>
        <p:txBody>
          <a:bodyPr/>
          <a:lstStyle/>
          <a:p>
            <a:r>
              <a:rPr lang="en-US" sz="1200" dirty="0" smtClean="0"/>
              <a:t>(Lin and Lewis, 2015)</a:t>
            </a:r>
            <a:endParaRPr lang="en-US" sz="1200" dirty="0"/>
          </a:p>
        </p:txBody>
      </p:sp>
    </p:spTree>
    <p:extLst>
      <p:ext uri="{BB962C8B-B14F-4D97-AF65-F5344CB8AC3E}">
        <p14:creationId xmlns:p14="http://schemas.microsoft.com/office/powerpoint/2010/main" val="427794255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Dementia </a:t>
            </a:r>
            <a:r>
              <a:rPr lang="en-GB" dirty="0"/>
              <a:t>P</a:t>
            </a:r>
            <a:r>
              <a:rPr lang="en-GB" dirty="0" smtClean="0"/>
              <a:t>ositivity? </a:t>
            </a:r>
            <a:endParaRPr lang="en-GB" dirty="0"/>
          </a:p>
        </p:txBody>
      </p:sp>
      <p:sp>
        <p:nvSpPr>
          <p:cNvPr id="3" name="Content Placeholder 2"/>
          <p:cNvSpPr>
            <a:spLocks noGrp="1"/>
          </p:cNvSpPr>
          <p:nvPr>
            <p:ph idx="1"/>
          </p:nvPr>
        </p:nvSpPr>
        <p:spPr>
          <a:xfrm>
            <a:off x="1052583" y="2716284"/>
            <a:ext cx="10086833" cy="2668516"/>
          </a:xfrm>
        </p:spPr>
        <p:txBody>
          <a:bodyPr>
            <a:normAutofit/>
          </a:bodyPr>
          <a:lstStyle/>
          <a:p>
            <a:pPr marL="0" indent="0">
              <a:buNone/>
            </a:pPr>
            <a:r>
              <a:rPr lang="en-GB" sz="2400" dirty="0"/>
              <a:t>At first glance, this society seems to have everything to ensure a good life for PWDs and their families. However, without dementia positivity, it is merely a society that tolerates and respects differences. It is merely a society that supports or takes care of its members. </a:t>
            </a:r>
            <a:endParaRPr lang="en-GB" sz="2400" dirty="0" smtClean="0"/>
          </a:p>
          <a:p>
            <a:pPr marL="0" indent="0">
              <a:buNone/>
            </a:pPr>
            <a:r>
              <a:rPr lang="en-GB" sz="2400" dirty="0" smtClean="0"/>
              <a:t>It </a:t>
            </a:r>
            <a:r>
              <a:rPr lang="en-GB" sz="2400" dirty="0"/>
              <a:t>is not a society that truly sees PWDs as equal contributors.</a:t>
            </a:r>
          </a:p>
          <a:p>
            <a:pPr marL="0" indent="0">
              <a:buNone/>
            </a:pPr>
            <a:endParaRPr lang="en-GB" sz="2400" dirty="0"/>
          </a:p>
        </p:txBody>
      </p:sp>
      <p:sp>
        <p:nvSpPr>
          <p:cNvPr id="4" name="Footer Placeholder 3"/>
          <p:cNvSpPr>
            <a:spLocks noGrp="1"/>
          </p:cNvSpPr>
          <p:nvPr>
            <p:ph type="ftr" sz="quarter" idx="11"/>
          </p:nvPr>
        </p:nvSpPr>
        <p:spPr>
          <a:xfrm>
            <a:off x="9762996" y="5806162"/>
            <a:ext cx="7305900" cy="279400"/>
          </a:xfrm>
        </p:spPr>
        <p:txBody>
          <a:bodyPr/>
          <a:lstStyle/>
          <a:p>
            <a:r>
              <a:rPr lang="en-US" sz="1200" dirty="0" smtClean="0"/>
              <a:t>( Lin</a:t>
            </a:r>
            <a:r>
              <a:rPr lang="en-US" sz="1200" dirty="0"/>
              <a:t> </a:t>
            </a:r>
            <a:r>
              <a:rPr lang="en-US" sz="1200" dirty="0" smtClean="0"/>
              <a:t>and Lewis, 2015)</a:t>
            </a:r>
            <a:endParaRPr lang="en-US" sz="1200" dirty="0"/>
          </a:p>
        </p:txBody>
      </p:sp>
    </p:spTree>
    <p:extLst>
      <p:ext uri="{BB962C8B-B14F-4D97-AF65-F5344CB8AC3E}">
        <p14:creationId xmlns:p14="http://schemas.microsoft.com/office/powerpoint/2010/main" val="188926355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Sensory loss and dementia friendly communities</a:t>
            </a:r>
            <a:endParaRPr lang="en-GB" dirty="0"/>
          </a:p>
        </p:txBody>
      </p:sp>
      <p:sp>
        <p:nvSpPr>
          <p:cNvPr id="3" name="Content Placeholder 2"/>
          <p:cNvSpPr>
            <a:spLocks noGrp="1"/>
          </p:cNvSpPr>
          <p:nvPr>
            <p:ph idx="1"/>
          </p:nvPr>
        </p:nvSpPr>
        <p:spPr/>
        <p:txBody>
          <a:bodyPr>
            <a:normAutofit/>
          </a:bodyPr>
          <a:lstStyle/>
          <a:p>
            <a:r>
              <a:rPr lang="en-GB" sz="2000" dirty="0" smtClean="0"/>
              <a:t>As we can see, people will need a lot of support to access their immediate environment, leave alone their community and wider world.</a:t>
            </a:r>
          </a:p>
          <a:p>
            <a:endParaRPr lang="en-GB" sz="2000" dirty="0"/>
          </a:p>
          <a:p>
            <a:endParaRPr lang="en-GB" sz="2000" dirty="0"/>
          </a:p>
        </p:txBody>
      </p:sp>
      <p:pic>
        <p:nvPicPr>
          <p:cNvPr id="4" name="Picture 3"/>
          <p:cNvPicPr>
            <a:picLocks noChangeAspect="1"/>
          </p:cNvPicPr>
          <p:nvPr/>
        </p:nvPicPr>
        <p:blipFill>
          <a:blip r:embed="rId2"/>
          <a:stretch>
            <a:fillRect/>
          </a:stretch>
        </p:blipFill>
        <p:spPr>
          <a:xfrm>
            <a:off x="4425358" y="3366624"/>
            <a:ext cx="4568517" cy="2178831"/>
          </a:xfrm>
          <a:prstGeom prst="rect">
            <a:avLst/>
          </a:prstGeom>
        </p:spPr>
      </p:pic>
    </p:spTree>
    <p:extLst>
      <p:ext uri="{BB962C8B-B14F-4D97-AF65-F5344CB8AC3E}">
        <p14:creationId xmlns:p14="http://schemas.microsoft.com/office/powerpoint/2010/main" val="138865326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Theories and Approaches Could Link to These?</a:t>
            </a:r>
            <a:endParaRPr lang="en-GB" dirty="0"/>
          </a:p>
        </p:txBody>
      </p:sp>
      <p:sp>
        <p:nvSpPr>
          <p:cNvPr id="3" name="Content Placeholder 2"/>
          <p:cNvSpPr>
            <a:spLocks noGrp="1"/>
          </p:cNvSpPr>
          <p:nvPr>
            <p:ph idx="1"/>
          </p:nvPr>
        </p:nvSpPr>
        <p:spPr/>
        <p:txBody>
          <a:bodyPr>
            <a:normAutofit fontScale="70000" lnSpcReduction="20000"/>
          </a:bodyPr>
          <a:lstStyle/>
          <a:p>
            <a:r>
              <a:rPr lang="en-GB" dirty="0"/>
              <a:t>Activity as part of the whole day</a:t>
            </a:r>
          </a:p>
          <a:p>
            <a:r>
              <a:rPr lang="en-GB" dirty="0"/>
              <a:t>Creative arts</a:t>
            </a:r>
          </a:p>
          <a:p>
            <a:r>
              <a:rPr lang="en-GB" dirty="0"/>
              <a:t>Movement and exercise</a:t>
            </a:r>
          </a:p>
          <a:p>
            <a:r>
              <a:rPr lang="en-GB" dirty="0"/>
              <a:t>Activity resources and approaches</a:t>
            </a:r>
          </a:p>
          <a:p>
            <a:r>
              <a:rPr lang="en-GB" dirty="0"/>
              <a:t>Involving friends and family</a:t>
            </a:r>
          </a:p>
          <a:p>
            <a:r>
              <a:rPr lang="en-GB" dirty="0"/>
              <a:t>Activity in the later stages of dementia</a:t>
            </a:r>
          </a:p>
          <a:p>
            <a:r>
              <a:rPr lang="en-GB" dirty="0"/>
              <a:t>Developing community links</a:t>
            </a:r>
          </a:p>
          <a:p>
            <a:r>
              <a:rPr lang="en-GB" dirty="0"/>
              <a:t>Culture and </a:t>
            </a:r>
            <a:r>
              <a:rPr lang="en-GB" dirty="0" smtClean="0"/>
              <a:t>religion</a:t>
            </a:r>
          </a:p>
          <a:p>
            <a:r>
              <a:rPr lang="en-GB" dirty="0" smtClean="0"/>
              <a:t>Reminiscence</a:t>
            </a:r>
            <a:endParaRPr lang="en-GB" dirty="0"/>
          </a:p>
          <a:p>
            <a:endParaRPr lang="en-GB" dirty="0"/>
          </a:p>
        </p:txBody>
      </p:sp>
    </p:spTree>
    <p:extLst>
      <p:ext uri="{BB962C8B-B14F-4D97-AF65-F5344CB8AC3E}">
        <p14:creationId xmlns:p14="http://schemas.microsoft.com/office/powerpoint/2010/main" val="215527540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Could Help?</a:t>
            </a:r>
            <a:endParaRPr lang="en-GB" dirty="0"/>
          </a:p>
        </p:txBody>
      </p:sp>
      <p:sp>
        <p:nvSpPr>
          <p:cNvPr id="3" name="Content Placeholder 2"/>
          <p:cNvSpPr>
            <a:spLocks noGrp="1"/>
          </p:cNvSpPr>
          <p:nvPr>
            <p:ph idx="1"/>
          </p:nvPr>
        </p:nvSpPr>
        <p:spPr>
          <a:xfrm>
            <a:off x="698269" y="2556932"/>
            <a:ext cx="10198328" cy="3318936"/>
          </a:xfrm>
        </p:spPr>
        <p:txBody>
          <a:bodyPr>
            <a:normAutofit fontScale="92500" lnSpcReduction="20000"/>
          </a:bodyPr>
          <a:lstStyle/>
          <a:p>
            <a:pPr marL="0" indent="0">
              <a:buNone/>
            </a:pPr>
            <a:r>
              <a:rPr lang="en-GB" dirty="0" smtClean="0"/>
              <a:t>Dementia Cafes </a:t>
            </a:r>
            <a:r>
              <a:rPr lang="en-GB" dirty="0">
                <a:hlinkClick r:id="rId2"/>
              </a:rPr>
              <a:t>https://</a:t>
            </a:r>
            <a:r>
              <a:rPr lang="en-GB" dirty="0" smtClean="0">
                <a:hlinkClick r:id="rId2"/>
              </a:rPr>
              <a:t>www.youtube.com/watch?v=3DhzCaj5MWc</a:t>
            </a:r>
            <a:endParaRPr lang="en-GB" dirty="0" smtClean="0"/>
          </a:p>
          <a:p>
            <a:pPr marL="0" indent="0">
              <a:buNone/>
            </a:pPr>
            <a:r>
              <a:rPr lang="en-GB" dirty="0"/>
              <a:t> </a:t>
            </a:r>
            <a:r>
              <a:rPr lang="en-GB" dirty="0" smtClean="0"/>
              <a:t>                        </a:t>
            </a:r>
            <a:r>
              <a:rPr lang="en-GB" dirty="0" smtClean="0">
                <a:hlinkClick r:id="rId3"/>
              </a:rPr>
              <a:t>https</a:t>
            </a:r>
            <a:r>
              <a:rPr lang="en-GB" dirty="0">
                <a:hlinkClick r:id="rId3"/>
              </a:rPr>
              <a:t>://</a:t>
            </a:r>
            <a:r>
              <a:rPr lang="en-GB" dirty="0" smtClean="0">
                <a:hlinkClick r:id="rId3"/>
              </a:rPr>
              <a:t>www.youtube.com/watch?v=FoP5ppTkOow</a:t>
            </a:r>
            <a:endParaRPr lang="en-GB" dirty="0" smtClean="0"/>
          </a:p>
          <a:p>
            <a:pPr marL="0" indent="0">
              <a:buNone/>
            </a:pPr>
            <a:endParaRPr lang="en-GB" dirty="0" smtClean="0"/>
          </a:p>
          <a:p>
            <a:pPr marL="0" indent="0">
              <a:buNone/>
            </a:pPr>
            <a:r>
              <a:rPr lang="en-GB" dirty="0" smtClean="0"/>
              <a:t>Dementia and Music </a:t>
            </a:r>
            <a:r>
              <a:rPr lang="en-GB" dirty="0">
                <a:hlinkClick r:id="rId4"/>
              </a:rPr>
              <a:t>https://</a:t>
            </a:r>
            <a:r>
              <a:rPr lang="en-GB" dirty="0" smtClean="0">
                <a:hlinkClick r:id="rId4"/>
              </a:rPr>
              <a:t>www.youtube.com/watch?v=kIJQfjKDl9M</a:t>
            </a:r>
            <a:endParaRPr lang="en-GB" dirty="0" smtClean="0"/>
          </a:p>
          <a:p>
            <a:pPr marL="0" indent="0">
              <a:buNone/>
            </a:pPr>
            <a:endParaRPr lang="en-GB" dirty="0" smtClean="0"/>
          </a:p>
          <a:p>
            <a:pPr marL="0" indent="0">
              <a:buNone/>
            </a:pPr>
            <a:r>
              <a:rPr lang="en-GB" dirty="0" smtClean="0"/>
              <a:t>Dementia Friendly Communities </a:t>
            </a:r>
            <a:r>
              <a:rPr lang="en-GB" dirty="0">
                <a:hlinkClick r:id="rId5"/>
              </a:rPr>
              <a:t>https://</a:t>
            </a:r>
            <a:r>
              <a:rPr lang="en-GB" dirty="0" smtClean="0">
                <a:hlinkClick r:id="rId5"/>
              </a:rPr>
              <a:t>www.youtube.com/watch?v=3PEXc63RF9c</a:t>
            </a:r>
            <a:endParaRPr lang="en-GB" dirty="0" smtClean="0"/>
          </a:p>
          <a:p>
            <a:pPr marL="0" indent="0">
              <a:buNone/>
            </a:pPr>
            <a:endParaRPr lang="en-GB" dirty="0" smtClean="0"/>
          </a:p>
          <a:p>
            <a:pPr marL="0" indent="0">
              <a:buNone/>
            </a:pPr>
            <a:r>
              <a:rPr lang="en-GB" dirty="0" smtClean="0"/>
              <a:t>Dementia Villages </a:t>
            </a:r>
            <a:r>
              <a:rPr lang="en-GB" dirty="0">
                <a:hlinkClick r:id="rId6"/>
              </a:rPr>
              <a:t>https://</a:t>
            </a:r>
            <a:r>
              <a:rPr lang="en-GB" dirty="0" smtClean="0">
                <a:hlinkClick r:id="rId6"/>
              </a:rPr>
              <a:t>www.youtube.com/watch?v=YSZhrxOkBZI</a:t>
            </a:r>
            <a:endParaRPr lang="en-GB" dirty="0" smtClean="0"/>
          </a:p>
          <a:p>
            <a:pPr marL="0" indent="0">
              <a:buNone/>
            </a:pPr>
            <a:endParaRPr lang="en-GB" dirty="0" smtClean="0"/>
          </a:p>
        </p:txBody>
      </p:sp>
    </p:spTree>
    <p:extLst>
      <p:ext uri="{BB962C8B-B14F-4D97-AF65-F5344CB8AC3E}">
        <p14:creationId xmlns:p14="http://schemas.microsoft.com/office/powerpoint/2010/main" val="300383586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dirty="0" smtClean="0"/>
              <a:t>However………</a:t>
            </a:r>
            <a:endParaRPr lang="en-GB" dirty="0"/>
          </a:p>
        </p:txBody>
      </p:sp>
      <p:sp>
        <p:nvSpPr>
          <p:cNvPr id="3" name="Content Placeholder 2"/>
          <p:cNvSpPr>
            <a:spLocks noGrp="1"/>
          </p:cNvSpPr>
          <p:nvPr>
            <p:ph idx="1"/>
          </p:nvPr>
        </p:nvSpPr>
        <p:spPr>
          <a:xfrm>
            <a:off x="1134532" y="2654995"/>
            <a:ext cx="9931401" cy="2509672"/>
          </a:xfrm>
        </p:spPr>
        <p:txBody>
          <a:bodyPr>
            <a:normAutofit/>
          </a:bodyPr>
          <a:lstStyle/>
          <a:p>
            <a:r>
              <a:rPr lang="en-GB" sz="2000" dirty="0"/>
              <a:t>In 2015, dementia affected 47 million people worldwide (or roughly 5% of the world’s </a:t>
            </a:r>
            <a:r>
              <a:rPr lang="en-GB" sz="2000" dirty="0" smtClean="0"/>
              <a:t>elderly population</a:t>
            </a:r>
            <a:r>
              <a:rPr lang="en-GB" sz="2000" dirty="0"/>
              <a:t>), a figure that is estimated to increase to 75 million in 2030 and 132 million by 2050.</a:t>
            </a:r>
          </a:p>
          <a:p>
            <a:r>
              <a:rPr lang="en-GB" sz="2000" dirty="0"/>
              <a:t>Recent reviews estimate that globally nearly 9.9 million people develop dementia each year; </a:t>
            </a:r>
            <a:r>
              <a:rPr lang="en-GB" sz="2000" dirty="0" smtClean="0"/>
              <a:t>this figure </a:t>
            </a:r>
            <a:r>
              <a:rPr lang="en-GB" sz="2000" dirty="0"/>
              <a:t>translates into one new case every three seconds. </a:t>
            </a:r>
            <a:endParaRPr lang="en-GB" sz="2000" dirty="0" smtClean="0"/>
          </a:p>
          <a:p>
            <a:r>
              <a:rPr lang="en-GB" sz="2000" b="1" dirty="0" smtClean="0"/>
              <a:t>Nearly </a:t>
            </a:r>
            <a:r>
              <a:rPr lang="en-GB" sz="2000" b="1" dirty="0"/>
              <a:t>60% of people with dementia </a:t>
            </a:r>
            <a:r>
              <a:rPr lang="en-GB" sz="2000" b="1" dirty="0" smtClean="0"/>
              <a:t>currently live </a:t>
            </a:r>
            <a:r>
              <a:rPr lang="en-GB" sz="2000" b="1" dirty="0"/>
              <a:t>in low- and middle-income countries and most new cases (71%) are expected to occur in </a:t>
            </a:r>
            <a:r>
              <a:rPr lang="en-GB" sz="2000" b="1" dirty="0" smtClean="0"/>
              <a:t>those countries.</a:t>
            </a:r>
          </a:p>
          <a:p>
            <a:endParaRPr lang="en-GB" dirty="0"/>
          </a:p>
        </p:txBody>
      </p:sp>
      <p:sp>
        <p:nvSpPr>
          <p:cNvPr id="4" name="Footer Placeholder 3"/>
          <p:cNvSpPr>
            <a:spLocks noGrp="1"/>
          </p:cNvSpPr>
          <p:nvPr>
            <p:ph type="ftr" sz="quarter" idx="11"/>
          </p:nvPr>
        </p:nvSpPr>
        <p:spPr>
          <a:xfrm>
            <a:off x="10602240" y="5895340"/>
            <a:ext cx="7305900" cy="279400"/>
          </a:xfrm>
        </p:spPr>
        <p:txBody>
          <a:bodyPr/>
          <a:lstStyle/>
          <a:p>
            <a:r>
              <a:rPr lang="en-US" sz="1200" dirty="0" smtClean="0"/>
              <a:t>(WHO,2016)</a:t>
            </a:r>
            <a:endParaRPr lang="en-US" sz="1200" dirty="0"/>
          </a:p>
        </p:txBody>
      </p:sp>
    </p:spTree>
    <p:extLst>
      <p:ext uri="{BB962C8B-B14F-4D97-AF65-F5344CB8AC3E}">
        <p14:creationId xmlns:p14="http://schemas.microsoft.com/office/powerpoint/2010/main" val="58793758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‘Without </a:t>
            </a:r>
            <a:r>
              <a:rPr lang="en-GB" dirty="0"/>
              <a:t>dementia positivity, regardless of how well the society provides resources, accommodations, services, activities, and opportunities for PWDs and their families to stay engaged, it is merely a pseudo social </a:t>
            </a:r>
            <a:r>
              <a:rPr lang="en-GB" dirty="0" smtClean="0"/>
              <a:t>inclusion            </a:t>
            </a:r>
            <a:r>
              <a:rPr lang="en-GB" sz="1300" dirty="0" smtClean="0"/>
              <a:t>(</a:t>
            </a:r>
            <a:r>
              <a:rPr lang="fr-FR" sz="1300" dirty="0" err="1" smtClean="0"/>
              <a:t>Shih</a:t>
            </a:r>
            <a:r>
              <a:rPr lang="fr-FR" sz="1300" dirty="0" smtClean="0"/>
              <a:t>-Yin </a:t>
            </a:r>
            <a:r>
              <a:rPr lang="fr-FR" sz="1300" dirty="0"/>
              <a:t>Lin</a:t>
            </a:r>
            <a:r>
              <a:rPr lang="fr-FR" sz="1300" dirty="0" smtClean="0"/>
              <a:t>,  Lewis, Frances, M., 2015)</a:t>
            </a:r>
            <a:r>
              <a:rPr lang="en-GB" sz="1300" dirty="0" smtClean="0"/>
              <a:t>.</a:t>
            </a:r>
          </a:p>
          <a:p>
            <a:r>
              <a:rPr lang="en-GB" dirty="0" smtClean="0"/>
              <a:t>From a global perspective, how will countries which do not have basic universal services like health, social care set up deal with the growing incidence in dementia </a:t>
            </a:r>
            <a:r>
              <a:rPr lang="en-GB" sz="1300" dirty="0" smtClean="0"/>
              <a:t>(WHO, 2016) </a:t>
            </a:r>
          </a:p>
          <a:p>
            <a:r>
              <a:rPr lang="en-GB" dirty="0" smtClean="0"/>
              <a:t>Does austerity impede progress or open up new opportunities in the third sector </a:t>
            </a:r>
            <a:r>
              <a:rPr lang="en-GB" sz="1300" dirty="0" smtClean="0"/>
              <a:t>(</a:t>
            </a:r>
            <a:r>
              <a:rPr lang="en-GB" sz="1300" dirty="0"/>
              <a:t>H</a:t>
            </a:r>
            <a:r>
              <a:rPr lang="en-GB" sz="1300" dirty="0" smtClean="0"/>
              <a:t>ughes, 2015)</a:t>
            </a:r>
          </a:p>
          <a:p>
            <a:pPr marL="0" indent="0">
              <a:buNone/>
            </a:pPr>
            <a:r>
              <a:rPr lang="en-GB" sz="2600" b="1" dirty="0" smtClean="0"/>
              <a:t>                 What next?...</a:t>
            </a:r>
          </a:p>
          <a:p>
            <a:endParaRPr lang="en-GB" dirty="0" smtClean="0"/>
          </a:p>
          <a:p>
            <a:endParaRPr lang="en-GB" dirty="0"/>
          </a:p>
        </p:txBody>
      </p:sp>
    </p:spTree>
    <p:extLst>
      <p:ext uri="{BB962C8B-B14F-4D97-AF65-F5344CB8AC3E}">
        <p14:creationId xmlns:p14="http://schemas.microsoft.com/office/powerpoint/2010/main" val="102426347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Learning Outcomes</a:t>
            </a:r>
            <a:endParaRPr lang="en-US" dirty="0"/>
          </a:p>
        </p:txBody>
      </p:sp>
      <p:sp>
        <p:nvSpPr>
          <p:cNvPr id="6" name="Content Placeholder 5"/>
          <p:cNvSpPr>
            <a:spLocks noGrp="1"/>
          </p:cNvSpPr>
          <p:nvPr>
            <p:ph idx="1"/>
          </p:nvPr>
        </p:nvSpPr>
        <p:spPr/>
        <p:txBody>
          <a:bodyPr>
            <a:normAutofit fontScale="92500"/>
          </a:bodyPr>
          <a:lstStyle/>
          <a:p>
            <a:pPr lvl="0" hangingPunct="0"/>
            <a:r>
              <a:rPr lang="en-GB" dirty="0"/>
              <a:t>demonstrate critical knowledge, understanding and values associated with mental health in the elderly;</a:t>
            </a:r>
          </a:p>
          <a:p>
            <a:pPr lvl="0" hangingPunct="0"/>
            <a:r>
              <a:rPr lang="en-GB" dirty="0"/>
              <a:t>critically analyse, within this group, the effect of retirement, bereavement and death;</a:t>
            </a:r>
          </a:p>
          <a:p>
            <a:pPr lvl="0" hangingPunct="0"/>
            <a:r>
              <a:rPr lang="en-GB" dirty="0"/>
              <a:t>demonstrate secure knowledge and the ability to critically evaluate the preventative measures taken to protect the ever-increasing vulnerable elderly population;</a:t>
            </a:r>
          </a:p>
          <a:p>
            <a:pPr lvl="0" hangingPunct="0"/>
            <a:r>
              <a:rPr lang="en-GB" dirty="0"/>
              <a:t>organise their knowledge and learning through use of a range of information resources, and present their work appropriately.</a:t>
            </a:r>
          </a:p>
          <a:p>
            <a:endParaRPr lang="en-US" dirty="0"/>
          </a:p>
        </p:txBody>
      </p:sp>
    </p:spTree>
    <p:extLst>
      <p:ext uri="{BB962C8B-B14F-4D97-AF65-F5344CB8AC3E}">
        <p14:creationId xmlns:p14="http://schemas.microsoft.com/office/powerpoint/2010/main" val="425469456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076845" y="2362665"/>
            <a:ext cx="10038309" cy="4154513"/>
          </a:xfrm>
        </p:spPr>
        <p:txBody>
          <a:bodyPr>
            <a:normAutofit fontScale="55000" lnSpcReduction="20000"/>
          </a:bodyPr>
          <a:lstStyle/>
          <a:p>
            <a:endParaRPr lang="en-GB" sz="2000" dirty="0" smtClean="0">
              <a:latin typeface="+mj-lt"/>
            </a:endParaRP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Association, (2019) </a:t>
            </a:r>
            <a:r>
              <a:rPr lang="en-GB" sz="2000" i="1" dirty="0">
                <a:latin typeface="+mj-lt"/>
                <a:ea typeface="Calibri" panose="020F0502020204030204" pitchFamily="34" charset="0"/>
                <a:cs typeface="Times New Roman" panose="02020603050405020304" pitchFamily="18" charset="0"/>
              </a:rPr>
              <a:t>10 Early Signs and Symptoms of Alzheimer's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2"/>
              </a:rPr>
              <a:t>https://www.alz.org/alzheimers-dementia/10_signs</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Disease International, (2018) </a:t>
            </a:r>
            <a:r>
              <a:rPr lang="en-GB" sz="2000" i="1" dirty="0">
                <a:latin typeface="+mj-lt"/>
                <a:ea typeface="Calibri" panose="020F0502020204030204" pitchFamily="34" charset="0"/>
                <a:cs typeface="Times New Roman" panose="02020603050405020304" pitchFamily="18" charset="0"/>
              </a:rPr>
              <a:t>World Alzheimer Report 2018</a:t>
            </a:r>
            <a:r>
              <a:rPr lang="en-GB" sz="2000" dirty="0">
                <a:latin typeface="+mj-lt"/>
                <a:ea typeface="Calibri" panose="020F0502020204030204" pitchFamily="34" charset="0"/>
                <a:cs typeface="Times New Roman" panose="02020603050405020304" pitchFamily="18" charset="0"/>
              </a:rPr>
              <a:t>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3"/>
              </a:rPr>
              <a:t>https://www.alz.co.uk/research/world-report-2018</a:t>
            </a:r>
            <a:r>
              <a:rPr lang="en-GB" sz="2000" dirty="0">
                <a:latin typeface="+mj-lt"/>
                <a:ea typeface="Calibri" panose="020F0502020204030204" pitchFamily="34" charset="0"/>
                <a:cs typeface="Times New Roman" panose="02020603050405020304" pitchFamily="18" charset="0"/>
              </a:rPr>
              <a:t> (Accessed 17th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Disease International (2016) </a:t>
            </a:r>
            <a:r>
              <a:rPr lang="en-GB" sz="2000" i="1" dirty="0">
                <a:latin typeface="+mj-lt"/>
                <a:ea typeface="Calibri" panose="020F0502020204030204" pitchFamily="34" charset="0"/>
                <a:cs typeface="Times New Roman" panose="02020603050405020304" pitchFamily="18" charset="0"/>
              </a:rPr>
              <a:t>The Global Voice of Dementia,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4"/>
              </a:rPr>
              <a:t>https://www.alz.co.uk/research/world-report-2016</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Society, (2019) </a:t>
            </a:r>
            <a:r>
              <a:rPr lang="en-GB" sz="2000" i="1" dirty="0">
                <a:latin typeface="+mj-lt"/>
                <a:ea typeface="Calibri" panose="020F0502020204030204" pitchFamily="34" charset="0"/>
                <a:cs typeface="Times New Roman" panose="02020603050405020304" pitchFamily="18" charset="0"/>
              </a:rPr>
              <a:t>Alcohol-Related Brain Damage.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5"/>
              </a:rPr>
              <a:t>https://www.alzheimers.org.uk/about-dementia/types-dementia/alcohol-related-brain-damage</a:t>
            </a:r>
            <a:r>
              <a:rPr lang="en-GB" sz="2000" dirty="0">
                <a:latin typeface="+mj-lt"/>
                <a:ea typeface="Calibri" panose="020F0502020204030204" pitchFamily="34" charset="0"/>
                <a:cs typeface="Times New Roman" panose="02020603050405020304" pitchFamily="18" charset="0"/>
              </a:rPr>
              <a:t> (Accessed: 16</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r>
              <a:rPr lang="en-GB" sz="2000" dirty="0" smtClean="0">
                <a:latin typeface="+mj-lt"/>
                <a:ea typeface="Calibri" panose="020F0502020204030204" pitchFamily="34" charset="0"/>
                <a:cs typeface="Times New Roman" panose="02020603050405020304" pitchFamily="18" charset="0"/>
              </a:rPr>
              <a:t>).</a:t>
            </a:r>
          </a:p>
          <a:p>
            <a:pPr marL="767080" indent="-540385">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Alzheimer’s Society, (2019) </a:t>
            </a:r>
            <a:r>
              <a:rPr lang="en-GB" sz="2000" i="1" dirty="0">
                <a:latin typeface="+mj-lt"/>
              </a:rPr>
              <a:t>How </a:t>
            </a:r>
            <a:r>
              <a:rPr lang="en-GB" sz="2000" i="1" dirty="0" smtClean="0">
                <a:latin typeface="+mj-lt"/>
              </a:rPr>
              <a:t>Many </a:t>
            </a:r>
            <a:r>
              <a:rPr lang="en-GB" sz="2000" i="1" dirty="0">
                <a:latin typeface="+mj-lt"/>
              </a:rPr>
              <a:t>P</a:t>
            </a:r>
            <a:r>
              <a:rPr lang="en-GB" sz="2000" i="1" dirty="0" smtClean="0">
                <a:latin typeface="+mj-lt"/>
              </a:rPr>
              <a:t>eople </a:t>
            </a:r>
            <a:r>
              <a:rPr lang="en-GB" sz="2000" i="1" dirty="0">
                <a:latin typeface="+mj-lt"/>
              </a:rPr>
              <a:t>have </a:t>
            </a:r>
            <a:r>
              <a:rPr lang="en-GB" sz="2000" i="1" dirty="0" smtClean="0">
                <a:latin typeface="+mj-lt"/>
              </a:rPr>
              <a:t>Dementia </a:t>
            </a:r>
            <a:r>
              <a:rPr lang="en-GB" sz="2000" i="1" dirty="0">
                <a:latin typeface="+mj-lt"/>
              </a:rPr>
              <a:t>and </a:t>
            </a:r>
            <a:r>
              <a:rPr lang="en-GB" sz="2000" i="1" dirty="0" smtClean="0">
                <a:latin typeface="+mj-lt"/>
              </a:rPr>
              <a:t>What </a:t>
            </a:r>
            <a:r>
              <a:rPr lang="en-GB" sz="2000" i="1" dirty="0">
                <a:latin typeface="+mj-lt"/>
              </a:rPr>
              <a:t>is the </a:t>
            </a:r>
            <a:r>
              <a:rPr lang="en-GB" sz="2000" i="1" dirty="0" smtClean="0">
                <a:latin typeface="+mj-lt"/>
              </a:rPr>
              <a:t>Cost </a:t>
            </a:r>
            <a:r>
              <a:rPr lang="en-GB" sz="2000" i="1" dirty="0">
                <a:latin typeface="+mj-lt"/>
              </a:rPr>
              <a:t>of </a:t>
            </a:r>
            <a:r>
              <a:rPr lang="en-GB" sz="2000" i="1" dirty="0" smtClean="0">
                <a:latin typeface="+mj-lt"/>
              </a:rPr>
              <a:t>Dementia </a:t>
            </a:r>
            <a:r>
              <a:rPr lang="en-GB" sz="2000" i="1" dirty="0">
                <a:latin typeface="+mj-lt"/>
              </a:rPr>
              <a:t>C</a:t>
            </a:r>
            <a:r>
              <a:rPr lang="en-GB" sz="2000" i="1" dirty="0" smtClean="0">
                <a:latin typeface="+mj-lt"/>
              </a:rPr>
              <a:t>are? </a:t>
            </a:r>
            <a:r>
              <a:rPr lang="en-GB" sz="2000" dirty="0" smtClean="0">
                <a:latin typeface="+mj-lt"/>
              </a:rPr>
              <a:t>Available at: </a:t>
            </a:r>
            <a:r>
              <a:rPr lang="en-GB" sz="2000" dirty="0">
                <a:hlinkClick r:id="rId6"/>
              </a:rPr>
              <a:t>https://</a:t>
            </a:r>
            <a:r>
              <a:rPr lang="en-GB" sz="2000" dirty="0" smtClean="0">
                <a:hlinkClick r:id="rId6"/>
              </a:rPr>
              <a:t>www.alzheimers.org.uk/about-us/policy-and-influencing/dementia-scale-impact-numbers</a:t>
            </a:r>
            <a:r>
              <a:rPr lang="en-GB" sz="2000" dirty="0" smtClean="0"/>
              <a:t> (Accessed: 10 February 2020).</a:t>
            </a:r>
            <a:endParaRPr lang="en-GB" sz="20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Society, (2018) </a:t>
            </a:r>
            <a:r>
              <a:rPr lang="en-GB" sz="2000" i="1" dirty="0">
                <a:latin typeface="+mj-lt"/>
                <a:ea typeface="Calibri" panose="020F0502020204030204" pitchFamily="34" charset="0"/>
                <a:cs typeface="Times New Roman" panose="02020603050405020304" pitchFamily="18" charset="0"/>
              </a:rPr>
              <a:t>Mixed Dementia. </a:t>
            </a:r>
            <a:r>
              <a:rPr lang="en-GB" sz="2000" dirty="0">
                <a:latin typeface="+mj-lt"/>
                <a:ea typeface="Calibri" panose="020F0502020204030204" pitchFamily="34" charset="0"/>
                <a:cs typeface="Times New Roman" panose="02020603050405020304" pitchFamily="18" charset="0"/>
              </a:rPr>
              <a:t>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7"/>
              </a:rPr>
              <a:t>https://www.alzheimers.org.uk/categories/types/mixed-dementia</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Ames, D., Burns, A. and O’Brien, JT. (</a:t>
            </a:r>
            <a:r>
              <a:rPr lang="en-GB" sz="2000" dirty="0" err="1">
                <a:latin typeface="+mj-lt"/>
                <a:ea typeface="Calibri" panose="020F0502020204030204" pitchFamily="34" charset="0"/>
                <a:cs typeface="Times New Roman" panose="02020603050405020304" pitchFamily="18" charset="0"/>
              </a:rPr>
              <a:t>eds</a:t>
            </a:r>
            <a:r>
              <a:rPr lang="en-GB" sz="2000" dirty="0">
                <a:latin typeface="+mj-lt"/>
                <a:ea typeface="Calibri" panose="020F0502020204030204" pitchFamily="34" charset="0"/>
                <a:cs typeface="Times New Roman" panose="02020603050405020304" pitchFamily="18" charset="0"/>
              </a:rPr>
              <a:t>) (2010) </a:t>
            </a:r>
            <a:r>
              <a:rPr lang="en-GB" sz="2000" i="1" dirty="0">
                <a:latin typeface="+mj-lt"/>
                <a:ea typeface="Calibri" panose="020F0502020204030204" pitchFamily="34" charset="0"/>
                <a:cs typeface="Times New Roman" panose="02020603050405020304" pitchFamily="18" charset="0"/>
              </a:rPr>
              <a:t>Dementia. 4</a:t>
            </a:r>
            <a:r>
              <a:rPr lang="en-GB" sz="2000" i="1" baseline="30000" dirty="0">
                <a:latin typeface="+mj-lt"/>
                <a:ea typeface="Calibri" panose="020F0502020204030204" pitchFamily="34" charset="0"/>
                <a:cs typeface="Times New Roman" panose="02020603050405020304" pitchFamily="18" charset="0"/>
              </a:rPr>
              <a:t>th</a:t>
            </a:r>
            <a:r>
              <a:rPr lang="en-GB" sz="2000" i="1" dirty="0">
                <a:latin typeface="+mj-lt"/>
                <a:ea typeface="Calibri" panose="020F0502020204030204" pitchFamily="34" charset="0"/>
                <a:cs typeface="Times New Roman" panose="02020603050405020304" pitchFamily="18" charset="0"/>
              </a:rPr>
              <a:t> Edition </a:t>
            </a:r>
            <a:r>
              <a:rPr lang="en-GB" sz="2000" dirty="0">
                <a:latin typeface="+mj-lt"/>
                <a:ea typeface="Calibri" panose="020F0502020204030204" pitchFamily="34" charset="0"/>
                <a:cs typeface="Times New Roman" panose="02020603050405020304" pitchFamily="18" charset="0"/>
              </a:rPr>
              <a:t>Boca Raton: Taylor and Francis Group.</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Brooker, D. and </a:t>
            </a:r>
            <a:r>
              <a:rPr lang="en-GB" sz="2000" dirty="0" err="1">
                <a:latin typeface="+mj-lt"/>
                <a:ea typeface="Calibri" panose="020F0502020204030204" pitchFamily="34" charset="0"/>
                <a:cs typeface="Times New Roman" panose="02020603050405020304" pitchFamily="18" charset="0"/>
              </a:rPr>
              <a:t>Lillyman</a:t>
            </a:r>
            <a:r>
              <a:rPr lang="en-GB" sz="2000" dirty="0">
                <a:latin typeface="+mj-lt"/>
                <a:ea typeface="Calibri" panose="020F0502020204030204" pitchFamily="34" charset="0"/>
                <a:cs typeface="Times New Roman" panose="02020603050405020304" pitchFamily="18" charset="0"/>
              </a:rPr>
              <a:t>, S. (2013) </a:t>
            </a:r>
            <a:r>
              <a:rPr lang="en-GB" sz="2000" i="1" dirty="0">
                <a:latin typeface="+mj-lt"/>
                <a:ea typeface="Calibri" panose="020F0502020204030204" pitchFamily="34" charset="0"/>
                <a:cs typeface="Times New Roman" panose="02020603050405020304" pitchFamily="18" charset="0"/>
              </a:rPr>
              <a:t>Dementia Care. </a:t>
            </a:r>
            <a:r>
              <a:rPr lang="en-GB" sz="2000" dirty="0">
                <a:latin typeface="+mj-lt"/>
                <a:ea typeface="Calibri" panose="020F0502020204030204" pitchFamily="34" charset="0"/>
                <a:cs typeface="Times New Roman" panose="02020603050405020304" pitchFamily="18" charset="0"/>
              </a:rPr>
              <a:t> Oxon: Routledge.</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Hughes, J. (2015). Dementia care: How do we improve this in an age of austerity?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8"/>
              </a:rPr>
              <a:t>http://www.progressonline.org.uk/2015/09/25/dementia-care-how-do-we-improve-this-in-an-age-of-austerity</a:t>
            </a:r>
            <a:r>
              <a:rPr lang="en-GB" sz="2000" u="sng" dirty="0" smtClean="0">
                <a:solidFill>
                  <a:srgbClr val="0563C1"/>
                </a:solidFill>
                <a:latin typeface="+mj-lt"/>
                <a:ea typeface="Calibri" panose="020F0502020204030204" pitchFamily="34" charset="0"/>
                <a:cs typeface="Times New Roman" panose="02020603050405020304" pitchFamily="18" charset="0"/>
                <a:hlinkClick r:id="rId8"/>
              </a:rPr>
              <a:t>/</a:t>
            </a:r>
            <a:r>
              <a:rPr lang="en-GB" sz="2000" u="sng" dirty="0" smtClean="0">
                <a:solidFill>
                  <a:srgbClr val="0563C1"/>
                </a:solidFill>
                <a:latin typeface="+mj-lt"/>
                <a:ea typeface="Calibri" panose="020F0502020204030204" pitchFamily="34" charset="0"/>
                <a:cs typeface="Times New Roman" panose="02020603050405020304" pitchFamily="18" charset="0"/>
              </a:rPr>
              <a:t>  </a:t>
            </a:r>
            <a:r>
              <a:rPr lang="en-GB" sz="2000" dirty="0">
                <a:solidFill>
                  <a:schemeClr val="tx1"/>
                </a:solidFill>
                <a:latin typeface="+mj-lt"/>
                <a:ea typeface="Calibri" panose="020F0502020204030204" pitchFamily="34" charset="0"/>
                <a:cs typeface="Times New Roman" panose="02020603050405020304" pitchFamily="18" charset="0"/>
              </a:rPr>
              <a:t>(Accessed: 16</a:t>
            </a:r>
            <a:r>
              <a:rPr lang="en-GB" sz="2000" baseline="30000" dirty="0">
                <a:solidFill>
                  <a:schemeClr val="tx1"/>
                </a:solidFill>
                <a:latin typeface="+mj-lt"/>
                <a:ea typeface="Calibri" panose="020F0502020204030204" pitchFamily="34" charset="0"/>
                <a:cs typeface="Times New Roman" panose="02020603050405020304" pitchFamily="18" charset="0"/>
              </a:rPr>
              <a:t>th</a:t>
            </a:r>
            <a:r>
              <a:rPr lang="en-GB" sz="2000" dirty="0">
                <a:solidFill>
                  <a:schemeClr val="tx1"/>
                </a:solidFill>
                <a:latin typeface="+mj-lt"/>
                <a:ea typeface="Calibri" panose="020F0502020204030204" pitchFamily="34" charset="0"/>
                <a:cs typeface="Times New Roman" panose="02020603050405020304" pitchFamily="18" charset="0"/>
              </a:rPr>
              <a:t> February 2019).</a:t>
            </a:r>
          </a:p>
          <a:p>
            <a:pPr marL="0" indent="0">
              <a:buNone/>
            </a:pPr>
            <a:endParaRPr lang="en-GB" sz="2200" dirty="0" smtClean="0"/>
          </a:p>
        </p:txBody>
      </p:sp>
    </p:spTree>
    <p:extLst>
      <p:ext uri="{BB962C8B-B14F-4D97-AF65-F5344CB8AC3E}">
        <p14:creationId xmlns:p14="http://schemas.microsoft.com/office/powerpoint/2010/main" val="190944294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8286" y="1308857"/>
            <a:ext cx="10020822" cy="3182603"/>
          </a:xfrm>
          <a:prstGeom prst="rect">
            <a:avLst/>
          </a:prstGeom>
          <a:noFill/>
        </p:spPr>
        <p:txBody>
          <a:bodyPr wrap="square" rtlCol="0">
            <a:spAutoFit/>
          </a:bodyPr>
          <a:lstStyle/>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Low, LF., </a:t>
            </a:r>
            <a:r>
              <a:rPr lang="en-GB" sz="1100" dirty="0" err="1">
                <a:latin typeface="+mj-lt"/>
                <a:ea typeface="Calibri" panose="020F0502020204030204" pitchFamily="34" charset="0"/>
                <a:cs typeface="Times New Roman" panose="02020603050405020304" pitchFamily="18" charset="0"/>
              </a:rPr>
              <a:t>Swaffer</a:t>
            </a:r>
            <a:r>
              <a:rPr lang="en-GB" sz="1100" dirty="0">
                <a:latin typeface="+mj-lt"/>
                <a:ea typeface="Calibri" panose="020F0502020204030204" pitchFamily="34" charset="0"/>
                <a:cs typeface="Times New Roman" panose="02020603050405020304" pitchFamily="18" charset="0"/>
              </a:rPr>
              <a:t>, K., McGrath, M. and </a:t>
            </a:r>
            <a:r>
              <a:rPr lang="en-GB" sz="1100" dirty="0" err="1">
                <a:latin typeface="+mj-lt"/>
                <a:ea typeface="Calibri" panose="020F0502020204030204" pitchFamily="34" charset="0"/>
                <a:cs typeface="Times New Roman" panose="02020603050405020304" pitchFamily="18" charset="0"/>
              </a:rPr>
              <a:t>Brodaty</a:t>
            </a:r>
            <a:r>
              <a:rPr lang="en-GB" sz="1100" dirty="0">
                <a:latin typeface="+mj-lt"/>
                <a:ea typeface="Calibri" panose="020F0502020204030204" pitchFamily="34" charset="0"/>
                <a:cs typeface="Times New Roman" panose="02020603050405020304" pitchFamily="18" charset="0"/>
              </a:rPr>
              <a:t>, H. (2018) ‘Do people with early stage dementia experience Prescribed Disengagement®? A systematic review of qualitative studies.’</a:t>
            </a:r>
            <a:r>
              <a:rPr lang="en-GB" sz="1100" i="1" dirty="0">
                <a:latin typeface="+mj-lt"/>
                <a:ea typeface="Times New Roman" panose="02020603050405020304" pitchFamily="18" charset="0"/>
                <a:cs typeface="Times New Roman" panose="02020603050405020304" pitchFamily="18" charset="0"/>
              </a:rPr>
              <a:t> International </a:t>
            </a:r>
            <a:r>
              <a:rPr lang="en-GB" sz="1100" i="1" dirty="0" err="1">
                <a:latin typeface="+mj-lt"/>
                <a:ea typeface="Times New Roman" panose="02020603050405020304" pitchFamily="18" charset="0"/>
                <a:cs typeface="Times New Roman" panose="02020603050405020304" pitchFamily="18" charset="0"/>
              </a:rPr>
              <a:t>Psychogeriatrics</a:t>
            </a:r>
            <a:r>
              <a:rPr lang="en-GB" sz="1100" i="1" dirty="0">
                <a:latin typeface="+mj-lt"/>
                <a:ea typeface="Times New Roman" panose="02020603050405020304" pitchFamily="18"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30(6), pp. 807-831.</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(2018) </a:t>
            </a:r>
            <a:r>
              <a:rPr lang="en-GB" sz="1100" i="1" dirty="0">
                <a:latin typeface="+mj-lt"/>
                <a:ea typeface="Calibri" panose="020F0502020204030204" pitchFamily="34" charset="0"/>
                <a:cs typeface="Times New Roman" panose="02020603050405020304" pitchFamily="18" charset="0"/>
              </a:rPr>
              <a:t>Alzheimer's Disease.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2"/>
              </a:rPr>
              <a:t>https://www.nhs.uk/conditions/alzheimers-disease/</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(2017a) </a:t>
            </a:r>
            <a:r>
              <a:rPr lang="en-GB" sz="1100" i="1" dirty="0">
                <a:latin typeface="+mj-lt"/>
                <a:ea typeface="Calibri" panose="020F0502020204030204" pitchFamily="34" charset="0"/>
                <a:cs typeface="Times New Roman" panose="02020603050405020304" pitchFamily="18" charset="0"/>
              </a:rPr>
              <a:t>Benefits of Early Dementia Diagnosis.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3"/>
              </a:rPr>
              <a:t>https://www.nhs.uk/conditions/dementia/early-diagnosis-benefits/</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(2017) </a:t>
            </a:r>
            <a:r>
              <a:rPr lang="en-GB" sz="1100" i="1" dirty="0">
                <a:latin typeface="+mj-lt"/>
                <a:ea typeface="Calibri" panose="020F0502020204030204" pitchFamily="34" charset="0"/>
                <a:cs typeface="Times New Roman" panose="02020603050405020304" pitchFamily="18" charset="0"/>
              </a:rPr>
              <a:t>Vascular Dementia.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4"/>
              </a:rPr>
              <a:t>https://www.nhs.uk/conditions/vascular-dementia/</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NICE, (2018) </a:t>
            </a:r>
            <a:r>
              <a:rPr lang="en-GB" sz="1100" i="1" dirty="0">
                <a:latin typeface="+mj-lt"/>
                <a:ea typeface="Calibri" panose="020F0502020204030204" pitchFamily="34" charset="0"/>
                <a:cs typeface="Times New Roman" panose="02020603050405020304" pitchFamily="18" charset="0"/>
              </a:rPr>
              <a:t>Dementia: Assessment, Management and Support for People Living with Dementia and their Carers</a:t>
            </a:r>
            <a:r>
              <a:rPr lang="en-GB" sz="1100" dirty="0">
                <a:latin typeface="+mj-lt"/>
                <a:ea typeface="Calibri" panose="020F0502020204030204" pitchFamily="34" charset="0"/>
                <a:cs typeface="Times New Roman" panose="02020603050405020304" pitchFamily="18" charset="0"/>
              </a:rPr>
              <a:t> 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5"/>
              </a:rPr>
              <a:t>https://www.nice.org.uk/guidance/ng97/resources/dementia-assessment-management-and-support-for-people-living-with-dementia-and-their-carers-pdf-1837760199109</a:t>
            </a:r>
            <a:r>
              <a:rPr lang="en-GB" sz="1100" dirty="0">
                <a:latin typeface="+mj-lt"/>
                <a:ea typeface="Calibri" panose="020F0502020204030204" pitchFamily="34" charset="0"/>
                <a:cs typeface="Times New Roman" panose="02020603050405020304" pitchFamily="18" charset="0"/>
              </a:rPr>
              <a:t> (Accessed: 18</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OECD (2015), </a:t>
            </a:r>
            <a:r>
              <a:rPr lang="en-GB" sz="1100" i="1" dirty="0">
                <a:latin typeface="+mj-lt"/>
                <a:ea typeface="Calibri" panose="020F0502020204030204" pitchFamily="34" charset="0"/>
                <a:cs typeface="Times New Roman" panose="02020603050405020304" pitchFamily="18" charset="0"/>
              </a:rPr>
              <a:t>Addressing Dementia: The OECD Response, OECD Publishing, Paris.</a:t>
            </a:r>
            <a:endParaRPr lang="en-GB" sz="11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u="sng" dirty="0">
                <a:solidFill>
                  <a:srgbClr val="0563C1"/>
                </a:solidFill>
                <a:latin typeface="+mj-lt"/>
                <a:ea typeface="Calibri" panose="020F0502020204030204" pitchFamily="34" charset="0"/>
                <a:cs typeface="Times New Roman" panose="02020603050405020304" pitchFamily="18" charset="0"/>
                <a:hlinkClick r:id="rId6"/>
              </a:rPr>
              <a:t>http://dx.doi.org/10.1787/9789264231726-en</a:t>
            </a:r>
            <a:r>
              <a:rPr lang="en-GB" sz="1100" u="sng" dirty="0">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r>
              <a:rPr lang="en-GB" sz="1100" dirty="0" smtClean="0">
                <a:latin typeface="+mj-lt"/>
                <a:ea typeface="Calibri" panose="020F0502020204030204" pitchFamily="34" charset="0"/>
                <a:cs typeface="Times New Roman" panose="02020603050405020304" pitchFamily="18" charset="0"/>
              </a:rPr>
              <a:t>Parkinson’s </a:t>
            </a:r>
            <a:r>
              <a:rPr lang="en-GB" sz="1100" dirty="0">
                <a:latin typeface="+mj-lt"/>
                <a:ea typeface="Calibri" panose="020F0502020204030204" pitchFamily="34" charset="0"/>
                <a:cs typeface="Times New Roman" panose="02020603050405020304" pitchFamily="18" charset="0"/>
              </a:rPr>
              <a:t>UK, (2019 </a:t>
            </a:r>
            <a:r>
              <a:rPr lang="en-GB" sz="1100" i="1" dirty="0">
                <a:latin typeface="+mj-lt"/>
                <a:ea typeface="Calibri" panose="020F0502020204030204" pitchFamily="34" charset="0"/>
                <a:cs typeface="Times New Roman" panose="02020603050405020304" pitchFamily="18" charset="0"/>
              </a:rPr>
              <a:t>Dementia.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7"/>
              </a:rPr>
              <a:t>https://www.parkinsons.org.uk/information-and-support/dementia</a:t>
            </a:r>
            <a:r>
              <a:rPr lang="en-GB" sz="1100" dirty="0">
                <a:latin typeface="+mj-lt"/>
                <a:ea typeface="Calibri" panose="020F0502020204030204" pitchFamily="34" charset="0"/>
                <a:cs typeface="Times New Roman" panose="02020603050405020304" pitchFamily="18" charset="0"/>
              </a:rPr>
              <a:t> (Accessed: 20</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endParaRPr lang="en-GB" i="1" dirty="0"/>
          </a:p>
        </p:txBody>
      </p:sp>
    </p:spTree>
    <p:extLst>
      <p:ext uri="{BB962C8B-B14F-4D97-AF65-F5344CB8AC3E}">
        <p14:creationId xmlns:p14="http://schemas.microsoft.com/office/powerpoint/2010/main" val="4219450934"/>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1292" y="1745158"/>
            <a:ext cx="9177404" cy="3727111"/>
          </a:xfrm>
          <a:prstGeom prst="rect">
            <a:avLst/>
          </a:prstGeom>
        </p:spPr>
        <p:txBody>
          <a:bodyPr wrap="square">
            <a:spAutoFit/>
          </a:bodyPr>
          <a:lstStyle/>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Phipps, E. (date unknown), ALZHEIMER’S DISEASE AND RELATED DEMENTIAS: THE BASICS, Virginia </a:t>
            </a:r>
            <a:r>
              <a:rPr lang="en-GB" sz="1100" dirty="0" err="1">
                <a:latin typeface="+mj-lt"/>
                <a:ea typeface="Calibri" panose="020F0502020204030204" pitchFamily="34" charset="0"/>
                <a:cs typeface="Times New Roman" panose="02020603050405020304" pitchFamily="18" charset="0"/>
              </a:rPr>
              <a:t>Center</a:t>
            </a:r>
            <a:r>
              <a:rPr lang="en-GB" sz="1100" dirty="0">
                <a:latin typeface="+mj-lt"/>
                <a:ea typeface="Calibri" panose="020F0502020204030204" pitchFamily="34" charset="0"/>
                <a:cs typeface="Times New Roman" panose="02020603050405020304" pitchFamily="18" charset="0"/>
              </a:rPr>
              <a:t> on Aging’s GTE Initiative</a:t>
            </a:r>
          </a:p>
          <a:p>
            <a:pPr marL="767080" indent="-540385">
              <a:lnSpc>
                <a:spcPct val="107000"/>
              </a:lnSpc>
              <a:spcAft>
                <a:spcPts val="800"/>
              </a:spcAft>
            </a:pPr>
            <a:r>
              <a:rPr lang="en-GB" sz="1100" dirty="0" err="1">
                <a:latin typeface="+mj-lt"/>
                <a:ea typeface="Calibri" panose="020F0502020204030204" pitchFamily="34" charset="0"/>
                <a:cs typeface="Times New Roman" panose="02020603050405020304" pitchFamily="18" charset="0"/>
              </a:rPr>
              <a:t>Scie</a:t>
            </a:r>
            <a:r>
              <a:rPr lang="en-GB" sz="1100" dirty="0">
                <a:latin typeface="+mj-lt"/>
                <a:ea typeface="Calibri" panose="020F0502020204030204" pitchFamily="34" charset="0"/>
                <a:cs typeface="Times New Roman" panose="02020603050405020304" pitchFamily="18" charset="0"/>
              </a:rPr>
              <a:t>, (2015) </a:t>
            </a:r>
            <a:r>
              <a:rPr lang="en-GB" sz="1100" i="1" dirty="0">
                <a:latin typeface="+mj-lt"/>
                <a:ea typeface="Calibri" panose="020F0502020204030204" pitchFamily="34" charset="0"/>
                <a:cs typeface="Times New Roman" panose="02020603050405020304" pitchFamily="18" charset="0"/>
              </a:rPr>
              <a:t>Dementia and Sensory Loss.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2"/>
              </a:rPr>
              <a:t>https://www.scie.org.uk/dementia/living-with-dementia/sensory-loss/</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Shih-Yin Lin, MM, MT-BC, Frances Marcus Lewis, PhD, FAAN; Dementia Friendly, Dementia Capable, and Dementia Positive: Concepts to Prepare for the Future. Gerontologist 2015; 55 (2): 237-244. </a:t>
            </a:r>
            <a:r>
              <a:rPr lang="en-GB" sz="1100" dirty="0" err="1">
                <a:latin typeface="+mj-lt"/>
                <a:ea typeface="Calibri" panose="020F0502020204030204" pitchFamily="34" charset="0"/>
                <a:cs typeface="Times New Roman" panose="02020603050405020304" pitchFamily="18" charset="0"/>
              </a:rPr>
              <a:t>doi</a:t>
            </a:r>
            <a:r>
              <a:rPr lang="en-GB" sz="1100" dirty="0">
                <a:latin typeface="+mj-lt"/>
                <a:ea typeface="Calibri" panose="020F0502020204030204" pitchFamily="34" charset="0"/>
                <a:cs typeface="Times New Roman" panose="02020603050405020304" pitchFamily="18" charset="0"/>
              </a:rPr>
              <a:t>: 10.1093/</a:t>
            </a:r>
            <a:r>
              <a:rPr lang="en-GB" sz="1100" dirty="0" err="1">
                <a:latin typeface="+mj-lt"/>
                <a:ea typeface="Calibri" panose="020F0502020204030204" pitchFamily="34" charset="0"/>
                <a:cs typeface="Times New Roman" panose="02020603050405020304" pitchFamily="18" charset="0"/>
              </a:rPr>
              <a:t>geront</a:t>
            </a:r>
            <a:r>
              <a:rPr lang="en-GB" sz="1100" dirty="0">
                <a:latin typeface="+mj-lt"/>
                <a:ea typeface="Calibri" panose="020F0502020204030204" pitchFamily="34" charset="0"/>
                <a:cs typeface="Times New Roman" panose="02020603050405020304" pitchFamily="18" charset="0"/>
              </a:rPr>
              <a:t>/gnu122 </a:t>
            </a:r>
            <a:r>
              <a:rPr lang="en-GB" sz="1100" u="sng" dirty="0">
                <a:solidFill>
                  <a:srgbClr val="0563C1"/>
                </a:solidFill>
                <a:latin typeface="+mj-lt"/>
                <a:ea typeface="Calibri" panose="020F0502020204030204" pitchFamily="34" charset="0"/>
                <a:cs typeface="Times New Roman" panose="02020603050405020304" pitchFamily="18" charset="0"/>
                <a:hlinkClick r:id="rId3"/>
              </a:rPr>
              <a:t>https://</a:t>
            </a:r>
            <a:r>
              <a:rPr lang="en-GB" sz="1100" u="sng" dirty="0" smtClean="0">
                <a:solidFill>
                  <a:srgbClr val="0563C1"/>
                </a:solidFill>
                <a:latin typeface="+mj-lt"/>
                <a:ea typeface="Calibri" panose="020F0502020204030204" pitchFamily="34" charset="0"/>
                <a:cs typeface="Times New Roman" panose="02020603050405020304" pitchFamily="18" charset="0"/>
                <a:hlinkClick r:id="rId3"/>
              </a:rPr>
              <a:t>academic.oup.com/gerontologist/article/55/2/237/656112/Dementia-Friendly-Dementia-Capable-and-Dementia</a:t>
            </a:r>
            <a:endParaRPr lang="en-GB" sz="1100" u="sng" dirty="0" smtClean="0">
              <a:solidFill>
                <a:srgbClr val="0563C1"/>
              </a:solidFill>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err="1" smtClean="0">
                <a:latin typeface="+mj-lt"/>
                <a:ea typeface="Calibri" panose="020F0502020204030204" pitchFamily="34" charset="0"/>
                <a:cs typeface="Times New Roman" panose="02020603050405020304" pitchFamily="18" charset="0"/>
              </a:rPr>
              <a:t>Swaffer</a:t>
            </a:r>
            <a:r>
              <a:rPr lang="en-GB" sz="1100" dirty="0" smtClean="0">
                <a:latin typeface="+mj-lt"/>
                <a:ea typeface="Calibri" panose="020F0502020204030204" pitchFamily="34" charset="0"/>
                <a:cs typeface="Times New Roman" panose="02020603050405020304" pitchFamily="18" charset="0"/>
              </a:rPr>
              <a:t>, K. </a:t>
            </a:r>
            <a:r>
              <a:rPr lang="en-GB" sz="1100" dirty="0">
                <a:latin typeface="+mj-lt"/>
                <a:ea typeface="Calibri" panose="020F0502020204030204" pitchFamily="34" charset="0"/>
                <a:cs typeface="Times New Roman" panose="02020603050405020304" pitchFamily="18" charset="0"/>
              </a:rPr>
              <a:t>(2018) </a:t>
            </a:r>
            <a:r>
              <a:rPr lang="en-GB" sz="1100" i="1" dirty="0">
                <a:latin typeface="+mj-lt"/>
                <a:ea typeface="Calibri" panose="020F0502020204030204" pitchFamily="34" charset="0"/>
                <a:cs typeface="Times New Roman" panose="02020603050405020304" pitchFamily="18" charset="0"/>
              </a:rPr>
              <a:t>Why dementia should be treated like all other </a:t>
            </a:r>
            <a:r>
              <a:rPr lang="en-GB" sz="1100" i="1" dirty="0" smtClean="0">
                <a:latin typeface="+mj-lt"/>
                <a:ea typeface="Calibri" panose="020F0502020204030204" pitchFamily="34" charset="0"/>
                <a:cs typeface="Times New Roman" panose="02020603050405020304" pitchFamily="18" charset="0"/>
              </a:rPr>
              <a:t>NCDs </a:t>
            </a:r>
            <a:r>
              <a:rPr lang="en-GB" sz="1100" dirty="0" smtClean="0">
                <a:latin typeface="+mj-lt"/>
                <a:ea typeface="Calibri" panose="020F0502020204030204" pitchFamily="34" charset="0"/>
                <a:cs typeface="Times New Roman" panose="02020603050405020304" pitchFamily="18" charset="0"/>
              </a:rPr>
              <a:t>Available at: </a:t>
            </a:r>
            <a:r>
              <a:rPr lang="en-GB" sz="1100" dirty="0">
                <a:latin typeface="+mj-lt"/>
                <a:hlinkClick r:id="rId4"/>
              </a:rPr>
              <a:t>https://</a:t>
            </a:r>
            <a:r>
              <a:rPr lang="en-GB" sz="1100" dirty="0" smtClean="0">
                <a:latin typeface="+mj-lt"/>
                <a:hlinkClick r:id="rId4"/>
              </a:rPr>
              <a:t>www.devex.com/news/opinion-why-dementia-should-be-treated-like-all-other-ncds-92699</a:t>
            </a:r>
            <a:r>
              <a:rPr lang="en-GB" sz="1100" dirty="0" smtClean="0">
                <a:latin typeface="+mj-lt"/>
              </a:rPr>
              <a:t> (Accessed: 10 February 2020).</a:t>
            </a:r>
            <a:endParaRPr lang="en-GB" sz="1100" i="1"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err="1">
                <a:latin typeface="+mj-lt"/>
                <a:ea typeface="Calibri" panose="020F0502020204030204" pitchFamily="34" charset="0"/>
                <a:cs typeface="Times New Roman" panose="02020603050405020304" pitchFamily="18" charset="0"/>
              </a:rPr>
              <a:t>Swaffer</a:t>
            </a:r>
            <a:r>
              <a:rPr lang="en-GB" sz="1100" dirty="0">
                <a:latin typeface="+mj-lt"/>
                <a:ea typeface="Calibri" panose="020F0502020204030204" pitchFamily="34" charset="0"/>
                <a:cs typeface="Times New Roman" panose="02020603050405020304" pitchFamily="18" charset="0"/>
              </a:rPr>
              <a:t>, S. (2015) </a:t>
            </a:r>
            <a:r>
              <a:rPr lang="en-GB" sz="1100" i="1" dirty="0">
                <a:latin typeface="+mj-lt"/>
                <a:ea typeface="Calibri" panose="020F0502020204030204" pitchFamily="34" charset="0"/>
                <a:cs typeface="Times New Roman" panose="02020603050405020304" pitchFamily="18" charset="0"/>
              </a:rPr>
              <a:t>Dementia and Prescribed Disengagement. </a:t>
            </a:r>
            <a:r>
              <a:rPr lang="en-GB" sz="1100" dirty="0">
                <a:latin typeface="+mj-lt"/>
                <a:ea typeface="Calibri" panose="020F0502020204030204" pitchFamily="34" charset="0"/>
                <a:cs typeface="Times New Roman" panose="02020603050405020304" pitchFamily="18" charset="0"/>
              </a:rPr>
              <a:t>Available at: </a:t>
            </a:r>
            <a:r>
              <a:rPr lang="en-GB" sz="1100" dirty="0">
                <a:solidFill>
                  <a:srgbClr val="0563C1"/>
                </a:solidFill>
                <a:latin typeface="+mj-lt"/>
                <a:ea typeface="Calibri" panose="020F0502020204030204" pitchFamily="34" charset="0"/>
                <a:cs typeface="Times New Roman" panose="02020603050405020304" pitchFamily="18" charset="0"/>
                <a:hlinkClick r:id="rId5"/>
              </a:rPr>
              <a:t>https://journals.sagepub.com/doi/pdf/10.1177/1471301214548136</a:t>
            </a:r>
            <a:r>
              <a:rPr lang="en-GB" sz="1100" dirty="0">
                <a:solidFill>
                  <a:srgbClr val="0563C1"/>
                </a:solidFill>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University of Cambridge, (2019) </a:t>
            </a:r>
            <a:r>
              <a:rPr lang="en-GB" sz="1100" i="1" dirty="0">
                <a:latin typeface="+mj-lt"/>
                <a:ea typeface="Calibri" panose="020F0502020204030204" pitchFamily="34" charset="0"/>
                <a:cs typeface="Times New Roman" panose="02020603050405020304" pitchFamily="18" charset="0"/>
              </a:rPr>
              <a:t>Dementia: Catching the Memory Thief </a:t>
            </a:r>
            <a:r>
              <a:rPr lang="en-GB" sz="1100" dirty="0">
                <a:latin typeface="+mj-lt"/>
                <a:ea typeface="Calibri" panose="020F0502020204030204" pitchFamily="34" charset="0"/>
                <a:cs typeface="Times New Roman" panose="02020603050405020304" pitchFamily="18" charset="0"/>
              </a:rPr>
              <a:t>Available at: </a:t>
            </a:r>
            <a:r>
              <a:rPr lang="en-GB" sz="1100" dirty="0">
                <a:solidFill>
                  <a:srgbClr val="0563C1"/>
                </a:solidFill>
                <a:latin typeface="+mj-lt"/>
                <a:ea typeface="Calibri" panose="020F0502020204030204" pitchFamily="34" charset="0"/>
                <a:cs typeface="Times New Roman" panose="02020603050405020304" pitchFamily="18" charset="0"/>
                <a:hlinkClick r:id="rId6"/>
              </a:rPr>
              <a:t>https://www.cam.ac.uk/research/features/dementia-catching-the-memory-thief</a:t>
            </a:r>
            <a:r>
              <a:rPr lang="en-GB" sz="1100" dirty="0">
                <a:solidFill>
                  <a:srgbClr val="0563C1"/>
                </a:solidFill>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WHO (2012) Dementia: a public health priority http://www.who.int/mental_health/publications/dementia_report_2012/enfiles/EB140/B140_28-en.pdf?ua=1</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WHO (2016). Draft global action plan on the public health response to dementia </a:t>
            </a:r>
            <a:r>
              <a:rPr lang="en-GB" sz="1100" u="sng" dirty="0">
                <a:solidFill>
                  <a:srgbClr val="0563C1"/>
                </a:solidFill>
                <a:latin typeface="+mj-lt"/>
                <a:ea typeface="Calibri" panose="020F0502020204030204" pitchFamily="34" charset="0"/>
                <a:cs typeface="Times New Roman" panose="02020603050405020304" pitchFamily="18" charset="0"/>
                <a:hlinkClick r:id="rId7"/>
              </a:rPr>
              <a:t>http://apps.who.int/gb/ebwha/pdf_</a:t>
            </a:r>
            <a:endParaRPr lang="en-GB" sz="11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endParaRPr lang="en-GB" sz="11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33696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1854</TotalTime>
  <Words>5309</Words>
  <Application>Microsoft Office PowerPoint</Application>
  <PresentationFormat>Widescreen</PresentationFormat>
  <Paragraphs>531</Paragraphs>
  <Slides>75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Garamond</vt:lpstr>
      <vt:lpstr>Times New Roman</vt:lpstr>
      <vt:lpstr>Organic</vt:lpstr>
      <vt:lpstr>        </vt:lpstr>
      <vt:lpstr>Global Dementia Statistics</vt:lpstr>
      <vt:lpstr>UK Background</vt:lpstr>
      <vt:lpstr>UK Background</vt:lpstr>
      <vt:lpstr>UK Background</vt:lpstr>
      <vt:lpstr> Living With Dementia http://www.scie.org.uk/dementia/about/dementia-from-the-inside.asp</vt:lpstr>
      <vt:lpstr>Did anything surprise you?</vt:lpstr>
      <vt:lpstr>Dementia</vt:lpstr>
      <vt:lpstr>PowerPoint Presentation</vt:lpstr>
      <vt:lpstr>Dementia Causes Changes in…</vt:lpstr>
      <vt:lpstr>  10 WARNING SIGNS</vt:lpstr>
      <vt:lpstr>Looking at the Different Types of Dementia</vt:lpstr>
      <vt:lpstr>Types of Dementia</vt:lpstr>
      <vt:lpstr>Alzheimer’s Disease</vt:lpstr>
      <vt:lpstr>Alzheimer’s Disease Symptoms</vt:lpstr>
      <vt:lpstr>Middle Stages cont…</vt:lpstr>
      <vt:lpstr>Alzheimer’s Later Symptoms</vt:lpstr>
      <vt:lpstr>Alzheimer’s Disease Treatments </vt:lpstr>
      <vt:lpstr>Alzheimer’s Disease Treatments</vt:lpstr>
      <vt:lpstr>Vascular Dementia</vt:lpstr>
      <vt:lpstr>Vascular Dementia Symptoms</vt:lpstr>
      <vt:lpstr>Treatments for Vascular Dementia</vt:lpstr>
      <vt:lpstr>Fronto-temporal Dementia</vt:lpstr>
      <vt:lpstr>Fronto-temporal Dementia</vt:lpstr>
      <vt:lpstr>Creutzfeldt-Jakob Disease (CJD) </vt:lpstr>
      <vt:lpstr>Creutzfeldt-Jakob Disease (CJD)</vt:lpstr>
      <vt:lpstr>Creutzfeldt-Jakob Disease (CJD) Associated Symptoms</vt:lpstr>
      <vt:lpstr>Dementia due to Parkinson’s Disease  (PD)</vt:lpstr>
      <vt:lpstr>General Parkinson’s Disease Symptoms</vt:lpstr>
      <vt:lpstr>Dementia Symptoms in Parkinson’s  Disease Patients</vt:lpstr>
      <vt:lpstr>Dementia with Lewy Bodies </vt:lpstr>
      <vt:lpstr>Dementia with Lewy Bodies </vt:lpstr>
      <vt:lpstr>Dementia with Lewy Bodies </vt:lpstr>
      <vt:lpstr>Alcohol Induced Persisting Dementia</vt:lpstr>
      <vt:lpstr>Alcohol Induced Persisting Dementia Symptoms</vt:lpstr>
      <vt:lpstr>Alcohol Induced Persisting Dementia </vt:lpstr>
      <vt:lpstr>Mixed Dementias</vt:lpstr>
      <vt:lpstr>Mixed Dementias</vt:lpstr>
      <vt:lpstr>A Human Rights Based Approach to Dementia Care</vt:lpstr>
      <vt:lpstr>  The United Nations General Assembly summarised the Declaration as follows:  </vt:lpstr>
      <vt:lpstr>The Situation…</vt:lpstr>
      <vt:lpstr>UNCRPD (United Nations Convention on the Rights of Disabled People)</vt:lpstr>
      <vt:lpstr>CRPD General Principles </vt:lpstr>
      <vt:lpstr>CRPD Articles and Dementia</vt:lpstr>
      <vt:lpstr>Holding Governments to Account</vt:lpstr>
      <vt:lpstr>Human Rights Versus Organisational Management</vt:lpstr>
      <vt:lpstr>Social Care for Older People: Home Truths </vt:lpstr>
      <vt:lpstr>PowerPoint Presentation</vt:lpstr>
      <vt:lpstr>Findings in Four Local Authorities</vt:lpstr>
      <vt:lpstr>The Policy Implications from this Report:</vt:lpstr>
      <vt:lpstr>PowerPoint Presentation</vt:lpstr>
      <vt:lpstr>Changes over time</vt:lpstr>
      <vt:lpstr>Diagnosis – Challenges and Good Practice</vt:lpstr>
      <vt:lpstr>Diagnosis – Challenges and Good Practice</vt:lpstr>
      <vt:lpstr> Person-centred Testing </vt:lpstr>
      <vt:lpstr>Person-centred Testing</vt:lpstr>
      <vt:lpstr>Prescribed Disengagement</vt:lpstr>
      <vt:lpstr>We cannot afford to keep doing this!</vt:lpstr>
      <vt:lpstr>PowerPoint Presentation</vt:lpstr>
      <vt:lpstr>Research has been too Focused on the Magic Bullet: A Cure </vt:lpstr>
      <vt:lpstr>Solutions ahead</vt:lpstr>
      <vt:lpstr>Human Rights in Dementia Care  </vt:lpstr>
      <vt:lpstr>What is Dementia Friendly? Dementia Capable? </vt:lpstr>
      <vt:lpstr>Dementia Positivity</vt:lpstr>
      <vt:lpstr>What is Dementia Positivity? </vt:lpstr>
      <vt:lpstr>What is Dementia Positivity? </vt:lpstr>
      <vt:lpstr>Sensory loss and dementia friendly communities</vt:lpstr>
      <vt:lpstr>What Theories and Approaches Could Link to These?</vt:lpstr>
      <vt:lpstr>What Could Help?</vt:lpstr>
      <vt:lpstr>However………</vt:lpstr>
      <vt:lpstr>Critique…….</vt:lpstr>
      <vt:lpstr>Learning Outcomes</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Human Rights and Age Friendly Communities</dc:title>
  <dc:creator>Heike Griffiths</dc:creator>
  <cp:lastModifiedBy>Joanne Davies (Yr Athrofa)</cp:lastModifiedBy>
  <cp:revision>38</cp:revision>
  <dcterms:created xsi:type="dcterms:W3CDTF">2018-02-09T11:00:05Z</dcterms:created>
  <dcterms:modified xsi:type="dcterms:W3CDTF">2021-01-17T23:23:26Z</dcterms:modified>
</cp:coreProperties>
</file>