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689" r:id="rId3"/>
    <p:sldId id="690" r:id="rId4"/>
    <p:sldId id="691" r:id="rId5"/>
    <p:sldId id="692" r:id="rId6"/>
    <p:sldId id="693" r:id="rId7"/>
    <p:sldId id="607" r:id="rId8"/>
    <p:sldId id="694" r:id="rId9"/>
    <p:sldId id="695" r:id="rId10"/>
    <p:sldId id="696" r:id="rId11"/>
    <p:sldId id="697" r:id="rId12"/>
    <p:sldId id="698" r:id="rId13"/>
    <p:sldId id="699" r:id="rId14"/>
    <p:sldId id="700" r:id="rId15"/>
    <p:sldId id="701" r:id="rId16"/>
    <p:sldId id="702" r:id="rId17"/>
    <p:sldId id="703" r:id="rId18"/>
    <p:sldId id="704" r:id="rId19"/>
    <p:sldId id="705" r:id="rId20"/>
    <p:sldId id="706" r:id="rId21"/>
    <p:sldId id="707" r:id="rId22"/>
    <p:sldId id="708" r:id="rId23"/>
    <p:sldId id="709" r:id="rId24"/>
    <p:sldId id="710" r:id="rId25"/>
    <p:sldId id="71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7F4E5-930A-2772-9651-D516A10A1C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CF19EF-8FE3-85E8-110B-F4E987ED74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C5178-AC83-AA74-17B4-4E9ED8B9E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782E-5402-4025-85AA-14D2E5025849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EE8FE-179E-B03A-66D1-D5994F672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81A39-14B4-749E-17DF-79CC32F87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3447E-AA6B-4E6F-80A9-CE38C1C07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90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BA438-9F35-6F3D-0562-4468BDE06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FECEE-F42C-93A6-1504-D10290C87A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4CE06F-8719-A47A-09E6-94F061BC8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782E-5402-4025-85AA-14D2E5025849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48D292-3694-1363-2085-F49EC9BC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901B5-A498-DA36-3336-3DD817A08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3447E-AA6B-4E6F-80A9-CE38C1C07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46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CED64-988F-AA3B-D18A-225B3A310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5474E6-4148-A6B9-3957-ABF2915F0B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06E8E6-07FD-BF93-7DE7-A0E10E6B2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782E-5402-4025-85AA-14D2E5025849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B75D2-32CF-C9AA-A780-7D7533118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40D4E7-423C-EE82-38F5-6617F90AE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3447E-AA6B-4E6F-80A9-CE38C1C07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431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C8B85-3075-93FB-7EDF-6DEA98B86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97AB6-A6F4-2916-D6BD-757CEA5669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970C76-BEAF-C477-5FA5-A617CFE22D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2E3F99-F24D-7F40-62AB-66C1935B6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782E-5402-4025-85AA-14D2E5025849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93A9F1-933E-0B03-4C76-DDD4EAB89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C2810A-A5AD-8B5B-8D1E-707BEA815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3447E-AA6B-4E6F-80A9-CE38C1C07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602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191F9-9DDC-7886-0A30-F371AA336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C432C9-B9DB-6563-ECA1-A2C14EFC4E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0AB342-EE33-D152-CA51-F830FB703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59704F-1CC3-111F-F046-9C3C0D936B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90B45A-2F27-F91B-CD22-2171205148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DFF8AC-B8DC-AB59-0CA8-D36E2D015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782E-5402-4025-85AA-14D2E5025849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99EF51-9DC6-AC2D-AF22-4323758DE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53BB46-5BB0-1D02-EF6E-4F9EDA5DA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3447E-AA6B-4E6F-80A9-CE38C1C07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112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25E96-1879-7561-134E-78D88F41A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254F10-6F85-89FF-334F-E54102085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782E-5402-4025-85AA-14D2E5025849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FB130C-D7CA-12D3-801F-4BCD10E64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677685-13D2-A23F-39DC-DA3423B82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3447E-AA6B-4E6F-80A9-CE38C1C07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471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75D915-3B36-F594-F85C-BAC8A62F9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782E-5402-4025-85AA-14D2E5025849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1E6744-7327-F1EC-D2D4-86320AF7B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F05835-97E4-20D5-B5CF-66D90295C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3447E-AA6B-4E6F-80A9-CE38C1C07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736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40F61-868E-FA69-96DC-5F8B3A8A2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66AB4-9372-3ACA-58FE-CE8872AE6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473CDE-5A57-EE16-A94F-B07D0CE1FA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826512-79E7-CEB4-7B25-751C5FE91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782E-5402-4025-85AA-14D2E5025849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175A9F-3C50-44A0-7249-C24A2F75A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780A09-5A69-382E-AEC3-7248B9C63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3447E-AA6B-4E6F-80A9-CE38C1C07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019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E58CD-915A-895C-2490-C598C0511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F431B5-AA19-1B44-CCAD-E89884CF30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3F5D6D-948E-84E1-9DEF-0EB739383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ED032B-4FB2-7606-F953-D88BD75D0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782E-5402-4025-85AA-14D2E5025849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696EB-B3F9-CDA2-D8CC-9B25D4341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EFAA1C-1D19-E904-9798-20D9F02E0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3447E-AA6B-4E6F-80A9-CE38C1C07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895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9401C-62F6-896F-96E2-F73F0B55B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A7A404-2CF3-091E-80F8-E5BA3FB93D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AC00-F1E5-295E-9C0A-584444B38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782E-5402-4025-85AA-14D2E5025849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325426-3303-1AFB-ED38-2E9329215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7A909-05EE-E77B-96E7-DEC8AEE0F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3447E-AA6B-4E6F-80A9-CE38C1C07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178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FE66B1-4BD3-0446-2C8E-ABA3E47FB2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33BD4-50FB-6FEB-22EA-A9EF3BE2D5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EB53F5-4E28-B3F3-FB06-821C370F9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782E-5402-4025-85AA-14D2E5025849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CC912C-EF9E-7B3A-7410-382AEDD3C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65B71E-30B8-D00B-AA9C-DE359E3CD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3447E-AA6B-4E6F-80A9-CE38C1C07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222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789BE9-E1EC-0846-50D2-56AD4A1E8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376BD7-2E8E-DA63-66D6-BAE2A7A43D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6AAA-76D2-EC86-DC0B-3EC135780A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10782E-5402-4025-85AA-14D2E5025849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634B8-61D8-1622-EEEC-06E41B589C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550421-9B1B-4F2D-B6A0-05B05F22E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93447E-AA6B-4E6F-80A9-CE38C1C07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83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g1bU4KOFwS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journals.sagepub.com/doi/10.1177/16094069231205789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ET4c7hiRgbM&amp;t=3s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mUfYXr4VKgI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ikihow.com/Do-Qualitative-Research" TargetMode="External"/><Relationship Id="rId3" Type="http://schemas.openxmlformats.org/officeDocument/2006/relationships/hyperlink" Target="https://www.youtube.com/watch?v=h4G5IFGuSTU" TargetMode="External"/><Relationship Id="rId7" Type="http://schemas.openxmlformats.org/officeDocument/2006/relationships/hyperlink" Target="https://research-methodology.net/research-methods/" TargetMode="External"/><Relationship Id="rId2" Type="http://schemas.openxmlformats.org/officeDocument/2006/relationships/hyperlink" Target="https://www.youtube.com/watch?v=vJG698U2Mv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eydifferences.com/difference-between-qualitative-and-quantitative-research.html" TargetMode="External"/><Relationship Id="rId5" Type="http://schemas.openxmlformats.org/officeDocument/2006/relationships/hyperlink" Target="https://www.youtube.com/watch?v=mUfYXr4VKgI" TargetMode="External"/><Relationship Id="rId4" Type="http://schemas.openxmlformats.org/officeDocument/2006/relationships/hyperlink" Target="https://www.aesanetwork.org/research-onion-a-systematic-approach-to-designing-research-methodology/" TargetMode="Externa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9712C-431D-522C-B216-77922CB9EC5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B1CF1C-9AFE-F78B-9D40-EF2B343E5B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721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D5E4D-B329-6F1F-279A-6D6124B24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177" y="2282415"/>
            <a:ext cx="10629900" cy="1325563"/>
          </a:xfrm>
        </p:spPr>
        <p:txBody>
          <a:bodyPr>
            <a:normAutofit fontScale="90000"/>
          </a:bodyPr>
          <a:lstStyle/>
          <a:p>
            <a:pPr algn="ctr"/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WEEK 7 </a:t>
            </a: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QUALITATIVE AND QUANTITATIVE APPROACHES (PART 2)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9A6A22-97D1-0E84-B9B1-489EB256A8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777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8FDB6-3E1C-87EE-0236-141D7AD42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Learning Outcomes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3C0CE-3326-78B2-6DB9-F78CBA06E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By the end of this session, you will be able to understand: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Difference between Qualitative and Quantitative 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Identify different Data collection methods for Qualitative and Quantitative study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Identify different Analysis methods for Qualitative and Quantitative study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Examples and Videos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A92AE0-A957-AE4F-DA55-AB2BC996EA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010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055F1-8C2D-F182-45AE-BD8646617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" y="167005"/>
            <a:ext cx="11826240" cy="1325563"/>
          </a:xfrm>
        </p:spPr>
        <p:txBody>
          <a:bodyPr/>
          <a:lstStyle/>
          <a:p>
            <a: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 Systematic Approach to Design </a:t>
            </a:r>
            <a:r>
              <a:rPr lang="en-GB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esearch </a:t>
            </a:r>
            <a:r>
              <a:rPr lang="en-GB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ethodology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Google Shape;157;p10">
            <a:extLst>
              <a:ext uri="{FF2B5EF4-FFF2-40B4-BE49-F238E27FC236}">
                <a16:creationId xmlns:a16="http://schemas.microsoft.com/office/drawing/2014/main" id="{898CD412-B4E6-98FA-F0DA-B1DFCA635898}"/>
              </a:ext>
            </a:extLst>
          </p:cNvPr>
          <p:cNvSpPr txBox="1"/>
          <p:nvPr/>
        </p:nvSpPr>
        <p:spPr>
          <a:xfrm>
            <a:off x="0" y="1687877"/>
            <a:ext cx="12157410" cy="37856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US" sz="2400" dirty="0">
                <a:solidFill>
                  <a:srgbClr val="FF0000"/>
                </a:solidFill>
                <a:ea typeface="ＭＳ Ｐゴシック"/>
                <a:cs typeface="Arial" pitchFamily="34" charset="0"/>
              </a:rPr>
              <a:t>Complete set of procedures: To generate research ideas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Interpretive framework (Philosophy-Positivism, Pragmatism…)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Research Approach(Deductive or Inductive)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Methodological choice(Qualitative, Quantitative, mixed )	 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	Research Strategy(Experiments, Survey, Case studies…)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		Time Horizon (Cross sectional or Longitudinal)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			Data Collection and Analysis 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			(Primary, Secondary -Statistical, Content Analysis)			</a:t>
            </a:r>
          </a:p>
          <a:p>
            <a:pPr lvl="0"/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A8C62A-BDA1-68CF-E2F4-C8BE7E4055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797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D88AE-D105-33E2-94F3-636FF06C5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6"/>
            <a:ext cx="5249197" cy="1212952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 </a:t>
            </a:r>
            <a:r>
              <a:rPr lang="en-GB" sz="4400" dirty="0">
                <a:solidFill>
                  <a:srgbClr val="FF0000"/>
                </a:solidFill>
                <a:latin typeface="+mn-lt"/>
              </a:rPr>
              <a:t>TYPES OF DATA </a:t>
            </a:r>
            <a:br>
              <a:rPr lang="en-GB" sz="4400" dirty="0"/>
            </a:br>
            <a:r>
              <a:rPr lang="en-GB" sz="4400" dirty="0"/>
              <a:t>	</a:t>
            </a: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A1F36-A602-240C-98AF-E872D5B070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What types of data do we want to collect: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Primary Data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 Secondary Data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DFBCFE-0789-7CBC-DE42-F44628F90C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560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DA9B2-558F-7839-F336-BCE974084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solidFill>
                  <a:srgbClr val="FF0000"/>
                </a:solidFill>
                <a:latin typeface="+mn-lt"/>
              </a:rPr>
              <a:t>TYPES OF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73251-2D70-2C2A-DD22-01302D570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6"/>
            <a:ext cx="11468100" cy="3306814"/>
          </a:xfrm>
        </p:spPr>
        <p:txBody>
          <a:bodyPr>
            <a:normAutofit lnSpcReduction="10000"/>
          </a:bodyPr>
          <a:lstStyle/>
          <a:p>
            <a:pPr marL="609600" indent="-609600">
              <a:buFontTx/>
              <a:buAutoNum type="arabicPeriod"/>
            </a:pPr>
            <a:r>
              <a:rPr lang="en-US" altLang="en-US" sz="2800" dirty="0"/>
              <a:t>Primary data: data that one has collected oneself</a:t>
            </a:r>
          </a:p>
          <a:p>
            <a:pPr marL="1371600" lvl="2" indent="-457200"/>
            <a:r>
              <a:rPr lang="en-US" altLang="en-US" sz="2800" dirty="0"/>
              <a:t>Better understood by the researcher</a:t>
            </a:r>
          </a:p>
          <a:p>
            <a:pPr marL="1371600" lvl="2" indent="-457200"/>
            <a:r>
              <a:rPr lang="en-US" altLang="en-US" sz="2800" dirty="0"/>
              <a:t>Usually contains few variables</a:t>
            </a:r>
          </a:p>
          <a:p>
            <a:pPr marL="1371600" lvl="2" indent="-457200">
              <a:buNone/>
            </a:pPr>
            <a:endParaRPr lang="en-US" altLang="en-US" sz="2800" dirty="0"/>
          </a:p>
          <a:p>
            <a:pPr marL="609600" indent="-609600">
              <a:buFontTx/>
              <a:buAutoNum type="arabicPeriod"/>
            </a:pPr>
            <a:r>
              <a:rPr lang="en-US" altLang="en-US" sz="2800" dirty="0"/>
              <a:t>Secondary data: data that has already been collected by somebody else</a:t>
            </a:r>
          </a:p>
          <a:p>
            <a:pPr marL="1371600" lvl="2" indent="-457200"/>
            <a:r>
              <a:rPr lang="en-US" altLang="en-US" sz="2800" dirty="0"/>
              <a:t>Not well understood by the researcher</a:t>
            </a:r>
          </a:p>
          <a:p>
            <a:pPr marL="1371600" lvl="2" indent="-457200"/>
            <a:r>
              <a:rPr lang="en-US" altLang="en-US" sz="2800" dirty="0"/>
              <a:t>Very large number of variables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86C348-228D-8D16-67CD-4998CA810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680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6" name="Rectangle 3">
            <a:extLst>
              <a:ext uri="{FF2B5EF4-FFF2-40B4-BE49-F238E27FC236}">
                <a16:creationId xmlns:a16="http://schemas.microsoft.com/office/drawing/2014/main" id="{8E678A16-5371-D81E-07F4-A3B93C1F07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2209800"/>
            <a:ext cx="7772400" cy="2514600"/>
          </a:xfrm>
        </p:spPr>
        <p:txBody>
          <a:bodyPr/>
          <a:lstStyle/>
          <a:p>
            <a:pPr marL="609600" indent="-609600">
              <a:buNone/>
            </a:pPr>
            <a:r>
              <a:rPr lang="en-US" altLang="en-US" sz="2800" dirty="0"/>
              <a:t>Two broad categories of data collection 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800" dirty="0"/>
              <a:t>Quantitative data collection 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800" dirty="0"/>
              <a:t>Qualitative data collection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FF0D0-FEFB-9AF2-5188-BE204531C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5EC79A4-5685-04DC-C208-25056486DE90}"/>
              </a:ext>
            </a:extLst>
          </p:cNvPr>
          <p:cNvSpPr txBox="1">
            <a:spLocks noChangeArrowheads="1"/>
          </p:cNvSpPr>
          <p:nvPr/>
        </p:nvSpPr>
        <p:spPr>
          <a:xfrm>
            <a:off x="601791" y="555480"/>
            <a:ext cx="9097687" cy="1068223"/>
          </a:xfr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>
              <a:defRPr/>
            </a:pPr>
            <a:r>
              <a:rPr lang="en-US" altLang="en-US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Data Collection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8E81BE-DAEE-3304-92C2-DF083A93C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C3999-69B3-6A1E-1962-3A09ABFD5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Select a Qualitative methodological approach when…</a:t>
            </a:r>
          </a:p>
          <a:p>
            <a:pPr lvl="1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	Little known about the topic </a:t>
            </a:r>
          </a:p>
          <a:p>
            <a:pPr lvl="1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	Unsure which variables are important.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D1E3800D-42BD-37A5-49F5-211810AF0431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>
              <a:defRPr/>
            </a:pPr>
            <a:r>
              <a:rPr lang="en-GB" sz="4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Selecting the Approach</a:t>
            </a:r>
            <a:endParaRPr lang="en-US" altLang="en-US" sz="4400" b="1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E76995-F2C9-5A5B-A5F2-7689A02ABB21}"/>
              </a:ext>
            </a:extLst>
          </p:cNvPr>
          <p:cNvSpPr txBox="1"/>
          <p:nvPr/>
        </p:nvSpPr>
        <p:spPr>
          <a:xfrm>
            <a:off x="1441655" y="4320966"/>
            <a:ext cx="705341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linkClick r:id="rId2"/>
              </a:rPr>
              <a:t>https://www.youtube.com/watch?v=g1bU4KOFwSg</a:t>
            </a:r>
            <a:endParaRPr lang="en-GB" sz="2400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F64AB5-B839-6BB6-7449-BCF83C74CE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7679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EEBCC-9EC8-730C-55D6-750685DD0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913" y="11164"/>
            <a:ext cx="10629900" cy="1325563"/>
          </a:xfrm>
        </p:spPr>
        <p:txBody>
          <a:bodyPr/>
          <a:lstStyle/>
          <a:p>
            <a:r>
              <a:rPr lang="en-GB" sz="4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Selecting the Approach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EEAE9-E688-C981-B5E7-3F1E6426D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61" y="1336727"/>
            <a:ext cx="11133803" cy="3978275"/>
          </a:xfrm>
        </p:spPr>
        <p:txBody>
          <a:bodyPr>
            <a:normAutofit fontScale="92500"/>
          </a:bodyPr>
          <a:lstStyle/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Select a Quantitative methodological approach when…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	Evaluation of an intervention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		Identify facto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rs or testing of some theory statements.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Select a Mixed methods approach when…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	Neither Qualitative not quantitative is adequate used alone 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		Draw on strength of both Qualitative and Quantitative approaches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34878E-1E08-A1E8-4B46-C8B7235AB4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5018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75B46-E1D8-0BFA-3C8D-9AE351E0B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49" y="182550"/>
            <a:ext cx="10629900" cy="726280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Qualitative and Quantitative Research Differences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42892B6-7E55-DD5E-A12D-53BC1AE8370D}"/>
              </a:ext>
            </a:extLst>
          </p:cNvPr>
          <p:cNvGraphicFramePr>
            <a:graphicFrameLocks noGrp="1"/>
          </p:cNvGraphicFramePr>
          <p:nvPr/>
        </p:nvGraphicFramePr>
        <p:xfrm>
          <a:off x="62865" y="545689"/>
          <a:ext cx="12066270" cy="529467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194560">
                  <a:extLst>
                    <a:ext uri="{9D8B030D-6E8A-4147-A177-3AD203B41FA5}">
                      <a16:colId xmlns:a16="http://schemas.microsoft.com/office/drawing/2014/main" val="2275430782"/>
                    </a:ext>
                  </a:extLst>
                </a:gridCol>
                <a:gridCol w="5194474">
                  <a:extLst>
                    <a:ext uri="{9D8B030D-6E8A-4147-A177-3AD203B41FA5}">
                      <a16:colId xmlns:a16="http://schemas.microsoft.com/office/drawing/2014/main" val="3203959755"/>
                    </a:ext>
                  </a:extLst>
                </a:gridCol>
                <a:gridCol w="4677236">
                  <a:extLst>
                    <a:ext uri="{9D8B030D-6E8A-4147-A177-3AD203B41FA5}">
                      <a16:colId xmlns:a16="http://schemas.microsoft.com/office/drawing/2014/main" val="636508877"/>
                    </a:ext>
                  </a:extLst>
                </a:gridCol>
              </a:tblGrid>
              <a:tr h="64855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1" cap="all">
                          <a:effectLst/>
                        </a:rPr>
                        <a:t>BASIS FOR COMPARISON</a:t>
                      </a:r>
                    </a:p>
                  </a:txBody>
                  <a:tcPr marL="24466" marR="24466" marT="24466" marB="24466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1" cap="all">
                          <a:effectLst/>
                        </a:rPr>
                        <a:t>QUALITATIVE RESEARCH</a:t>
                      </a:r>
                    </a:p>
                  </a:txBody>
                  <a:tcPr marL="24466" marR="24466" marT="24466" marB="24466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1" cap="all" dirty="0">
                          <a:effectLst/>
                        </a:rPr>
                        <a:t>QUANTITATIVE RESEARCH</a:t>
                      </a:r>
                    </a:p>
                  </a:txBody>
                  <a:tcPr marL="24466" marR="24466" marT="24466" marB="24466" anchor="ctr"/>
                </a:tc>
                <a:extLst>
                  <a:ext uri="{0D108BD9-81ED-4DB2-BD59-A6C34878D82A}">
                    <a16:rowId xmlns:a16="http://schemas.microsoft.com/office/drawing/2014/main" val="2642320172"/>
                  </a:ext>
                </a:extLst>
              </a:tr>
              <a:tr h="1244007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Meaning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Qualitative research is a method of inquiry that develops understanding on human and social sciences, to find the way people think and feel.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Quantitative research is a research method that is used to generate numerical data and hard facts, by employing statistical, logical and mathematical technique.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4058242139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Approach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Subjective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Objective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828272224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Research type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Exploratory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Conclusive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939933644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Reasoning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Inductive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Deductive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1144721077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Sampling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Purposive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Random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3122734741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Hypothesis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Generated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Tested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4272021860"/>
                  </a:ext>
                </a:extLst>
              </a:tr>
              <a:tr h="648557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Objective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To explore and discover ideas used in the ongoing processes.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To examine cause and effect relationship between variables.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37090817"/>
                  </a:ext>
                </a:extLst>
              </a:tr>
              <a:tr h="648557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Methods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Non-structured techniques like In-depth interviews, group discussions etc.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Structured techniques such as surveys, questionnaires and observations.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755328007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Result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Develops initial understanding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Recommends final course of action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111411376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9E9A036-271F-1021-4C22-47531711C3F7}"/>
              </a:ext>
            </a:extLst>
          </p:cNvPr>
          <p:cNvSpPr txBox="1"/>
          <p:nvPr/>
        </p:nvSpPr>
        <p:spPr>
          <a:xfrm>
            <a:off x="3253863" y="5942979"/>
            <a:ext cx="9075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https://keydifferences.com/difference-between-qualitative-and-quantitative-research.html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41CB7D-FF35-26D3-308A-9258C668E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257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FD8BC-8EC7-B692-AA10-929BFFD91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Types of Methods for Qualitative &amp; Quantitative Data Collection</a:t>
            </a:r>
            <a:b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DA059C-FFF1-F4CB-7C5A-6CED21B28467}"/>
              </a:ext>
            </a:extLst>
          </p:cNvPr>
          <p:cNvSpPr txBox="1"/>
          <p:nvPr/>
        </p:nvSpPr>
        <p:spPr>
          <a:xfrm>
            <a:off x="625761" y="1559367"/>
            <a:ext cx="547023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Observations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Interviews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Document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Audio visual materials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sz="2800" dirty="0"/>
              <a:t>Data collection methods are -unstructured</a:t>
            </a:r>
            <a:br>
              <a:rPr lang="en-GB" sz="2800" dirty="0"/>
            </a:b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C1CCDF-81E2-65A5-50F5-A59A367268BD}"/>
              </a:ext>
            </a:extLst>
          </p:cNvPr>
          <p:cNvSpPr txBox="1"/>
          <p:nvPr/>
        </p:nvSpPr>
        <p:spPr>
          <a:xfrm>
            <a:off x="6038850" y="1951654"/>
            <a:ext cx="5470239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en-US" sz="2800" dirty="0"/>
              <a:t>Experiments, Surveys with close-ended questions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en-US" sz="2800" dirty="0"/>
              <a:t>Observations recorded as numbers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en-US" sz="2800" dirty="0"/>
              <a:t>Data collection methods are semi-structured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750E39-5ECC-6FEC-9F59-48B2E13643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7402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D9EE4-F5D0-26E1-0AEE-F9C6DD4EB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87374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Qualitative Data vs Quantitative Data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8D782EB-A73E-2CD9-6C70-567CE341440F}"/>
              </a:ext>
            </a:extLst>
          </p:cNvPr>
          <p:cNvSpPr txBox="1">
            <a:spLocks/>
          </p:cNvSpPr>
          <p:nvPr/>
        </p:nvSpPr>
        <p:spPr>
          <a:xfrm>
            <a:off x="228600" y="1298964"/>
            <a:ext cx="5867400" cy="4320171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Qualitative answers questions like how and why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Techniques used are Interviews, focus groups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Comes in the form of native/ non-numerical form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does student engage in an online activity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Why does studen</a:t>
            </a:r>
            <a:r>
              <a:rPr lang="en-US" sz="1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ts choose online learning over traditional face to face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Subjective, interpretive and descriptive</a:t>
            </a:r>
            <a:endParaRPr lang="en-US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DB0B488-DD66-489C-B3B2-E6E2247602C5}"/>
              </a:ext>
            </a:extLst>
          </p:cNvPr>
          <p:cNvSpPr txBox="1">
            <a:spLocks/>
          </p:cNvSpPr>
          <p:nvPr/>
        </p:nvSpPr>
        <p:spPr>
          <a:xfrm>
            <a:off x="6389370" y="1298964"/>
            <a:ext cx="5574030" cy="4084197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Quantitative answers what, how many or who.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Techniques used are Assessments/test(Experiments),surveys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data is numerical and can be quantified and used statistically 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Like what are the important factors that leads to security issues in a network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Objective, Concrete and measured</a:t>
            </a:r>
            <a:endParaRPr lang="en-US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6793CD-08DB-591D-393A-E20658E158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4309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5DFF1-3933-7E86-CB9D-D81814C1E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132" y="383458"/>
            <a:ext cx="6488061" cy="899651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Quantitative vs Qualitative 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89141-D68D-9BCA-971D-9ABC68B37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283109"/>
            <a:ext cx="10629900" cy="3424801"/>
          </a:xfrm>
        </p:spPr>
        <p:txBody>
          <a:bodyPr/>
          <a:lstStyle/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Quantitative approaches , g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oal here is to 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2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Measure, Test, Predict and Describe using Statistics</a:t>
            </a:r>
            <a:endParaRPr lang="en-US" sz="2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Qualitative approaches are Naturalistic and Interpretive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2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goal here is to describe Rich descriptions of behaviors and realities rather than to quantify or measure them.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BD30D2-45AF-15D2-3617-B39342CBBB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003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06BE0-B172-4839-A8FC-87F2DB707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Advantages and Dis-advantages of Qualitative and Quantitative Data Collection methods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D13E383-C48F-FBE3-A5A2-A6A7BCCCAF4B}"/>
              </a:ext>
            </a:extLst>
          </p:cNvPr>
          <p:cNvGraphicFramePr>
            <a:graphicFrameLocks noGrp="1"/>
          </p:cNvGraphicFramePr>
          <p:nvPr/>
        </p:nvGraphicFramePr>
        <p:xfrm>
          <a:off x="238125" y="1325246"/>
          <a:ext cx="11715750" cy="4741570"/>
        </p:xfrm>
        <a:graphic>
          <a:graphicData uri="http://schemas.openxmlformats.org/drawingml/2006/table">
            <a:tbl>
              <a:tblPr/>
              <a:tblGrid>
                <a:gridCol w="1499235">
                  <a:extLst>
                    <a:ext uri="{9D8B030D-6E8A-4147-A177-3AD203B41FA5}">
                      <a16:colId xmlns:a16="http://schemas.microsoft.com/office/drawing/2014/main" val="2275430782"/>
                    </a:ext>
                  </a:extLst>
                </a:gridCol>
                <a:gridCol w="6311265">
                  <a:extLst>
                    <a:ext uri="{9D8B030D-6E8A-4147-A177-3AD203B41FA5}">
                      <a16:colId xmlns:a16="http://schemas.microsoft.com/office/drawing/2014/main" val="3203959755"/>
                    </a:ext>
                  </a:extLst>
                </a:gridCol>
                <a:gridCol w="3905250">
                  <a:extLst>
                    <a:ext uri="{9D8B030D-6E8A-4147-A177-3AD203B41FA5}">
                      <a16:colId xmlns:a16="http://schemas.microsoft.com/office/drawing/2014/main" val="636508877"/>
                    </a:ext>
                  </a:extLst>
                </a:gridCol>
              </a:tblGrid>
              <a:tr h="26583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Method</a:t>
                      </a:r>
                    </a:p>
                  </a:txBody>
                  <a:tcPr marL="24466" marR="24466" marT="24466" marB="2446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D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advantages</a:t>
                      </a:r>
                    </a:p>
                  </a:txBody>
                  <a:tcPr marL="24466" marR="24466" marT="24466" marB="2446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D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Dis-advantages</a:t>
                      </a:r>
                    </a:p>
                  </a:txBody>
                  <a:tcPr marL="24466" marR="24466" marT="24466" marB="2446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2320172"/>
                  </a:ext>
                </a:extLst>
              </a:tr>
              <a:tr h="2412242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Survey</a:t>
                      </a: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Quick and efficient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Obtain a large amount of data quickly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Can be anonymous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Responses easy to compare and analyze</a:t>
                      </a: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Samples may not be representative of the group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Response rate may be low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Lack in-depth information on a specific topic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Question may not be clear</a:t>
                      </a: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7884229"/>
                  </a:ext>
                </a:extLst>
              </a:tr>
              <a:tr h="742816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 Interviews</a:t>
                      </a: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Better response rate than surveys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Provides in-depth information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Allows flexibility in questions/probes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Time-Consuming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Less anonymity for respondents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Difficult to analyse and compare data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8272224"/>
                  </a:ext>
                </a:extLst>
              </a:tr>
              <a:tr h="265837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Assessments/Tests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Provide objective information, knowledge and skills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Easy to compare and analyse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May be oversimplified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May be biased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9933644"/>
                  </a:ext>
                </a:extLst>
              </a:tr>
              <a:tr h="265837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Focus Groups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Collective multiple perspective in shorter periods of time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Group settings may influence opinion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472107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EFC7D1C-C1C2-A573-A5EA-829FF49E8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66816"/>
            <a:ext cx="2883658" cy="791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8071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E77FA-3EB2-EB76-6F72-D89A7229C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6"/>
            <a:ext cx="10629900" cy="88848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Data Collection Methods-Qualitative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E13B5-77EF-7BFF-34E6-7EB232B6F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668" y="1073458"/>
            <a:ext cx="10629900" cy="3978275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Time Consuming and more expensive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Benefits are that information is richer and has a deeper insight in the phenomenon under study.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Data is usually collected from a smaller sample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Data collected may be in the form of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Interview transcript, Field notes, videos, audio recordings, images, (Observations), documents (reports, meetings, minutes, emails – convenience of accessing at ease)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BD6BD9-C59C-ED27-2102-A76A9E396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8148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68A69-906A-38BC-EE7D-8AE04F173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4648" y="230423"/>
            <a:ext cx="3184423" cy="676184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Interviews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ABA0D0-53B8-3E6C-4D47-67B72881BD78}"/>
              </a:ext>
            </a:extLst>
          </p:cNvPr>
          <p:cNvSpPr txBox="1"/>
          <p:nvPr/>
        </p:nvSpPr>
        <p:spPr>
          <a:xfrm>
            <a:off x="182880" y="1109541"/>
            <a:ext cx="5140776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Verbal communication between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May be face to face or telephonic interview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Talk about feeling, views and experiences or motivations of individuals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3 Types of Interviews: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Structured: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Semi-Structured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Unstructured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AB30C6-3C2C-3AE0-62A3-AD12411A81F1}"/>
              </a:ext>
            </a:extLst>
          </p:cNvPr>
          <p:cNvSpPr txBox="1"/>
          <p:nvPr/>
        </p:nvSpPr>
        <p:spPr>
          <a:xfrm>
            <a:off x="5323656" y="906607"/>
            <a:ext cx="6868343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FF0000"/>
                </a:solidFill>
              </a:rPr>
              <a:t>Structured</a:t>
            </a:r>
            <a:r>
              <a:rPr lang="en-GB" sz="2800" dirty="0"/>
              <a:t>: List of pre-determined questions, with little or no variation and no scope for follow-up questions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FF0000"/>
                </a:solidFill>
              </a:rPr>
              <a:t>Semi-Structured</a:t>
            </a:r>
            <a:r>
              <a:rPr lang="en-GB" sz="2800" dirty="0"/>
              <a:t>: Several key questions and may be a mix of open and close ended questions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FF0000"/>
                </a:solidFill>
              </a:rPr>
              <a:t>Unstructured:</a:t>
            </a:r>
            <a:r>
              <a:rPr lang="en-GB" sz="2800" dirty="0"/>
              <a:t> Pre-made questions are not required, make an outline or questions, usually time-consuming and can be difficult to participate in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2EE990-0049-C669-8037-56D195D5D5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07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0AB78-5838-72EE-E00A-B2729C115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272436"/>
            <a:ext cx="10629900" cy="63658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Participant Observation vs Focus Group Interview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F77747-C257-F5A0-E969-B5236E389BAD}"/>
              </a:ext>
            </a:extLst>
          </p:cNvPr>
          <p:cNvSpPr txBox="1"/>
          <p:nvPr/>
        </p:nvSpPr>
        <p:spPr>
          <a:xfrm>
            <a:off x="297844" y="897688"/>
            <a:ext cx="590417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Researches immerses in the field and conducts data. Could be in the office or any other site.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May lead to problems sometimes as the participant is aware that he or she is being observed.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Takes descriptive notes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Techniques: Written description, video recordings, photographs, artifacts and documentation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919B73-A3FD-F8AC-19AC-267C02169631}"/>
              </a:ext>
            </a:extLst>
          </p:cNvPr>
          <p:cNvSpPr txBox="1"/>
          <p:nvPr/>
        </p:nvSpPr>
        <p:spPr>
          <a:xfrm>
            <a:off x="6423917" y="897688"/>
            <a:ext cx="5470239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Interviewing people with something common at the same time.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To elicit the views of people (6-10) who have common experiences and interests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Critical or sensitive issues may be freely discussed.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A7E49D-92B8-015E-ADA2-AF78B43983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6504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D1D0C-2D6E-9B6E-70F8-EC165A4DC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Process of Data collection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B7EBF-5292-3245-2804-21BE6A850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9862"/>
            <a:ext cx="8980538" cy="3978275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Prepare the questions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Verify or pilot test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Write an email / letter and get the informed consent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Prepare the site in terms of notes, videos, site etc.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Establish rapport and ask the questions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Thanks the participants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Review the data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Read the transcript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4507EA-7016-2AC8-0CD8-C7698AD19A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3358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C0455-6DEE-BB23-AC97-54E6B8A70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Questionnaire</a:t>
            </a:r>
            <a:b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C9128C-69D3-E82D-1E6F-3753DF797E7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23900" y="1176696"/>
            <a:ext cx="10629900" cy="39782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This is somewhat like Interviews but the format of questions that is being used will be different mainly open-ended questions with rating scales.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B31A9B-20C9-D861-AB72-C943DA577B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4881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DC7D5-A887-E29F-9F8A-6A9812C59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How to Analyse Quantitative Data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BAE9C-A7A0-642B-D4B6-E91A9CF2F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920" y="1191445"/>
            <a:ext cx="10629900" cy="3978275"/>
          </a:xfrm>
        </p:spPr>
        <p:txBody>
          <a:bodyPr/>
          <a:lstStyle/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Based on Numbers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Statistical analysis is used to discover commonalities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Results are reported in </a:t>
            </a: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graphs and tables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Software like </a:t>
            </a: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Excel, SPSS, TABLEAU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can be used to calculate Reliability or validity of the results and correlation or causation between the one or more variables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Average scores etc.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EA77D1-27D8-B567-A1B5-5C6C19AAD9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2996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C636B-4C25-3FEB-B113-9E06AEC93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427703"/>
            <a:ext cx="10629900" cy="732043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How to Analyse Qualitative Data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92FE9-5035-B224-1510-F3068A7CE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164" y="1159746"/>
            <a:ext cx="10629900" cy="3557536"/>
          </a:xfrm>
        </p:spPr>
        <p:txBody>
          <a:bodyPr>
            <a:normAutofit fontScale="92500" lnSpcReduction="20000"/>
          </a:bodyPr>
          <a:lstStyle/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Mainly Textual analysis, Difficult to analyze and Consists of images, videos or text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Content analysis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used to capture the occurrence, position of meaning of words or phrases (most used) also referred to as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Categorisation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Thematic analysis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Narrative Analysis- Listening to people telling stories and interpreting what that means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Discourse analysis 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is used to study how communication works in social context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4D22654-7A01-649D-D2F1-7E5A296CFA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0529" y="4966820"/>
            <a:ext cx="772815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https://journals.sagepub.com/doi/10.1177/16094069231205789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62611D-FA31-AC0E-C9D4-3DA2D81261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4576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6DE5D-B323-7FD3-7A08-F2CF61EB9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Visual-Video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BE960-BF3E-971C-65EE-3818596D6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6"/>
            <a:ext cx="10629900" cy="2840196"/>
          </a:xfrm>
        </p:spPr>
        <p:txBody>
          <a:bodyPr/>
          <a:lstStyle/>
          <a:p>
            <a:r>
              <a:rPr lang="en-US" sz="2800" b="1" dirty="0">
                <a:effectLst/>
              </a:rPr>
              <a:t>Qualitative Vs Quantitative Research: Difference between them with examples &amp; methods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382588-1CEF-F333-1864-4D402D078F69}"/>
              </a:ext>
            </a:extLst>
          </p:cNvPr>
          <p:cNvSpPr txBox="1"/>
          <p:nvPr/>
        </p:nvSpPr>
        <p:spPr>
          <a:xfrm>
            <a:off x="2025830" y="3711714"/>
            <a:ext cx="847670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hlinkClick r:id="rId2"/>
              </a:rPr>
              <a:t>https://www.youtube.com/watch?v=ET4c7hiRgbM&amp;t=3s</a:t>
            </a:r>
            <a:endParaRPr lang="en-US" sz="2800" dirty="0"/>
          </a:p>
          <a:p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E245B6-56E0-7212-D651-F5C28CCBBE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8556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1426F-55C6-140E-B37C-78D7DF0E3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435" y="0"/>
            <a:ext cx="10629900" cy="785249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Summary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D13E383-C48F-FBE3-A5A2-A6A7BCCCAF4B}"/>
              </a:ext>
            </a:extLst>
          </p:cNvPr>
          <p:cNvGraphicFramePr>
            <a:graphicFrameLocks noGrp="1"/>
          </p:cNvGraphicFramePr>
          <p:nvPr/>
        </p:nvGraphicFramePr>
        <p:xfrm>
          <a:off x="0" y="555394"/>
          <a:ext cx="12192000" cy="6757853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624802">
                  <a:extLst>
                    <a:ext uri="{9D8B030D-6E8A-4147-A177-3AD203B41FA5}">
                      <a16:colId xmlns:a16="http://schemas.microsoft.com/office/drawing/2014/main" val="2275430782"/>
                    </a:ext>
                  </a:extLst>
                </a:gridCol>
                <a:gridCol w="5498669">
                  <a:extLst>
                    <a:ext uri="{9D8B030D-6E8A-4147-A177-3AD203B41FA5}">
                      <a16:colId xmlns:a16="http://schemas.microsoft.com/office/drawing/2014/main" val="3203959755"/>
                    </a:ext>
                  </a:extLst>
                </a:gridCol>
                <a:gridCol w="5068529">
                  <a:extLst>
                    <a:ext uri="{9D8B030D-6E8A-4147-A177-3AD203B41FA5}">
                      <a16:colId xmlns:a16="http://schemas.microsoft.com/office/drawing/2014/main" val="636508877"/>
                    </a:ext>
                  </a:extLst>
                </a:gridCol>
              </a:tblGrid>
              <a:tr h="603711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>
                          <a:effectLst/>
                        </a:rPr>
                        <a:t>BASIS FOR COMPARISON</a:t>
                      </a:r>
                    </a:p>
                  </a:txBody>
                  <a:tcPr marL="24466" marR="24466" marT="24466" marB="24466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QUALITATIVE RESEARCH</a:t>
                      </a:r>
                    </a:p>
                  </a:txBody>
                  <a:tcPr marL="24466" marR="24466" marT="24466" marB="24466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QUANTITATIVE RESEARCH</a:t>
                      </a:r>
                    </a:p>
                  </a:txBody>
                  <a:tcPr marL="24466" marR="24466" marT="24466" marB="24466" anchor="ctr"/>
                </a:tc>
                <a:extLst>
                  <a:ext uri="{0D108BD9-81ED-4DB2-BD59-A6C34878D82A}">
                    <a16:rowId xmlns:a16="http://schemas.microsoft.com/office/drawing/2014/main" val="2642320172"/>
                  </a:ext>
                </a:extLst>
              </a:tr>
              <a:tr h="372947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Scope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In-Depth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Broad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1507884229"/>
                  </a:ext>
                </a:extLst>
              </a:tr>
              <a:tr h="683563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Data collection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Semi-Structured with open-ended questions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Standardized with close-ended questions(like scale of 1-5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828272224"/>
                  </a:ext>
                </a:extLst>
              </a:tr>
              <a:tr h="883138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Data format/deals with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narrative, deals with feelings, attitudes, thoughts of human beings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Numeric/ deals with hard facts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939933644"/>
                  </a:ext>
                </a:extLst>
              </a:tr>
              <a:tr h="372947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Data Analysis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Content Analysis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Statistical Approaches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1144721077"/>
                  </a:ext>
                </a:extLst>
              </a:tr>
              <a:tr h="311854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Methods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Field research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Case studies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Open –Ended Interviews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Observations where there is more room for flexibility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Data might be- Interviews, Transcripts, Notes, Journals</a:t>
                      </a:r>
                    </a:p>
                    <a:p>
                      <a:pPr algn="l" fontAlgn="t"/>
                      <a:endParaRPr lang="en-US" sz="2000" b="0" dirty="0">
                        <a:solidFill>
                          <a:srgbClr val="222222"/>
                        </a:solidFill>
                        <a:effectLst/>
                        <a:hlinkClick r:id="rId2"/>
                      </a:endParaRPr>
                    </a:p>
                    <a:p>
                      <a:pPr algn="l" fontAlgn="t"/>
                      <a:endParaRPr lang="en-US" sz="2000" b="0" dirty="0">
                        <a:solidFill>
                          <a:srgbClr val="222222"/>
                        </a:solidFill>
                        <a:effectLst/>
                        <a:hlinkClick r:id="rId2"/>
                      </a:endParaRPr>
                    </a:p>
                    <a:p>
                      <a:pPr algn="l" fontAlgn="t"/>
                      <a:r>
                        <a:rPr lang="en-US" sz="2000" b="0" dirty="0">
                          <a:solidFill>
                            <a:srgbClr val="222222"/>
                          </a:solidFill>
                          <a:effectLst/>
                          <a:hlinkClick r:id="rId2"/>
                        </a:rPr>
                        <a:t>https://www.youtube.com/watch?v=mUfYXr4VKgI</a:t>
                      </a:r>
                      <a:endParaRPr lang="en-US" sz="2000" b="0" dirty="0">
                        <a:solidFill>
                          <a:srgbClr val="222222"/>
                        </a:solidFill>
                        <a:effectLst/>
                      </a:endParaRPr>
                    </a:p>
                    <a:p>
                      <a:pPr algn="l" fontAlgn="t"/>
                      <a:endParaRPr lang="en-US" sz="2000" b="0" dirty="0">
                        <a:solidFill>
                          <a:srgbClr val="222222"/>
                        </a:solidFill>
                        <a:effectLst/>
                      </a:endParaRPr>
                    </a:p>
                    <a:p>
                      <a:pPr algn="l" fontAlgn="t"/>
                      <a:endParaRPr lang="en-GB" sz="2000" dirty="0">
                        <a:effectLst/>
                      </a:endParaRP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Experiments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Surveys/Questionnaire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Structured interviews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Observations where the questions are same for each participant </a:t>
                      </a:r>
                      <a:endParaRPr lang="en-US" sz="2000" dirty="0">
                        <a:effectLst/>
                      </a:endParaRPr>
                    </a:p>
                    <a:p>
                      <a:pPr marL="0" marR="0" lvl="0" indent="0" algn="l" defTabSz="6858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</a:rPr>
                        <a:t>Large Datasets (Dashboards)</a:t>
                      </a:r>
                    </a:p>
                    <a:p>
                      <a:pPr algn="l" fontAlgn="t"/>
                      <a:endParaRPr lang="en-GB" sz="2000" dirty="0">
                        <a:effectLst/>
                      </a:endParaRPr>
                    </a:p>
                    <a:p>
                      <a:pPr algn="l" fontAlgn="t"/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548731614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3728A7AF-16E6-BC8C-79A4-9DECF5918E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8529" y="5763063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658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A0108-CA78-3C68-EED7-2F78C9D2B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595A9-5C2D-AB6D-308B-547CBC613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82418"/>
            <a:ext cx="10629900" cy="196471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 research methodology is a description of how exactly you will conduct your research, all the steps and procedures that you are going to use for you to finish the project paper.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5F2110-462B-D315-330F-BEBC11387B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511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1C77D-A662-994D-B96E-78EFE51A5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913" y="0"/>
            <a:ext cx="10629900" cy="1325563"/>
          </a:xfrm>
        </p:spPr>
        <p:txBody>
          <a:bodyPr/>
          <a:lstStyle/>
          <a:p>
            <a:r>
              <a:rPr lang="en-GB" dirty="0">
                <a:latin typeface="+mn-l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7F644-F706-4EE0-40C5-6AAD2BFE6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913" y="1191444"/>
            <a:ext cx="10629900" cy="3978275"/>
          </a:xfrm>
        </p:spPr>
        <p:txBody>
          <a:bodyPr>
            <a:normAutofit fontScale="62500" lnSpcReduction="20000"/>
          </a:bodyPr>
          <a:lstStyle/>
          <a:p>
            <a:pPr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/>
            </a:pPr>
            <a:r>
              <a:rPr lang="en-GB" sz="2800" dirty="0"/>
              <a:t>Dawson CW (2009) Computing Projects – A Student’s Guide. Harlow: Prentice </a:t>
            </a:r>
            <a:r>
              <a:rPr lang="en-GB" altLang="en-US" sz="2800" dirty="0">
                <a:solidFill>
                  <a:schemeClr val="tx1"/>
                </a:solidFill>
              </a:rPr>
              <a:t>Simons,D.2010.</a:t>
            </a:r>
            <a:r>
              <a:rPr lang="en-GB" sz="2800" dirty="0">
                <a:solidFill>
                  <a:schemeClr val="tx1"/>
                </a:solidFill>
              </a:rPr>
              <a:t> selective attention test. Video:</a:t>
            </a:r>
            <a:r>
              <a:rPr lang="en-GB" altLang="en-US" sz="2800" dirty="0">
                <a:solidFill>
                  <a:schemeClr val="tx1"/>
                </a:solidFill>
              </a:rPr>
              <a:t>[Online]  Available at: </a:t>
            </a:r>
            <a:r>
              <a:rPr lang="en-GB" sz="2800" dirty="0">
                <a:solidFill>
                  <a:schemeClr val="tx1"/>
                </a:solidFill>
                <a:hlinkClick r:id="rId2"/>
              </a:rPr>
              <a:t>https://www.youtube.com/watch?v=vJG698U2Mvo</a:t>
            </a:r>
            <a:endParaRPr lang="en-GB" sz="28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>
                <a:solidFill>
                  <a:schemeClr val="tx1"/>
                </a:solidFill>
              </a:rPr>
              <a:t>Reyes-Roxas,M.2021.Data Collection and Analysis Procedure</a:t>
            </a:r>
            <a:r>
              <a:rPr lang="en-GB" sz="2800" dirty="0">
                <a:solidFill>
                  <a:schemeClr val="tx1"/>
                </a:solidFill>
              </a:rPr>
              <a:t>.</a:t>
            </a:r>
            <a:r>
              <a:rPr lang="en-GB" altLang="en-US" sz="2800" dirty="0">
                <a:solidFill>
                  <a:schemeClr val="tx1"/>
                </a:solidFill>
              </a:rPr>
              <a:t>[Online]. Available at:</a:t>
            </a:r>
            <a:r>
              <a:rPr lang="en-US" sz="2800" dirty="0">
                <a:solidFill>
                  <a:schemeClr val="tx1"/>
                </a:solidFill>
              </a:rPr>
              <a:t>  </a:t>
            </a:r>
            <a:r>
              <a:rPr lang="en-US" sz="2800" dirty="0">
                <a:solidFill>
                  <a:schemeClr val="tx1"/>
                </a:solidFill>
                <a:hlinkClick r:id="rId3"/>
              </a:rPr>
              <a:t>https://www.youtube.com/watch?v=h4G5IFGuSTU</a:t>
            </a:r>
            <a:endParaRPr lang="en-US" sz="28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 err="1">
                <a:solidFill>
                  <a:schemeClr val="tx1"/>
                </a:solidFill>
              </a:rPr>
              <a:t>Singh,B</a:t>
            </a:r>
            <a:r>
              <a:rPr lang="en-US" sz="2800" dirty="0">
                <a:solidFill>
                  <a:schemeClr val="tx1"/>
                </a:solidFill>
              </a:rPr>
              <a:t> P.2020.Blog 132-Research Onion: A Systematic Approach to Designing Research Methodology</a:t>
            </a:r>
            <a:r>
              <a:rPr lang="en-GB" sz="2800" dirty="0">
                <a:solidFill>
                  <a:schemeClr val="tx1"/>
                </a:solidFill>
              </a:rPr>
              <a:t> .</a:t>
            </a:r>
            <a:r>
              <a:rPr lang="en-GB" altLang="en-US" sz="2800" dirty="0">
                <a:solidFill>
                  <a:schemeClr val="tx1"/>
                </a:solidFill>
              </a:rPr>
              <a:t>[Online]. Available at: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>
                <a:solidFill>
                  <a:schemeClr val="tx1"/>
                </a:solidFill>
                <a:hlinkClick r:id="rId4"/>
              </a:rPr>
              <a:t>https://www.aesanetwork.org/research-onion-a-systematic-approach-to-designing-research-methodology/</a:t>
            </a:r>
            <a:endParaRPr lang="en-US" sz="28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tx1"/>
                </a:solidFill>
              </a:rPr>
              <a:t>Ortlieb.E.2019.Common Qualitative and Quantitative Data Collection Tools. Video:</a:t>
            </a:r>
            <a:r>
              <a:rPr lang="en-GB" altLang="en-US" sz="2800" dirty="0">
                <a:solidFill>
                  <a:schemeClr val="tx1"/>
                </a:solidFill>
              </a:rPr>
              <a:t>[Online]  Available at: </a:t>
            </a:r>
            <a:r>
              <a:rPr lang="en-GB" sz="2800" dirty="0">
                <a:solidFill>
                  <a:schemeClr val="tx1"/>
                </a:solidFill>
                <a:hlinkClick r:id="rId5"/>
              </a:rPr>
              <a:t>https://www.youtube.com/watch?v=mUfYXr4VKgI</a:t>
            </a:r>
            <a:endParaRPr lang="en-GB" sz="2800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800" b="0" i="0" dirty="0">
                <a:solidFill>
                  <a:srgbClr val="222222"/>
                </a:solidFill>
                <a:effectLst/>
              </a:rPr>
              <a:t>Surbhi,S.2018.Difference Between Qualitative and Quantitative Research .[Online].Available at: </a:t>
            </a:r>
            <a:r>
              <a:rPr lang="en-US" sz="2800" dirty="0">
                <a:hlinkClick r:id="rId6"/>
              </a:rPr>
              <a:t>https://keydifferences.com/difference-between-qualitative-and-quantitative-research.html</a:t>
            </a:r>
            <a:endParaRPr lang="en-US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/>
              <a:t>Also refer to: </a:t>
            </a:r>
            <a:r>
              <a:rPr lang="en-US" sz="2800" dirty="0">
                <a:hlinkClick r:id="rId7"/>
              </a:rPr>
              <a:t>https://research-methodology.net/research-methods/</a:t>
            </a:r>
            <a:endParaRPr lang="en-US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>
                <a:hlinkClick r:id="rId8"/>
              </a:rPr>
              <a:t>https://www.wikihow.com/Do-Qualitative-Research</a:t>
            </a:r>
            <a:endParaRPr lang="en-US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/>
              <a:t>https://www.skillsyouneed.com/learn/quantitative-and-qualitative.html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AC4358-814C-6ADA-84A9-AC8D2D9F7A7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274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1637</Words>
  <Application>Microsoft Office PowerPoint</Application>
  <PresentationFormat>Widescreen</PresentationFormat>
  <Paragraphs>228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MS PGothic</vt:lpstr>
      <vt:lpstr>Aptos</vt:lpstr>
      <vt:lpstr>Aptos Display</vt:lpstr>
      <vt:lpstr>Arial</vt:lpstr>
      <vt:lpstr>Calibri</vt:lpstr>
      <vt:lpstr>Calibri Light</vt:lpstr>
      <vt:lpstr>Courier New</vt:lpstr>
      <vt:lpstr>Times New Roman</vt:lpstr>
      <vt:lpstr>Verdana</vt:lpstr>
      <vt:lpstr>Wingdings</vt:lpstr>
      <vt:lpstr>Office Theme</vt:lpstr>
      <vt:lpstr>PowerPoint Presentation</vt:lpstr>
      <vt:lpstr>WEEK 7  QUALITATIVE AND QUANTITATIVE APPROACHES (PART 2)</vt:lpstr>
      <vt:lpstr>Learning Outcomes </vt:lpstr>
      <vt:lpstr>A Systematic Approach to Design Research Methodology</vt:lpstr>
      <vt:lpstr> TYPES OF DATA    </vt:lpstr>
      <vt:lpstr>TYPES OF DATA</vt:lpstr>
      <vt:lpstr>                  </vt:lpstr>
      <vt:lpstr>Selecting the Approach</vt:lpstr>
      <vt:lpstr>Selecting the Approach</vt:lpstr>
      <vt:lpstr>Qualitative and Quantitative Research Differences </vt:lpstr>
      <vt:lpstr>Types of Methods for Qualitative &amp; Quantitative Data Collection </vt:lpstr>
      <vt:lpstr>Qualitative Data vs Quantitative Data </vt:lpstr>
      <vt:lpstr>Quantitative vs Qualitative  </vt:lpstr>
      <vt:lpstr>Advantages and Dis-advantages of Qualitative and Quantitative Data Collection methods </vt:lpstr>
      <vt:lpstr>Data Collection Methods-Qualitative </vt:lpstr>
      <vt:lpstr>Interviews </vt:lpstr>
      <vt:lpstr>Participant Observation vs Focus Group Interview </vt:lpstr>
      <vt:lpstr>Process of Data collection </vt:lpstr>
      <vt:lpstr>Questionnaire </vt:lpstr>
      <vt:lpstr>How to Analyse Quantitative Data </vt:lpstr>
      <vt:lpstr>How to Analyse Qualitative Data </vt:lpstr>
      <vt:lpstr>Visual-Video</vt:lpstr>
      <vt:lpstr>Summary</vt:lpstr>
      <vt:lpstr>Conclusion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Samuel Ofori</dc:creator>
  <cp:lastModifiedBy>Samuel Ofori</cp:lastModifiedBy>
  <cp:revision>1</cp:revision>
  <dcterms:created xsi:type="dcterms:W3CDTF">2025-01-15T12:24:06Z</dcterms:created>
  <dcterms:modified xsi:type="dcterms:W3CDTF">2025-01-15T12:25:03Z</dcterms:modified>
</cp:coreProperties>
</file>