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8" r:id="rId4"/>
  </p:sldMasterIdLst>
  <p:notesMasterIdLst>
    <p:notesMasterId r:id="rId56"/>
  </p:notesMasterIdLst>
  <p:handoutMasterIdLst>
    <p:handoutMasterId r:id="rId57"/>
  </p:handoutMasterIdLst>
  <p:sldIdLst>
    <p:sldId id="256" r:id="rId5"/>
    <p:sldId id="326" r:id="rId6"/>
    <p:sldId id="292" r:id="rId7"/>
    <p:sldId id="299" r:id="rId8"/>
    <p:sldId id="339" r:id="rId9"/>
    <p:sldId id="334" r:id="rId10"/>
    <p:sldId id="333" r:id="rId11"/>
    <p:sldId id="340" r:id="rId12"/>
    <p:sldId id="300" r:id="rId13"/>
    <p:sldId id="303" r:id="rId14"/>
    <p:sldId id="304" r:id="rId15"/>
    <p:sldId id="302" r:id="rId16"/>
    <p:sldId id="276" r:id="rId17"/>
    <p:sldId id="338" r:id="rId18"/>
    <p:sldId id="277" r:id="rId19"/>
    <p:sldId id="279" r:id="rId20"/>
    <p:sldId id="280" r:id="rId21"/>
    <p:sldId id="335" r:id="rId22"/>
    <p:sldId id="336" r:id="rId23"/>
    <p:sldId id="337" r:id="rId24"/>
    <p:sldId id="281" r:id="rId25"/>
    <p:sldId id="306" r:id="rId26"/>
    <p:sldId id="307" r:id="rId27"/>
    <p:sldId id="308" r:id="rId28"/>
    <p:sldId id="309" r:id="rId29"/>
    <p:sldId id="310" r:id="rId30"/>
    <p:sldId id="329" r:id="rId31"/>
    <p:sldId id="330" r:id="rId32"/>
    <p:sldId id="315" r:id="rId33"/>
    <p:sldId id="331" r:id="rId34"/>
    <p:sldId id="312" r:id="rId35"/>
    <p:sldId id="314" r:id="rId36"/>
    <p:sldId id="311" r:id="rId37"/>
    <p:sldId id="298" r:id="rId38"/>
    <p:sldId id="327" r:id="rId39"/>
    <p:sldId id="328" r:id="rId40"/>
    <p:sldId id="283" r:id="rId41"/>
    <p:sldId id="317" r:id="rId42"/>
    <p:sldId id="318" r:id="rId43"/>
    <p:sldId id="319" r:id="rId44"/>
    <p:sldId id="332" r:id="rId45"/>
    <p:sldId id="284" r:id="rId46"/>
    <p:sldId id="285" r:id="rId47"/>
    <p:sldId id="286" r:id="rId48"/>
    <p:sldId id="320" r:id="rId49"/>
    <p:sldId id="323" r:id="rId50"/>
    <p:sldId id="287" r:id="rId51"/>
    <p:sldId id="324" r:id="rId52"/>
    <p:sldId id="325" r:id="rId53"/>
    <p:sldId id="341" r:id="rId54"/>
    <p:sldId id="342" r:id="rId55"/>
  </p:sldIdLst>
  <p:sldSz cx="12192000" cy="6858000"/>
  <p:notesSz cx="6669088" cy="97536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81" autoAdjust="0"/>
    <p:restoredTop sz="43912" autoAdjust="0"/>
  </p:normalViewPr>
  <p:slideViewPr>
    <p:cSldViewPr snapToGrid="0">
      <p:cViewPr>
        <p:scale>
          <a:sx n="50" d="100"/>
          <a:sy n="50" d="100"/>
        </p:scale>
        <p:origin x="1164" y="36"/>
      </p:cViewPr>
      <p:guideLst/>
    </p:cSldViewPr>
  </p:slideViewPr>
  <p:notesTextViewPr>
    <p:cViewPr>
      <p:scale>
        <a:sx n="1" d="1"/>
        <a:sy n="1" d="1"/>
      </p:scale>
      <p:origin x="0" y="0"/>
    </p:cViewPr>
  </p:notesTextViewPr>
  <p:notesViewPr>
    <p:cSldViewPr snapToGrid="0">
      <p:cViewPr varScale="1">
        <p:scale>
          <a:sx n="73" d="100"/>
          <a:sy n="73" d="100"/>
        </p:scale>
        <p:origin x="2256" y="84"/>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handoutMaster" Target="handoutMasters/handoutMaster1.xml"/><Relationship Id="rId61"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89374"/>
          </a:xfrm>
          <a:prstGeom prst="rect">
            <a:avLst/>
          </a:prstGeom>
        </p:spPr>
        <p:txBody>
          <a:bodyPr vert="horz" lIns="91440" tIns="45720" rIns="91440" bIns="45720" rtlCol="0"/>
          <a:lstStyle>
            <a:lvl1pPr algn="r">
              <a:defRPr sz="1200"/>
            </a:lvl1pPr>
          </a:lstStyle>
          <a:p>
            <a:fld id="{C839E4F8-F8C0-4F97-B59E-55485ACAE576}" type="datetimeFigureOut">
              <a:rPr lang="en-GB" smtClean="0"/>
              <a:t>13/10/2020</a:t>
            </a:fld>
            <a:endParaRPr lang="en-GB"/>
          </a:p>
        </p:txBody>
      </p:sp>
      <p:sp>
        <p:nvSpPr>
          <p:cNvPr id="4" name="Footer Placeholder 3"/>
          <p:cNvSpPr>
            <a:spLocks noGrp="1"/>
          </p:cNvSpPr>
          <p:nvPr>
            <p:ph type="ftr" sz="quarter" idx="2"/>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264228"/>
            <a:ext cx="2889938" cy="489373"/>
          </a:xfrm>
          <a:prstGeom prst="rect">
            <a:avLst/>
          </a:prstGeom>
        </p:spPr>
        <p:txBody>
          <a:bodyPr vert="horz" lIns="91440" tIns="45720" rIns="91440" bIns="45720" rtlCol="0" anchor="b"/>
          <a:lstStyle>
            <a:lvl1pPr algn="r">
              <a:defRPr sz="1200"/>
            </a:lvl1pPr>
          </a:lstStyle>
          <a:p>
            <a:fld id="{80D67694-A98A-4466-BB1E-5426DD57FE9A}" type="slidenum">
              <a:rPr lang="en-GB" smtClean="0"/>
              <a:t>‹#›</a:t>
            </a:fld>
            <a:endParaRPr lang="en-GB"/>
          </a:p>
        </p:txBody>
      </p:sp>
    </p:spTree>
    <p:extLst>
      <p:ext uri="{BB962C8B-B14F-4D97-AF65-F5344CB8AC3E}">
        <p14:creationId xmlns:p14="http://schemas.microsoft.com/office/powerpoint/2010/main" val="274727000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91440" tIns="45720" rIns="91440" bIns="45720" rtlCol="0"/>
          <a:lstStyle>
            <a:lvl1pPr algn="r">
              <a:defRPr sz="1200"/>
            </a:lvl1pPr>
          </a:lstStyle>
          <a:p>
            <a:fld id="{9AE55FDF-D6F3-4E0B-B933-6B8D9838A3C9}" type="datetimeFigureOut">
              <a:rPr lang="en-GB" smtClean="0"/>
              <a:t>13/10/2020</a:t>
            </a:fld>
            <a:endParaRPr lang="en-GB"/>
          </a:p>
        </p:txBody>
      </p:sp>
      <p:sp>
        <p:nvSpPr>
          <p:cNvPr id="4" name="Slide Image Placeholder 3"/>
          <p:cNvSpPr>
            <a:spLocks noGrp="1" noRot="1" noChangeAspect="1"/>
          </p:cNvSpPr>
          <p:nvPr>
            <p:ph type="sldImg" idx="2"/>
          </p:nvPr>
        </p:nvSpPr>
        <p:spPr>
          <a:xfrm>
            <a:off x="407988" y="1219200"/>
            <a:ext cx="5853112" cy="32924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40" tIns="45720" rIns="91440" bIns="45720" rtlCol="0" anchor="b"/>
          <a:lstStyle>
            <a:lvl1pPr algn="r">
              <a:defRPr sz="1200"/>
            </a:lvl1pPr>
          </a:lstStyle>
          <a:p>
            <a:fld id="{D2948210-110F-4D05-BC2E-5B246889E015}" type="slidenum">
              <a:rPr lang="en-GB" smtClean="0"/>
              <a:t>‹#›</a:t>
            </a:fld>
            <a:endParaRPr lang="en-GB"/>
          </a:p>
        </p:txBody>
      </p:sp>
    </p:spTree>
    <p:extLst>
      <p:ext uri="{BB962C8B-B14F-4D97-AF65-F5344CB8AC3E}">
        <p14:creationId xmlns:p14="http://schemas.microsoft.com/office/powerpoint/2010/main" val="37803496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03485" y="226423"/>
            <a:ext cx="5853112" cy="3292475"/>
          </a:xfrm>
        </p:spPr>
      </p:sp>
      <p:sp>
        <p:nvSpPr>
          <p:cNvPr id="3" name="Notes Placeholder 2"/>
          <p:cNvSpPr>
            <a:spLocks noGrp="1"/>
          </p:cNvSpPr>
          <p:nvPr>
            <p:ph type="body" idx="1"/>
          </p:nvPr>
        </p:nvSpPr>
        <p:spPr>
          <a:xfrm>
            <a:off x="666909" y="3670663"/>
            <a:ext cx="5335270" cy="4863737"/>
          </a:xfrm>
        </p:spPr>
        <p:txBody>
          <a:bodyPr/>
          <a:lstStyle/>
          <a:p>
            <a:pPr marL="171450" indent="-171450">
              <a:buFont typeface="Arial" panose="020B0604020202020204" pitchFamily="34" charset="0"/>
              <a:buChar char="•"/>
            </a:pPr>
            <a:r>
              <a:rPr lang="en-GB" dirty="0" smtClean="0"/>
              <a:t>On this slide</a:t>
            </a:r>
            <a:r>
              <a:rPr lang="en-GB" baseline="0" dirty="0" smtClean="0"/>
              <a:t> are the images of the 20</a:t>
            </a:r>
            <a:r>
              <a:rPr lang="en-GB" baseline="30000" dirty="0" smtClean="0"/>
              <a:t>th</a:t>
            </a:r>
            <a:r>
              <a:rPr lang="en-GB" baseline="0" dirty="0" smtClean="0"/>
              <a:t>-century German author Walter Benjamin</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I wanted to start with Benjamin as a sort of entrée into thinking about archives more generally</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A member of the Frankfurt School of social research, Benjamin is perhaps best known for his writings on media in essays such ‘The Work of Art in the Age of Mechanical Reproduction’</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Alongside this, though, Benjamin was an archives devotee</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Although not an historian by training, Benjamin wrote extensively on the philosophy of history, including a famous essay that I’ll quote from later on.</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Benjamin was also fascinated by the history of photography and his adopted hometown Paris, where he </a:t>
            </a:r>
            <a:r>
              <a:rPr lang="en-GB" baseline="0" dirty="0" smtClean="0"/>
              <a:t>– a Jewish Marxist – was exiled after the Nazis’ ascension to power.</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Onscreen are images of Benjamin’s library card at the </a:t>
            </a:r>
            <a:r>
              <a:rPr lang="en-GB" dirty="0" err="1" smtClean="0"/>
              <a:t>Bibliothèque</a:t>
            </a:r>
            <a:r>
              <a:rPr lang="en-GB" dirty="0" smtClean="0"/>
              <a:t> </a:t>
            </a:r>
            <a:r>
              <a:rPr lang="en-GB" dirty="0" err="1" smtClean="0"/>
              <a:t>Nationale</a:t>
            </a:r>
            <a:r>
              <a:rPr lang="en-GB" dirty="0" smtClean="0"/>
              <a:t>, Paris and him beavering</a:t>
            </a:r>
            <a:r>
              <a:rPr lang="en-GB" baseline="0" dirty="0" smtClean="0"/>
              <a:t> away on one of his many visits to its archives</a:t>
            </a:r>
            <a:endParaRPr lang="en-GB" baseline="0" dirty="0" smtClean="0"/>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endParaRPr lang="en-GB" baseline="0" dirty="0" smtClean="0"/>
          </a:p>
          <a:p>
            <a:pPr marL="0" indent="0">
              <a:buFont typeface="Arial" panose="020B0604020202020204" pitchFamily="34" charset="0"/>
              <a:buNone/>
            </a:pPr>
            <a:endParaRPr lang="en-GB" baseline="0" dirty="0" smtClean="0"/>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10"/>
          </p:nvPr>
        </p:nvSpPr>
        <p:spPr/>
        <p:txBody>
          <a:bodyPr/>
          <a:lstStyle/>
          <a:p>
            <a:fld id="{D2948210-110F-4D05-BC2E-5B246889E015}" type="slidenum">
              <a:rPr lang="en-GB" smtClean="0"/>
              <a:t>1</a:t>
            </a:fld>
            <a:endParaRPr lang="en-GB"/>
          </a:p>
        </p:txBody>
      </p:sp>
    </p:spTree>
    <p:extLst>
      <p:ext uri="{BB962C8B-B14F-4D97-AF65-F5344CB8AC3E}">
        <p14:creationId xmlns:p14="http://schemas.microsoft.com/office/powerpoint/2010/main" val="18932849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08401" y="213360"/>
            <a:ext cx="4738778" cy="2665643"/>
          </a:xfrm>
        </p:spPr>
      </p:sp>
      <p:sp>
        <p:nvSpPr>
          <p:cNvPr id="3" name="Notes Placeholder 2"/>
          <p:cNvSpPr>
            <a:spLocks noGrp="1"/>
          </p:cNvSpPr>
          <p:nvPr>
            <p:ph type="body" idx="1"/>
          </p:nvPr>
        </p:nvSpPr>
        <p:spPr>
          <a:xfrm>
            <a:off x="510155" y="3257006"/>
            <a:ext cx="5335270" cy="3840480"/>
          </a:xfrm>
        </p:spPr>
        <p:txBody>
          <a:bodyPr/>
          <a:lstStyle/>
          <a:p>
            <a:pPr marL="171450" indent="-171450">
              <a:buFont typeface="Arial" panose="020B0604020202020204" pitchFamily="34" charset="0"/>
              <a:buChar char="•"/>
            </a:pPr>
            <a:r>
              <a:rPr lang="en-GB" dirty="0" smtClean="0"/>
              <a:t>What Benjamin was particularly</a:t>
            </a:r>
            <a:r>
              <a:rPr lang="en-GB" baseline="0" dirty="0" smtClean="0"/>
              <a:t> interested in – to the point of obsession – was the history of Paris in the 19</a:t>
            </a:r>
            <a:r>
              <a:rPr lang="en-GB" baseline="30000" dirty="0" smtClean="0"/>
              <a:t>th</a:t>
            </a:r>
            <a:r>
              <a:rPr lang="en-GB" baseline="0" dirty="0" smtClean="0"/>
              <a:t> century, which he believed offered a sort of prehistory of modernity as it would be shaped by industrial capitalism in the 20</a:t>
            </a:r>
            <a:r>
              <a:rPr lang="en-GB" baseline="30000" dirty="0" smtClean="0"/>
              <a:t>th</a:t>
            </a:r>
            <a:r>
              <a:rPr lang="en-GB" baseline="0" dirty="0" smtClean="0"/>
              <a:t> century.</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Inspired by the poetry of Charles Baudelaire, Benjamin scoured the archives of the </a:t>
            </a:r>
            <a:r>
              <a:rPr lang="en-GB" sz="1200" dirty="0" err="1" smtClean="0"/>
              <a:t>Bibliothèque</a:t>
            </a:r>
            <a:r>
              <a:rPr lang="en-GB" sz="1200" dirty="0" smtClean="0"/>
              <a:t> </a:t>
            </a:r>
            <a:r>
              <a:rPr lang="en-GB" sz="1200" dirty="0" err="1" smtClean="0"/>
              <a:t>Nationale</a:t>
            </a:r>
            <a:r>
              <a:rPr lang="en-GB" sz="1200" baseline="0" dirty="0" smtClean="0"/>
              <a:t> looking for </a:t>
            </a:r>
            <a:r>
              <a:rPr lang="en-GB" sz="1200" baseline="0" dirty="0" err="1" smtClean="0"/>
              <a:t>tidbits</a:t>
            </a:r>
            <a:r>
              <a:rPr lang="en-GB" sz="1200" baseline="0" dirty="0" smtClean="0"/>
              <a:t> and insights on Paris in the Victorian era, focusing on curious details about changing fashions and street life.</a:t>
            </a:r>
          </a:p>
          <a:p>
            <a:pPr marL="171450" indent="-171450">
              <a:buFont typeface="Arial" panose="020B0604020202020204" pitchFamily="34" charset="0"/>
              <a:buChar char="•"/>
            </a:pPr>
            <a:endParaRPr lang="en-GB" sz="1200" baseline="0" dirty="0" smtClean="0"/>
          </a:p>
          <a:p>
            <a:pPr marL="171450" indent="-171450">
              <a:buFont typeface="Arial" panose="020B0604020202020204" pitchFamily="34" charset="0"/>
              <a:buChar char="•"/>
            </a:pPr>
            <a:r>
              <a:rPr lang="en-GB" sz="1200" baseline="0" dirty="0" smtClean="0"/>
              <a:t>His thesis – one which becomes less outlandish once one engages with his admittedly fragmented oeuvre of writings – was that the advent of the Parisian shopping arcade was a seismic moment in modern history, suggesting it paved the way for the later development of consumer society and mass entertainments.</a:t>
            </a:r>
          </a:p>
          <a:p>
            <a:pPr marL="171450" indent="-171450">
              <a:buFont typeface="Arial" panose="020B0604020202020204" pitchFamily="34" charset="0"/>
              <a:buChar char="•"/>
            </a:pPr>
            <a:endParaRPr lang="en-GB" sz="1200" baseline="0" dirty="0" smtClean="0"/>
          </a:p>
          <a:p>
            <a:pPr marL="171450" indent="-171450">
              <a:buFont typeface="Arial" panose="020B0604020202020204" pitchFamily="34" charset="0"/>
              <a:buChar char="•"/>
            </a:pPr>
            <a:r>
              <a:rPr lang="en-GB" sz="1200" baseline="0" dirty="0" smtClean="0"/>
              <a:t>This became what </a:t>
            </a:r>
            <a:r>
              <a:rPr lang="en-GB" sz="1200" i="1" baseline="0" dirty="0" smtClean="0"/>
              <a:t>The Arcades Project</a:t>
            </a:r>
            <a:r>
              <a:rPr lang="en-GB" sz="1200" i="0" baseline="0" dirty="0" smtClean="0"/>
              <a:t>, an unfinished work which was not published in full until 1982, and then in English in 1999, long after Benjamin’s death.</a:t>
            </a:r>
          </a:p>
          <a:p>
            <a:pPr marL="171450" indent="-171450">
              <a:buFont typeface="Arial" panose="020B0604020202020204" pitchFamily="34" charset="0"/>
              <a:buChar char="•"/>
            </a:pPr>
            <a:endParaRPr lang="en-GB" sz="1200" i="0" baseline="0" dirty="0" smtClean="0"/>
          </a:p>
          <a:p>
            <a:pPr marL="171450" indent="-171450">
              <a:buFont typeface="Arial" panose="020B0604020202020204" pitchFamily="34" charset="0"/>
              <a:buChar char="•"/>
            </a:pPr>
            <a:r>
              <a:rPr lang="en-GB" sz="1200" i="0" baseline="0" dirty="0" smtClean="0"/>
              <a:t>Indeed, Benjamin met a very tragic fate. An exile in Paris, he attempted to flee into Spain when the Nazis invade France – but was detained on the border. Dejected, he took a cyanide pill and committed suicide. So the story goes, the border opened the next day.</a:t>
            </a:r>
          </a:p>
          <a:p>
            <a:pPr marL="171450" indent="-171450">
              <a:buFont typeface="Arial" panose="020B0604020202020204" pitchFamily="34" charset="0"/>
              <a:buChar char="•"/>
            </a:pPr>
            <a:endParaRPr lang="en-GB" sz="1200" i="0" baseline="0" dirty="0" smtClean="0"/>
          </a:p>
          <a:p>
            <a:pPr marL="171450" indent="-171450">
              <a:buFont typeface="Arial" panose="020B0604020202020204" pitchFamily="34" charset="0"/>
              <a:buChar char="•"/>
            </a:pPr>
            <a:r>
              <a:rPr lang="en-GB" sz="1200" i="0" baseline="0" dirty="0" smtClean="0"/>
              <a:t>But there is a more uplifting note in that Benjamin had managed to deposit his personal collection of archival notes with his friend Georges </a:t>
            </a:r>
            <a:r>
              <a:rPr lang="en-GB" sz="1200" i="0" baseline="0" dirty="0" err="1" smtClean="0"/>
              <a:t>Bataille</a:t>
            </a:r>
            <a:r>
              <a:rPr lang="en-GB" sz="1200" i="0" baseline="0" dirty="0" smtClean="0"/>
              <a:t>, who worked as a librarian at </a:t>
            </a:r>
            <a:r>
              <a:rPr lang="en-GB" sz="1200" dirty="0" err="1" smtClean="0"/>
              <a:t>Bibliothèque</a:t>
            </a:r>
            <a:r>
              <a:rPr lang="en-GB" sz="1200" dirty="0" smtClean="0"/>
              <a:t> </a:t>
            </a:r>
            <a:r>
              <a:rPr lang="en-GB" sz="1200" dirty="0" err="1" smtClean="0"/>
              <a:t>Nationale</a:t>
            </a:r>
            <a:r>
              <a:rPr lang="en-GB" sz="1200" dirty="0" smtClean="0"/>
              <a:t>. </a:t>
            </a:r>
            <a:r>
              <a:rPr lang="en-GB" sz="1200" dirty="0" err="1" smtClean="0"/>
              <a:t>Bataille</a:t>
            </a:r>
            <a:r>
              <a:rPr lang="en-GB" sz="1200" baseline="0" dirty="0" smtClean="0"/>
              <a:t> managed to secrete Benjamin’s work in the library’s vaults and redeemed them after the war ended. The collection of papers allowed for the publication of Benjamin’s back catalogue and led to his thought gaining international stature that probably would have been imaginable in his lifetime.</a:t>
            </a:r>
          </a:p>
          <a:p>
            <a:pPr marL="171450" indent="-171450">
              <a:buFont typeface="Arial" panose="020B0604020202020204" pitchFamily="34" charset="0"/>
              <a:buChar char="•"/>
            </a:pPr>
            <a:endParaRPr lang="en-GB" sz="1200" baseline="0" dirty="0" smtClean="0"/>
          </a:p>
          <a:p>
            <a:pPr marL="171450" indent="-171450">
              <a:buFont typeface="Arial" panose="020B0604020202020204" pitchFamily="34" charset="0"/>
              <a:buChar char="•"/>
            </a:pPr>
            <a:r>
              <a:rPr lang="en-GB" sz="1200" baseline="0" dirty="0" smtClean="0"/>
              <a:t>So, I like Benjamin’s life story as an allegory of sorts about archives, even if I don’t quite know what its meaning is.</a:t>
            </a:r>
          </a:p>
          <a:p>
            <a:pPr marL="171450" indent="-171450">
              <a:buFont typeface="Arial" panose="020B0604020202020204" pitchFamily="34" charset="0"/>
              <a:buChar char="•"/>
            </a:pPr>
            <a:endParaRPr lang="en-GB" sz="1200" baseline="0" dirty="0" smtClean="0"/>
          </a:p>
          <a:p>
            <a:pPr marL="171450" indent="-171450">
              <a:buFont typeface="Arial" panose="020B0604020202020204" pitchFamily="34" charset="0"/>
              <a:buChar char="•"/>
            </a:pPr>
            <a:r>
              <a:rPr lang="en-GB" sz="1200" baseline="0" dirty="0" smtClean="0"/>
              <a:t>I am more confident, though, about the significance of the quotation onscreen, which was from a letter to his friend Theodor Adorno about his research passions.</a:t>
            </a:r>
          </a:p>
          <a:p>
            <a:pPr marL="171450" indent="-171450">
              <a:buFont typeface="Arial" panose="020B0604020202020204" pitchFamily="34" charset="0"/>
              <a:buChar char="•"/>
            </a:pPr>
            <a:endParaRPr lang="en-GB" sz="1200" baseline="0" dirty="0" smtClean="0"/>
          </a:p>
          <a:p>
            <a:pPr marL="171450" indent="-171450">
              <a:buFont typeface="Arial" panose="020B0604020202020204" pitchFamily="34" charset="0"/>
              <a:buChar char="•"/>
            </a:pPr>
            <a:r>
              <a:rPr lang="en-GB" sz="1200" baseline="0" dirty="0" smtClean="0"/>
              <a:t>During on extended spell of archival research, Benjamin told Adorno that ‘I am in the arcades.’</a:t>
            </a:r>
          </a:p>
          <a:p>
            <a:pPr marL="171450" indent="-171450">
              <a:buFont typeface="Arial" panose="020B0604020202020204" pitchFamily="34" charset="0"/>
              <a:buChar char="•"/>
            </a:pPr>
            <a:endParaRPr lang="en-GB" sz="1200" baseline="0" dirty="0" smtClean="0"/>
          </a:p>
          <a:p>
            <a:pPr marL="171450" indent="-171450">
              <a:buFont typeface="Arial" panose="020B0604020202020204" pitchFamily="34" charset="0"/>
              <a:buChar char="•"/>
            </a:pPr>
            <a:r>
              <a:rPr lang="en-GB" sz="1200" baseline="0" dirty="0" smtClean="0"/>
              <a:t>He wasn’t, of course; he was actually in the archive. But I think this speaks to the promise – or as I put it on this slide – lure of the archive: the tantalising prospect that we might get some sense of being transported in space and time, and that the experience of archival research can be quite intoxicating.</a:t>
            </a:r>
          </a:p>
          <a:p>
            <a:pPr marL="171450" indent="-171450">
              <a:buFont typeface="Arial" panose="020B0604020202020204" pitchFamily="34" charset="0"/>
              <a:buChar char="•"/>
            </a:pPr>
            <a:endParaRPr lang="en-GB" sz="1200" baseline="0" dirty="0" smtClean="0"/>
          </a:p>
          <a:p>
            <a:pPr marL="171450" indent="-171450">
              <a:buFont typeface="Arial" panose="020B0604020202020204" pitchFamily="34" charset="0"/>
              <a:buChar char="•"/>
            </a:pPr>
            <a:r>
              <a:rPr lang="en-GB" sz="1200" baseline="0" dirty="0" smtClean="0"/>
              <a:t>I know in recent years, I’ve found there to be something very rewarding and pleasurable about archival research in different ways than when I was a student (elaborate)</a:t>
            </a:r>
            <a:endParaRPr lang="en-GB" dirty="0"/>
          </a:p>
        </p:txBody>
      </p:sp>
      <p:sp>
        <p:nvSpPr>
          <p:cNvPr id="4" name="Slide Number Placeholder 3"/>
          <p:cNvSpPr>
            <a:spLocks noGrp="1"/>
          </p:cNvSpPr>
          <p:nvPr>
            <p:ph type="sldNum" sz="quarter" idx="10"/>
          </p:nvPr>
        </p:nvSpPr>
        <p:spPr/>
        <p:txBody>
          <a:bodyPr/>
          <a:lstStyle/>
          <a:p>
            <a:fld id="{D2948210-110F-4D05-BC2E-5B246889E015}" type="slidenum">
              <a:rPr lang="en-GB" smtClean="0"/>
              <a:t>2</a:t>
            </a:fld>
            <a:endParaRPr lang="en-GB"/>
          </a:p>
        </p:txBody>
      </p:sp>
    </p:spTree>
    <p:extLst>
      <p:ext uri="{BB962C8B-B14F-4D97-AF65-F5344CB8AC3E}">
        <p14:creationId xmlns:p14="http://schemas.microsoft.com/office/powerpoint/2010/main" val="41226601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smtClean="0"/>
              <a:t>Anyway,</a:t>
            </a:r>
            <a:r>
              <a:rPr lang="en-GB" baseline="0" dirty="0" smtClean="0"/>
              <a:t> enough of this intellectual grandstanding. Here’s an overview of the issues I wanted to discuss today.</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In the first instance, I want to check in with you about the tasks and reading that were assigned for today.</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Firstly, we’ll talk about the articles you were assigned – click onto next slide; secondly, recap some of the key issues from Janet’s video lectures on archives.</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Then, having talked about physical archives, we’ll move onto an overview of some of the most useful examples of online archives. These are useful in-and-of-themselves, but all the more so given the current context of the coronavirus pandemic.</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Finally, having spent most of the lecture extolling archives’ virtues I want us to take a bit of a step back and think more critically about archives. Specifically, we’ll think about historiographical issues attendant to archival research, and some of the problems and dilemmas that historians face when using archive sources.</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Mention of that brings me onto my first question for you all, one which is crucial for this module and any history degree …. </a:t>
            </a:r>
            <a:endParaRPr lang="en-GB" dirty="0"/>
          </a:p>
        </p:txBody>
      </p:sp>
      <p:sp>
        <p:nvSpPr>
          <p:cNvPr id="4" name="Slide Number Placeholder 3"/>
          <p:cNvSpPr>
            <a:spLocks noGrp="1"/>
          </p:cNvSpPr>
          <p:nvPr>
            <p:ph type="sldNum" sz="quarter" idx="10"/>
          </p:nvPr>
        </p:nvSpPr>
        <p:spPr/>
        <p:txBody>
          <a:bodyPr/>
          <a:lstStyle/>
          <a:p>
            <a:fld id="{D2948210-110F-4D05-BC2E-5B246889E015}" type="slidenum">
              <a:rPr lang="en-GB" smtClean="0"/>
              <a:t>3</a:t>
            </a:fld>
            <a:endParaRPr lang="en-GB"/>
          </a:p>
        </p:txBody>
      </p:sp>
    </p:spTree>
    <p:extLst>
      <p:ext uri="{BB962C8B-B14F-4D97-AF65-F5344CB8AC3E}">
        <p14:creationId xmlns:p14="http://schemas.microsoft.com/office/powerpoint/2010/main" val="31354407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Ask who read what</a:t>
            </a:r>
            <a:endParaRPr lang="en-GB" dirty="0"/>
          </a:p>
        </p:txBody>
      </p:sp>
      <p:sp>
        <p:nvSpPr>
          <p:cNvPr id="4" name="Slide Number Placeholder 3"/>
          <p:cNvSpPr>
            <a:spLocks noGrp="1"/>
          </p:cNvSpPr>
          <p:nvPr>
            <p:ph type="sldNum" sz="quarter" idx="10"/>
          </p:nvPr>
        </p:nvSpPr>
        <p:spPr/>
        <p:txBody>
          <a:bodyPr/>
          <a:lstStyle/>
          <a:p>
            <a:fld id="{D2948210-110F-4D05-BC2E-5B246889E015}" type="slidenum">
              <a:rPr lang="en-GB" smtClean="0"/>
              <a:t>4</a:t>
            </a:fld>
            <a:endParaRPr lang="en-GB"/>
          </a:p>
        </p:txBody>
      </p:sp>
    </p:spTree>
    <p:extLst>
      <p:ext uri="{BB962C8B-B14F-4D97-AF65-F5344CB8AC3E}">
        <p14:creationId xmlns:p14="http://schemas.microsoft.com/office/powerpoint/2010/main" val="11548289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 and that is </a:t>
            </a:r>
          </a:p>
          <a:p>
            <a:endParaRPr lang="en-GB"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What is historiography (anyway)? </a:t>
            </a:r>
          </a:p>
          <a:p>
            <a:endParaRPr lang="en-GB" dirty="0"/>
          </a:p>
        </p:txBody>
      </p:sp>
      <p:sp>
        <p:nvSpPr>
          <p:cNvPr id="4" name="Slide Number Placeholder 3"/>
          <p:cNvSpPr>
            <a:spLocks noGrp="1"/>
          </p:cNvSpPr>
          <p:nvPr>
            <p:ph type="sldNum" sz="quarter" idx="10"/>
          </p:nvPr>
        </p:nvSpPr>
        <p:spPr/>
        <p:txBody>
          <a:bodyPr/>
          <a:lstStyle/>
          <a:p>
            <a:fld id="{D2948210-110F-4D05-BC2E-5B246889E015}" type="slidenum">
              <a:rPr lang="en-GB" smtClean="0"/>
              <a:t>5</a:t>
            </a:fld>
            <a:endParaRPr lang="en-GB"/>
          </a:p>
        </p:txBody>
      </p:sp>
    </p:spTree>
    <p:extLst>
      <p:ext uri="{BB962C8B-B14F-4D97-AF65-F5344CB8AC3E}">
        <p14:creationId xmlns:p14="http://schemas.microsoft.com/office/powerpoint/2010/main" val="34552631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2948210-110F-4D05-BC2E-5B246889E015}" type="slidenum">
              <a:rPr lang="en-GB" smtClean="0"/>
              <a:t>6</a:t>
            </a:fld>
            <a:endParaRPr lang="en-GB"/>
          </a:p>
        </p:txBody>
      </p:sp>
    </p:spTree>
    <p:extLst>
      <p:ext uri="{BB962C8B-B14F-4D97-AF65-F5344CB8AC3E}">
        <p14:creationId xmlns:p14="http://schemas.microsoft.com/office/powerpoint/2010/main" val="492054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i="0" dirty="0" smtClean="0"/>
          </a:p>
        </p:txBody>
      </p:sp>
      <p:sp>
        <p:nvSpPr>
          <p:cNvPr id="4" name="Slide Number Placeholder 3"/>
          <p:cNvSpPr>
            <a:spLocks noGrp="1"/>
          </p:cNvSpPr>
          <p:nvPr>
            <p:ph type="sldNum" sz="quarter" idx="10"/>
          </p:nvPr>
        </p:nvSpPr>
        <p:spPr/>
        <p:txBody>
          <a:bodyPr/>
          <a:lstStyle/>
          <a:p>
            <a:fld id="{D2948210-110F-4D05-BC2E-5B246889E015}" type="slidenum">
              <a:rPr lang="en-GB" smtClean="0"/>
              <a:t>7</a:t>
            </a:fld>
            <a:endParaRPr lang="en-GB"/>
          </a:p>
        </p:txBody>
      </p:sp>
    </p:spTree>
    <p:extLst>
      <p:ext uri="{BB962C8B-B14F-4D97-AF65-F5344CB8AC3E}">
        <p14:creationId xmlns:p14="http://schemas.microsoft.com/office/powerpoint/2010/main" val="25695237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2948210-110F-4D05-BC2E-5B246889E015}" type="slidenum">
              <a:rPr lang="en-GB" smtClean="0"/>
              <a:t>8</a:t>
            </a:fld>
            <a:endParaRPr lang="en-GB"/>
          </a:p>
        </p:txBody>
      </p:sp>
    </p:spTree>
    <p:extLst>
      <p:ext uri="{BB962C8B-B14F-4D97-AF65-F5344CB8AC3E}">
        <p14:creationId xmlns:p14="http://schemas.microsoft.com/office/powerpoint/2010/main" val="4457341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Having gone</a:t>
            </a:r>
            <a:r>
              <a:rPr lang="en-GB" baseline="0" dirty="0" smtClean="0"/>
              <a:t> through all this say that I want to return to one of the questions which was left hanging on a previous slide </a:t>
            </a:r>
          </a:p>
          <a:p>
            <a:endParaRPr lang="en-GB" baseline="0" dirty="0" smtClean="0"/>
          </a:p>
          <a:p>
            <a:r>
              <a:rPr lang="en-GB" dirty="0" smtClean="0"/>
              <a:t>Is a research project ever ‘complete’?</a:t>
            </a:r>
          </a:p>
          <a:p>
            <a:endParaRPr lang="en-GB" dirty="0" smtClean="0"/>
          </a:p>
          <a:p>
            <a:r>
              <a:rPr lang="en-GB" i="1" dirty="0" smtClean="0"/>
              <a:t>Any</a:t>
            </a:r>
            <a:r>
              <a:rPr lang="en-GB" i="1" baseline="0" dirty="0" smtClean="0"/>
              <a:t> thoughts ?</a:t>
            </a:r>
          </a:p>
          <a:p>
            <a:endParaRPr lang="en-GB" i="1" baseline="0" dirty="0" smtClean="0"/>
          </a:p>
          <a:p>
            <a:r>
              <a:rPr lang="en-GB" i="0" baseline="0" dirty="0" smtClean="0"/>
              <a:t>Well, it’s a rhetorical question mostly, but if pressed the answer is no ….</a:t>
            </a:r>
            <a:endParaRPr lang="en-GB" i="0" dirty="0" smtClean="0"/>
          </a:p>
          <a:p>
            <a:endParaRPr lang="en-GB" dirty="0"/>
          </a:p>
        </p:txBody>
      </p:sp>
      <p:sp>
        <p:nvSpPr>
          <p:cNvPr id="4" name="Slide Number Placeholder 3"/>
          <p:cNvSpPr>
            <a:spLocks noGrp="1"/>
          </p:cNvSpPr>
          <p:nvPr>
            <p:ph type="sldNum" sz="quarter" idx="10"/>
          </p:nvPr>
        </p:nvSpPr>
        <p:spPr/>
        <p:txBody>
          <a:bodyPr/>
          <a:lstStyle/>
          <a:p>
            <a:fld id="{D2948210-110F-4D05-BC2E-5B246889E015}" type="slidenum">
              <a:rPr lang="en-GB" smtClean="0"/>
              <a:t>9</a:t>
            </a:fld>
            <a:endParaRPr lang="en-GB"/>
          </a:p>
        </p:txBody>
      </p:sp>
    </p:spTree>
    <p:extLst>
      <p:ext uri="{BB962C8B-B14F-4D97-AF65-F5344CB8AC3E}">
        <p14:creationId xmlns:p14="http://schemas.microsoft.com/office/powerpoint/2010/main" val="4739495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07988" y="1153886"/>
            <a:ext cx="5853112" cy="3292475"/>
          </a:xfrm>
        </p:spPr>
      </p:sp>
      <p:sp>
        <p:nvSpPr>
          <p:cNvPr id="3" name="Notes Placeholder 2"/>
          <p:cNvSpPr>
            <a:spLocks noGrp="1"/>
          </p:cNvSpPr>
          <p:nvPr>
            <p:ph type="body" idx="1"/>
          </p:nvPr>
        </p:nvSpPr>
        <p:spPr/>
        <p:txBody>
          <a:bodyPr/>
          <a:lstStyle/>
          <a:p>
            <a:r>
              <a:rPr lang="en-GB" dirty="0" smtClean="0"/>
              <a:t>… and I have an example</a:t>
            </a:r>
            <a:r>
              <a:rPr lang="en-GB" baseline="0" dirty="0" smtClean="0"/>
              <a:t> of this from the article of mine which I assigned.</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This was a ‘wow’ moment coming across this reference and I wanted to know more … it just seemed perfect because I was writing about gorillas and the animal trade in Liverpool – and I was hoping that the painting might be even of one of the principal subjects of my research: William Cross’s menagerie</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The problem, though, was that I couldn’t find extant versions of the painting – although it was mentioned in a chapter on its artist, one </a:t>
            </a:r>
            <a:r>
              <a:rPr lang="en-GB" sz="1200" dirty="0" smtClean="0"/>
              <a:t>Augustus Edwin </a:t>
            </a:r>
            <a:r>
              <a:rPr lang="en-GB" sz="1200" dirty="0" err="1" smtClean="0"/>
              <a:t>Mulready</a:t>
            </a:r>
            <a:r>
              <a:rPr lang="en-GB" sz="1200" dirty="0" smtClean="0"/>
              <a:t>, in a book by Nicholas Draper.</a:t>
            </a:r>
          </a:p>
          <a:p>
            <a:pPr marL="171450" indent="-171450">
              <a:buFont typeface="Arial" panose="020B0604020202020204" pitchFamily="34" charset="0"/>
              <a:buChar char="•"/>
            </a:pPr>
            <a:endParaRPr lang="en-GB" sz="1200" baseline="0" dirty="0" smtClean="0"/>
          </a:p>
          <a:p>
            <a:pPr marL="171450" indent="-171450">
              <a:buFont typeface="Arial" panose="020B0604020202020204" pitchFamily="34" charset="0"/>
              <a:buChar char="•"/>
            </a:pPr>
            <a:r>
              <a:rPr lang="en-GB" sz="1200" baseline="0" dirty="0" smtClean="0"/>
              <a:t>So that was about where I was prepared to leave things. I’d done the diligent thing, chasing up references and suchlike, searched newspaper archives and inventories and was satisfied that this sentence and footnote would have to do ..</a:t>
            </a:r>
            <a:endParaRPr lang="en-GB" baseline="0" dirty="0" smtClean="0"/>
          </a:p>
        </p:txBody>
      </p:sp>
      <p:sp>
        <p:nvSpPr>
          <p:cNvPr id="4" name="Slide Number Placeholder 3"/>
          <p:cNvSpPr>
            <a:spLocks noGrp="1"/>
          </p:cNvSpPr>
          <p:nvPr>
            <p:ph type="sldNum" sz="quarter" idx="10"/>
          </p:nvPr>
        </p:nvSpPr>
        <p:spPr/>
        <p:txBody>
          <a:bodyPr/>
          <a:lstStyle/>
          <a:p>
            <a:fld id="{D2948210-110F-4D05-BC2E-5B246889E015}" type="slidenum">
              <a:rPr lang="en-GB" smtClean="0"/>
              <a:t>10</a:t>
            </a:fld>
            <a:endParaRPr lang="en-GB"/>
          </a:p>
        </p:txBody>
      </p:sp>
    </p:spTree>
    <p:extLst>
      <p:ext uri="{BB962C8B-B14F-4D97-AF65-F5344CB8AC3E}">
        <p14:creationId xmlns:p14="http://schemas.microsoft.com/office/powerpoint/2010/main" val="38206335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 that was until</a:t>
            </a:r>
            <a:r>
              <a:rPr lang="en-GB" baseline="0" dirty="0" smtClean="0"/>
              <a:t> last March, when I happened to be at a conference on maritime history and culture at University College Cork</a:t>
            </a:r>
          </a:p>
          <a:p>
            <a:endParaRPr lang="en-GB" baseline="0" dirty="0" smtClean="0"/>
          </a:p>
          <a:p>
            <a:pPr marL="171450" indent="-171450">
              <a:buFont typeface="Arial" panose="020B0604020202020204" pitchFamily="34" charset="0"/>
              <a:buChar char="•"/>
            </a:pPr>
            <a:r>
              <a:rPr lang="en-GB" baseline="0" dirty="0" smtClean="0"/>
              <a:t>I’d had a really nice week in Ireland and the conference itself went well, especially the conference meal at this Italian restaurant </a:t>
            </a:r>
            <a:r>
              <a:rPr lang="en-GB" i="1" baseline="0" dirty="0" smtClean="0"/>
              <a:t>– one of the best places going in a foodie city, incidentally</a:t>
            </a:r>
            <a:endParaRPr lang="en-GB" i="0" baseline="0" dirty="0" smtClean="0"/>
          </a:p>
          <a:p>
            <a:pPr marL="171450" indent="-171450">
              <a:buFont typeface="Arial" panose="020B0604020202020204" pitchFamily="34" charset="0"/>
              <a:buChar char="•"/>
            </a:pPr>
            <a:endParaRPr lang="en-GB" i="0" baseline="0" dirty="0" smtClean="0"/>
          </a:p>
          <a:p>
            <a:pPr marL="171450" indent="-171450">
              <a:buFont typeface="Arial" panose="020B0604020202020204" pitchFamily="34" charset="0"/>
              <a:buChar char="•"/>
            </a:pPr>
            <a:r>
              <a:rPr lang="en-GB" i="0" baseline="0" dirty="0" smtClean="0"/>
              <a:t>Anyway, I’d realised in the course of the conference that Nicholas Daly was a faculty member at Cork and that he attended some of the afternoon sessions.</a:t>
            </a:r>
          </a:p>
          <a:p>
            <a:pPr marL="171450" indent="-171450">
              <a:buFont typeface="Arial" panose="020B0604020202020204" pitchFamily="34" charset="0"/>
              <a:buChar char="•"/>
            </a:pPr>
            <a:endParaRPr lang="en-GB" i="0" baseline="0" dirty="0" smtClean="0"/>
          </a:p>
          <a:p>
            <a:pPr marL="171450" indent="-171450">
              <a:buFont typeface="Arial" panose="020B0604020202020204" pitchFamily="34" charset="0"/>
              <a:buChar char="•"/>
            </a:pPr>
            <a:r>
              <a:rPr lang="en-GB" i="0" baseline="0" dirty="0" smtClean="0"/>
              <a:t>Happily, I ended up on the same table as him at </a:t>
            </a:r>
            <a:r>
              <a:rPr lang="en-GB" i="1" baseline="0" dirty="0" smtClean="0"/>
              <a:t>La Dolce Vita </a:t>
            </a:r>
            <a:r>
              <a:rPr lang="en-GB" i="0" baseline="0" dirty="0" smtClean="0"/>
              <a:t>so I plucked up my courage and decided to ask him about </a:t>
            </a:r>
            <a:r>
              <a:rPr lang="en-GB" i="0" baseline="0" dirty="0" err="1" smtClean="0"/>
              <a:t>Mulready</a:t>
            </a:r>
            <a:r>
              <a:rPr lang="en-GB" i="0" baseline="0" dirty="0" smtClean="0"/>
              <a:t> and the gorilla painting.</a:t>
            </a:r>
          </a:p>
          <a:p>
            <a:pPr marL="171450" indent="-171450">
              <a:buFont typeface="Arial" panose="020B0604020202020204" pitchFamily="34" charset="0"/>
              <a:buChar char="•"/>
            </a:pPr>
            <a:endParaRPr lang="en-GB" i="0" baseline="0" dirty="0" smtClean="0"/>
          </a:p>
          <a:p>
            <a:pPr marL="171450" indent="-171450">
              <a:buFont typeface="Arial" panose="020B0604020202020204" pitchFamily="34" charset="0"/>
              <a:buChar char="•"/>
            </a:pPr>
            <a:r>
              <a:rPr lang="en-GB" i="0" baseline="0" dirty="0" smtClean="0"/>
              <a:t>Nick explained that he too had thought the painting was lost – and was a bit dubious as to what its contents were … </a:t>
            </a:r>
            <a:endParaRPr lang="en-GB" dirty="0"/>
          </a:p>
        </p:txBody>
      </p:sp>
      <p:sp>
        <p:nvSpPr>
          <p:cNvPr id="4" name="Slide Number Placeholder 3"/>
          <p:cNvSpPr>
            <a:spLocks noGrp="1"/>
          </p:cNvSpPr>
          <p:nvPr>
            <p:ph type="sldNum" sz="quarter" idx="10"/>
          </p:nvPr>
        </p:nvSpPr>
        <p:spPr/>
        <p:txBody>
          <a:bodyPr/>
          <a:lstStyle/>
          <a:p>
            <a:fld id="{D2948210-110F-4D05-BC2E-5B246889E015}" type="slidenum">
              <a:rPr lang="en-GB" smtClean="0"/>
              <a:t>11</a:t>
            </a:fld>
            <a:endParaRPr lang="en-GB"/>
          </a:p>
        </p:txBody>
      </p:sp>
    </p:spTree>
    <p:extLst>
      <p:ext uri="{BB962C8B-B14F-4D97-AF65-F5344CB8AC3E}">
        <p14:creationId xmlns:p14="http://schemas.microsoft.com/office/powerpoint/2010/main" val="20798201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Until, that is</a:t>
            </a:r>
            <a:r>
              <a:rPr lang="en-GB" baseline="0" dirty="0" smtClean="0"/>
              <a:t> it had turned up on an auction site a few weeks earlier</a:t>
            </a:r>
          </a:p>
          <a:p>
            <a:endParaRPr lang="en-GB" baseline="0" dirty="0" smtClean="0"/>
          </a:p>
          <a:p>
            <a:r>
              <a:rPr lang="en-GB" baseline="0" dirty="0" smtClean="0"/>
              <a:t>So this confirmed all my hopes for the painting … except my article had already gone into print.</a:t>
            </a:r>
          </a:p>
          <a:p>
            <a:endParaRPr lang="en-GB" baseline="0" dirty="0" smtClean="0"/>
          </a:p>
          <a:p>
            <a:r>
              <a:rPr lang="en-GB" baseline="0" dirty="0" smtClean="0"/>
              <a:t>The moral of the story is twofold.</a:t>
            </a:r>
          </a:p>
          <a:p>
            <a:endParaRPr lang="en-GB" baseline="0" dirty="0" smtClean="0"/>
          </a:p>
          <a:p>
            <a:pPr marL="228600" indent="-228600">
              <a:buAutoNum type="arabicParenR"/>
            </a:pPr>
            <a:r>
              <a:rPr lang="en-GB" baseline="0" dirty="0" smtClean="0"/>
              <a:t>No, research is never really over.</a:t>
            </a:r>
          </a:p>
          <a:p>
            <a:pPr marL="228600" indent="-228600">
              <a:buAutoNum type="arabicParenR"/>
            </a:pPr>
            <a:endParaRPr lang="en-GB" baseline="0" dirty="0" smtClean="0"/>
          </a:p>
          <a:p>
            <a:pPr marL="228600" indent="-228600">
              <a:buAutoNum type="arabicParenR"/>
            </a:pPr>
            <a:r>
              <a:rPr lang="en-GB" baseline="0" dirty="0" smtClean="0"/>
              <a:t>For all that we’re teaching you had to approach archival research in an informed, systematic and rigorous fashion, there is still something gratifyingly random about what you find and don’t find in an archive; and, moreover, that serendipity plays a huge role in writing and research.</a:t>
            </a:r>
          </a:p>
          <a:p>
            <a:pPr marL="228600" indent="-228600">
              <a:buAutoNum type="arabicParenR"/>
            </a:pPr>
            <a:endParaRPr lang="en-GB" baseline="0" dirty="0" smtClean="0"/>
          </a:p>
          <a:p>
            <a:pPr marL="0" indent="0">
              <a:buNone/>
            </a:pPr>
            <a:r>
              <a:rPr lang="en-GB" baseline="0" dirty="0" smtClean="0"/>
              <a:t>Let’s have a quick break here.</a:t>
            </a:r>
          </a:p>
        </p:txBody>
      </p:sp>
      <p:sp>
        <p:nvSpPr>
          <p:cNvPr id="4" name="Slide Number Placeholder 3"/>
          <p:cNvSpPr>
            <a:spLocks noGrp="1"/>
          </p:cNvSpPr>
          <p:nvPr>
            <p:ph type="sldNum" sz="quarter" idx="10"/>
          </p:nvPr>
        </p:nvSpPr>
        <p:spPr/>
        <p:txBody>
          <a:bodyPr/>
          <a:lstStyle/>
          <a:p>
            <a:fld id="{D2948210-110F-4D05-BC2E-5B246889E015}" type="slidenum">
              <a:rPr lang="en-GB" smtClean="0"/>
              <a:t>12</a:t>
            </a:fld>
            <a:endParaRPr lang="en-GB"/>
          </a:p>
        </p:txBody>
      </p:sp>
    </p:spTree>
    <p:extLst>
      <p:ext uri="{BB962C8B-B14F-4D97-AF65-F5344CB8AC3E}">
        <p14:creationId xmlns:p14="http://schemas.microsoft.com/office/powerpoint/2010/main" val="25412918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smtClean="0"/>
              <a:t>Okay</a:t>
            </a:r>
            <a:r>
              <a:rPr lang="en-GB" baseline="0" dirty="0" smtClean="0"/>
              <a:t>, let’s backtrack somewhat and think about some of the fundamentals of archival research as explained in Janet’s videos.</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And here we’ve really got a bit ahead of ourselves because we need to pose this basic question first …. </a:t>
            </a:r>
            <a:endParaRPr lang="en-GB" dirty="0"/>
          </a:p>
        </p:txBody>
      </p:sp>
      <p:sp>
        <p:nvSpPr>
          <p:cNvPr id="4" name="Slide Number Placeholder 3"/>
          <p:cNvSpPr>
            <a:spLocks noGrp="1"/>
          </p:cNvSpPr>
          <p:nvPr>
            <p:ph type="sldNum" sz="quarter" idx="10"/>
          </p:nvPr>
        </p:nvSpPr>
        <p:spPr/>
        <p:txBody>
          <a:bodyPr/>
          <a:lstStyle/>
          <a:p>
            <a:fld id="{D2948210-110F-4D05-BC2E-5B246889E015}" type="slidenum">
              <a:rPr lang="en-GB" smtClean="0"/>
              <a:t>13</a:t>
            </a:fld>
            <a:endParaRPr lang="en-GB"/>
          </a:p>
        </p:txBody>
      </p:sp>
    </p:spTree>
    <p:extLst>
      <p:ext uri="{BB962C8B-B14F-4D97-AF65-F5344CB8AC3E}">
        <p14:creationId xmlns:p14="http://schemas.microsoft.com/office/powerpoint/2010/main" val="28156663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smtClean="0"/>
          </a:p>
          <a:p>
            <a:endParaRPr lang="en-GB" dirty="0" smtClean="0"/>
          </a:p>
          <a:p>
            <a:endParaRPr lang="en-GB" dirty="0" smtClean="0"/>
          </a:p>
          <a:p>
            <a:r>
              <a:rPr lang="en-GB" dirty="0" smtClean="0"/>
              <a:t>… in defining archives,</a:t>
            </a:r>
            <a:r>
              <a:rPr lang="en-GB" baseline="0" dirty="0" smtClean="0"/>
              <a:t> there are different meanings and definitions, including within the archival profession itself.</a:t>
            </a:r>
            <a:endParaRPr lang="en-GB" dirty="0"/>
          </a:p>
        </p:txBody>
      </p:sp>
      <p:sp>
        <p:nvSpPr>
          <p:cNvPr id="4" name="Slide Number Placeholder 3"/>
          <p:cNvSpPr>
            <a:spLocks noGrp="1"/>
          </p:cNvSpPr>
          <p:nvPr>
            <p:ph type="sldNum" sz="quarter" idx="10"/>
          </p:nvPr>
        </p:nvSpPr>
        <p:spPr/>
        <p:txBody>
          <a:bodyPr/>
          <a:lstStyle/>
          <a:p>
            <a:fld id="{D2948210-110F-4D05-BC2E-5B246889E015}" type="slidenum">
              <a:rPr lang="en-GB" smtClean="0"/>
              <a:t>14</a:t>
            </a:fld>
            <a:endParaRPr lang="en-GB"/>
          </a:p>
        </p:txBody>
      </p:sp>
    </p:spTree>
    <p:extLst>
      <p:ext uri="{BB962C8B-B14F-4D97-AF65-F5344CB8AC3E}">
        <p14:creationId xmlns:p14="http://schemas.microsoft.com/office/powerpoint/2010/main" val="35671956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smtClean="0"/>
              <a:t>Let’s move onto some of the other technical</a:t>
            </a:r>
            <a:r>
              <a:rPr lang="en-GB" baseline="0" dirty="0" smtClean="0"/>
              <a:t> aspects of archival research that Janet discussed. </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What about these questions:</a:t>
            </a:r>
            <a:endParaRPr lang="en-GB" dirty="0"/>
          </a:p>
        </p:txBody>
      </p:sp>
      <p:sp>
        <p:nvSpPr>
          <p:cNvPr id="4" name="Slide Number Placeholder 3"/>
          <p:cNvSpPr>
            <a:spLocks noGrp="1"/>
          </p:cNvSpPr>
          <p:nvPr>
            <p:ph type="sldNum" sz="quarter" idx="10"/>
          </p:nvPr>
        </p:nvSpPr>
        <p:spPr/>
        <p:txBody>
          <a:bodyPr/>
          <a:lstStyle/>
          <a:p>
            <a:fld id="{D2948210-110F-4D05-BC2E-5B246889E015}" type="slidenum">
              <a:rPr lang="en-GB" smtClean="0"/>
              <a:t>15</a:t>
            </a:fld>
            <a:endParaRPr lang="en-GB"/>
          </a:p>
        </p:txBody>
      </p:sp>
    </p:spTree>
    <p:extLst>
      <p:ext uri="{BB962C8B-B14F-4D97-AF65-F5344CB8AC3E}">
        <p14:creationId xmlns:p14="http://schemas.microsoft.com/office/powerpoint/2010/main" val="29269058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2948210-110F-4D05-BC2E-5B246889E015}" type="slidenum">
              <a:rPr lang="en-GB" smtClean="0"/>
              <a:t>16</a:t>
            </a:fld>
            <a:endParaRPr lang="en-GB"/>
          </a:p>
        </p:txBody>
      </p:sp>
    </p:spTree>
    <p:extLst>
      <p:ext uri="{BB962C8B-B14F-4D97-AF65-F5344CB8AC3E}">
        <p14:creationId xmlns:p14="http://schemas.microsoft.com/office/powerpoint/2010/main" val="376370256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2948210-110F-4D05-BC2E-5B246889E015}" type="slidenum">
              <a:rPr lang="en-GB" smtClean="0"/>
              <a:t>17</a:t>
            </a:fld>
            <a:endParaRPr lang="en-GB"/>
          </a:p>
        </p:txBody>
      </p:sp>
    </p:spTree>
    <p:extLst>
      <p:ext uri="{BB962C8B-B14F-4D97-AF65-F5344CB8AC3E}">
        <p14:creationId xmlns:p14="http://schemas.microsoft.com/office/powerpoint/2010/main" val="4443472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10"/>
          </p:nvPr>
        </p:nvSpPr>
        <p:spPr/>
        <p:txBody>
          <a:bodyPr/>
          <a:lstStyle/>
          <a:p>
            <a:fld id="{D2948210-110F-4D05-BC2E-5B246889E015}" type="slidenum">
              <a:rPr lang="en-GB" smtClean="0"/>
              <a:t>18</a:t>
            </a:fld>
            <a:endParaRPr lang="en-GB"/>
          </a:p>
        </p:txBody>
      </p:sp>
    </p:spTree>
    <p:extLst>
      <p:ext uri="{BB962C8B-B14F-4D97-AF65-F5344CB8AC3E}">
        <p14:creationId xmlns:p14="http://schemas.microsoft.com/office/powerpoint/2010/main" val="13271040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smtClean="0"/>
              <a:t>For modern historians,</a:t>
            </a:r>
            <a:r>
              <a:rPr lang="en-GB" baseline="0" dirty="0" smtClean="0"/>
              <a:t> these releases can be incredibly valuable – and excuse another personal anecdote here.</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My PhD research was on the history of museums in Liverpool, with one section focusing on the use of museums, galleries and the heritage industry more generally as instruments of urban regeneration </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This approach was initiated in the 1980s, in particular in response to the riots/uprising which took place in the </a:t>
            </a:r>
            <a:r>
              <a:rPr lang="en-GB" baseline="0" dirty="0" err="1" smtClean="0"/>
              <a:t>Toxteth</a:t>
            </a:r>
            <a:r>
              <a:rPr lang="en-GB" baseline="0" dirty="0" smtClean="0"/>
              <a:t> area of the city in 1981</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The significance of this is that the declassification of documents relating to the archival release created national news headlines about the then-Conservative government’s response to the disturbances in </a:t>
            </a:r>
            <a:r>
              <a:rPr lang="en-GB" baseline="0" dirty="0" err="1" smtClean="0"/>
              <a:t>Toxteth</a:t>
            </a:r>
            <a:r>
              <a:rPr lang="en-GB" baseline="0" dirty="0" smtClean="0"/>
              <a:t>, and in particular …</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 </a:t>
            </a:r>
            <a:endParaRPr lang="en-GB" dirty="0"/>
          </a:p>
        </p:txBody>
      </p:sp>
      <p:sp>
        <p:nvSpPr>
          <p:cNvPr id="4" name="Slide Number Placeholder 3"/>
          <p:cNvSpPr>
            <a:spLocks noGrp="1"/>
          </p:cNvSpPr>
          <p:nvPr>
            <p:ph type="sldNum" sz="quarter" idx="10"/>
          </p:nvPr>
        </p:nvSpPr>
        <p:spPr/>
        <p:txBody>
          <a:bodyPr/>
          <a:lstStyle/>
          <a:p>
            <a:fld id="{D2948210-110F-4D05-BC2E-5B246889E015}" type="slidenum">
              <a:rPr lang="en-GB" smtClean="0"/>
              <a:t>19</a:t>
            </a:fld>
            <a:endParaRPr lang="en-GB"/>
          </a:p>
        </p:txBody>
      </p:sp>
    </p:spTree>
    <p:extLst>
      <p:ext uri="{BB962C8B-B14F-4D97-AF65-F5344CB8AC3E}">
        <p14:creationId xmlns:p14="http://schemas.microsoft.com/office/powerpoint/2010/main" val="39383474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t>
            </a:r>
            <a:r>
              <a:rPr lang="en-GB" baseline="0" dirty="0" smtClean="0"/>
              <a:t> This letter by then-Chancellor of the Exchequer Geoffrey Howe</a:t>
            </a:r>
          </a:p>
          <a:p>
            <a:endParaRPr lang="en-GB" baseline="0" dirty="0" smtClean="0"/>
          </a:p>
          <a:p>
            <a:pPr marL="171450" indent="-171450">
              <a:buFont typeface="Arial" panose="020B0604020202020204" pitchFamily="34" charset="0"/>
              <a:buChar char="•"/>
            </a:pPr>
            <a:r>
              <a:rPr lang="en-GB" i="1" baseline="0" dirty="0" smtClean="0"/>
              <a:t>Incidentally, I would not be surprised in thirty years to see documents like this have circulated between Rishi </a:t>
            </a:r>
            <a:r>
              <a:rPr lang="en-GB" i="1" baseline="0" dirty="0" err="1" smtClean="0"/>
              <a:t>Shunak</a:t>
            </a:r>
            <a:r>
              <a:rPr lang="en-GB" i="1" baseline="0" dirty="0" smtClean="0"/>
              <a:t>, Boris Johnson et al about their decision to impose tier 3 local lockdown on Merseyside in the past few days.</a:t>
            </a:r>
          </a:p>
          <a:p>
            <a:pPr marL="171450" indent="-171450">
              <a:buFont typeface="Arial" panose="020B0604020202020204" pitchFamily="34" charset="0"/>
              <a:buChar char="•"/>
            </a:pPr>
            <a:endParaRPr lang="en-GB" i="1" baseline="0" dirty="0" smtClean="0"/>
          </a:p>
          <a:p>
            <a:pPr marL="171450" indent="-171450">
              <a:buFont typeface="Arial" panose="020B0604020202020204" pitchFamily="34" charset="0"/>
              <a:buChar char="•"/>
            </a:pPr>
            <a:r>
              <a:rPr lang="en-GB" i="0" baseline="0" dirty="0" smtClean="0"/>
              <a:t>Alerts us to another set potential resources</a:t>
            </a:r>
          </a:p>
          <a:p>
            <a:pPr marL="171450" indent="-171450">
              <a:buFont typeface="Arial" panose="020B0604020202020204" pitchFamily="34" charset="0"/>
              <a:buChar char="•"/>
            </a:pPr>
            <a:endParaRPr lang="en-GB" i="0" baseline="0" dirty="0" smtClean="0"/>
          </a:p>
          <a:p>
            <a:pPr marL="171450" indent="-171450">
              <a:buFont typeface="Arial" panose="020B0604020202020204" pitchFamily="34" charset="0"/>
              <a:buChar char="•"/>
            </a:pPr>
            <a:r>
              <a:rPr lang="en-GB" i="0" baseline="0" dirty="0" smtClean="0"/>
              <a:t>Recent releases are available in PDF via the UK National Archives</a:t>
            </a:r>
          </a:p>
          <a:p>
            <a:pPr marL="171450" indent="-171450">
              <a:buFont typeface="Arial" panose="020B0604020202020204" pitchFamily="34" charset="0"/>
              <a:buChar char="•"/>
            </a:pPr>
            <a:endParaRPr lang="en-GB" i="0" baseline="0" dirty="0" smtClean="0"/>
          </a:p>
          <a:p>
            <a:pPr marL="171450" indent="-171450">
              <a:buFont typeface="Arial" panose="020B0604020202020204" pitchFamily="34" charset="0"/>
              <a:buChar char="•"/>
            </a:pPr>
            <a:r>
              <a:rPr lang="en-GB" i="0" baseline="0" dirty="0" smtClean="0"/>
              <a:t>Also collated together on an excellent website …</a:t>
            </a:r>
            <a:endParaRPr lang="en-GB" b="1" i="0" dirty="0"/>
          </a:p>
        </p:txBody>
      </p:sp>
      <p:sp>
        <p:nvSpPr>
          <p:cNvPr id="4" name="Slide Number Placeholder 3"/>
          <p:cNvSpPr>
            <a:spLocks noGrp="1"/>
          </p:cNvSpPr>
          <p:nvPr>
            <p:ph type="sldNum" sz="quarter" idx="10"/>
          </p:nvPr>
        </p:nvSpPr>
        <p:spPr/>
        <p:txBody>
          <a:bodyPr/>
          <a:lstStyle/>
          <a:p>
            <a:fld id="{D2948210-110F-4D05-BC2E-5B246889E015}" type="slidenum">
              <a:rPr lang="en-GB" smtClean="0"/>
              <a:t>20</a:t>
            </a:fld>
            <a:endParaRPr lang="en-GB"/>
          </a:p>
        </p:txBody>
      </p:sp>
    </p:spTree>
    <p:extLst>
      <p:ext uri="{BB962C8B-B14F-4D97-AF65-F5344CB8AC3E}">
        <p14:creationId xmlns:p14="http://schemas.microsoft.com/office/powerpoint/2010/main" val="215417074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smtClean="0"/>
              <a:t>… and this</a:t>
            </a:r>
            <a:r>
              <a:rPr lang="en-GB" baseline="0" dirty="0" smtClean="0"/>
              <a:t> brings us onto the next topic about non-physical archives.</a:t>
            </a:r>
          </a:p>
          <a:p>
            <a:pPr marL="0" indent="0">
              <a:buFont typeface="Arial" panose="020B0604020202020204" pitchFamily="34" charset="0"/>
              <a:buNone/>
            </a:pPr>
            <a:endParaRPr lang="en-GB" baseline="0" dirty="0" smtClean="0"/>
          </a:p>
          <a:p>
            <a:pPr marL="0" indent="0">
              <a:buFont typeface="Arial" panose="020B0604020202020204" pitchFamily="34" charset="0"/>
              <a:buNone/>
            </a:pPr>
            <a:r>
              <a:rPr lang="en-GB" baseline="0" dirty="0" smtClean="0"/>
              <a:t>Happily, archives are opening up again.</a:t>
            </a:r>
          </a:p>
          <a:p>
            <a:pPr marL="0" indent="0">
              <a:buFont typeface="Arial" panose="020B0604020202020204" pitchFamily="34" charset="0"/>
              <a:buNone/>
            </a:pPr>
            <a:endParaRPr lang="en-GB" baseline="0" dirty="0" smtClean="0"/>
          </a:p>
          <a:p>
            <a:pPr marL="0" indent="0">
              <a:buFont typeface="Arial" panose="020B0604020202020204" pitchFamily="34" charset="0"/>
              <a:buNone/>
            </a:pPr>
            <a:r>
              <a:rPr lang="en-GB" baseline="0" dirty="0" smtClean="0"/>
              <a:t>Not being able to access archives and other repositories has proved a huge obstacle for historians</a:t>
            </a:r>
          </a:p>
          <a:p>
            <a:pPr marL="0" indent="0">
              <a:buFont typeface="Arial" panose="020B0604020202020204" pitchFamily="34" charset="0"/>
              <a:buNone/>
            </a:pPr>
            <a:endParaRPr lang="en-GB" baseline="0" dirty="0" smtClean="0"/>
          </a:p>
          <a:p>
            <a:pPr marL="0" indent="0">
              <a:buFont typeface="Arial" panose="020B0604020202020204" pitchFamily="34" charset="0"/>
              <a:buNone/>
            </a:pPr>
            <a:r>
              <a:rPr lang="en-GB" baseline="0" dirty="0" smtClean="0"/>
              <a:t>I was at a (virtual) conference at the University of Warwick a few weeks ago, and speakers spent considerable time lamenting the different things they could and couldn’t do as a result of the pandemic</a:t>
            </a:r>
            <a:endParaRPr lang="en-GB" dirty="0"/>
          </a:p>
        </p:txBody>
      </p:sp>
      <p:sp>
        <p:nvSpPr>
          <p:cNvPr id="4" name="Slide Number Placeholder 3"/>
          <p:cNvSpPr>
            <a:spLocks noGrp="1"/>
          </p:cNvSpPr>
          <p:nvPr>
            <p:ph type="sldNum" sz="quarter" idx="10"/>
          </p:nvPr>
        </p:nvSpPr>
        <p:spPr/>
        <p:txBody>
          <a:bodyPr/>
          <a:lstStyle/>
          <a:p>
            <a:fld id="{D2948210-110F-4D05-BC2E-5B246889E015}" type="slidenum">
              <a:rPr lang="en-GB" smtClean="0"/>
              <a:t>21</a:t>
            </a:fld>
            <a:endParaRPr lang="en-GB"/>
          </a:p>
        </p:txBody>
      </p:sp>
    </p:spTree>
    <p:extLst>
      <p:ext uri="{BB962C8B-B14F-4D97-AF65-F5344CB8AC3E}">
        <p14:creationId xmlns:p14="http://schemas.microsoft.com/office/powerpoint/2010/main" val="418168402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smtClean="0"/>
              <a:t>Funnily</a:t>
            </a:r>
            <a:r>
              <a:rPr lang="en-GB" baseline="0" dirty="0" smtClean="0"/>
              <a:t> enough, I had an interesting anecdote</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On the Monday when UWTSD announced it was closing university campuses, I was actually here on the top floor of Liverpool Central Library in Liverpool Record Office on a prearranged archive visit.</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As I described it, I was on the l</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I’d ordered up a day and half worth of archival documents, and managed to get what I needed so I decided to chance my arm.</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 I didn’t need to be back in Wales for anything and couldn’t do into work, so I asked whether the archives were still going to be open.</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The answer was yes, and the archivists were very obliging, so I got on the online catalogue and ordered up documents that I hoped would keep me occupied for the rest of the week.</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I’m very glad I did because it turned out the 19</a:t>
            </a:r>
            <a:r>
              <a:rPr lang="en-GB" baseline="30000" dirty="0" smtClean="0"/>
              <a:t>th</a:t>
            </a:r>
            <a:r>
              <a:rPr lang="en-GB" baseline="0" dirty="0" smtClean="0"/>
              <a:t>-century museum committee minutes I wanted to look at were all handwritten, at which point Harriett’s lectures to you guys later in the module would have been very useful.</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Anyway, I managed to get four days’ worth of research done in a genuinely surreal experience: I was sat there going through documents looking for references to misbehaviour by museum visitors while librarians and archivists were having conversations about what measures were going to be introduced next and a general feeling of worry and uncertainty.</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Indeed, it became quite emotional on several occasions when some of the archivists were told that the regulations changed and they should go home because they were in a risk category. So they said goodbyes to colleagues not knowing when and if they’d see them again or when they’d be back into work.</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Which made me feel bad when I had to go up to the desk and ask ‘</a:t>
            </a:r>
            <a:r>
              <a:rPr lang="en-GB" i="1" baseline="0" dirty="0" smtClean="0"/>
              <a:t>now about those minutes ….’</a:t>
            </a:r>
          </a:p>
          <a:p>
            <a:pPr marL="171450" indent="-171450">
              <a:buFont typeface="Arial" panose="020B0604020202020204" pitchFamily="34" charset="0"/>
              <a:buChar char="•"/>
            </a:pPr>
            <a:endParaRPr lang="en-GB" i="1" baseline="0" dirty="0" smtClean="0"/>
          </a:p>
          <a:p>
            <a:pPr marL="0" indent="0">
              <a:buFont typeface="Arial" panose="020B0604020202020204" pitchFamily="34" charset="0"/>
              <a:buNone/>
            </a:pPr>
            <a:endParaRPr lang="en-GB" i="0" baseline="0" dirty="0" smtClean="0"/>
          </a:p>
          <a:p>
            <a:pPr marL="171450" indent="-171450">
              <a:buFont typeface="Arial" panose="020B0604020202020204" pitchFamily="34" charset="0"/>
              <a:buChar char="•"/>
            </a:pPr>
            <a:r>
              <a:rPr lang="en-GB" i="0" baseline="0" dirty="0" smtClean="0"/>
              <a:t>Anyway, the joke was on me because my decision to stay in Liverpool to do extra days research meant I was stranded in Liverpool and had to live at my Mum’s for three months … unfortunately, the Record Office refused my request to get locked in their vaults: I mean they’re </a:t>
            </a:r>
            <a:r>
              <a:rPr lang="en-GB" i="0" baseline="0" dirty="0" err="1" smtClean="0"/>
              <a:t>biosecure</a:t>
            </a:r>
            <a:r>
              <a:rPr lang="en-GB" i="0" baseline="0" dirty="0" smtClean="0"/>
              <a:t> and just think of the amount of work I could have got done, eh?!</a:t>
            </a:r>
          </a:p>
        </p:txBody>
      </p:sp>
      <p:sp>
        <p:nvSpPr>
          <p:cNvPr id="4" name="Slide Number Placeholder 3"/>
          <p:cNvSpPr>
            <a:spLocks noGrp="1"/>
          </p:cNvSpPr>
          <p:nvPr>
            <p:ph type="sldNum" sz="quarter" idx="10"/>
          </p:nvPr>
        </p:nvSpPr>
        <p:spPr/>
        <p:txBody>
          <a:bodyPr/>
          <a:lstStyle/>
          <a:p>
            <a:fld id="{D2948210-110F-4D05-BC2E-5B246889E015}" type="slidenum">
              <a:rPr lang="en-GB" smtClean="0"/>
              <a:t>22</a:t>
            </a:fld>
            <a:endParaRPr lang="en-GB"/>
          </a:p>
        </p:txBody>
      </p:sp>
    </p:spTree>
    <p:extLst>
      <p:ext uri="{BB962C8B-B14F-4D97-AF65-F5344CB8AC3E}">
        <p14:creationId xmlns:p14="http://schemas.microsoft.com/office/powerpoint/2010/main" val="321693946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smtClean="0">
                <a:solidFill>
                  <a:schemeClr val="tx1"/>
                </a:solidFill>
                <a:effectLst/>
                <a:latin typeface="+mn-lt"/>
                <a:ea typeface="+mn-ea"/>
                <a:cs typeface="+mn-cs"/>
              </a:rPr>
              <a:t>"Necessity is the mother of invention,</a:t>
            </a:r>
            <a:r>
              <a:rPr lang="en-GB" sz="1200" b="0" i="0" kern="1200" baseline="0" dirty="0" smtClean="0">
                <a:solidFill>
                  <a:schemeClr val="tx1"/>
                </a:solidFill>
                <a:effectLst/>
                <a:latin typeface="+mn-lt"/>
                <a:ea typeface="+mn-ea"/>
                <a:cs typeface="+mn-cs"/>
              </a:rPr>
              <a:t>’ though and, having written up my chapter on 19</a:t>
            </a:r>
            <a:r>
              <a:rPr lang="en-GB" sz="1200" b="0" i="0" kern="1200" baseline="30000" dirty="0" smtClean="0">
                <a:solidFill>
                  <a:schemeClr val="tx1"/>
                </a:solidFill>
                <a:effectLst/>
                <a:latin typeface="+mn-lt"/>
                <a:ea typeface="+mn-ea"/>
                <a:cs typeface="+mn-cs"/>
              </a:rPr>
              <a:t>th</a:t>
            </a:r>
            <a:r>
              <a:rPr lang="en-GB" sz="1200" b="0" i="0" kern="1200" baseline="0" dirty="0" smtClean="0">
                <a:solidFill>
                  <a:schemeClr val="tx1"/>
                </a:solidFill>
                <a:effectLst/>
                <a:latin typeface="+mn-lt"/>
                <a:ea typeface="+mn-ea"/>
                <a:cs typeface="+mn-cs"/>
              </a:rPr>
              <a:t>-century museumgoers, I embarked on a new research project … one perhaps even more wilfully </a:t>
            </a:r>
            <a:r>
              <a:rPr lang="en-GB" sz="1200" b="0" i="0" kern="1200" baseline="0" dirty="0" err="1" smtClean="0">
                <a:solidFill>
                  <a:schemeClr val="tx1"/>
                </a:solidFill>
                <a:effectLst/>
                <a:latin typeface="+mn-lt"/>
                <a:ea typeface="+mn-ea"/>
                <a:cs typeface="+mn-cs"/>
              </a:rPr>
              <a:t>estoeric</a:t>
            </a:r>
            <a:r>
              <a:rPr lang="en-GB" sz="1200" b="0" i="0" kern="1200" baseline="0" dirty="0" smtClean="0">
                <a:solidFill>
                  <a:schemeClr val="tx1"/>
                </a:solidFill>
                <a:effectLst/>
                <a:latin typeface="+mn-lt"/>
                <a:ea typeface="+mn-ea"/>
                <a:cs typeface="+mn-cs"/>
              </a:rPr>
              <a:t> than gorillas in Liverpool</a:t>
            </a:r>
          </a:p>
          <a:p>
            <a:endParaRPr lang="en-GB" sz="1200" b="0" i="0" kern="1200" baseline="0" dirty="0" smtClean="0">
              <a:solidFill>
                <a:schemeClr val="tx1"/>
              </a:solidFill>
              <a:effectLst/>
              <a:latin typeface="+mn-lt"/>
              <a:ea typeface="+mn-ea"/>
              <a:cs typeface="+mn-cs"/>
            </a:endParaRPr>
          </a:p>
          <a:p>
            <a:r>
              <a:rPr lang="en-GB" sz="1200" b="0" i="0" kern="1200" baseline="0" dirty="0" smtClean="0">
                <a:solidFill>
                  <a:schemeClr val="tx1"/>
                </a:solidFill>
                <a:effectLst/>
                <a:latin typeface="+mn-lt"/>
                <a:ea typeface="+mn-ea"/>
                <a:cs typeface="+mn-cs"/>
              </a:rPr>
              <a:t>I have spent hundreds of hours watching back episodes of the Liverpool soap </a:t>
            </a:r>
            <a:r>
              <a:rPr lang="en-GB" sz="1200" b="0" i="1" kern="1200" baseline="0" dirty="0" smtClean="0">
                <a:solidFill>
                  <a:schemeClr val="tx1"/>
                </a:solidFill>
                <a:effectLst/>
                <a:latin typeface="+mn-lt"/>
                <a:ea typeface="+mn-ea"/>
                <a:cs typeface="+mn-cs"/>
              </a:rPr>
              <a:t>Brookside </a:t>
            </a:r>
            <a:r>
              <a:rPr lang="en-GB" sz="1200" b="0" i="0" kern="1200" baseline="0" dirty="0" smtClean="0">
                <a:solidFill>
                  <a:schemeClr val="tx1"/>
                </a:solidFill>
                <a:effectLst/>
                <a:latin typeface="+mn-lt"/>
                <a:ea typeface="+mn-ea"/>
                <a:cs typeface="+mn-cs"/>
              </a:rPr>
              <a:t>as a side-project of wider research on housing in </a:t>
            </a:r>
            <a:r>
              <a:rPr lang="en-GB" sz="1200" b="0" i="0" kern="1200" baseline="0" dirty="0" err="1" smtClean="0">
                <a:solidFill>
                  <a:schemeClr val="tx1"/>
                </a:solidFill>
                <a:effectLst/>
                <a:latin typeface="+mn-lt"/>
                <a:ea typeface="+mn-ea"/>
                <a:cs typeface="+mn-cs"/>
              </a:rPr>
              <a:t>Liverpoool</a:t>
            </a:r>
            <a:endParaRPr lang="en-GB" sz="1200" b="0" i="0" kern="1200" baseline="0" dirty="0" smtClean="0">
              <a:solidFill>
                <a:schemeClr val="tx1"/>
              </a:solidFill>
              <a:effectLst/>
              <a:latin typeface="+mn-lt"/>
              <a:ea typeface="+mn-ea"/>
              <a:cs typeface="+mn-cs"/>
            </a:endParaRPr>
          </a:p>
          <a:p>
            <a:endParaRPr lang="en-GB" sz="1200" b="0" i="0" kern="1200" baseline="0" dirty="0" smtClean="0">
              <a:solidFill>
                <a:schemeClr val="tx1"/>
              </a:solidFill>
              <a:effectLst/>
              <a:latin typeface="+mn-lt"/>
              <a:ea typeface="+mn-ea"/>
              <a:cs typeface="+mn-cs"/>
            </a:endParaRPr>
          </a:p>
          <a:p>
            <a:r>
              <a:rPr lang="en-GB" sz="1200" b="0" i="0" kern="1200" baseline="0" dirty="0" smtClean="0">
                <a:solidFill>
                  <a:schemeClr val="tx1"/>
                </a:solidFill>
                <a:effectLst/>
                <a:latin typeface="+mn-lt"/>
                <a:ea typeface="+mn-ea"/>
                <a:cs typeface="+mn-cs"/>
              </a:rPr>
              <a:t>It’s become a bit of an obsession and, because libraries were closed for much of the past six months, I ended up building up a mini archive of </a:t>
            </a:r>
            <a:r>
              <a:rPr lang="en-GB" sz="1200" b="0" i="1" kern="1200" baseline="0" dirty="0" smtClean="0">
                <a:solidFill>
                  <a:schemeClr val="tx1"/>
                </a:solidFill>
                <a:effectLst/>
                <a:latin typeface="+mn-lt"/>
                <a:ea typeface="+mn-ea"/>
                <a:cs typeface="+mn-cs"/>
              </a:rPr>
              <a:t>Brookside</a:t>
            </a:r>
            <a:r>
              <a:rPr lang="en-GB" sz="1200" b="0" i="0" kern="1200" baseline="0" dirty="0" smtClean="0">
                <a:solidFill>
                  <a:schemeClr val="tx1"/>
                </a:solidFill>
                <a:effectLst/>
                <a:latin typeface="+mn-lt"/>
                <a:ea typeface="+mn-ea"/>
                <a:cs typeface="+mn-cs"/>
              </a:rPr>
              <a:t>-related ephemera – </a:t>
            </a:r>
            <a:r>
              <a:rPr lang="en-GB" sz="1200" b="0" i="1" kern="1200" baseline="0" dirty="0" smtClean="0">
                <a:solidFill>
                  <a:schemeClr val="tx1"/>
                </a:solidFill>
                <a:effectLst/>
                <a:latin typeface="+mn-lt"/>
                <a:ea typeface="+mn-ea"/>
                <a:cs typeface="+mn-cs"/>
              </a:rPr>
              <a:t>if and when I write this up, an acknowledgement to my Mum for putting up with me is very much in order. </a:t>
            </a:r>
            <a:r>
              <a:rPr lang="en-GB" sz="1200" b="0" i="0" kern="1200" baseline="0" dirty="0" smtClean="0">
                <a:solidFill>
                  <a:schemeClr val="tx1"/>
                </a:solidFill>
                <a:effectLst/>
                <a:latin typeface="+mn-lt"/>
                <a:ea typeface="+mn-ea"/>
                <a:cs typeface="+mn-cs"/>
              </a:rPr>
              <a:t> </a:t>
            </a:r>
          </a:p>
          <a:p>
            <a:endParaRPr lang="en-GB" sz="1200" b="0" i="0" kern="1200" baseline="0" dirty="0" smtClean="0">
              <a:solidFill>
                <a:schemeClr val="tx1"/>
              </a:solidFill>
              <a:effectLst/>
              <a:latin typeface="+mn-lt"/>
              <a:ea typeface="+mn-ea"/>
              <a:cs typeface="+mn-cs"/>
            </a:endParaRPr>
          </a:p>
          <a:p>
            <a:r>
              <a:rPr lang="en-GB" sz="1200" b="0" i="0" kern="1200" baseline="0" dirty="0" smtClean="0">
                <a:solidFill>
                  <a:schemeClr val="tx1"/>
                </a:solidFill>
                <a:effectLst/>
                <a:latin typeface="+mn-lt"/>
                <a:ea typeface="+mn-ea"/>
                <a:cs typeface="+mn-cs"/>
              </a:rPr>
              <a:t>There are less insanity-inducing modes of doing electronic research than endless hours on YouTube, Amazon or eBay, though …</a:t>
            </a:r>
          </a:p>
        </p:txBody>
      </p:sp>
      <p:sp>
        <p:nvSpPr>
          <p:cNvPr id="4" name="Slide Number Placeholder 3"/>
          <p:cNvSpPr>
            <a:spLocks noGrp="1"/>
          </p:cNvSpPr>
          <p:nvPr>
            <p:ph type="sldNum" sz="quarter" idx="10"/>
          </p:nvPr>
        </p:nvSpPr>
        <p:spPr/>
        <p:txBody>
          <a:bodyPr/>
          <a:lstStyle/>
          <a:p>
            <a:fld id="{D2948210-110F-4D05-BC2E-5B246889E015}" type="slidenum">
              <a:rPr lang="en-GB" smtClean="0"/>
              <a:t>23</a:t>
            </a:fld>
            <a:endParaRPr lang="en-GB"/>
          </a:p>
        </p:txBody>
      </p:sp>
    </p:spTree>
    <p:extLst>
      <p:ext uri="{BB962C8B-B14F-4D97-AF65-F5344CB8AC3E}">
        <p14:creationId xmlns:p14="http://schemas.microsoft.com/office/powerpoint/2010/main" val="7569238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 so an obvious source that I use extensively are newspaper</a:t>
            </a:r>
            <a:r>
              <a:rPr lang="en-GB" baseline="0" dirty="0" smtClean="0"/>
              <a:t> collections</a:t>
            </a:r>
          </a:p>
          <a:p>
            <a:endParaRPr lang="en-GB" baseline="0" dirty="0" smtClean="0"/>
          </a:p>
          <a:p>
            <a:pPr marL="171450" indent="-171450">
              <a:buFont typeface="Arial" panose="020B0604020202020204" pitchFamily="34" charset="0"/>
              <a:buChar char="•"/>
            </a:pPr>
            <a:r>
              <a:rPr lang="en-GB" baseline="0" dirty="0" smtClean="0"/>
              <a:t>Some links here</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Now newspapers are principally useful for modern historians, but preparing the lecture I’ve learned about more and more materials that are available to historians of earlier eras</a:t>
            </a:r>
            <a:endParaRPr lang="en-GB" dirty="0"/>
          </a:p>
        </p:txBody>
      </p:sp>
      <p:sp>
        <p:nvSpPr>
          <p:cNvPr id="4" name="Slide Number Placeholder 3"/>
          <p:cNvSpPr>
            <a:spLocks noGrp="1"/>
          </p:cNvSpPr>
          <p:nvPr>
            <p:ph type="sldNum" sz="quarter" idx="10"/>
          </p:nvPr>
        </p:nvSpPr>
        <p:spPr/>
        <p:txBody>
          <a:bodyPr/>
          <a:lstStyle/>
          <a:p>
            <a:fld id="{D2948210-110F-4D05-BC2E-5B246889E015}" type="slidenum">
              <a:rPr lang="en-GB" smtClean="0"/>
              <a:t>24</a:t>
            </a:fld>
            <a:endParaRPr lang="en-GB"/>
          </a:p>
        </p:txBody>
      </p:sp>
    </p:spTree>
    <p:extLst>
      <p:ext uri="{BB962C8B-B14F-4D97-AF65-F5344CB8AC3E}">
        <p14:creationId xmlns:p14="http://schemas.microsoft.com/office/powerpoint/2010/main" val="215275985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smtClean="0"/>
              <a:t>A great, local-</a:t>
            </a:r>
            <a:r>
              <a:rPr lang="en-GB" dirty="0" err="1" smtClean="0"/>
              <a:t>ish</a:t>
            </a:r>
            <a:r>
              <a:rPr lang="en-GB" dirty="0" smtClean="0"/>
              <a:t> </a:t>
            </a:r>
            <a:r>
              <a:rPr lang="en-GB" baseline="0" dirty="0" smtClean="0"/>
              <a:t> place for this is the National Library of Wales, up the road at Aberystwyth</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i="1" baseline="0" dirty="0" smtClean="0"/>
              <a:t>Know many of you will have been there</a:t>
            </a:r>
            <a:endParaRPr lang="en-GB" i="0" baseline="0" dirty="0" smtClean="0"/>
          </a:p>
          <a:p>
            <a:pPr marL="171450" indent="-171450">
              <a:buFont typeface="Arial" panose="020B0604020202020204" pitchFamily="34" charset="0"/>
              <a:buChar char="•"/>
            </a:pPr>
            <a:endParaRPr lang="en-GB" i="0" baseline="0" dirty="0" smtClean="0"/>
          </a:p>
          <a:p>
            <a:pPr marL="171450" indent="-171450">
              <a:buFont typeface="Arial" panose="020B0604020202020204" pitchFamily="34" charset="0"/>
              <a:buChar char="•"/>
            </a:pPr>
            <a:r>
              <a:rPr lang="en-GB" i="0" baseline="0" dirty="0" smtClean="0"/>
              <a:t>You can also join as an online member, which will give you access to even more collections than those available through the UWTSD online library</a:t>
            </a:r>
          </a:p>
          <a:p>
            <a:pPr marL="171450" indent="-171450">
              <a:buFont typeface="Arial" panose="020B0604020202020204" pitchFamily="34" charset="0"/>
              <a:buChar char="•"/>
            </a:pPr>
            <a:endParaRPr lang="en-GB" i="0" baseline="0" dirty="0" smtClean="0"/>
          </a:p>
          <a:p>
            <a:pPr marL="171450" indent="-171450">
              <a:buFont typeface="Arial" panose="020B0604020202020204" pitchFamily="34" charset="0"/>
              <a:buChar char="•"/>
            </a:pPr>
            <a:r>
              <a:rPr lang="en-GB" i="0" baseline="0" dirty="0" smtClean="0"/>
              <a:t>That said, lots of its collections are freely available to everybody – at least in the UK (our US students might want to check that).</a:t>
            </a:r>
            <a:endParaRPr lang="en-GB" i="1" dirty="0"/>
          </a:p>
        </p:txBody>
      </p:sp>
      <p:sp>
        <p:nvSpPr>
          <p:cNvPr id="4" name="Slide Number Placeholder 3"/>
          <p:cNvSpPr>
            <a:spLocks noGrp="1"/>
          </p:cNvSpPr>
          <p:nvPr>
            <p:ph type="sldNum" sz="quarter" idx="10"/>
          </p:nvPr>
        </p:nvSpPr>
        <p:spPr/>
        <p:txBody>
          <a:bodyPr/>
          <a:lstStyle/>
          <a:p>
            <a:fld id="{D2948210-110F-4D05-BC2E-5B246889E015}" type="slidenum">
              <a:rPr lang="en-GB" smtClean="0"/>
              <a:t>25</a:t>
            </a:fld>
            <a:endParaRPr lang="en-GB"/>
          </a:p>
        </p:txBody>
      </p:sp>
    </p:spTree>
    <p:extLst>
      <p:ext uri="{BB962C8B-B14F-4D97-AF65-F5344CB8AC3E}">
        <p14:creationId xmlns:p14="http://schemas.microsoft.com/office/powerpoint/2010/main" val="311442706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smtClean="0"/>
              <a:t>This includes</a:t>
            </a:r>
            <a:r>
              <a:rPr lang="en-GB" baseline="0" dirty="0" smtClean="0"/>
              <a:t> a really excellent collection on medieval manuscripts</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Lots of these are in Welsh language, but considerable collections of English language manuscripts too</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So a really good place to look for your various tasks – especially the transcription exercise. Indeed, there’s loads of modern manuscripts on the page too.</a:t>
            </a:r>
            <a:endParaRPr lang="en-GB" dirty="0"/>
          </a:p>
        </p:txBody>
      </p:sp>
      <p:sp>
        <p:nvSpPr>
          <p:cNvPr id="4" name="Slide Number Placeholder 3"/>
          <p:cNvSpPr>
            <a:spLocks noGrp="1"/>
          </p:cNvSpPr>
          <p:nvPr>
            <p:ph type="sldNum" sz="quarter" idx="10"/>
          </p:nvPr>
        </p:nvSpPr>
        <p:spPr/>
        <p:txBody>
          <a:bodyPr/>
          <a:lstStyle/>
          <a:p>
            <a:fld id="{D2948210-110F-4D05-BC2E-5B246889E015}" type="slidenum">
              <a:rPr lang="en-GB" smtClean="0"/>
              <a:t>26</a:t>
            </a:fld>
            <a:endParaRPr lang="en-GB"/>
          </a:p>
        </p:txBody>
      </p:sp>
    </p:spTree>
    <p:extLst>
      <p:ext uri="{BB962C8B-B14F-4D97-AF65-F5344CB8AC3E}">
        <p14:creationId xmlns:p14="http://schemas.microsoft.com/office/powerpoint/2010/main" val="1137569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smtClean="0"/>
              <a:t>But the NLW is far from</a:t>
            </a:r>
            <a:r>
              <a:rPr lang="en-GB" baseline="0" dirty="0" smtClean="0"/>
              <a:t> alone in this</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Many of the world’s leading collections have made items from their collection available digitally – including Walter Benjamin’s friends at </a:t>
            </a:r>
            <a:r>
              <a:rPr lang="en-GB" dirty="0" err="1" smtClean="0"/>
              <a:t>Bibliothèque</a:t>
            </a:r>
            <a:r>
              <a:rPr lang="en-GB" dirty="0" smtClean="0"/>
              <a:t> </a:t>
            </a:r>
            <a:r>
              <a:rPr lang="en-GB" dirty="0" err="1" smtClean="0"/>
              <a:t>Nationale</a:t>
            </a:r>
            <a:r>
              <a:rPr lang="en-GB" dirty="0" smtClean="0"/>
              <a:t>, Paris</a:t>
            </a:r>
            <a:endParaRPr lang="en-GB" dirty="0"/>
          </a:p>
        </p:txBody>
      </p:sp>
      <p:sp>
        <p:nvSpPr>
          <p:cNvPr id="4" name="Slide Number Placeholder 3"/>
          <p:cNvSpPr>
            <a:spLocks noGrp="1"/>
          </p:cNvSpPr>
          <p:nvPr>
            <p:ph type="sldNum" sz="quarter" idx="10"/>
          </p:nvPr>
        </p:nvSpPr>
        <p:spPr/>
        <p:txBody>
          <a:bodyPr/>
          <a:lstStyle/>
          <a:p>
            <a:fld id="{D2948210-110F-4D05-BC2E-5B246889E015}" type="slidenum">
              <a:rPr lang="en-GB" smtClean="0"/>
              <a:t>27</a:t>
            </a:fld>
            <a:endParaRPr lang="en-GB"/>
          </a:p>
        </p:txBody>
      </p:sp>
    </p:spTree>
    <p:extLst>
      <p:ext uri="{BB962C8B-B14F-4D97-AF65-F5344CB8AC3E}">
        <p14:creationId xmlns:p14="http://schemas.microsoft.com/office/powerpoint/2010/main" val="41540427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smtClean="0"/>
              <a:t>Likewise, perhaps the most preeminent</a:t>
            </a:r>
            <a:r>
              <a:rPr lang="en-GB" baseline="0" dirty="0" smtClean="0"/>
              <a:t> collection of manuscripts n the world, that of the papacy in the Vatican, has items freely accessible online</a:t>
            </a:r>
            <a:endParaRPr lang="en-GB" dirty="0"/>
          </a:p>
        </p:txBody>
      </p:sp>
      <p:sp>
        <p:nvSpPr>
          <p:cNvPr id="4" name="Slide Number Placeholder 3"/>
          <p:cNvSpPr>
            <a:spLocks noGrp="1"/>
          </p:cNvSpPr>
          <p:nvPr>
            <p:ph type="sldNum" sz="quarter" idx="10"/>
          </p:nvPr>
        </p:nvSpPr>
        <p:spPr/>
        <p:txBody>
          <a:bodyPr/>
          <a:lstStyle/>
          <a:p>
            <a:fld id="{D2948210-110F-4D05-BC2E-5B246889E015}" type="slidenum">
              <a:rPr lang="en-GB" smtClean="0"/>
              <a:t>28</a:t>
            </a:fld>
            <a:endParaRPr lang="en-GB"/>
          </a:p>
        </p:txBody>
      </p:sp>
    </p:spTree>
    <p:extLst>
      <p:ext uri="{BB962C8B-B14F-4D97-AF65-F5344CB8AC3E}">
        <p14:creationId xmlns:p14="http://schemas.microsoft.com/office/powerpoint/2010/main" val="347834244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smtClean="0"/>
              <a:t>Other invaluable</a:t>
            </a:r>
            <a:r>
              <a:rPr lang="en-GB" baseline="0" dirty="0" smtClean="0"/>
              <a:t> sources include the </a:t>
            </a:r>
            <a:r>
              <a:rPr lang="en-GB" baseline="0" dirty="0" err="1" smtClean="0"/>
              <a:t>Bodelian</a:t>
            </a:r>
            <a:r>
              <a:rPr lang="en-GB" baseline="0" dirty="0" smtClean="0"/>
              <a:t> Library at the University of Oxford</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Loads you can find online</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i="1" baseline="0" dirty="0" smtClean="0"/>
              <a:t>The online downside is that you don’t get to try and bum a room at Janet’s house in Oxford</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10"/>
          </p:nvPr>
        </p:nvSpPr>
        <p:spPr/>
        <p:txBody>
          <a:bodyPr/>
          <a:lstStyle/>
          <a:p>
            <a:fld id="{D2948210-110F-4D05-BC2E-5B246889E015}" type="slidenum">
              <a:rPr lang="en-GB" smtClean="0"/>
              <a:t>29</a:t>
            </a:fld>
            <a:endParaRPr lang="en-GB"/>
          </a:p>
        </p:txBody>
      </p:sp>
    </p:spTree>
    <p:extLst>
      <p:ext uri="{BB962C8B-B14F-4D97-AF65-F5344CB8AC3E}">
        <p14:creationId xmlns:p14="http://schemas.microsoft.com/office/powerpoint/2010/main" val="271309194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err="1" smtClean="0"/>
              <a:t>Similalry</a:t>
            </a:r>
            <a:r>
              <a:rPr lang="en-GB" dirty="0" smtClean="0"/>
              <a:t>,</a:t>
            </a:r>
            <a:r>
              <a:rPr lang="en-GB" baseline="0" dirty="0" smtClean="0"/>
              <a:t> Corpus Christi</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Definitely available in US this one, as it is a collaboration between Cambridge and Stanford University</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So, really there aren’t many excuses for not being able to find enough medieval material for your coursework …</a:t>
            </a:r>
            <a:endParaRPr lang="en-GB" dirty="0"/>
          </a:p>
        </p:txBody>
      </p:sp>
      <p:sp>
        <p:nvSpPr>
          <p:cNvPr id="4" name="Slide Number Placeholder 3"/>
          <p:cNvSpPr>
            <a:spLocks noGrp="1"/>
          </p:cNvSpPr>
          <p:nvPr>
            <p:ph type="sldNum" sz="quarter" idx="10"/>
          </p:nvPr>
        </p:nvSpPr>
        <p:spPr/>
        <p:txBody>
          <a:bodyPr/>
          <a:lstStyle/>
          <a:p>
            <a:fld id="{D2948210-110F-4D05-BC2E-5B246889E015}" type="slidenum">
              <a:rPr lang="en-GB" smtClean="0"/>
              <a:t>30</a:t>
            </a:fld>
            <a:endParaRPr lang="en-GB"/>
          </a:p>
        </p:txBody>
      </p:sp>
    </p:spTree>
    <p:extLst>
      <p:ext uri="{BB962C8B-B14F-4D97-AF65-F5344CB8AC3E}">
        <p14:creationId xmlns:p14="http://schemas.microsoft.com/office/powerpoint/2010/main" val="47007994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smtClean="0"/>
              <a:t>… and</a:t>
            </a:r>
            <a:r>
              <a:rPr lang="en-GB" baseline="0" dirty="0" smtClean="0"/>
              <a:t> this applies sevenfold for modernists </a:t>
            </a:r>
            <a:endParaRPr lang="en-GB" dirty="0" smtClean="0"/>
          </a:p>
          <a:p>
            <a:pPr marL="171450" indent="-171450">
              <a:buFont typeface="Arial" panose="020B0604020202020204" pitchFamily="34" charset="0"/>
              <a:buChar char="•"/>
            </a:pPr>
            <a:endParaRPr lang="en-GB" dirty="0" smtClean="0"/>
          </a:p>
          <a:p>
            <a:pPr marL="171450" indent="-171450">
              <a:buFont typeface="Arial" panose="020B0604020202020204" pitchFamily="34" charset="0"/>
              <a:buChar char="•"/>
            </a:pPr>
            <a:r>
              <a:rPr lang="en-GB" dirty="0" smtClean="0"/>
              <a:t>For example,</a:t>
            </a:r>
            <a:r>
              <a:rPr lang="en-GB" baseline="0" dirty="0" smtClean="0"/>
              <a:t> o</a:t>
            </a:r>
            <a:r>
              <a:rPr lang="en-GB" dirty="0" smtClean="0"/>
              <a:t>ne of my favourite</a:t>
            </a:r>
            <a:r>
              <a:rPr lang="en-GB" baseline="0" dirty="0" smtClean="0"/>
              <a:t> archives is the Modern Record Centre and lots of its collections are now online</a:t>
            </a:r>
            <a:endParaRPr lang="en-GB" dirty="0"/>
          </a:p>
        </p:txBody>
      </p:sp>
      <p:sp>
        <p:nvSpPr>
          <p:cNvPr id="4" name="Slide Number Placeholder 3"/>
          <p:cNvSpPr>
            <a:spLocks noGrp="1"/>
          </p:cNvSpPr>
          <p:nvPr>
            <p:ph type="sldNum" sz="quarter" idx="10"/>
          </p:nvPr>
        </p:nvSpPr>
        <p:spPr/>
        <p:txBody>
          <a:bodyPr/>
          <a:lstStyle/>
          <a:p>
            <a:fld id="{D2948210-110F-4D05-BC2E-5B246889E015}" type="slidenum">
              <a:rPr lang="en-GB" smtClean="0"/>
              <a:t>31</a:t>
            </a:fld>
            <a:endParaRPr lang="en-GB"/>
          </a:p>
        </p:txBody>
      </p:sp>
    </p:spTree>
    <p:extLst>
      <p:ext uri="{BB962C8B-B14F-4D97-AF65-F5344CB8AC3E}">
        <p14:creationId xmlns:p14="http://schemas.microsoft.com/office/powerpoint/2010/main" val="327540409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smtClean="0"/>
              <a:t>The US Library</a:t>
            </a:r>
            <a:r>
              <a:rPr lang="en-GB" baseline="0" dirty="0" smtClean="0"/>
              <a:t> of Congress to is an excellent resource – especially for visual materials</a:t>
            </a:r>
            <a:endParaRPr lang="en-GB" dirty="0"/>
          </a:p>
        </p:txBody>
      </p:sp>
      <p:sp>
        <p:nvSpPr>
          <p:cNvPr id="4" name="Slide Number Placeholder 3"/>
          <p:cNvSpPr>
            <a:spLocks noGrp="1"/>
          </p:cNvSpPr>
          <p:nvPr>
            <p:ph type="sldNum" sz="quarter" idx="10"/>
          </p:nvPr>
        </p:nvSpPr>
        <p:spPr/>
        <p:txBody>
          <a:bodyPr/>
          <a:lstStyle/>
          <a:p>
            <a:fld id="{D2948210-110F-4D05-BC2E-5B246889E015}" type="slidenum">
              <a:rPr lang="en-GB" smtClean="0"/>
              <a:t>32</a:t>
            </a:fld>
            <a:endParaRPr lang="en-GB"/>
          </a:p>
        </p:txBody>
      </p:sp>
    </p:spTree>
    <p:extLst>
      <p:ext uri="{BB962C8B-B14F-4D97-AF65-F5344CB8AC3E}">
        <p14:creationId xmlns:p14="http://schemas.microsoft.com/office/powerpoint/2010/main" val="241529394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smtClean="0"/>
              <a:t>And</a:t>
            </a:r>
            <a:r>
              <a:rPr lang="en-GB" baseline="0" dirty="0" smtClean="0"/>
              <a:t> even if these ‘official’ institutional archives don’t yield results, there are other ways and means</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The very observant of you might have noticed the URLs in my article … including</a:t>
            </a:r>
          </a:p>
          <a:p>
            <a:pPr marL="0" indent="0">
              <a:buFont typeface="Arial" panose="020B0604020202020204" pitchFamily="34" charset="0"/>
              <a:buNone/>
            </a:pPr>
            <a:endParaRPr lang="en-GB" baseline="0" dirty="0" smtClean="0"/>
          </a:p>
          <a:p>
            <a:pPr marL="171450" indent="-171450">
              <a:buFont typeface="Arial" panose="020B0604020202020204" pitchFamily="34" charset="0"/>
              <a:buChar char="•"/>
            </a:pPr>
            <a:r>
              <a:rPr lang="en-GB" baseline="0" dirty="0" smtClean="0"/>
              <a:t>Pull back the curtain here and reveal that I actually hardly visited a physical archive when writing that article</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The newspapers I referenced were nearly all online, and I lucked out in that I found one of my key sources on – in glorious PDF and full text, no less – on a website called Archive.org via a collection known as the Biodiversity Library</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The Natural History Museum in London had digitised all of Liverpool Museum’s annual reports from its founding until 1914, which certainly has made my life a lot easier over the years. Some of what we loftily call research has essentially been me doing CTRL F ‘gorilla’ or ‘chimpanzee’ in myriad documents</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i="1" baseline="0" dirty="0" smtClean="0"/>
              <a:t>Another moral: IF IN DOUBT CHECK ARCHIVE.ORG</a:t>
            </a:r>
          </a:p>
        </p:txBody>
      </p:sp>
      <p:sp>
        <p:nvSpPr>
          <p:cNvPr id="4" name="Slide Number Placeholder 3"/>
          <p:cNvSpPr>
            <a:spLocks noGrp="1"/>
          </p:cNvSpPr>
          <p:nvPr>
            <p:ph type="sldNum" sz="quarter" idx="10"/>
          </p:nvPr>
        </p:nvSpPr>
        <p:spPr/>
        <p:txBody>
          <a:bodyPr/>
          <a:lstStyle/>
          <a:p>
            <a:fld id="{D2948210-110F-4D05-BC2E-5B246889E015}" type="slidenum">
              <a:rPr lang="en-GB" smtClean="0"/>
              <a:t>33</a:t>
            </a:fld>
            <a:endParaRPr lang="en-GB"/>
          </a:p>
        </p:txBody>
      </p:sp>
    </p:spTree>
    <p:extLst>
      <p:ext uri="{BB962C8B-B14F-4D97-AF65-F5344CB8AC3E}">
        <p14:creationId xmlns:p14="http://schemas.microsoft.com/office/powerpoint/2010/main" val="121946365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smtClean="0"/>
              <a:t>IF THERE’S NOT TIME HOLDOVER TO NEXT WEEK?</a:t>
            </a:r>
          </a:p>
          <a:p>
            <a:pPr marL="0" indent="0">
              <a:buFont typeface="Arial" panose="020B0604020202020204" pitchFamily="34" charset="0"/>
              <a:buNone/>
            </a:pPr>
            <a:endParaRPr lang="en-GB" dirty="0" smtClean="0"/>
          </a:p>
          <a:p>
            <a:pPr marL="171450" indent="-171450">
              <a:buFont typeface="Arial" panose="020B0604020202020204" pitchFamily="34" charset="0"/>
              <a:buChar char="•"/>
            </a:pPr>
            <a:r>
              <a:rPr lang="en-GB" dirty="0" smtClean="0"/>
              <a:t>So,</a:t>
            </a:r>
            <a:r>
              <a:rPr lang="en-GB" baseline="0" dirty="0" smtClean="0"/>
              <a:t> hopefully, we’re now all au fait with the glorious potentialities of physical archives and their online equivalent.</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However, to be a serious historian at MA level, I think, involves thinking critically about one’s own methods and means of writing, reading and researching the past.</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In this last session, I want us to think through some problematic issues associated with archives ….</a:t>
            </a:r>
            <a:endParaRPr lang="en-GB" dirty="0"/>
          </a:p>
        </p:txBody>
      </p:sp>
      <p:sp>
        <p:nvSpPr>
          <p:cNvPr id="4" name="Slide Number Placeholder 3"/>
          <p:cNvSpPr>
            <a:spLocks noGrp="1"/>
          </p:cNvSpPr>
          <p:nvPr>
            <p:ph type="sldNum" sz="quarter" idx="10"/>
          </p:nvPr>
        </p:nvSpPr>
        <p:spPr/>
        <p:txBody>
          <a:bodyPr/>
          <a:lstStyle/>
          <a:p>
            <a:fld id="{D2948210-110F-4D05-BC2E-5B246889E015}" type="slidenum">
              <a:rPr lang="en-GB" smtClean="0"/>
              <a:t>34</a:t>
            </a:fld>
            <a:endParaRPr lang="en-GB"/>
          </a:p>
        </p:txBody>
      </p:sp>
    </p:spTree>
    <p:extLst>
      <p:ext uri="{BB962C8B-B14F-4D97-AF65-F5344CB8AC3E}">
        <p14:creationId xmlns:p14="http://schemas.microsoft.com/office/powerpoint/2010/main" val="257032383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 and I start</a:t>
            </a:r>
            <a:r>
              <a:rPr lang="en-GB" baseline="0" dirty="0" smtClean="0"/>
              <a:t> with another anecdotal example, this time from the end of last year.</a:t>
            </a:r>
          </a:p>
          <a:p>
            <a:endParaRPr lang="en-GB" baseline="0" dirty="0" smtClean="0"/>
          </a:p>
          <a:p>
            <a:pPr marL="171450" indent="-171450">
              <a:buFont typeface="Arial" panose="020B0604020202020204" pitchFamily="34" charset="0"/>
              <a:buChar char="•"/>
            </a:pPr>
            <a:r>
              <a:rPr lang="en-GB" baseline="0" dirty="0" smtClean="0"/>
              <a:t>Full disclosure: caught my attention in my capacity as a representative for the University and College Union in the context of a nationwide strike</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It involved an incident where a scholar wanted to gain access to the British Library reading room, and was asked to remove this sticker</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This being 2019, this found its way onto Twitter</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This was the response from the British library press office.</a:t>
            </a:r>
          </a:p>
          <a:p>
            <a:pPr marL="171450" indent="-171450">
              <a:buFont typeface="Arial" panose="020B0604020202020204" pitchFamily="34" charset="0"/>
              <a:buChar char="•"/>
            </a:pPr>
            <a:endParaRPr lang="en-GB" baseline="0" dirty="0" smtClean="0"/>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smtClean="0"/>
              <a:t>So this presents me with my question: </a:t>
            </a:r>
            <a:r>
              <a:rPr lang="en-GB" sz="1200" dirty="0" smtClean="0">
                <a:solidFill>
                  <a:srgbClr val="FFFF00"/>
                </a:solidFill>
              </a:rPr>
              <a:t>Are libraries and archives ‘neutral, apolitical spaces’?</a:t>
            </a:r>
            <a:r>
              <a:rPr lang="en-GB" dirty="0" smtClean="0">
                <a:solidFill>
                  <a:srgbClr val="FFFF00"/>
                </a:solidFill>
              </a:rPr>
              <a:t>? </a:t>
            </a:r>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10"/>
          </p:nvPr>
        </p:nvSpPr>
        <p:spPr/>
        <p:txBody>
          <a:bodyPr/>
          <a:lstStyle/>
          <a:p>
            <a:fld id="{D2948210-110F-4D05-BC2E-5B246889E015}" type="slidenum">
              <a:rPr lang="en-GB" smtClean="0"/>
              <a:t>35</a:t>
            </a:fld>
            <a:endParaRPr lang="en-GB"/>
          </a:p>
        </p:txBody>
      </p:sp>
    </p:spTree>
    <p:extLst>
      <p:ext uri="{BB962C8B-B14F-4D97-AF65-F5344CB8AC3E}">
        <p14:creationId xmlns:p14="http://schemas.microsoft.com/office/powerpoint/2010/main" val="302702507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smtClean="0"/>
              <a:t>Rephrased</a:t>
            </a:r>
            <a:r>
              <a:rPr lang="en-GB" baseline="0" dirty="0" smtClean="0"/>
              <a:t> what about these questions.</a:t>
            </a:r>
            <a:endParaRPr lang="en-GB" dirty="0"/>
          </a:p>
        </p:txBody>
      </p:sp>
      <p:sp>
        <p:nvSpPr>
          <p:cNvPr id="4" name="Slide Number Placeholder 3"/>
          <p:cNvSpPr>
            <a:spLocks noGrp="1"/>
          </p:cNvSpPr>
          <p:nvPr>
            <p:ph type="sldNum" sz="quarter" idx="10"/>
          </p:nvPr>
        </p:nvSpPr>
        <p:spPr/>
        <p:txBody>
          <a:bodyPr/>
          <a:lstStyle/>
          <a:p>
            <a:fld id="{D2948210-110F-4D05-BC2E-5B246889E015}" type="slidenum">
              <a:rPr lang="en-GB" smtClean="0"/>
              <a:t>36</a:t>
            </a:fld>
            <a:endParaRPr lang="en-GB"/>
          </a:p>
        </p:txBody>
      </p:sp>
    </p:spTree>
    <p:extLst>
      <p:ext uri="{BB962C8B-B14F-4D97-AF65-F5344CB8AC3E}">
        <p14:creationId xmlns:p14="http://schemas.microsoft.com/office/powerpoint/2010/main" val="90952556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Such</a:t>
            </a:r>
            <a:r>
              <a:rPr lang="en-US" baseline="0" dirty="0" smtClean="0"/>
              <a:t> questions have problematized many intellectuals, including writers of literary fiction</a:t>
            </a:r>
          </a:p>
          <a:p>
            <a:pPr marL="171450" indent="-171450">
              <a:buFont typeface="Arial" panose="020B0604020202020204" pitchFamily="34" charset="0"/>
              <a:buChar char="•"/>
            </a:pPr>
            <a:endParaRPr lang="en-US" baseline="0" dirty="0" smtClean="0"/>
          </a:p>
          <a:p>
            <a:pPr marL="171450" indent="-171450">
              <a:buFont typeface="Arial" panose="020B0604020202020204" pitchFamily="34" charset="0"/>
              <a:buChar char="•"/>
            </a:pPr>
            <a:r>
              <a:rPr lang="en-US" baseline="0" dirty="0" smtClean="0"/>
              <a:t>Archives and memory themes of two really good novels</a:t>
            </a:r>
          </a:p>
        </p:txBody>
      </p:sp>
      <p:sp>
        <p:nvSpPr>
          <p:cNvPr id="4" name="Slide Number Placeholder 3"/>
          <p:cNvSpPr>
            <a:spLocks noGrp="1"/>
          </p:cNvSpPr>
          <p:nvPr>
            <p:ph type="sldNum" sz="quarter" idx="10"/>
          </p:nvPr>
        </p:nvSpPr>
        <p:spPr/>
        <p:txBody>
          <a:bodyPr/>
          <a:lstStyle/>
          <a:p>
            <a:fld id="{599E5871-FA34-4E43-B0BA-8949C39DC23D}" type="slidenum">
              <a:rPr lang="en-US" smtClean="0"/>
              <a:t>37</a:t>
            </a:fld>
            <a:endParaRPr lang="en-US" dirty="0"/>
          </a:p>
        </p:txBody>
      </p:sp>
    </p:spTree>
    <p:extLst>
      <p:ext uri="{BB962C8B-B14F-4D97-AF65-F5344CB8AC3E}">
        <p14:creationId xmlns:p14="http://schemas.microsoft.com/office/powerpoint/2010/main" val="412709696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smtClean="0"/>
              <a:t>Likewise, philosophers</a:t>
            </a:r>
            <a:r>
              <a:rPr lang="en-GB" baseline="0" dirty="0" smtClean="0"/>
              <a:t> have written about archives – perhaps most notably the 20</a:t>
            </a:r>
            <a:r>
              <a:rPr lang="en-GB" baseline="30000" dirty="0" smtClean="0"/>
              <a:t>th</a:t>
            </a:r>
            <a:r>
              <a:rPr lang="en-GB" baseline="0" dirty="0" smtClean="0"/>
              <a:t>-century French theorist Jacques Derrida</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Derrida wrote an essay entitled ‘</a:t>
            </a:r>
            <a:r>
              <a:rPr lang="en-GB" sz="1200" dirty="0" smtClean="0">
                <a:solidFill>
                  <a:schemeClr val="tx1"/>
                </a:solidFill>
              </a:rPr>
              <a:t>Archive Fever: A Freudian Impression’ which later came out as a book.</a:t>
            </a:r>
          </a:p>
          <a:p>
            <a:pPr marL="171450" indent="-171450">
              <a:buFont typeface="Arial" panose="020B0604020202020204" pitchFamily="34" charset="0"/>
              <a:buChar char="•"/>
            </a:pPr>
            <a:endParaRPr lang="en-GB" sz="1200" dirty="0" smtClean="0">
              <a:solidFill>
                <a:schemeClr val="tx1"/>
              </a:solidFill>
            </a:endParaRPr>
          </a:p>
          <a:p>
            <a:pPr marL="171450" indent="-171450">
              <a:buFont typeface="Arial" panose="020B0604020202020204" pitchFamily="34" charset="0"/>
              <a:buChar char="•"/>
            </a:pPr>
            <a:r>
              <a:rPr lang="en-GB" sz="1200" dirty="0" smtClean="0">
                <a:solidFill>
                  <a:schemeClr val="tx1"/>
                </a:solidFill>
              </a:rPr>
              <a:t>Derrida</a:t>
            </a:r>
            <a:r>
              <a:rPr lang="en-GB" sz="1200" baseline="0" dirty="0" smtClean="0">
                <a:solidFill>
                  <a:schemeClr val="tx1"/>
                </a:solidFill>
              </a:rPr>
              <a:t> is a very difficult author – even by the standards of continental philosophy – so I have just chosen this one quotation as a summation of his key ideas about archives.</a:t>
            </a:r>
          </a:p>
          <a:p>
            <a:pPr marL="171450" indent="-171450">
              <a:buFont typeface="Arial" panose="020B0604020202020204" pitchFamily="34" charset="0"/>
              <a:buChar char="•"/>
            </a:pPr>
            <a:endParaRPr lang="en-GB" sz="1200" baseline="0" dirty="0" smtClean="0">
              <a:solidFill>
                <a:schemeClr val="tx1"/>
              </a:solidFill>
            </a:endParaRPr>
          </a:p>
          <a:p>
            <a:pPr marL="171450" indent="-171450">
              <a:buFont typeface="Arial" panose="020B0604020202020204" pitchFamily="34" charset="0"/>
              <a:buChar char="•"/>
            </a:pPr>
            <a:r>
              <a:rPr lang="en-GB" sz="1200" baseline="0" dirty="0" smtClean="0">
                <a:solidFill>
                  <a:schemeClr val="tx1"/>
                </a:solidFill>
              </a:rPr>
              <a:t>What does this quotation tell us about archives as institutions and </a:t>
            </a:r>
            <a:r>
              <a:rPr lang="en-GB" sz="1200" baseline="0" dirty="0" err="1" smtClean="0">
                <a:solidFill>
                  <a:schemeClr val="tx1"/>
                </a:solidFill>
              </a:rPr>
              <a:t>archivization</a:t>
            </a:r>
            <a:r>
              <a:rPr lang="en-GB" sz="1200" baseline="0" dirty="0" smtClean="0">
                <a:solidFill>
                  <a:schemeClr val="tx1"/>
                </a:solidFill>
              </a:rPr>
              <a:t> as an institutional process?</a:t>
            </a:r>
          </a:p>
          <a:p>
            <a:pPr marL="171450" indent="-171450">
              <a:buFont typeface="Arial" panose="020B0604020202020204" pitchFamily="34" charset="0"/>
              <a:buChar char="•"/>
            </a:pPr>
            <a:endParaRPr lang="en-GB" sz="1200" baseline="0" dirty="0" smtClean="0">
              <a:solidFill>
                <a:schemeClr val="tx1"/>
              </a:solidFill>
            </a:endParaRPr>
          </a:p>
          <a:p>
            <a:pPr marL="0" indent="0">
              <a:buFont typeface="Arial" panose="020B0604020202020204" pitchFamily="34" charset="0"/>
              <a:buNone/>
            </a:pPr>
            <a:endParaRPr lang="en-GB" sz="1200" dirty="0" smtClean="0">
              <a:solidFill>
                <a:schemeClr val="tx1"/>
              </a:solidFill>
            </a:endParaRPr>
          </a:p>
          <a:p>
            <a:pPr marL="0" indent="0">
              <a:buFont typeface="Arial" panose="020B0604020202020204" pitchFamily="34" charset="0"/>
              <a:buNone/>
            </a:pPr>
            <a:r>
              <a:rPr lang="en-GB" sz="1200" dirty="0" smtClean="0">
                <a:solidFill>
                  <a:srgbClr val="FFFF00"/>
                </a:solidFill>
              </a:rPr>
              <a:t>determines the structure of </a:t>
            </a:r>
            <a:r>
              <a:rPr lang="en-GB" sz="1200" i="1" dirty="0" err="1" smtClean="0">
                <a:solidFill>
                  <a:srgbClr val="FFFF00"/>
                </a:solidFill>
              </a:rPr>
              <a:t>archivable</a:t>
            </a:r>
            <a:r>
              <a:rPr lang="en-GB" sz="1200" i="1" dirty="0" smtClean="0">
                <a:solidFill>
                  <a:srgbClr val="FFFF00"/>
                </a:solidFill>
              </a:rPr>
              <a:t> content:</a:t>
            </a:r>
            <a:r>
              <a:rPr lang="en-GB" sz="1200" i="1" baseline="0" dirty="0" smtClean="0">
                <a:solidFill>
                  <a:srgbClr val="FFFF00"/>
                </a:solidFill>
              </a:rPr>
              <a:t> </a:t>
            </a:r>
            <a:r>
              <a:rPr lang="en-GB" sz="1200" b="1" i="1" baseline="0" dirty="0" smtClean="0">
                <a:solidFill>
                  <a:srgbClr val="FFFF00"/>
                </a:solidFill>
              </a:rPr>
              <a:t>a sort of value judgement on what gets collected; the act of archiving something already invests with a set of meanings; it offers a framework for understanding a piece of information; it in a sense already does interpretation </a:t>
            </a:r>
          </a:p>
          <a:p>
            <a:pPr marL="0" indent="0">
              <a:buFont typeface="Arial" panose="020B0604020202020204" pitchFamily="34" charset="0"/>
              <a:buNone/>
            </a:pPr>
            <a:endParaRPr lang="en-GB" sz="1200" b="1" i="1" baseline="0" dirty="0" smtClean="0">
              <a:solidFill>
                <a:srgbClr val="FFFF00"/>
              </a:solidFill>
            </a:endParaRPr>
          </a:p>
          <a:p>
            <a:pPr marL="0" indent="0">
              <a:buFont typeface="Arial" panose="020B0604020202020204" pitchFamily="34" charset="0"/>
              <a:buNone/>
            </a:pPr>
            <a:endParaRPr lang="en-GB" sz="1200" b="1" i="1" baseline="0" dirty="0" smtClean="0">
              <a:solidFill>
                <a:srgbClr val="FFFF00"/>
              </a:solidFill>
            </a:endParaRPr>
          </a:p>
          <a:p>
            <a:pPr marL="0" indent="0">
              <a:buFont typeface="Arial" panose="020B0604020202020204" pitchFamily="34" charset="0"/>
              <a:buNone/>
            </a:pPr>
            <a:r>
              <a:rPr lang="en-GB" sz="1200" i="1" dirty="0" smtClean="0">
                <a:solidFill>
                  <a:srgbClr val="FFFF00"/>
                </a:solidFill>
              </a:rPr>
              <a:t>produces as much as it records: </a:t>
            </a:r>
            <a:r>
              <a:rPr lang="en-GB" sz="1200" b="1" i="1" dirty="0" smtClean="0">
                <a:solidFill>
                  <a:srgbClr val="FFFF00"/>
                </a:solidFill>
              </a:rPr>
              <a:t>legitimises</a:t>
            </a:r>
            <a:r>
              <a:rPr lang="en-GB" sz="1200" b="1" i="1" baseline="0" dirty="0" smtClean="0">
                <a:solidFill>
                  <a:srgbClr val="FFFF00"/>
                </a:solidFill>
              </a:rPr>
              <a:t> an event or thing; it places value on them</a:t>
            </a:r>
            <a:r>
              <a:rPr lang="en-GB" sz="1200" i="1" dirty="0" smtClean="0">
                <a:solidFill>
                  <a:srgbClr val="FFFF00"/>
                </a:solidFill>
              </a:rPr>
              <a:t> </a:t>
            </a:r>
            <a:endParaRPr lang="en-GB" sz="1200" b="0" i="1" dirty="0" smtClean="0">
              <a:solidFill>
                <a:schemeClr val="tx1"/>
              </a:solidFill>
            </a:endParaRPr>
          </a:p>
        </p:txBody>
      </p:sp>
      <p:sp>
        <p:nvSpPr>
          <p:cNvPr id="4" name="Slide Number Placeholder 3"/>
          <p:cNvSpPr>
            <a:spLocks noGrp="1"/>
          </p:cNvSpPr>
          <p:nvPr>
            <p:ph type="sldNum" sz="quarter" idx="10"/>
          </p:nvPr>
        </p:nvSpPr>
        <p:spPr/>
        <p:txBody>
          <a:bodyPr/>
          <a:lstStyle/>
          <a:p>
            <a:fld id="{D2948210-110F-4D05-BC2E-5B246889E015}" type="slidenum">
              <a:rPr lang="en-GB" smtClean="0"/>
              <a:t>38</a:t>
            </a:fld>
            <a:endParaRPr lang="en-GB"/>
          </a:p>
        </p:txBody>
      </p:sp>
    </p:spTree>
    <p:extLst>
      <p:ext uri="{BB962C8B-B14F-4D97-AF65-F5344CB8AC3E}">
        <p14:creationId xmlns:p14="http://schemas.microsoft.com/office/powerpoint/2010/main" val="422508656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smtClean="0"/>
              <a:t>Still, even</a:t>
            </a:r>
            <a:r>
              <a:rPr lang="en-GB" baseline="0" dirty="0" smtClean="0"/>
              <a:t> if we don’t fully follow the logic of </a:t>
            </a:r>
            <a:r>
              <a:rPr lang="en-GB" baseline="0" dirty="0" err="1" smtClean="0"/>
              <a:t>Derridian</a:t>
            </a:r>
            <a:r>
              <a:rPr lang="en-GB" baseline="0" dirty="0" smtClean="0"/>
              <a:t> thought here, the ideas in </a:t>
            </a:r>
            <a:r>
              <a:rPr lang="en-GB" i="1" baseline="0" dirty="0" smtClean="0"/>
              <a:t>Archive Fever </a:t>
            </a:r>
            <a:r>
              <a:rPr lang="en-GB" i="0" baseline="0" dirty="0" smtClean="0"/>
              <a:t>help pose some grounded questions about the professional framework in which archival research exists.</a:t>
            </a:r>
          </a:p>
          <a:p>
            <a:pPr marL="171450" indent="-171450">
              <a:buFont typeface="Arial" panose="020B0604020202020204" pitchFamily="34" charset="0"/>
              <a:buChar char="•"/>
            </a:pPr>
            <a:endParaRPr lang="en-GB" i="0" baseline="0" dirty="0" smtClean="0"/>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10"/>
          </p:nvPr>
        </p:nvSpPr>
        <p:spPr/>
        <p:txBody>
          <a:bodyPr/>
          <a:lstStyle/>
          <a:p>
            <a:fld id="{D2948210-110F-4D05-BC2E-5B246889E015}" type="slidenum">
              <a:rPr lang="en-GB" smtClean="0"/>
              <a:t>39</a:t>
            </a:fld>
            <a:endParaRPr lang="en-GB"/>
          </a:p>
        </p:txBody>
      </p:sp>
    </p:spTree>
    <p:extLst>
      <p:ext uri="{BB962C8B-B14F-4D97-AF65-F5344CB8AC3E}">
        <p14:creationId xmlns:p14="http://schemas.microsoft.com/office/powerpoint/2010/main" val="155079337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a:t>
            </a:r>
            <a:r>
              <a:rPr lang="en-GB" baseline="0" dirty="0" smtClean="0"/>
              <a:t> nice example of this is available on the Moodle page.</a:t>
            </a:r>
            <a:endParaRPr lang="en-GB" dirty="0"/>
          </a:p>
        </p:txBody>
      </p:sp>
      <p:sp>
        <p:nvSpPr>
          <p:cNvPr id="4" name="Slide Number Placeholder 3"/>
          <p:cNvSpPr>
            <a:spLocks noGrp="1"/>
          </p:cNvSpPr>
          <p:nvPr>
            <p:ph type="sldNum" sz="quarter" idx="10"/>
          </p:nvPr>
        </p:nvSpPr>
        <p:spPr/>
        <p:txBody>
          <a:bodyPr/>
          <a:lstStyle/>
          <a:p>
            <a:fld id="{D2948210-110F-4D05-BC2E-5B246889E015}" type="slidenum">
              <a:rPr lang="en-GB" smtClean="0"/>
              <a:t>40</a:t>
            </a:fld>
            <a:endParaRPr lang="en-GB"/>
          </a:p>
        </p:txBody>
      </p:sp>
    </p:spTree>
    <p:extLst>
      <p:ext uri="{BB962C8B-B14F-4D97-AF65-F5344CB8AC3E}">
        <p14:creationId xmlns:p14="http://schemas.microsoft.com/office/powerpoint/2010/main" val="138285506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2948210-110F-4D05-BC2E-5B246889E015}" type="slidenum">
              <a:rPr lang="en-GB" smtClean="0"/>
              <a:t>41</a:t>
            </a:fld>
            <a:endParaRPr lang="en-GB"/>
          </a:p>
        </p:txBody>
      </p:sp>
    </p:spTree>
    <p:extLst>
      <p:ext uri="{BB962C8B-B14F-4D97-AF65-F5344CB8AC3E}">
        <p14:creationId xmlns:p14="http://schemas.microsoft.com/office/powerpoint/2010/main" val="314768141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en-GB" sz="1200" kern="1200" dirty="0" smtClean="0">
                <a:solidFill>
                  <a:schemeClr val="tx1"/>
                </a:solidFill>
                <a:effectLst/>
                <a:latin typeface="+mn-lt"/>
                <a:ea typeface="+mn-ea"/>
                <a:cs typeface="+mn-cs"/>
              </a:rPr>
              <a:t>And</a:t>
            </a:r>
            <a:r>
              <a:rPr lang="en-GB" sz="1200" kern="1200" baseline="0" dirty="0" smtClean="0">
                <a:solidFill>
                  <a:schemeClr val="tx1"/>
                </a:solidFill>
                <a:effectLst/>
                <a:latin typeface="+mn-lt"/>
                <a:ea typeface="+mn-ea"/>
                <a:cs typeface="+mn-cs"/>
              </a:rPr>
              <a:t> here we can turn again to our old friend Walter Benjamin</a:t>
            </a:r>
          </a:p>
          <a:p>
            <a:pPr marL="171450" lvl="0" indent="-171450">
              <a:buFont typeface="Arial" panose="020B0604020202020204" pitchFamily="34" charset="0"/>
              <a:buChar char="•"/>
            </a:pPr>
            <a:endParaRPr lang="en-GB" sz="1200" kern="1200" baseline="0" dirty="0" smtClean="0">
              <a:solidFill>
                <a:schemeClr val="tx1"/>
              </a:solidFill>
              <a:effectLst/>
              <a:latin typeface="+mn-lt"/>
              <a:ea typeface="+mn-ea"/>
              <a:cs typeface="+mn-cs"/>
            </a:endParaRPr>
          </a:p>
          <a:p>
            <a:pPr marL="171450" lvl="0" indent="-171450">
              <a:buFont typeface="Arial" panose="020B0604020202020204" pitchFamily="34" charset="0"/>
              <a:buChar char="•"/>
            </a:pPr>
            <a:endParaRPr lang="en-GB"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8F1023-3D7F-4B2C-AFA1-4BEC0D3B321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3603518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panose="020B0604020202020204" pitchFamily="34" charset="0"/>
              <a:buChar char="•"/>
            </a:pPr>
            <a:r>
              <a:rPr lang="en-GB" sz="1200" kern="1200" baseline="0" dirty="0" smtClean="0">
                <a:solidFill>
                  <a:schemeClr val="tx1"/>
                </a:solidFill>
                <a:effectLst/>
                <a:latin typeface="+mn-lt"/>
                <a:ea typeface="+mn-ea"/>
                <a:cs typeface="+mn-cs"/>
              </a:rPr>
              <a:t>Quite a physical metaphor</a:t>
            </a:r>
          </a:p>
          <a:p>
            <a:pPr marL="171450" lvl="0" indent="-171450">
              <a:buFont typeface="Arial" panose="020B0604020202020204" pitchFamily="34" charset="0"/>
              <a:buChar char="•"/>
            </a:pPr>
            <a:endParaRPr lang="en-GB" sz="1200" kern="1200" baseline="0" dirty="0" smtClean="0">
              <a:solidFill>
                <a:schemeClr val="tx1"/>
              </a:solidFill>
              <a:effectLst/>
              <a:latin typeface="+mn-lt"/>
              <a:ea typeface="+mn-ea"/>
              <a:cs typeface="+mn-cs"/>
            </a:endParaRPr>
          </a:p>
          <a:p>
            <a:pPr marL="171450" lvl="0" indent="-171450">
              <a:buFont typeface="Arial" panose="020B0604020202020204" pitchFamily="34" charset="0"/>
              <a:buChar char="•"/>
            </a:pPr>
            <a:r>
              <a:rPr lang="en-GB" sz="1200" kern="1200" baseline="0" dirty="0" smtClean="0">
                <a:solidFill>
                  <a:schemeClr val="tx1"/>
                </a:solidFill>
                <a:effectLst/>
                <a:latin typeface="+mn-lt"/>
                <a:ea typeface="+mn-ea"/>
                <a:cs typeface="+mn-cs"/>
              </a:rPr>
              <a:t>How might this metaphor work in terms of an historian’s practice?</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B8F1023-3D7F-4B2C-AFA1-4BEC0D3B321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9825164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smtClean="0"/>
              <a:t>Notion</a:t>
            </a:r>
            <a:r>
              <a:rPr lang="en-GB" baseline="0" dirty="0" smtClean="0"/>
              <a:t> of reading archives against the grain became influential in late 20</a:t>
            </a:r>
            <a:r>
              <a:rPr lang="en-GB" baseline="30000" dirty="0" smtClean="0"/>
              <a:t>th</a:t>
            </a:r>
            <a:r>
              <a:rPr lang="en-GB" baseline="0" dirty="0" smtClean="0"/>
              <a:t>-century historiography – particularly amongst social historians and postcolonial scholars</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Most specifically, it became a mantra of the so-called Subaltern Studies group – a set of South Asian historians who positioned themselves </a:t>
            </a:r>
            <a:r>
              <a:rPr lang="en-GB" baseline="0" dirty="0" err="1" smtClean="0"/>
              <a:t>aginst</a:t>
            </a:r>
            <a:r>
              <a:rPr lang="en-GB" baseline="0" dirty="0" smtClean="0"/>
              <a:t> both the old colonialist narratives and practice of British imperial historiography </a:t>
            </a:r>
            <a:r>
              <a:rPr lang="en-GB" i="1" baseline="0" dirty="0" smtClean="0"/>
              <a:t>and </a:t>
            </a:r>
            <a:r>
              <a:rPr lang="en-GB" i="0" baseline="0" dirty="0" smtClean="0"/>
              <a:t>the commonly-held assumptions of Indian nationalist historiography.</a:t>
            </a:r>
          </a:p>
          <a:p>
            <a:pPr marL="171450" indent="-171450">
              <a:buFont typeface="Arial" panose="020B0604020202020204" pitchFamily="34" charset="0"/>
              <a:buChar char="•"/>
            </a:pPr>
            <a:endParaRPr lang="en-GB" i="0" baseline="0" dirty="0" smtClean="0"/>
          </a:p>
          <a:p>
            <a:pPr marL="171450" indent="-171450">
              <a:buFont typeface="Arial" panose="020B0604020202020204" pitchFamily="34" charset="0"/>
              <a:buChar char="•"/>
            </a:pPr>
            <a:r>
              <a:rPr lang="en-GB" i="0" baseline="0" dirty="0" smtClean="0"/>
              <a:t>Wanted to investigate resistance to colonialism in India – not just among educated elites like the </a:t>
            </a:r>
            <a:r>
              <a:rPr lang="en-GB" i="0" baseline="0" dirty="0" err="1" smtClean="0"/>
              <a:t>Nehrus</a:t>
            </a:r>
            <a:r>
              <a:rPr lang="en-GB" i="0" baseline="0" dirty="0" smtClean="0"/>
              <a:t>, </a:t>
            </a:r>
            <a:r>
              <a:rPr lang="en-GB" i="0" baseline="0" dirty="0" err="1" smtClean="0"/>
              <a:t>Jinnahs</a:t>
            </a:r>
            <a:r>
              <a:rPr lang="en-GB" i="0" baseline="0" dirty="0" smtClean="0"/>
              <a:t> and </a:t>
            </a:r>
            <a:r>
              <a:rPr lang="en-GB" i="0" baseline="0" dirty="0" err="1" smtClean="0"/>
              <a:t>Gandhis</a:t>
            </a:r>
            <a:r>
              <a:rPr lang="en-GB" i="0" baseline="0" dirty="0" smtClean="0"/>
              <a:t>, but poor people as well: industrial workers and agricultural peasants</a:t>
            </a:r>
          </a:p>
          <a:p>
            <a:pPr marL="171450" indent="-171450">
              <a:buFont typeface="Arial" panose="020B0604020202020204" pitchFamily="34" charset="0"/>
              <a:buChar char="•"/>
            </a:pPr>
            <a:endParaRPr lang="en-GB" i="0" baseline="0" dirty="0" smtClean="0"/>
          </a:p>
          <a:p>
            <a:pPr marL="171450" indent="-171450">
              <a:buFont typeface="Arial" panose="020B0604020202020204" pitchFamily="34" charset="0"/>
              <a:buChar char="•"/>
            </a:pPr>
            <a:r>
              <a:rPr lang="en-GB" i="0" baseline="0" dirty="0" smtClean="0"/>
              <a:t>However, to do this type of historical work, </a:t>
            </a:r>
            <a:r>
              <a:rPr lang="en-GB" i="0" baseline="0" dirty="0" err="1" smtClean="0"/>
              <a:t>Guha</a:t>
            </a:r>
            <a:r>
              <a:rPr lang="en-GB" i="0" baseline="0" dirty="0" smtClean="0"/>
              <a:t> and scholars face a fundamental problem</a:t>
            </a:r>
            <a:endParaRPr lang="en-GB" baseline="0" dirty="0" smtClean="0"/>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PROBLEM: source material is elitist and bureaucratic in origin. All the sources written by colonial officials, police etc.</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So ‘</a:t>
            </a:r>
            <a:r>
              <a:rPr lang="en-GB" sz="1200" dirty="0" smtClean="0">
                <a:solidFill>
                  <a:srgbClr val="FFFF00"/>
                </a:solidFill>
              </a:rPr>
              <a:t>How then are we to get in touch with the consciousness of insurgency?’ how</a:t>
            </a:r>
            <a:r>
              <a:rPr lang="en-GB" sz="1200" baseline="0" dirty="0" smtClean="0">
                <a:solidFill>
                  <a:srgbClr val="FFFF00"/>
                </a:solidFill>
              </a:rPr>
              <a:t> are we to get a sense of the peasantry’s views when all of the documents are produced by officialdom?</a:t>
            </a:r>
            <a:endParaRPr lang="en-GB" baseline="0" dirty="0" smtClean="0"/>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endParaRPr lang="en-GB" baseline="0" dirty="0" smtClean="0"/>
          </a:p>
        </p:txBody>
      </p:sp>
      <p:sp>
        <p:nvSpPr>
          <p:cNvPr id="4" name="Slide Number Placeholder 3"/>
          <p:cNvSpPr>
            <a:spLocks noGrp="1"/>
          </p:cNvSpPr>
          <p:nvPr>
            <p:ph type="sldNum" sz="quarter" idx="10"/>
          </p:nvPr>
        </p:nvSpPr>
        <p:spPr/>
        <p:txBody>
          <a:bodyPr/>
          <a:lstStyle/>
          <a:p>
            <a:fld id="{D2948210-110F-4D05-BC2E-5B246889E015}" type="slidenum">
              <a:rPr lang="en-GB" smtClean="0"/>
              <a:t>44</a:t>
            </a:fld>
            <a:endParaRPr lang="en-GB"/>
          </a:p>
        </p:txBody>
      </p:sp>
    </p:spTree>
    <p:extLst>
      <p:ext uri="{BB962C8B-B14F-4D97-AF65-F5344CB8AC3E}">
        <p14:creationId xmlns:p14="http://schemas.microsoft.com/office/powerpoint/2010/main" val="422793521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smtClean="0"/>
              <a:t>Well, </a:t>
            </a:r>
            <a:r>
              <a:rPr lang="en-GB" dirty="0" err="1" smtClean="0"/>
              <a:t>Guha’s</a:t>
            </a:r>
            <a:r>
              <a:rPr lang="en-GB" dirty="0" smtClean="0"/>
              <a:t> answer is that the voice of officialdom</a:t>
            </a:r>
            <a:r>
              <a:rPr lang="en-GB" baseline="0" dirty="0" smtClean="0"/>
              <a:t> is not the only one that is discernible in the imperial archive. QUOTE</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So the idea is that one can get a suggestive sense of who peasant rebels by scrutinising documents closely to fins subtext</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It’s all about tearing away layers of meaning to interpret the archival evidence … and to think about what it does not say as much as what it says and how it says it.</a:t>
            </a:r>
          </a:p>
        </p:txBody>
      </p:sp>
      <p:sp>
        <p:nvSpPr>
          <p:cNvPr id="4" name="Slide Number Placeholder 3"/>
          <p:cNvSpPr>
            <a:spLocks noGrp="1"/>
          </p:cNvSpPr>
          <p:nvPr>
            <p:ph type="sldNum" sz="quarter" idx="10"/>
          </p:nvPr>
        </p:nvSpPr>
        <p:spPr/>
        <p:txBody>
          <a:bodyPr/>
          <a:lstStyle/>
          <a:p>
            <a:fld id="{D2948210-110F-4D05-BC2E-5B246889E015}" type="slidenum">
              <a:rPr lang="en-GB" smtClean="0"/>
              <a:t>45</a:t>
            </a:fld>
            <a:endParaRPr lang="en-GB"/>
          </a:p>
        </p:txBody>
      </p:sp>
    </p:spTree>
    <p:extLst>
      <p:ext uri="{BB962C8B-B14F-4D97-AF65-F5344CB8AC3E}">
        <p14:creationId xmlns:p14="http://schemas.microsoft.com/office/powerpoint/2010/main" val="226952904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smtClean="0"/>
              <a:t>The aspiration</a:t>
            </a:r>
            <a:r>
              <a:rPr lang="en-GB" baseline="0" dirty="0" smtClean="0"/>
              <a:t> is to turn the original meaning of a document upside down somewhat; to invert it</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 I think the word ‘clue’ is important here as it is an ambition rather than necessarily realisable.</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These questions relate specifically to the context of modern history and India, but I think they are transferable to other geographical and historical contexts … including those studied by you crazy medievalists</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In fact, I know they are …</a:t>
            </a:r>
            <a:endParaRPr lang="en-GB" dirty="0"/>
          </a:p>
        </p:txBody>
      </p:sp>
      <p:sp>
        <p:nvSpPr>
          <p:cNvPr id="4" name="Slide Number Placeholder 3"/>
          <p:cNvSpPr>
            <a:spLocks noGrp="1"/>
          </p:cNvSpPr>
          <p:nvPr>
            <p:ph type="sldNum" sz="quarter" idx="10"/>
          </p:nvPr>
        </p:nvSpPr>
        <p:spPr/>
        <p:txBody>
          <a:bodyPr/>
          <a:lstStyle/>
          <a:p>
            <a:fld id="{D2948210-110F-4D05-BC2E-5B246889E015}" type="slidenum">
              <a:rPr lang="en-GB" smtClean="0"/>
              <a:t>46</a:t>
            </a:fld>
            <a:endParaRPr lang="en-GB"/>
          </a:p>
        </p:txBody>
      </p:sp>
    </p:spTree>
    <p:extLst>
      <p:ext uri="{BB962C8B-B14F-4D97-AF65-F5344CB8AC3E}">
        <p14:creationId xmlns:p14="http://schemas.microsoft.com/office/powerpoint/2010/main" val="403722541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smtClean="0"/>
              <a:t>Because actually,</a:t>
            </a:r>
            <a:r>
              <a:rPr lang="en-GB" baseline="0" dirty="0" smtClean="0"/>
              <a:t> </a:t>
            </a:r>
            <a:r>
              <a:rPr lang="en-GB" baseline="0" dirty="0" err="1" smtClean="0"/>
              <a:t>Guha</a:t>
            </a:r>
            <a:r>
              <a:rPr lang="en-GB" baseline="0" dirty="0" smtClean="0"/>
              <a:t> and the subaltern studies group were directly influenced by British social historians – including the medievalist Rodney Hilton</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dirty="0" smtClean="0"/>
              <a:t>Indeed,</a:t>
            </a:r>
            <a:r>
              <a:rPr lang="en-GB" baseline="0" dirty="0" smtClean="0"/>
              <a:t> </a:t>
            </a:r>
            <a:r>
              <a:rPr lang="en-GB" baseline="0" dirty="0" err="1" smtClean="0"/>
              <a:t>Guha’s</a:t>
            </a:r>
            <a:r>
              <a:rPr lang="en-GB" baseline="0" dirty="0" smtClean="0"/>
              <a:t> subject matter – peasant rebellions – was the same as that which preoccupied Hilton </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Quotes from a 1949 essay by Hilton on Peasant Movements in England before 1381</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Later developed into his 1973 monography</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Anyway, Hilton faced essentially the same issues in that the go-to source materials were not written by peasants themselves</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However, even when records of royal courts tried to explain away peasant revolts, they still contain the original kernel of their acts of resistance</a:t>
            </a:r>
          </a:p>
          <a:p>
            <a:pPr marL="171450" indent="-171450">
              <a:buFont typeface="Arial" panose="020B0604020202020204" pitchFamily="34" charset="0"/>
              <a:buChar char="•"/>
            </a:pPr>
            <a:endParaRPr lang="en-GB" baseline="0" dirty="0" smtClean="0"/>
          </a:p>
          <a:p>
            <a:pPr marL="171450" indent="-171450">
              <a:buFont typeface="Arial" panose="020B0604020202020204" pitchFamily="34" charset="0"/>
              <a:buChar char="•"/>
            </a:pPr>
            <a:r>
              <a:rPr lang="en-GB" baseline="0" dirty="0" smtClean="0"/>
              <a:t>There are signs, hints if we look closely enough ….</a:t>
            </a:r>
          </a:p>
        </p:txBody>
      </p:sp>
      <p:sp>
        <p:nvSpPr>
          <p:cNvPr id="4" name="Slide Number Placeholder 3"/>
          <p:cNvSpPr>
            <a:spLocks noGrp="1"/>
          </p:cNvSpPr>
          <p:nvPr>
            <p:ph type="sldNum" sz="quarter" idx="10"/>
          </p:nvPr>
        </p:nvSpPr>
        <p:spPr/>
        <p:txBody>
          <a:bodyPr/>
          <a:lstStyle/>
          <a:p>
            <a:fld id="{D2948210-110F-4D05-BC2E-5B246889E015}" type="slidenum">
              <a:rPr lang="en-GB" smtClean="0"/>
              <a:t>47</a:t>
            </a:fld>
            <a:endParaRPr lang="en-GB"/>
          </a:p>
        </p:txBody>
      </p:sp>
    </p:spTree>
    <p:extLst>
      <p:ext uri="{BB962C8B-B14F-4D97-AF65-F5344CB8AC3E}">
        <p14:creationId xmlns:p14="http://schemas.microsoft.com/office/powerpoint/2010/main" val="405156605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smtClean="0"/>
              <a:t>So Hilton tried to read the archive ‘from below’ and against the grain</a:t>
            </a:r>
            <a:endParaRPr lang="en-GB" dirty="0"/>
          </a:p>
        </p:txBody>
      </p:sp>
      <p:sp>
        <p:nvSpPr>
          <p:cNvPr id="4" name="Slide Number Placeholder 3"/>
          <p:cNvSpPr>
            <a:spLocks noGrp="1"/>
          </p:cNvSpPr>
          <p:nvPr>
            <p:ph type="sldNum" sz="quarter" idx="10"/>
          </p:nvPr>
        </p:nvSpPr>
        <p:spPr/>
        <p:txBody>
          <a:bodyPr/>
          <a:lstStyle/>
          <a:p>
            <a:fld id="{D2948210-110F-4D05-BC2E-5B246889E015}" type="slidenum">
              <a:rPr lang="en-GB" smtClean="0"/>
              <a:t>48</a:t>
            </a:fld>
            <a:endParaRPr lang="en-GB"/>
          </a:p>
        </p:txBody>
      </p:sp>
    </p:spTree>
    <p:extLst>
      <p:ext uri="{BB962C8B-B14F-4D97-AF65-F5344CB8AC3E}">
        <p14:creationId xmlns:p14="http://schemas.microsoft.com/office/powerpoint/2010/main" val="4039146166"/>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2948210-110F-4D05-BC2E-5B246889E015}" type="slidenum">
              <a:rPr lang="en-GB" smtClean="0"/>
              <a:t>49</a:t>
            </a:fld>
            <a:endParaRPr lang="en-GB"/>
          </a:p>
        </p:txBody>
      </p:sp>
    </p:spTree>
    <p:extLst>
      <p:ext uri="{BB962C8B-B14F-4D97-AF65-F5344CB8AC3E}">
        <p14:creationId xmlns:p14="http://schemas.microsoft.com/office/powerpoint/2010/main" val="3029309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2948210-110F-4D05-BC2E-5B246889E015}" type="slidenum">
              <a:rPr lang="en-GB" smtClean="0"/>
              <a:t>50</a:t>
            </a:fld>
            <a:endParaRPr lang="en-GB"/>
          </a:p>
        </p:txBody>
      </p:sp>
    </p:spTree>
    <p:extLst>
      <p:ext uri="{BB962C8B-B14F-4D97-AF65-F5344CB8AC3E}">
        <p14:creationId xmlns:p14="http://schemas.microsoft.com/office/powerpoint/2010/main" val="364912499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2948210-110F-4D05-BC2E-5B246889E015}" type="slidenum">
              <a:rPr lang="en-GB" smtClean="0"/>
              <a:t>51</a:t>
            </a:fld>
            <a:endParaRPr lang="en-GB"/>
          </a:p>
        </p:txBody>
      </p:sp>
    </p:spTree>
    <p:extLst>
      <p:ext uri="{BB962C8B-B14F-4D97-AF65-F5344CB8AC3E}">
        <p14:creationId xmlns:p14="http://schemas.microsoft.com/office/powerpoint/2010/main" val="6111877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0693" y="1769540"/>
            <a:ext cx="9440034" cy="1828801"/>
          </a:xfrm>
        </p:spPr>
        <p:txBody>
          <a:bodyPr anchor="b">
            <a:normAutofit/>
          </a:bodyPr>
          <a:lstStyle>
            <a:lvl1pPr algn="ct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370693" y="3598339"/>
            <a:ext cx="9440034" cy="1049867"/>
          </a:xfrm>
        </p:spPr>
        <p:txBody>
          <a:bodyPr anchor="t"/>
          <a:lstStyle>
            <a:lvl1pPr marL="0" indent="0" algn="ctr">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10/13/2020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51284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10/13/2020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534046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95401" y="1761067"/>
            <a:ext cx="9590550" cy="1828813"/>
          </a:xfrm>
        </p:spPr>
        <p:txBody>
          <a:bodyPr anchor="b"/>
          <a:lstStyle>
            <a:lvl1pPr algn="ct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3589879"/>
            <a:ext cx="9590550" cy="1507054"/>
          </a:xfrm>
        </p:spPr>
        <p:txBody>
          <a:bodyPr anchor="t"/>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10/13/2020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303812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13795" y="1732449"/>
            <a:ext cx="5060497" cy="4058750"/>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02892" y="1732449"/>
            <a:ext cx="5064665" cy="4058751"/>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10/13/2020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290735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20" name="Picture 19"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3795" y="1734506"/>
            <a:ext cx="5089072" cy="4148769"/>
          </a:xfrm>
          <a:prstGeom prst="rect">
            <a:avLst/>
          </a:prstGeom>
        </p:spPr>
      </p:pic>
      <p:pic>
        <p:nvPicPr>
          <p:cNvPr id="21" name="Picture 20" descr="Slate-V2-HD-comp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78485" y="1734506"/>
            <a:ext cx="5089072" cy="4148769"/>
          </a:xfrm>
          <a:prstGeom prst="rect">
            <a:avLst/>
          </a:prstGeom>
        </p:spPr>
      </p:pic>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005872" y="1835254"/>
            <a:ext cx="4876344" cy="544884"/>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05872" y="2380137"/>
            <a:ext cx="4876344" cy="3411063"/>
          </a:xfrm>
        </p:spPr>
        <p:txBody>
          <a:bodyPr anchor="t">
            <a:normAutofit/>
          </a:bodyPr>
          <a:lstStyle>
            <a:lvl1pPr>
              <a:defRPr sz="1800"/>
            </a:lvl1pPr>
            <a:lvl2pPr>
              <a:defRPr sz="1600"/>
            </a:lvl2pPr>
            <a:lvl3pPr>
              <a:defRPr sz="1400"/>
            </a:lvl3pPr>
            <a:lvl4pPr>
              <a:defRPr sz="1200"/>
            </a:lvl4pPr>
            <a:lvl5pPr>
              <a:defRPr sz="12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94967" y="1835254"/>
            <a:ext cx="4895330" cy="544883"/>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94967" y="2380137"/>
            <a:ext cx="4895330" cy="3411063"/>
          </a:xfrm>
        </p:spPr>
        <p:txBody>
          <a:bodyPr anchor="t">
            <a:normAutofit/>
          </a:bodyPr>
          <a:lstStyle>
            <a:lvl1pPr>
              <a:defRPr sz="1800"/>
            </a:lvl1pPr>
            <a:lvl2pPr>
              <a:defRPr sz="1600"/>
            </a:lvl2pPr>
            <a:lvl3pPr>
              <a:defRPr sz="1400"/>
            </a:lvl3pPr>
            <a:lvl4pPr>
              <a:defRPr sz="1200"/>
            </a:lvl4pPr>
            <a:lvl5pPr>
              <a:defRPr sz="12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10/13/2020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507621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10/13/2020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586578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10/13/2020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4306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3706889" cy="1821918"/>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855633" y="609600"/>
            <a:ext cx="6411924" cy="518160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3795" y="2431518"/>
            <a:ext cx="3706889" cy="3359681"/>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10/13/2020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524942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22" name="Picture 21" descr="Slate-V2-HD-vert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3665" y="609600"/>
            <a:ext cx="3584166" cy="5204832"/>
          </a:xfrm>
          <a:prstGeom prst="rect">
            <a:avLst/>
          </a:prstGeom>
        </p:spPr>
      </p:pic>
      <p:sp>
        <p:nvSpPr>
          <p:cNvPr id="2" name="Title 1"/>
          <p:cNvSpPr>
            <a:spLocks noGrp="1"/>
          </p:cNvSpPr>
          <p:nvPr>
            <p:ph type="title"/>
          </p:nvPr>
        </p:nvSpPr>
        <p:spPr>
          <a:xfrm>
            <a:off x="913795" y="609923"/>
            <a:ext cx="5934949" cy="1829338"/>
          </a:xfrm>
        </p:spPr>
        <p:txBody>
          <a:bodyPr anchor="b">
            <a:noAutofit/>
          </a:bodyPr>
          <a:lstStyle>
            <a:lvl1pPr algn="ctr">
              <a:defRPr sz="32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42551" y="763702"/>
            <a:ext cx="3275751" cy="4912822"/>
          </a:xfr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913795" y="2439261"/>
            <a:ext cx="5934949" cy="337613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10/13/2020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110435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6" name="Picture 15" descr="Slate-V2-HD-pano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3883" y="547807"/>
            <a:ext cx="10141799" cy="3816806"/>
          </a:xfrm>
          <a:prstGeom prst="rect">
            <a:avLst/>
          </a:prstGeom>
        </p:spPr>
      </p:pic>
      <p:sp>
        <p:nvSpPr>
          <p:cNvPr id="2" name="Title 1"/>
          <p:cNvSpPr>
            <a:spLocks noGrp="1"/>
          </p:cNvSpPr>
          <p:nvPr>
            <p:ph type="title"/>
          </p:nvPr>
        </p:nvSpPr>
        <p:spPr>
          <a:xfrm>
            <a:off x="913806" y="4565255"/>
            <a:ext cx="10355326" cy="543472"/>
          </a:xfrm>
        </p:spPr>
        <p:txBody>
          <a:bodyPr anchor="b">
            <a:normAutofit/>
          </a:bodyPr>
          <a:lstStyle>
            <a:lvl1pPr algn="ctr">
              <a:defRPr sz="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69349" y="695009"/>
            <a:ext cx="9845346" cy="3525671"/>
          </a:xfrm>
          <a:effectLst>
            <a:outerShdw blurRad="38100" dist="25400" dir="4440000">
              <a:srgbClr val="000000">
                <a:alpha val="36000"/>
              </a:srgbClr>
            </a:outerShdw>
          </a:effectLst>
        </p:spPr>
        <p:txBody>
          <a:bodyPr anchor="t">
            <a:normAutofit/>
          </a:bodyPr>
          <a:lstStyle>
            <a:lvl1pPr marL="0" indent="0" algn="ctr">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5" y="5108728"/>
            <a:ext cx="10353762" cy="682472"/>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10/13/2020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06759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8437"/>
            <a:ext cx="10353762" cy="3534344"/>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4" y="4295180"/>
            <a:ext cx="10353763" cy="150182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10/13/2020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457783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532749"/>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913794" y="4304353"/>
            <a:ext cx="10353763" cy="1489496"/>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10/13/2020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
        <p:nvSpPr>
          <p:cNvPr id="11" name="TextBox 10"/>
          <p:cNvSpPr txBox="1"/>
          <p:nvPr/>
        </p:nvSpPr>
        <p:spPr>
          <a:xfrm>
            <a:off x="990600" y="88479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504716" y="292825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7428165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794" y="2126942"/>
            <a:ext cx="10353763" cy="25118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84" y="4650556"/>
            <a:ext cx="1035219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10/13/2020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866726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95"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9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46711"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143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66572"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66572"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B61BEF0D-F0BB-DE4B-95CE-6DB70DBA9567}" type="datetimeFigureOut">
              <a:rPr lang="en-US" smtClean="0"/>
              <a:pPr/>
              <a:t>10/13/2020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5073810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2" name="Picture 1"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962" y="1818214"/>
            <a:ext cx="3339972" cy="1847851"/>
          </a:xfrm>
          <a:prstGeom prst="rect">
            <a:avLst/>
          </a:prstGeom>
        </p:spPr>
      </p:pic>
      <p:pic>
        <p:nvPicPr>
          <p:cNvPr id="36" name="Picture 35"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03800" y="1818214"/>
            <a:ext cx="3339972" cy="1847851"/>
          </a:xfrm>
          <a:prstGeom prst="rect">
            <a:avLst/>
          </a:prstGeom>
        </p:spPr>
      </p:pic>
      <p:pic>
        <p:nvPicPr>
          <p:cNvPr id="37" name="Picture 36" descr="Slate-V2-HD-3colPhotoInse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36051" y="1818214"/>
            <a:ext cx="3339972" cy="1847851"/>
          </a:xfrm>
          <a:prstGeom prst="rect">
            <a:avLst/>
          </a:prstGeom>
        </p:spPr>
      </p:pic>
      <p:sp>
        <p:nvSpPr>
          <p:cNvPr id="30" name="Title 1"/>
          <p:cNvSpPr>
            <a:spLocks noGrp="1"/>
          </p:cNvSpPr>
          <p:nvPr>
            <p:ph type="title"/>
          </p:nvPr>
        </p:nvSpPr>
        <p:spPr>
          <a:xfrm>
            <a:off x="913794" y="609600"/>
            <a:ext cx="10353763" cy="97045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95"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1018102" y="1938918"/>
            <a:ext cx="3092368" cy="160295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95" y="4480368"/>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42788"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545743" y="1939094"/>
            <a:ext cx="3092368" cy="160816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435" y="4480367"/>
            <a:ext cx="3300984" cy="1310833"/>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966697" y="3904106"/>
            <a:ext cx="3300984" cy="576262"/>
          </a:xfrm>
        </p:spPr>
        <p:txBody>
          <a:bodyPr anchor="b">
            <a:noAutofit/>
          </a:bodyPr>
          <a:lstStyle>
            <a:lvl1pPr marL="0" indent="0" algn="ctr">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8075698" y="1934432"/>
            <a:ext cx="3092368" cy="1607294"/>
          </a:xfrm>
          <a:prstGeom prst="roundRect">
            <a:avLst>
              <a:gd name="adj" fmla="val 1858"/>
            </a:avLst>
          </a:prstGeom>
          <a:effectLst>
            <a:outerShdw blurRad="38100" dist="25400" dir="4440000">
              <a:srgbClr val="000000">
                <a:alpha val="36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66572" y="4480365"/>
            <a:ext cx="3300984" cy="131083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B61BEF0D-F0BB-DE4B-95CE-6DB70DBA9567}" type="datetimeFigureOut">
              <a:rPr lang="en-US" smtClean="0"/>
              <a:pPr/>
              <a:t>10/13/2020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447158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10/13/2020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499218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83068" y="609599"/>
            <a:ext cx="2284487" cy="518160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13796" y="609599"/>
            <a:ext cx="7916872" cy="5181601"/>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10/13/2020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809193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2" cy="970450"/>
          </a:xfrm>
          <a:prstGeom prst="rect">
            <a:avLst/>
          </a:prstGeom>
          <a:effectLst>
            <a:outerShdw blurRad="25400" dir="17880000">
              <a:srgbClr val="000000">
                <a:alpha val="46000"/>
              </a:srgbClr>
            </a:outerShdw>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95" y="1732449"/>
            <a:ext cx="10353762" cy="4058751"/>
          </a:xfrm>
          <a:prstGeom prst="rect">
            <a:avLst/>
          </a:prstGeom>
          <a:effectLst>
            <a:outerShdw blurRad="25400" dir="17880000">
              <a:srgbClr val="000000">
                <a:alpha val="46000"/>
              </a:srgbClr>
            </a:outerShdw>
          </a:effectLst>
        </p:spPr>
        <p:txBody>
          <a:bodyPr vert="horz" lIns="91440" tIns="45720" rIns="91440" bIns="45720" rtlCol="0"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B61BEF0D-F0BB-DE4B-95CE-6DB70DBA9567}" type="datetimeFigureOut">
              <a:rPr lang="en-US" smtClean="0"/>
              <a:pPr/>
              <a:t>10/13/2020</a:t>
            </a:fld>
            <a:endParaRPr lang="en-US" dirty="0"/>
          </a:p>
        </p:txBody>
      </p:sp>
      <p:sp>
        <p:nvSpPr>
          <p:cNvPr id="5" name="Footer Placeholder 4"/>
          <p:cNvSpPr>
            <a:spLocks noGrp="1"/>
          </p:cNvSpPr>
          <p:nvPr>
            <p:ph type="ftr" sz="quarter" idx="3"/>
          </p:nvPr>
        </p:nvSpPr>
        <p:spPr>
          <a:xfrm>
            <a:off x="913795" y="5883275"/>
            <a:ext cx="6672865" cy="365125"/>
          </a:xfrm>
          <a:prstGeom prst="rect">
            <a:avLst/>
          </a:prstGeom>
        </p:spPr>
        <p:txBody>
          <a:bodyPr vert="horz" lIns="91440" tIns="45720" rIns="91440" bIns="45720" rtlCol="0" anchor="ctr"/>
          <a:lstStyle>
            <a:lvl1pPr algn="l">
              <a:defRPr sz="1000">
                <a:solidFill>
                  <a:schemeClr val="tx1">
                    <a:lumMod val="95000"/>
                  </a:schemeClr>
                </a:solidFill>
                <a:effectLst>
                  <a:outerShdw blurRad="50800" dist="38100" dir="2700000" algn="tl" rotWithShape="0">
                    <a:schemeClr val="bg1">
                      <a:alpha val="43000"/>
                    </a:schemeClr>
                  </a:outerShdw>
                </a:effectLst>
              </a:defRPr>
            </a:lvl1pPr>
          </a:lstStyle>
          <a:p>
            <a:endParaRPr lang="en-US" dirty="0"/>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lumMod val="95000"/>
                  </a:schemeClr>
                </a:solidFill>
                <a:effectLst>
                  <a:outerShdw blurRad="50800" dist="38100" dir="2700000" algn="tl" rotWithShape="0">
                    <a:schemeClr val="bg1">
                      <a:alpha val="43000"/>
                    </a:schemeClr>
                  </a:outerShdw>
                </a:effectLst>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79548783"/>
      </p:ext>
    </p:extLst>
  </p:cSld>
  <p:clrMap bg1="dk1" tx1="lt1" bg2="dk2" tx2="lt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ctr" defTabSz="457200" rtl="0" eaLnBrk="1" latinLnBrk="0" hangingPunct="1">
        <a:spcBef>
          <a:spcPct val="0"/>
        </a:spcBef>
        <a:buNone/>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06000" algn="l" defTabSz="457200" rtl="0" eaLnBrk="1" latinLnBrk="0" hangingPunct="1">
        <a:spcBef>
          <a:spcPct val="20000"/>
        </a:spcBef>
        <a:spcAft>
          <a:spcPts val="600"/>
        </a:spcAft>
        <a:buClr>
          <a:schemeClr val="tx2"/>
        </a:buClr>
        <a:buSzPct val="70000"/>
        <a:buFont typeface="Wingdings 2" charset="2"/>
        <a:buChar char=""/>
        <a:defRPr sz="2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1pPr>
      <a:lvl2pPr marL="720000" indent="-270000" algn="l" defTabSz="457200" rtl="0" eaLnBrk="1" latinLnBrk="0" hangingPunct="1">
        <a:spcBef>
          <a:spcPct val="20000"/>
        </a:spcBef>
        <a:spcAft>
          <a:spcPts val="600"/>
        </a:spcAft>
        <a:buClr>
          <a:schemeClr val="tx2"/>
        </a:buClr>
        <a:buSzPct val="70000"/>
        <a:buFont typeface="Wingdings 2" charset="2"/>
        <a:buChar char=""/>
        <a:defRPr sz="18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2pPr>
      <a:lvl3pPr marL="1026000" indent="-216000" algn="l" defTabSz="457200" rtl="0" eaLnBrk="1" latinLnBrk="0" hangingPunct="1">
        <a:spcBef>
          <a:spcPct val="20000"/>
        </a:spcBef>
        <a:spcAft>
          <a:spcPts val="600"/>
        </a:spcAft>
        <a:buClr>
          <a:schemeClr val="tx2"/>
        </a:buClr>
        <a:buSzPct val="70000"/>
        <a:buFont typeface="Wingdings 2" charset="2"/>
        <a:buChar char=""/>
        <a:defRPr sz="16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3pPr>
      <a:lvl4pPr marL="1386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4pPr>
      <a:lvl5pPr marL="1674000" indent="-2160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5pPr>
      <a:lvl6pPr marL="20146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6pPr>
      <a:lvl7pPr marL="24018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7pPr>
      <a:lvl8pPr marL="27890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8pPr>
      <a:lvl9pPr marL="3106200" indent="-228600" algn="l" defTabSz="457200" rtl="0" eaLnBrk="1" latinLnBrk="0" hangingPunct="1">
        <a:spcBef>
          <a:spcPct val="20000"/>
        </a:spcBef>
        <a:spcAft>
          <a:spcPts val="600"/>
        </a:spcAft>
        <a:buClr>
          <a:schemeClr val="tx2"/>
        </a:buClr>
        <a:buSzPct val="70000"/>
        <a:buFont typeface="Wingdings 2" charset="2"/>
        <a:buChar char=""/>
        <a:defRPr sz="14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moodle.uwtsd.ac.uk/pluginfile.php/425683/mod_resource/content/1/Welsh%20History%20Review%20June%202019.pdf"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hyperlink" Target="https://moodle.uwtsd.ac.uk/pluginfile.php/425299/mod_resource/content/1/Harriett%20Webster_GREEN%20%281%29.pdf" TargetMode="External"/><Relationship Id="rId4" Type="http://schemas.openxmlformats.org/officeDocument/2006/relationships/hyperlink" Target="https://moodle.uwtsd.ac.uk/pluginfile.php/425308/mod_resource/content/1/Scott%2C%20Alexander%20%282018%20%29%20-%20Missing%20Link%20between%20Science%20and%20Showbusiness%20revised%20script.pdf"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moodle.uwtsd.ac.uk/pluginfile.php/425683/mod_resource/content/1/Welsh%20History%20Review%20June%202019.pdf" TargetMode="External"/><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hyperlink" Target="https://moodle.uwtsd.ac.uk/pluginfile.php/425299/mod_resource/content/1/Harriett%20Webster_GREEN%20%281%29.pdf" TargetMode="External"/><Relationship Id="rId4" Type="http://schemas.openxmlformats.org/officeDocument/2006/relationships/hyperlink" Target="https://moodle.uwtsd.ac.uk/pluginfile.php/425308/mod_resource/content/1/Scott%2C%20Alexander%20%282018%20%29%20-%20Missing%20Link%20between%20Science%20and%20Showbusiness%20revised%20script.pdf"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3" Type="http://schemas.openxmlformats.org/officeDocument/2006/relationships/hyperlink" Target="https://discovery.nationalarchives.gov.uk/details/r/C11918866" TargetMode="External"/><Relationship Id="rId2" Type="http://schemas.openxmlformats.org/officeDocument/2006/relationships/notesSlide" Target="../notesSlides/notesSlide20.xml"/><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hyperlink" Target="https://www.margaretthatcher.org/"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3" Type="http://schemas.openxmlformats.org/officeDocument/2006/relationships/hyperlink" Target="https://www.britishnewspaperarchive.co.uk/"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hyperlink" Target="https://infoweb-newsbank-com.ezproxy.uwtsd.ac.uk/iw-search/we/Homepage?p_action=doc&amp;p_theme=current&amp;p_nbid=T52A54HJMTYwMjE1NjIwMC41NDU2NDc6MToxNDoyMTIuMjE5LjYxLjIxMA" TargetMode="External"/><Relationship Id="rId5" Type="http://schemas.openxmlformats.org/officeDocument/2006/relationships/hyperlink" Target="https://www.library.wales/visit/before-your-visit/readers-ticket" TargetMode="External"/><Relationship Id="rId4" Type="http://schemas.openxmlformats.org/officeDocument/2006/relationships/hyperlink" Target="https://go-gale-com.ezproxy.uwtsd.ac.uk/ps/dispBasicSearch.do?userGroupName=walamp&amp;prodId=BNCN"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hyperlink" Target="https://www.library.wales/visit/before-your-visit/readers-ticket" TargetMode="External"/></Relationships>
</file>

<file path=ppt/slides/_rels/slide26.xml.rels><?xml version="1.0" encoding="UTF-8" standalone="yes"?>
<Relationships xmlns="http://schemas.openxmlformats.org/package/2006/relationships"><Relationship Id="rId3" Type="http://schemas.openxmlformats.org/officeDocument/2006/relationships/hyperlink" Target="https://www.library.wales/discover/digital-gallery/manuscripts/the-middle-ages" TargetMode="External"/><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hyperlink" Target="https://manuscrits-france-angleterre.org/polonsky/en/content/accueil-en?mode=desktop"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hyperlink" Target="https://digi.vatlib.it/" TargetMode="External"/></Relationships>
</file>

<file path=ppt/slides/_rels/slide29.xml.rels><?xml version="1.0" encoding="UTF-8" standalone="yes"?>
<Relationships xmlns="http://schemas.openxmlformats.org/package/2006/relationships"><Relationship Id="rId3" Type="http://schemas.openxmlformats.org/officeDocument/2006/relationships/hyperlink" Target="https://digital.bodleian.ox.ac.uk/" TargetMode="External"/><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hyperlink" Target="https://parker.stanford.edu/parker/"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32.xml.rels><?xml version="1.0" encoding="UTF-8" standalone="yes"?>
<Relationships xmlns="http://schemas.openxmlformats.org/package/2006/relationships"><Relationship Id="rId3" Type="http://schemas.openxmlformats.org/officeDocument/2006/relationships/hyperlink" Target="https://www.loc.gov/collections/" TargetMode="External"/><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33.xml.rels><?xml version="1.0" encoding="UTF-8" standalone="yes"?>
<Relationships xmlns="http://schemas.openxmlformats.org/package/2006/relationships"><Relationship Id="rId3" Type="http://schemas.openxmlformats.org/officeDocument/2006/relationships/hyperlink" Target="https://www.biodiversitylibrary.org/" TargetMode="External"/><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37.png"/><Relationship Id="rId5" Type="http://schemas.openxmlformats.org/officeDocument/2006/relationships/image" Target="../media/image36.emf"/><Relationship Id="rId4" Type="http://schemas.openxmlformats.org/officeDocument/2006/relationships/hyperlink" Target="http://www.archive.org/" TargetMode="Externa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3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2.emf"/><Relationship Id="rId2" Type="http://schemas.openxmlformats.org/officeDocument/2006/relationships/notesSlide" Target="../notesSlides/notesSlide40.xml"/><Relationship Id="rId1" Type="http://schemas.openxmlformats.org/officeDocument/2006/relationships/slideLayout" Target="../slideLayouts/slideLayout2.xml"/><Relationship Id="rId4" Type="http://schemas.openxmlformats.org/officeDocument/2006/relationships/image" Target="../media/image43.emf"/></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3.xml"/><Relationship Id="rId1" Type="http://schemas.openxmlformats.org/officeDocument/2006/relationships/slideLayout" Target="../slideLayouts/slideLayout7.xml"/><Relationship Id="rId4" Type="http://schemas.openxmlformats.org/officeDocument/2006/relationships/image" Target="../media/image46.png"/></Relationships>
</file>

<file path=ppt/slides/_rels/slide4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4.xml"/><Relationship Id="rId1" Type="http://schemas.openxmlformats.org/officeDocument/2006/relationships/slideLayout" Target="../slideLayouts/slideLayout2.xml"/><Relationship Id="rId4" Type="http://schemas.openxmlformats.org/officeDocument/2006/relationships/image" Target="../media/image48.png"/></Relationships>
</file>

<file path=ppt/slides/_rels/slide45.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47.xml"/><Relationship Id="rId1" Type="http://schemas.openxmlformats.org/officeDocument/2006/relationships/slideLayout" Target="../slideLayouts/slideLayout2.xml"/><Relationship Id="rId5" Type="http://schemas.openxmlformats.org/officeDocument/2006/relationships/image" Target="../media/image52.png"/><Relationship Id="rId4" Type="http://schemas.openxmlformats.org/officeDocument/2006/relationships/image" Target="../media/image51.png"/></Relationships>
</file>

<file path=ppt/slides/_rels/slide4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48.xml"/><Relationship Id="rId1" Type="http://schemas.openxmlformats.org/officeDocument/2006/relationships/slideLayout" Target="../slideLayouts/slideLayout2.xml"/><Relationship Id="rId5" Type="http://schemas.openxmlformats.org/officeDocument/2006/relationships/image" Target="../media/image52.png"/><Relationship Id="rId4" Type="http://schemas.openxmlformats.org/officeDocument/2006/relationships/image" Target="../media/image51.png"/></Relationships>
</file>

<file path=ppt/slides/_rels/slide49.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96093" y="977905"/>
            <a:ext cx="9440034" cy="1828801"/>
          </a:xfrm>
        </p:spPr>
        <p:txBody>
          <a:bodyPr>
            <a:normAutofit/>
          </a:bodyPr>
          <a:lstStyle/>
          <a:p>
            <a:r>
              <a:rPr lang="en-GB" dirty="0" smtClean="0"/>
              <a:t>Navigating Archives </a:t>
            </a:r>
            <a:br>
              <a:rPr lang="en-GB" dirty="0" smtClean="0"/>
            </a:br>
            <a:r>
              <a:rPr lang="en-GB" i="1" dirty="0" smtClean="0"/>
              <a:t>(and Beyond)</a:t>
            </a:r>
            <a:endParaRPr lang="en-GB" dirty="0"/>
          </a:p>
        </p:txBody>
      </p:sp>
      <p:pic>
        <p:nvPicPr>
          <p:cNvPr id="4" name="Picture 3"/>
          <p:cNvPicPr>
            <a:picLocks noChangeAspect="1"/>
          </p:cNvPicPr>
          <p:nvPr/>
        </p:nvPicPr>
        <p:blipFill>
          <a:blip r:embed="rId3"/>
          <a:stretch>
            <a:fillRect/>
          </a:stretch>
        </p:blipFill>
        <p:spPr>
          <a:xfrm>
            <a:off x="693246" y="3035772"/>
            <a:ext cx="4511777" cy="3022891"/>
          </a:xfrm>
          <a:prstGeom prst="rect">
            <a:avLst/>
          </a:prstGeom>
        </p:spPr>
      </p:pic>
      <p:pic>
        <p:nvPicPr>
          <p:cNvPr id="5" name="Picture 4"/>
          <p:cNvPicPr>
            <a:picLocks noChangeAspect="1"/>
          </p:cNvPicPr>
          <p:nvPr/>
        </p:nvPicPr>
        <p:blipFill>
          <a:blip r:embed="rId4"/>
          <a:stretch>
            <a:fillRect/>
          </a:stretch>
        </p:blipFill>
        <p:spPr>
          <a:xfrm>
            <a:off x="6548284" y="2908807"/>
            <a:ext cx="4965290" cy="3149856"/>
          </a:xfrm>
          <a:prstGeom prst="rect">
            <a:avLst/>
          </a:prstGeom>
        </p:spPr>
      </p:pic>
      <p:sp>
        <p:nvSpPr>
          <p:cNvPr id="6" name="Subtitle 5"/>
          <p:cNvSpPr>
            <a:spLocks noGrp="1"/>
          </p:cNvSpPr>
          <p:nvPr>
            <p:ph type="subTitle" idx="1"/>
          </p:nvPr>
        </p:nvSpPr>
        <p:spPr>
          <a:xfrm>
            <a:off x="1370693" y="3598339"/>
            <a:ext cx="9465434" cy="1416113"/>
          </a:xfrm>
        </p:spPr>
        <p:txBody>
          <a:bodyPr/>
          <a:lstStyle/>
          <a:p>
            <a:endParaRPr lang="en-GB" dirty="0"/>
          </a:p>
        </p:txBody>
      </p:sp>
    </p:spTree>
    <p:extLst>
      <p:ext uri="{BB962C8B-B14F-4D97-AF65-F5344CB8AC3E}">
        <p14:creationId xmlns:p14="http://schemas.microsoft.com/office/powerpoint/2010/main" val="429362639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i="1" dirty="0" smtClean="0">
                <a:solidFill>
                  <a:srgbClr val="FFFF00"/>
                </a:solidFill>
              </a:rPr>
              <a:t>The Lure of the Archive</a:t>
            </a:r>
            <a:endParaRPr lang="en-GB" sz="4800" i="1" dirty="0">
              <a:solidFill>
                <a:srgbClr val="FFFF00"/>
              </a:solidFill>
            </a:endParaRPr>
          </a:p>
        </p:txBody>
      </p:sp>
      <p:sp>
        <p:nvSpPr>
          <p:cNvPr id="3" name="Content Placeholder 2"/>
          <p:cNvSpPr>
            <a:spLocks noGrp="1"/>
          </p:cNvSpPr>
          <p:nvPr>
            <p:ph idx="1"/>
          </p:nvPr>
        </p:nvSpPr>
        <p:spPr>
          <a:xfrm>
            <a:off x="3574981" y="1655765"/>
            <a:ext cx="5073445" cy="4594608"/>
          </a:xfrm>
        </p:spPr>
        <p:txBody>
          <a:bodyPr>
            <a:normAutofit lnSpcReduction="10000"/>
          </a:bodyPr>
          <a:lstStyle/>
          <a:p>
            <a:pPr marL="36900" indent="0" algn="ctr">
              <a:buNone/>
            </a:pPr>
            <a:r>
              <a:rPr lang="en-GB" sz="4800" dirty="0"/>
              <a:t>“I am in the arcades</a:t>
            </a:r>
            <a:r>
              <a:rPr lang="en-GB" sz="4800" dirty="0" smtClean="0"/>
              <a:t>”</a:t>
            </a:r>
          </a:p>
          <a:p>
            <a:pPr marL="36900" indent="0" algn="r">
              <a:buNone/>
            </a:pPr>
            <a:r>
              <a:rPr lang="en-GB" sz="4800" dirty="0" smtClean="0"/>
              <a:t>- </a:t>
            </a:r>
            <a:r>
              <a:rPr lang="en-GB" sz="2800" dirty="0" smtClean="0"/>
              <a:t>Walter Benjamin (</a:t>
            </a:r>
            <a:r>
              <a:rPr lang="en-GB" sz="2800" dirty="0" smtClean="0">
                <a:effectLst/>
              </a:rPr>
              <a:t>1892 –1940, pictured on previous slides) letter</a:t>
            </a:r>
            <a:r>
              <a:rPr lang="en-GB" sz="2800" dirty="0">
                <a:effectLst/>
              </a:rPr>
              <a:t> </a:t>
            </a:r>
            <a:r>
              <a:rPr lang="en-GB" sz="2800" dirty="0" smtClean="0"/>
              <a:t>to Theodor Adorno while conducting archival research at </a:t>
            </a:r>
            <a:r>
              <a:rPr lang="en-GB" sz="2800" dirty="0" err="1" smtClean="0"/>
              <a:t>Bibliothèque</a:t>
            </a:r>
            <a:r>
              <a:rPr lang="en-GB" sz="2800" dirty="0" smtClean="0"/>
              <a:t> </a:t>
            </a:r>
            <a:r>
              <a:rPr lang="en-GB" sz="2800" dirty="0" err="1" smtClean="0"/>
              <a:t>Nationale</a:t>
            </a:r>
            <a:r>
              <a:rPr lang="en-GB" sz="2800" dirty="0" smtClean="0"/>
              <a:t>, Paris </a:t>
            </a:r>
            <a:endParaRPr lang="en-GB" sz="2200" dirty="0"/>
          </a:p>
        </p:txBody>
      </p:sp>
      <p:pic>
        <p:nvPicPr>
          <p:cNvPr id="4" name="Picture 3"/>
          <p:cNvPicPr>
            <a:picLocks noChangeAspect="1"/>
          </p:cNvPicPr>
          <p:nvPr/>
        </p:nvPicPr>
        <p:blipFill>
          <a:blip r:embed="rId3"/>
          <a:stretch>
            <a:fillRect/>
          </a:stretch>
        </p:blipFill>
        <p:spPr>
          <a:xfrm>
            <a:off x="353961" y="1580050"/>
            <a:ext cx="2819400" cy="4762500"/>
          </a:xfrm>
          <a:prstGeom prst="rect">
            <a:avLst/>
          </a:prstGeom>
        </p:spPr>
      </p:pic>
      <p:pic>
        <p:nvPicPr>
          <p:cNvPr id="5" name="Picture 4"/>
          <p:cNvPicPr>
            <a:picLocks noChangeAspect="1"/>
          </p:cNvPicPr>
          <p:nvPr/>
        </p:nvPicPr>
        <p:blipFill>
          <a:blip r:embed="rId4"/>
          <a:stretch>
            <a:fillRect/>
          </a:stretch>
        </p:blipFill>
        <p:spPr>
          <a:xfrm>
            <a:off x="9050046" y="1655765"/>
            <a:ext cx="3046822" cy="4594608"/>
          </a:xfrm>
          <a:prstGeom prst="rect">
            <a:avLst/>
          </a:prstGeom>
        </p:spPr>
      </p:pic>
    </p:spTree>
    <p:extLst>
      <p:ext uri="{BB962C8B-B14F-4D97-AF65-F5344CB8AC3E}">
        <p14:creationId xmlns:p14="http://schemas.microsoft.com/office/powerpoint/2010/main" val="19658666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GB" dirty="0"/>
          </a:p>
        </p:txBody>
      </p:sp>
      <p:sp>
        <p:nvSpPr>
          <p:cNvPr id="5" name="Content Placeholder 4"/>
          <p:cNvSpPr>
            <a:spLocks noGrp="1"/>
          </p:cNvSpPr>
          <p:nvPr>
            <p:ph idx="1"/>
          </p:nvPr>
        </p:nvSpPr>
        <p:spPr/>
        <p:txBody>
          <a:bodyPr>
            <a:normAutofit lnSpcReduction="10000"/>
          </a:bodyPr>
          <a:lstStyle/>
          <a:p>
            <a:pPr marL="36900" indent="0">
              <a:buNone/>
            </a:pPr>
            <a:r>
              <a:rPr lang="en-GB" sz="2400" dirty="0" smtClean="0"/>
              <a:t>PART ONE: ‘DECONSTRUCTING’ RESEARCH PROJECTS</a:t>
            </a:r>
          </a:p>
          <a:p>
            <a:pPr marL="36900" indent="0">
              <a:buNone/>
            </a:pPr>
            <a:endParaRPr lang="en-GB" sz="2400" dirty="0"/>
          </a:p>
          <a:p>
            <a:pPr marL="36900" indent="0">
              <a:buNone/>
            </a:pPr>
            <a:r>
              <a:rPr lang="en-GB" sz="2400" dirty="0" smtClean="0"/>
              <a:t>PART TWO: ARCHIVES RECAP</a:t>
            </a:r>
          </a:p>
          <a:p>
            <a:pPr marL="36900" indent="0">
              <a:buNone/>
            </a:pPr>
            <a:endParaRPr lang="en-GB" sz="2400" dirty="0"/>
          </a:p>
          <a:p>
            <a:pPr marL="36900" indent="0">
              <a:buNone/>
            </a:pPr>
            <a:r>
              <a:rPr lang="en-GB" sz="2400" dirty="0" smtClean="0"/>
              <a:t>PART THREE: BEYOND THE (PHYSICAL) ARCHIVE</a:t>
            </a:r>
          </a:p>
          <a:p>
            <a:pPr marL="36900" indent="0">
              <a:buNone/>
            </a:pPr>
            <a:endParaRPr lang="en-GB" sz="2400" dirty="0"/>
          </a:p>
          <a:p>
            <a:pPr marL="36900" indent="0">
              <a:buNone/>
            </a:pPr>
            <a:r>
              <a:rPr lang="en-GB" sz="2400" dirty="0" smtClean="0"/>
              <a:t>PART FOUR: THINKING CRITICALLY ABOUT </a:t>
            </a:r>
            <a:r>
              <a:rPr lang="en-GB" sz="2400" dirty="0" smtClean="0"/>
              <a:t>ARCHIVES</a:t>
            </a:r>
          </a:p>
          <a:p>
            <a:pPr marL="36900" indent="0" algn="r">
              <a:buNone/>
            </a:pPr>
            <a:r>
              <a:rPr lang="en-GB" sz="2400" i="1" dirty="0" smtClean="0"/>
              <a:t>(possibly next week)</a:t>
            </a:r>
            <a:r>
              <a:rPr lang="en-GB" dirty="0" smtClean="0"/>
              <a:t/>
            </a:r>
            <a:br>
              <a:rPr lang="en-GB" dirty="0" smtClean="0"/>
            </a:br>
            <a:endParaRPr lang="en-GB" dirty="0"/>
          </a:p>
        </p:txBody>
      </p:sp>
    </p:spTree>
    <p:extLst>
      <p:ext uri="{BB962C8B-B14F-4D97-AF65-F5344CB8AC3E}">
        <p14:creationId xmlns:p14="http://schemas.microsoft.com/office/powerpoint/2010/main" val="198115237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95" y="571500"/>
            <a:ext cx="10353762" cy="970450"/>
          </a:xfrm>
        </p:spPr>
        <p:txBody>
          <a:bodyPr>
            <a:normAutofit fontScale="90000"/>
          </a:bodyPr>
          <a:lstStyle/>
          <a:p>
            <a:pPr marL="36900"/>
            <a:r>
              <a:rPr lang="en-GB" dirty="0">
                <a:solidFill>
                  <a:srgbClr val="FFFF00"/>
                </a:solidFill>
              </a:rPr>
              <a:t>PART ONE: </a:t>
            </a:r>
            <a:r>
              <a:rPr lang="en-GB" dirty="0" smtClean="0">
                <a:solidFill>
                  <a:srgbClr val="FFFF00"/>
                </a:solidFill>
              </a:rPr>
              <a:t/>
            </a:r>
            <a:br>
              <a:rPr lang="en-GB" dirty="0" smtClean="0">
                <a:solidFill>
                  <a:srgbClr val="FFFF00"/>
                </a:solidFill>
              </a:rPr>
            </a:br>
            <a:r>
              <a:rPr lang="en-GB" dirty="0" smtClean="0">
                <a:solidFill>
                  <a:srgbClr val="FFFF00"/>
                </a:solidFill>
              </a:rPr>
              <a:t>‘</a:t>
            </a:r>
            <a:r>
              <a:rPr lang="en-GB" dirty="0">
                <a:solidFill>
                  <a:srgbClr val="FFFF00"/>
                </a:solidFill>
              </a:rPr>
              <a:t>DECONSTRUCTING’ RESEARCH PROJECTS</a:t>
            </a:r>
          </a:p>
        </p:txBody>
      </p:sp>
      <p:sp>
        <p:nvSpPr>
          <p:cNvPr id="3" name="Content Placeholder 2"/>
          <p:cNvSpPr>
            <a:spLocks noGrp="1"/>
          </p:cNvSpPr>
          <p:nvPr>
            <p:ph idx="1"/>
          </p:nvPr>
        </p:nvSpPr>
        <p:spPr/>
        <p:txBody>
          <a:bodyPr/>
          <a:lstStyle/>
          <a:p>
            <a:endParaRPr lang="en-GB" dirty="0" smtClean="0"/>
          </a:p>
          <a:p>
            <a:r>
              <a:rPr lang="en-GB" dirty="0">
                <a:effectLst/>
              </a:rPr>
              <a:t>Janet E Burton, </a:t>
            </a:r>
            <a:r>
              <a:rPr lang="en-GB" dirty="0">
                <a:effectLst/>
                <a:hlinkClick r:id="rId3"/>
              </a:rPr>
              <a:t>'Authority and Conflict at the Cistercian Abbey of Strata Florida</a:t>
            </a:r>
            <a:r>
              <a:rPr lang="en-GB" dirty="0">
                <a:effectLst/>
              </a:rPr>
              <a:t>,' </a:t>
            </a:r>
            <a:r>
              <a:rPr lang="en-GB" i="1" dirty="0">
                <a:effectLst/>
              </a:rPr>
              <a:t>Welsh History Review/</a:t>
            </a:r>
            <a:r>
              <a:rPr lang="en-GB" i="1" dirty="0" err="1">
                <a:effectLst/>
              </a:rPr>
              <a:t>Cylchgrawn</a:t>
            </a:r>
            <a:r>
              <a:rPr lang="en-GB" i="1" dirty="0">
                <a:effectLst/>
              </a:rPr>
              <a:t> Hanes </a:t>
            </a:r>
            <a:r>
              <a:rPr lang="en-GB" i="1" dirty="0" err="1">
                <a:effectLst/>
              </a:rPr>
              <a:t>Cymru</a:t>
            </a:r>
            <a:r>
              <a:rPr lang="en-GB" dirty="0">
                <a:effectLst/>
              </a:rPr>
              <a:t>, 29/3 (2019), pp. 377–407.</a:t>
            </a:r>
          </a:p>
          <a:p>
            <a:r>
              <a:rPr lang="en-GB" dirty="0">
                <a:effectLst/>
              </a:rPr>
              <a:t>Alexander Scott,  '</a:t>
            </a:r>
            <a:r>
              <a:rPr lang="en-GB" dirty="0">
                <a:effectLst/>
                <a:hlinkClick r:id="rId4"/>
              </a:rPr>
              <a:t>The "Missing Link" Between Science and Show Business: Exhibiting Gorillas and Chimpanzees in Victorian </a:t>
            </a:r>
            <a:r>
              <a:rPr lang="en-GB" dirty="0" smtClean="0">
                <a:effectLst/>
                <a:hlinkClick r:id="rId4"/>
              </a:rPr>
              <a:t>Liverpoo</a:t>
            </a:r>
            <a:r>
              <a:rPr lang="en-GB" dirty="0" smtClean="0">
                <a:effectLst/>
              </a:rPr>
              <a:t>l</a:t>
            </a:r>
            <a:r>
              <a:rPr lang="en-GB" dirty="0">
                <a:effectLst/>
              </a:rPr>
              <a:t>,' </a:t>
            </a:r>
            <a:r>
              <a:rPr lang="en-GB" i="1" dirty="0">
                <a:effectLst/>
              </a:rPr>
              <a:t>Journal of Victorian Culture</a:t>
            </a:r>
            <a:r>
              <a:rPr lang="en-GB" dirty="0">
                <a:effectLst/>
              </a:rPr>
              <a:t>, 25:1 (January 2020): 1–20.</a:t>
            </a:r>
          </a:p>
          <a:p>
            <a:r>
              <a:rPr lang="en-GB" dirty="0">
                <a:effectLst/>
              </a:rPr>
              <a:t>Harriett R Webster, '</a:t>
            </a:r>
            <a:r>
              <a:rPr lang="en-GB" i="1" dirty="0">
                <a:effectLst/>
                <a:hlinkClick r:id="rId5"/>
              </a:rPr>
              <a:t>The Annals of Dunstable Priory</a:t>
            </a:r>
            <a:r>
              <a:rPr lang="en-GB" dirty="0">
                <a:effectLst/>
                <a:hlinkClick r:id="rId5"/>
              </a:rPr>
              <a:t>: From Living Memory to Written Record in a Thirteenth-Century Textual Community</a:t>
            </a:r>
            <a:r>
              <a:rPr lang="en-GB" dirty="0">
                <a:effectLst/>
              </a:rPr>
              <a:t>,' </a:t>
            </a:r>
            <a:r>
              <a:rPr lang="en-GB" i="1" dirty="0">
                <a:effectLst/>
              </a:rPr>
              <a:t>Journal of Medieval Monastic Studies </a:t>
            </a:r>
            <a:r>
              <a:rPr lang="en-GB" dirty="0">
                <a:effectLst/>
              </a:rPr>
              <a:t>9 (2020), pp. 147—173.</a:t>
            </a:r>
          </a:p>
          <a:p>
            <a:endParaRPr lang="en-GB" dirty="0"/>
          </a:p>
        </p:txBody>
      </p:sp>
    </p:spTree>
    <p:extLst>
      <p:ext uri="{BB962C8B-B14F-4D97-AF65-F5344CB8AC3E}">
        <p14:creationId xmlns:p14="http://schemas.microsoft.com/office/powerpoint/2010/main" val="2109552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913795" y="2138849"/>
            <a:ext cx="10353762" cy="4058751"/>
          </a:xfrm>
        </p:spPr>
        <p:txBody>
          <a:bodyPr>
            <a:normAutofit/>
          </a:bodyPr>
          <a:lstStyle/>
          <a:p>
            <a:r>
              <a:rPr lang="en-GB" sz="5400" dirty="0" smtClean="0"/>
              <a:t>What is historiography (anyway)? </a:t>
            </a:r>
            <a:endParaRPr lang="en-GB" sz="5400" dirty="0"/>
          </a:p>
        </p:txBody>
      </p:sp>
    </p:spTree>
    <p:extLst>
      <p:ext uri="{BB962C8B-B14F-4D97-AF65-F5344CB8AC3E}">
        <p14:creationId xmlns:p14="http://schemas.microsoft.com/office/powerpoint/2010/main" val="35670443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C000"/>
                </a:solidFill>
              </a:rPr>
              <a:t>HISTORIOGRAPHY</a:t>
            </a:r>
            <a:endParaRPr lang="en-GB" dirty="0">
              <a:solidFill>
                <a:srgbClr val="FFC000"/>
              </a:solidFill>
            </a:endParaRPr>
          </a:p>
        </p:txBody>
      </p:sp>
      <p:sp>
        <p:nvSpPr>
          <p:cNvPr id="3" name="Content Placeholder 2"/>
          <p:cNvSpPr>
            <a:spLocks noGrp="1"/>
          </p:cNvSpPr>
          <p:nvPr>
            <p:ph idx="1"/>
          </p:nvPr>
        </p:nvSpPr>
        <p:spPr/>
        <p:txBody>
          <a:bodyPr>
            <a:normAutofit fontScale="70000" lnSpcReduction="20000"/>
          </a:bodyPr>
          <a:lstStyle/>
          <a:p>
            <a:pPr marL="36900" indent="0">
              <a:buNone/>
            </a:pPr>
            <a:r>
              <a:rPr lang="en-GB" sz="3600" dirty="0" smtClean="0"/>
              <a:t>‘The history of history’</a:t>
            </a:r>
          </a:p>
          <a:p>
            <a:pPr marL="36900" indent="0">
              <a:buNone/>
            </a:pPr>
            <a:endParaRPr lang="en-GB" sz="3600" dirty="0"/>
          </a:p>
          <a:p>
            <a:pPr marL="36900" indent="0">
              <a:buNone/>
            </a:pPr>
            <a:r>
              <a:rPr lang="en-GB" sz="3600" dirty="0" smtClean="0"/>
              <a:t>The ways in which history has been written about and interpreted by historians</a:t>
            </a:r>
          </a:p>
          <a:p>
            <a:pPr marL="36900" indent="0">
              <a:buNone/>
            </a:pPr>
            <a:endParaRPr lang="en-GB" sz="3600" dirty="0"/>
          </a:p>
          <a:p>
            <a:pPr marL="36900" indent="0">
              <a:buNone/>
            </a:pPr>
            <a:r>
              <a:rPr lang="en-GB" sz="3600" dirty="0" smtClean="0"/>
              <a:t>The theories, methods and approaches used by historians to research the past</a:t>
            </a:r>
          </a:p>
          <a:p>
            <a:pPr marL="36900" indent="0">
              <a:buNone/>
            </a:pPr>
            <a:endParaRPr lang="en-GB" sz="3600" dirty="0"/>
          </a:p>
          <a:p>
            <a:pPr marL="36900" indent="0">
              <a:buNone/>
            </a:pPr>
            <a:r>
              <a:rPr lang="en-GB" sz="3600" dirty="0" smtClean="0"/>
              <a:t>The interpretive, theoretical and methodological debates that historians engage in</a:t>
            </a:r>
            <a:endParaRPr lang="en-GB" sz="3600" dirty="0"/>
          </a:p>
        </p:txBody>
      </p:sp>
    </p:spTree>
    <p:extLst>
      <p:ext uri="{BB962C8B-B14F-4D97-AF65-F5344CB8AC3E}">
        <p14:creationId xmlns:p14="http://schemas.microsoft.com/office/powerpoint/2010/main" val="35797951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solidFill>
                  <a:srgbClr val="FFFF00"/>
                </a:solidFill>
              </a:rPr>
              <a:t>‘DECONSTRUCTING’ RESEARCH PROJECTS</a:t>
            </a:r>
            <a:endParaRPr lang="en-GB" dirty="0"/>
          </a:p>
        </p:txBody>
      </p:sp>
      <p:sp>
        <p:nvSpPr>
          <p:cNvPr id="3" name="Content Placeholder 2"/>
          <p:cNvSpPr>
            <a:spLocks noGrp="1"/>
          </p:cNvSpPr>
          <p:nvPr>
            <p:ph idx="1"/>
          </p:nvPr>
        </p:nvSpPr>
        <p:spPr>
          <a:xfrm>
            <a:off x="913795" y="1732449"/>
            <a:ext cx="10353762" cy="4554051"/>
          </a:xfrm>
        </p:spPr>
        <p:txBody>
          <a:bodyPr>
            <a:normAutofit fontScale="62500" lnSpcReduction="20000"/>
          </a:bodyPr>
          <a:lstStyle/>
          <a:p>
            <a:pPr marL="36900" indent="0">
              <a:buNone/>
            </a:pPr>
            <a:r>
              <a:rPr lang="en-GB" sz="2600" dirty="0">
                <a:effectLst/>
              </a:rPr>
              <a:t>Janet E Burton, </a:t>
            </a:r>
            <a:r>
              <a:rPr lang="en-GB" sz="2600" dirty="0">
                <a:effectLst/>
                <a:hlinkClick r:id="rId3"/>
              </a:rPr>
              <a:t>'Authority and Conflict at the Cistercian Abbey of Strata Florida</a:t>
            </a:r>
            <a:r>
              <a:rPr lang="en-GB" sz="2600" dirty="0">
                <a:effectLst/>
              </a:rPr>
              <a:t>,' </a:t>
            </a:r>
            <a:r>
              <a:rPr lang="en-GB" sz="2600" i="1" dirty="0">
                <a:effectLst/>
              </a:rPr>
              <a:t>Welsh History Review/</a:t>
            </a:r>
            <a:r>
              <a:rPr lang="en-GB" sz="2600" i="1" dirty="0" err="1">
                <a:effectLst/>
              </a:rPr>
              <a:t>Cylchgrawn</a:t>
            </a:r>
            <a:r>
              <a:rPr lang="en-GB" sz="2600" i="1" dirty="0">
                <a:effectLst/>
              </a:rPr>
              <a:t> Hanes </a:t>
            </a:r>
            <a:r>
              <a:rPr lang="en-GB" sz="2600" i="1" dirty="0" err="1">
                <a:effectLst/>
              </a:rPr>
              <a:t>Cymru</a:t>
            </a:r>
            <a:r>
              <a:rPr lang="en-GB" sz="2600" dirty="0">
                <a:effectLst/>
              </a:rPr>
              <a:t>, 29/3 (2019), pp. 377–407.</a:t>
            </a:r>
          </a:p>
          <a:p>
            <a:pPr marL="36900" indent="0">
              <a:buNone/>
            </a:pPr>
            <a:r>
              <a:rPr lang="en-GB" sz="2600" dirty="0">
                <a:effectLst/>
              </a:rPr>
              <a:t>Alexander Scott,  '</a:t>
            </a:r>
            <a:r>
              <a:rPr lang="en-GB" sz="2600" dirty="0">
                <a:effectLst/>
                <a:hlinkClick r:id="rId4"/>
              </a:rPr>
              <a:t>The "Missing Link" Between Science and Show Business: Exhibiting Gorillas and Chimpanzees in Victorian Liverpoo</a:t>
            </a:r>
            <a:r>
              <a:rPr lang="en-GB" sz="2600" dirty="0">
                <a:effectLst/>
              </a:rPr>
              <a:t>l,' </a:t>
            </a:r>
            <a:r>
              <a:rPr lang="en-GB" sz="2600" i="1" dirty="0">
                <a:effectLst/>
              </a:rPr>
              <a:t>Journal of Victorian Culture</a:t>
            </a:r>
            <a:r>
              <a:rPr lang="en-GB" sz="2600" dirty="0">
                <a:effectLst/>
              </a:rPr>
              <a:t>, 25:1 (January 2020): 1–20.</a:t>
            </a:r>
          </a:p>
          <a:p>
            <a:pPr marL="36900" indent="0">
              <a:buNone/>
            </a:pPr>
            <a:r>
              <a:rPr lang="en-GB" sz="2600" dirty="0">
                <a:effectLst/>
              </a:rPr>
              <a:t>Harriett R Webster, '</a:t>
            </a:r>
            <a:r>
              <a:rPr lang="en-GB" sz="2600" i="1" dirty="0">
                <a:effectLst/>
                <a:hlinkClick r:id="rId5"/>
              </a:rPr>
              <a:t>The Annals of Dunstable Priory</a:t>
            </a:r>
            <a:r>
              <a:rPr lang="en-GB" sz="2600" dirty="0">
                <a:effectLst/>
                <a:hlinkClick r:id="rId5"/>
              </a:rPr>
              <a:t>: From Living Memory to Written Record in a Thirteenth-Century Textual Community</a:t>
            </a:r>
            <a:r>
              <a:rPr lang="en-GB" sz="2600" dirty="0">
                <a:effectLst/>
              </a:rPr>
              <a:t>,' </a:t>
            </a:r>
            <a:r>
              <a:rPr lang="en-GB" sz="2600" i="1" dirty="0">
                <a:effectLst/>
              </a:rPr>
              <a:t>Journal of Medieval Monastic Studies </a:t>
            </a:r>
            <a:r>
              <a:rPr lang="en-GB" sz="2600" dirty="0">
                <a:effectLst/>
              </a:rPr>
              <a:t>9 (2020), pp. 147—173.</a:t>
            </a:r>
          </a:p>
          <a:p>
            <a:pPr marL="36900" indent="0">
              <a:buNone/>
            </a:pPr>
            <a:endParaRPr lang="en-GB" sz="3200" dirty="0" smtClean="0"/>
          </a:p>
          <a:p>
            <a:r>
              <a:rPr lang="en-GB" sz="4000" dirty="0" smtClean="0"/>
              <a:t>What can you say about the articl</a:t>
            </a:r>
            <a:r>
              <a:rPr lang="en-GB" sz="4000" dirty="0" smtClean="0"/>
              <a:t>es from an historiographical standpoint?</a:t>
            </a:r>
          </a:p>
          <a:p>
            <a:r>
              <a:rPr lang="en-GB" sz="4000" dirty="0" smtClean="0"/>
              <a:t>What types of historiographical debates do the articles engage in?</a:t>
            </a:r>
          </a:p>
          <a:p>
            <a:r>
              <a:rPr lang="en-GB" sz="4000" dirty="0" smtClean="0"/>
              <a:t>What ‘types’ of history might the articles be examples of?</a:t>
            </a:r>
          </a:p>
          <a:p>
            <a:r>
              <a:rPr lang="en-GB" sz="4000" dirty="0" smtClean="0"/>
              <a:t>What research methods and approaches may have been used in their composition</a:t>
            </a:r>
            <a:r>
              <a:rPr lang="en-GB" sz="3200" dirty="0" smtClean="0"/>
              <a:t>? </a:t>
            </a:r>
            <a:endParaRPr lang="en-GB" sz="3200" dirty="0"/>
          </a:p>
        </p:txBody>
      </p:sp>
    </p:spTree>
    <p:extLst>
      <p:ext uri="{BB962C8B-B14F-4D97-AF65-F5344CB8AC3E}">
        <p14:creationId xmlns:p14="http://schemas.microsoft.com/office/powerpoint/2010/main" val="16755754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solidFill>
                  <a:srgbClr val="FFFF00"/>
                </a:solidFill>
              </a:rPr>
              <a:t>‘DECONSTRUCTING’ RESEARCH PROJECTS</a:t>
            </a:r>
            <a:endParaRPr lang="en-GB" dirty="0"/>
          </a:p>
        </p:txBody>
      </p:sp>
      <p:sp>
        <p:nvSpPr>
          <p:cNvPr id="3" name="Content Placeholder 2"/>
          <p:cNvSpPr>
            <a:spLocks noGrp="1"/>
          </p:cNvSpPr>
          <p:nvPr>
            <p:ph idx="1"/>
          </p:nvPr>
        </p:nvSpPr>
        <p:spPr>
          <a:xfrm>
            <a:off x="913795" y="1580050"/>
            <a:ext cx="10353762" cy="4058751"/>
          </a:xfrm>
        </p:spPr>
        <p:txBody>
          <a:bodyPr>
            <a:normAutofit lnSpcReduction="10000"/>
          </a:bodyPr>
          <a:lstStyle/>
          <a:p>
            <a:pPr marL="36900" indent="0">
              <a:buNone/>
            </a:pPr>
            <a:endParaRPr lang="en-GB" dirty="0">
              <a:effectLst/>
            </a:endParaRPr>
          </a:p>
          <a:p>
            <a:r>
              <a:rPr lang="en-GB" sz="2800" dirty="0">
                <a:effectLst/>
              </a:rPr>
              <a:t>How do you think the authors actually </a:t>
            </a:r>
            <a:r>
              <a:rPr lang="en-GB" sz="2800" i="1" dirty="0">
                <a:effectLst/>
              </a:rPr>
              <a:t>did</a:t>
            </a:r>
            <a:r>
              <a:rPr lang="en-GB" sz="2800" dirty="0">
                <a:effectLst/>
              </a:rPr>
              <a:t> the research that led to these publications</a:t>
            </a:r>
          </a:p>
          <a:p>
            <a:endParaRPr lang="en-GB" sz="2800" dirty="0" smtClean="0"/>
          </a:p>
          <a:p>
            <a:r>
              <a:rPr lang="en-GB" sz="2800" dirty="0">
                <a:effectLst/>
              </a:rPr>
              <a:t>What insights might these articles provide about the research process</a:t>
            </a:r>
            <a:r>
              <a:rPr lang="en-GB" sz="2800" dirty="0" smtClean="0">
                <a:effectLst/>
              </a:rPr>
              <a:t>?</a:t>
            </a:r>
          </a:p>
          <a:p>
            <a:endParaRPr lang="en-GB" sz="2800" dirty="0">
              <a:effectLst/>
            </a:endParaRPr>
          </a:p>
          <a:p>
            <a:r>
              <a:rPr lang="en-GB" sz="2800" dirty="0"/>
              <a:t>Is a research project ever ‘complete’?</a:t>
            </a:r>
          </a:p>
          <a:p>
            <a:endParaRPr lang="en-GB" sz="2800" dirty="0">
              <a:effectLst/>
            </a:endParaRPr>
          </a:p>
          <a:p>
            <a:endParaRPr lang="en-GB" sz="2800" dirty="0" smtClean="0"/>
          </a:p>
        </p:txBody>
      </p:sp>
    </p:spTree>
    <p:extLst>
      <p:ext uri="{BB962C8B-B14F-4D97-AF65-F5344CB8AC3E}">
        <p14:creationId xmlns:p14="http://schemas.microsoft.com/office/powerpoint/2010/main" val="349980293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solidFill>
                  <a:srgbClr val="FFFF00"/>
                </a:solidFill>
              </a:rPr>
              <a:t>‘DECONSTRUCTING’ RESEARCH PROJECTS</a:t>
            </a:r>
            <a:endParaRPr lang="en-GB" dirty="0"/>
          </a:p>
        </p:txBody>
      </p:sp>
      <p:sp>
        <p:nvSpPr>
          <p:cNvPr id="3" name="Content Placeholder 2"/>
          <p:cNvSpPr>
            <a:spLocks noGrp="1"/>
          </p:cNvSpPr>
          <p:nvPr>
            <p:ph idx="1"/>
          </p:nvPr>
        </p:nvSpPr>
        <p:spPr/>
        <p:txBody>
          <a:bodyPr>
            <a:normAutofit lnSpcReduction="10000"/>
          </a:bodyPr>
          <a:lstStyle/>
          <a:p>
            <a:r>
              <a:rPr lang="en-GB" sz="2800" dirty="0" smtClean="0"/>
              <a:t>What types of primary </a:t>
            </a:r>
            <a:r>
              <a:rPr lang="en-GB" sz="2800" dirty="0"/>
              <a:t>source which you can identify in the </a:t>
            </a:r>
            <a:r>
              <a:rPr lang="en-GB" sz="2800" dirty="0" smtClean="0"/>
              <a:t>articles</a:t>
            </a:r>
            <a:r>
              <a:rPr lang="en-GB" sz="2800" dirty="0" smtClean="0"/>
              <a:t>?</a:t>
            </a:r>
          </a:p>
          <a:p>
            <a:endParaRPr lang="en-GB" sz="2800" dirty="0"/>
          </a:p>
          <a:p>
            <a:r>
              <a:rPr lang="en-GB" sz="2800" dirty="0" smtClean="0"/>
              <a:t>What archives can you identify </a:t>
            </a:r>
            <a:r>
              <a:rPr lang="en-GB" sz="2800" dirty="0"/>
              <a:t>as having been used in the composition of the </a:t>
            </a:r>
            <a:r>
              <a:rPr lang="en-GB" sz="2800" dirty="0" smtClean="0"/>
              <a:t>articles/chapters?</a:t>
            </a:r>
          </a:p>
          <a:p>
            <a:endParaRPr lang="en-GB" sz="2800" dirty="0" smtClean="0"/>
          </a:p>
          <a:p>
            <a:r>
              <a:rPr lang="en-GB" sz="2800" dirty="0" smtClean="0"/>
              <a:t>What </a:t>
            </a:r>
            <a:r>
              <a:rPr lang="en-GB" sz="2800" dirty="0" smtClean="0"/>
              <a:t>online sources can you identify </a:t>
            </a:r>
            <a:r>
              <a:rPr lang="en-GB" sz="2800" dirty="0"/>
              <a:t>as having been used in the composition of the </a:t>
            </a:r>
            <a:r>
              <a:rPr lang="en-GB" sz="2800" dirty="0" smtClean="0"/>
              <a:t>articles/chapters?</a:t>
            </a:r>
            <a:endParaRPr lang="en-GB" sz="2800" dirty="0"/>
          </a:p>
        </p:txBody>
      </p:sp>
    </p:spTree>
    <p:extLst>
      <p:ext uri="{BB962C8B-B14F-4D97-AF65-F5344CB8AC3E}">
        <p14:creationId xmlns:p14="http://schemas.microsoft.com/office/powerpoint/2010/main" val="26532331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FFFF00"/>
                </a:solidFill>
              </a:rPr>
              <a:t>Is a research project ever ‘complete’?</a:t>
            </a:r>
          </a:p>
        </p:txBody>
      </p:sp>
      <p:sp>
        <p:nvSpPr>
          <p:cNvPr id="3" name="Content Placeholder 2"/>
          <p:cNvSpPr>
            <a:spLocks noGrp="1"/>
          </p:cNvSpPr>
          <p:nvPr>
            <p:ph idx="1"/>
          </p:nvPr>
        </p:nvSpPr>
        <p:spPr/>
        <p:txBody>
          <a:bodyPr>
            <a:normAutofit fontScale="92500" lnSpcReduction="20000"/>
          </a:bodyPr>
          <a:lstStyle/>
          <a:p>
            <a:pPr marL="36900" indent="0">
              <a:buNone/>
            </a:pPr>
            <a:r>
              <a:rPr lang="en-GB" sz="2800" dirty="0" smtClean="0"/>
              <a:t>“</a:t>
            </a:r>
            <a:r>
              <a:rPr lang="en-GB" sz="2800" dirty="0"/>
              <a:t>Glimpses of would-be gorillas eventually became commonplace enough for ‘a stuffed </a:t>
            </a:r>
            <a:r>
              <a:rPr lang="en-GB" sz="2800" dirty="0" smtClean="0"/>
              <a:t>gorilla in </a:t>
            </a:r>
            <a:r>
              <a:rPr lang="en-GB" sz="2800" dirty="0"/>
              <a:t>a naturalist shop’ to be the subject of a painting at a Liverpool fine art exhibition </a:t>
            </a:r>
            <a:r>
              <a:rPr lang="en-GB" sz="2800" dirty="0" smtClean="0"/>
              <a:t>in 1879.</a:t>
            </a:r>
            <a:r>
              <a:rPr lang="en-GB" sz="1400" dirty="0" smtClean="0"/>
              <a:t>24</a:t>
            </a:r>
          </a:p>
          <a:p>
            <a:pPr marL="36900" indent="0">
              <a:buNone/>
            </a:pPr>
            <a:endParaRPr lang="en-GB" sz="1400" dirty="0"/>
          </a:p>
          <a:p>
            <a:pPr marL="36900" indent="0">
              <a:buNone/>
            </a:pPr>
            <a:r>
              <a:rPr lang="en-GB" sz="1400" dirty="0" smtClean="0"/>
              <a:t>…. 24 </a:t>
            </a:r>
            <a:r>
              <a:rPr lang="en-GB" sz="2800" i="1" dirty="0"/>
              <a:t>Mercury</a:t>
            </a:r>
            <a:r>
              <a:rPr lang="en-GB" sz="2800" dirty="0"/>
              <a:t>, 15 May 1879, p. 8. The painting was by Augustus Edwin </a:t>
            </a:r>
            <a:r>
              <a:rPr lang="en-GB" sz="2800" dirty="0" err="1"/>
              <a:t>Mulready</a:t>
            </a:r>
            <a:r>
              <a:rPr lang="en-GB" sz="2800" dirty="0"/>
              <a:t>. See Nicholas Daly, </a:t>
            </a:r>
            <a:r>
              <a:rPr lang="en-GB" sz="2800" i="1" dirty="0"/>
              <a:t>The </a:t>
            </a:r>
            <a:r>
              <a:rPr lang="en-GB" sz="2800" i="1" dirty="0" smtClean="0"/>
              <a:t>Demographic Imagination </a:t>
            </a:r>
            <a:r>
              <a:rPr lang="en-GB" sz="2800" i="1" dirty="0"/>
              <a:t>and the Nineteenth-Century City: Paris, London, New York </a:t>
            </a:r>
            <a:r>
              <a:rPr lang="en-GB" sz="2800" dirty="0"/>
              <a:t>(Cambridge: Cambridge University </a:t>
            </a:r>
            <a:r>
              <a:rPr lang="en-GB" sz="2800" dirty="0" smtClean="0"/>
              <a:t>Press, 2015</a:t>
            </a:r>
            <a:r>
              <a:rPr lang="en-GB" sz="2800" dirty="0"/>
              <a:t>), pp. 132–146</a:t>
            </a:r>
            <a:r>
              <a:rPr lang="en-GB" sz="2800" dirty="0" smtClean="0"/>
              <a:t>.”</a:t>
            </a:r>
          </a:p>
          <a:p>
            <a:pPr marL="36900" indent="0">
              <a:buNone/>
            </a:pPr>
            <a:endParaRPr lang="en-GB" sz="2800" dirty="0"/>
          </a:p>
          <a:p>
            <a:pPr marL="36900" indent="0" algn="r">
              <a:buNone/>
            </a:pPr>
            <a:r>
              <a:rPr lang="en-GB" sz="2800" dirty="0" smtClean="0"/>
              <a:t>(From Scott, ‘“Missing Link,”’ p. 6)</a:t>
            </a:r>
            <a:r>
              <a:rPr lang="en-GB" sz="1400" dirty="0" smtClean="0"/>
              <a:t> </a:t>
            </a:r>
            <a:endParaRPr lang="en-GB" sz="2400" dirty="0"/>
          </a:p>
        </p:txBody>
      </p:sp>
    </p:spTree>
    <p:extLst>
      <p:ext uri="{BB962C8B-B14F-4D97-AF65-F5344CB8AC3E}">
        <p14:creationId xmlns:p14="http://schemas.microsoft.com/office/powerpoint/2010/main" val="7599098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3"/>
          <a:stretch>
            <a:fillRect/>
          </a:stretch>
        </p:blipFill>
        <p:spPr>
          <a:xfrm>
            <a:off x="1747260" y="1340337"/>
            <a:ext cx="4113185" cy="2901463"/>
          </a:xfrm>
          <a:prstGeom prst="rect">
            <a:avLst/>
          </a:prstGeom>
        </p:spPr>
      </p:pic>
      <p:pic>
        <p:nvPicPr>
          <p:cNvPr id="5" name="Picture 4"/>
          <p:cNvPicPr>
            <a:picLocks noChangeAspect="1"/>
          </p:cNvPicPr>
          <p:nvPr/>
        </p:nvPicPr>
        <p:blipFill rotWithShape="1">
          <a:blip r:embed="rId4"/>
          <a:srcRect l="35832" t="26302" r="33647" b="18229"/>
          <a:stretch/>
        </p:blipFill>
        <p:spPr>
          <a:xfrm>
            <a:off x="6261100" y="609600"/>
            <a:ext cx="3721100" cy="5410200"/>
          </a:xfrm>
          <a:prstGeom prst="rect">
            <a:avLst/>
          </a:prstGeom>
        </p:spPr>
      </p:pic>
    </p:spTree>
    <p:extLst>
      <p:ext uri="{BB962C8B-B14F-4D97-AF65-F5344CB8AC3E}">
        <p14:creationId xmlns:p14="http://schemas.microsoft.com/office/powerpoint/2010/main" val="237450691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067248" y="138057"/>
            <a:ext cx="3673152" cy="6533315"/>
          </a:xfr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90676" y="138057"/>
            <a:ext cx="3614976" cy="6444526"/>
          </a:xfrm>
          <a:prstGeom prst="rect">
            <a:avLst/>
          </a:prstGeom>
        </p:spPr>
      </p:pic>
    </p:spTree>
    <p:extLst>
      <p:ext uri="{BB962C8B-B14F-4D97-AF65-F5344CB8AC3E}">
        <p14:creationId xmlns:p14="http://schemas.microsoft.com/office/powerpoint/2010/main" val="253075637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2395" y="2905674"/>
            <a:ext cx="10353762" cy="970450"/>
          </a:xfrm>
        </p:spPr>
        <p:txBody>
          <a:bodyPr>
            <a:noAutofit/>
          </a:bodyPr>
          <a:lstStyle/>
          <a:p>
            <a:r>
              <a:rPr lang="en-GB" sz="4800" dirty="0"/>
              <a:t>PART TWO: </a:t>
            </a:r>
            <a:r>
              <a:rPr lang="en-GB" sz="4800" dirty="0" smtClean="0"/>
              <a:t/>
            </a:r>
            <a:br>
              <a:rPr lang="en-GB" sz="4800" dirty="0" smtClean="0"/>
            </a:br>
            <a:r>
              <a:rPr lang="en-GB" sz="4800" dirty="0" smtClean="0"/>
              <a:t>ARCHIVES </a:t>
            </a:r>
            <a:r>
              <a:rPr lang="en-GB" sz="4800" dirty="0"/>
              <a:t>RECAP</a:t>
            </a:r>
            <a:br>
              <a:rPr lang="en-GB" sz="4800" dirty="0"/>
            </a:br>
            <a:endParaRPr lang="en-GB" sz="4800" dirty="0"/>
          </a:p>
        </p:txBody>
      </p:sp>
      <p:sp>
        <p:nvSpPr>
          <p:cNvPr id="3" name="Content Placeholder 2"/>
          <p:cNvSpPr>
            <a:spLocks noGrp="1"/>
          </p:cNvSpPr>
          <p:nvPr>
            <p:ph idx="1"/>
          </p:nvPr>
        </p:nvSpPr>
        <p:spPr>
          <a:xfrm>
            <a:off x="1142395" y="1846749"/>
            <a:ext cx="10353762" cy="4058751"/>
          </a:xfrm>
        </p:spPr>
        <p:txBody>
          <a:bodyPr/>
          <a:lstStyle/>
          <a:p>
            <a:endParaRPr lang="en-GB" dirty="0"/>
          </a:p>
        </p:txBody>
      </p:sp>
    </p:spTree>
    <p:extLst>
      <p:ext uri="{BB962C8B-B14F-4D97-AF65-F5344CB8AC3E}">
        <p14:creationId xmlns:p14="http://schemas.microsoft.com/office/powerpoint/2010/main" val="387233746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C000"/>
                </a:solidFill>
              </a:rPr>
              <a:t>DEFINING ‘THE’ ARCHIVE</a:t>
            </a:r>
            <a:endParaRPr lang="en-GB" dirty="0">
              <a:solidFill>
                <a:srgbClr val="FFC000"/>
              </a:solidFill>
            </a:endParaRPr>
          </a:p>
        </p:txBody>
      </p:sp>
      <p:sp>
        <p:nvSpPr>
          <p:cNvPr id="3" name="Content Placeholder 2"/>
          <p:cNvSpPr>
            <a:spLocks noGrp="1"/>
          </p:cNvSpPr>
          <p:nvPr>
            <p:ph idx="1"/>
          </p:nvPr>
        </p:nvSpPr>
        <p:spPr/>
        <p:txBody>
          <a:bodyPr>
            <a:normAutofit lnSpcReduction="10000"/>
          </a:bodyPr>
          <a:lstStyle/>
          <a:p>
            <a:r>
              <a:rPr lang="en-GB" sz="4800" dirty="0" smtClean="0"/>
              <a:t>What is an archive (anyway)?</a:t>
            </a:r>
          </a:p>
          <a:p>
            <a:endParaRPr lang="en-GB" sz="4800" dirty="0"/>
          </a:p>
          <a:p>
            <a:r>
              <a:rPr lang="en-GB" sz="4800" dirty="0" smtClean="0"/>
              <a:t>How many of you have been to a physical archive before? What types of places are archives? </a:t>
            </a:r>
            <a:endParaRPr lang="en-GB" sz="4800" dirty="0"/>
          </a:p>
        </p:txBody>
      </p:sp>
    </p:spTree>
    <p:extLst>
      <p:ext uri="{BB962C8B-B14F-4D97-AF65-F5344CB8AC3E}">
        <p14:creationId xmlns:p14="http://schemas.microsoft.com/office/powerpoint/2010/main" val="40229659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C000"/>
                </a:solidFill>
              </a:rPr>
              <a:t>DEFINING ‘THE’ ARCHIVE</a:t>
            </a:r>
            <a:endParaRPr lang="en-GB" dirty="0">
              <a:solidFill>
                <a:srgbClr val="FFC000"/>
              </a:solidFill>
            </a:endParaRPr>
          </a:p>
        </p:txBody>
      </p:sp>
      <p:sp>
        <p:nvSpPr>
          <p:cNvPr id="3" name="Content Placeholder 2"/>
          <p:cNvSpPr>
            <a:spLocks noGrp="1"/>
          </p:cNvSpPr>
          <p:nvPr>
            <p:ph idx="1"/>
          </p:nvPr>
        </p:nvSpPr>
        <p:spPr/>
        <p:txBody>
          <a:bodyPr>
            <a:normAutofit/>
          </a:bodyPr>
          <a:lstStyle/>
          <a:p>
            <a:r>
              <a:rPr lang="en-GB" sz="4000" dirty="0" smtClean="0"/>
              <a:t>What are some of the key distinctions between </a:t>
            </a:r>
            <a:r>
              <a:rPr lang="en-GB" sz="4000" dirty="0" smtClean="0"/>
              <a:t>how professional archivists </a:t>
            </a:r>
            <a:r>
              <a:rPr lang="en-GB" sz="4000" dirty="0" smtClean="0"/>
              <a:t>‘officially’ use the term ‘archive’ and some of the ways in which the phrase is used in everyday parlance?</a:t>
            </a:r>
            <a:endParaRPr lang="en-GB" sz="4000" dirty="0"/>
          </a:p>
        </p:txBody>
      </p:sp>
    </p:spTree>
    <p:extLst>
      <p:ext uri="{BB962C8B-B14F-4D97-AF65-F5344CB8AC3E}">
        <p14:creationId xmlns:p14="http://schemas.microsoft.com/office/powerpoint/2010/main" val="33233954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C000"/>
                </a:solidFill>
              </a:rPr>
              <a:t>THE ARCHIVAL PROFESSION</a:t>
            </a:r>
            <a:endParaRPr lang="en-GB" dirty="0">
              <a:solidFill>
                <a:srgbClr val="FFC000"/>
              </a:solidFill>
            </a:endParaRPr>
          </a:p>
        </p:txBody>
      </p:sp>
      <p:sp>
        <p:nvSpPr>
          <p:cNvPr id="3" name="Content Placeholder 2"/>
          <p:cNvSpPr>
            <a:spLocks noGrp="1"/>
          </p:cNvSpPr>
          <p:nvPr>
            <p:ph idx="1"/>
          </p:nvPr>
        </p:nvSpPr>
        <p:spPr/>
        <p:txBody>
          <a:bodyPr/>
          <a:lstStyle/>
          <a:p>
            <a:pPr marL="36900" indent="0">
              <a:buNone/>
            </a:pPr>
            <a:r>
              <a:rPr lang="en-GB" sz="4000" dirty="0"/>
              <a:t>What distinguishes the following:</a:t>
            </a:r>
          </a:p>
          <a:p>
            <a:r>
              <a:rPr lang="en-GB" sz="4000" dirty="0" smtClean="0"/>
              <a:t>Public </a:t>
            </a:r>
            <a:r>
              <a:rPr lang="en-GB" sz="4000" dirty="0"/>
              <a:t>Records</a:t>
            </a:r>
          </a:p>
          <a:p>
            <a:r>
              <a:rPr lang="en-GB" sz="4000" dirty="0"/>
              <a:t>Official Records</a:t>
            </a:r>
          </a:p>
          <a:p>
            <a:r>
              <a:rPr lang="en-GB" sz="4000" dirty="0" smtClean="0"/>
              <a:t>Ecclesiastical Records</a:t>
            </a:r>
            <a:endParaRPr lang="en-GB" sz="4000" dirty="0"/>
          </a:p>
          <a:p>
            <a:r>
              <a:rPr lang="en-GB" sz="4000" dirty="0"/>
              <a:t>Deposited </a:t>
            </a:r>
            <a:r>
              <a:rPr lang="en-GB" sz="4000" dirty="0" smtClean="0"/>
              <a:t>Records?</a:t>
            </a:r>
          </a:p>
          <a:p>
            <a:endParaRPr lang="en-GB" dirty="0" smtClean="0"/>
          </a:p>
          <a:p>
            <a:endParaRPr lang="en-GB" dirty="0" smtClean="0"/>
          </a:p>
        </p:txBody>
      </p:sp>
    </p:spTree>
    <p:extLst>
      <p:ext uri="{BB962C8B-B14F-4D97-AF65-F5344CB8AC3E}">
        <p14:creationId xmlns:p14="http://schemas.microsoft.com/office/powerpoint/2010/main" val="1311489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C000"/>
                </a:solidFill>
              </a:rPr>
              <a:t>THE ARCHIVAL PROFESSION</a:t>
            </a:r>
            <a:endParaRPr lang="en-GB" dirty="0"/>
          </a:p>
        </p:txBody>
      </p:sp>
      <p:sp>
        <p:nvSpPr>
          <p:cNvPr id="3" name="Content Placeholder 2"/>
          <p:cNvSpPr>
            <a:spLocks noGrp="1"/>
          </p:cNvSpPr>
          <p:nvPr>
            <p:ph idx="1"/>
          </p:nvPr>
        </p:nvSpPr>
        <p:spPr>
          <a:xfrm>
            <a:off x="913795" y="2027417"/>
            <a:ext cx="10353762" cy="4058751"/>
          </a:xfrm>
        </p:spPr>
        <p:txBody>
          <a:bodyPr/>
          <a:lstStyle/>
          <a:p>
            <a:r>
              <a:rPr lang="en-GB" sz="4400" dirty="0" smtClean="0"/>
              <a:t>Who decides what public records get kept and why</a:t>
            </a:r>
            <a:r>
              <a:rPr lang="en-GB" sz="4400" dirty="0" smtClean="0"/>
              <a:t>?</a:t>
            </a:r>
            <a:endParaRPr lang="en-GB" sz="1800" dirty="0"/>
          </a:p>
          <a:p>
            <a:endParaRPr lang="en-GB" dirty="0" smtClean="0"/>
          </a:p>
          <a:p>
            <a:r>
              <a:rPr lang="en-GB" sz="4000" dirty="0" smtClean="0"/>
              <a:t>What closure periods or embargoes exist in relation to public records?</a:t>
            </a:r>
            <a:endParaRPr lang="en-GB" sz="4000" dirty="0"/>
          </a:p>
        </p:txBody>
      </p:sp>
    </p:spTree>
    <p:extLst>
      <p:ext uri="{BB962C8B-B14F-4D97-AF65-F5344CB8AC3E}">
        <p14:creationId xmlns:p14="http://schemas.microsoft.com/office/powerpoint/2010/main" val="13651444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6000" dirty="0" smtClean="0">
                <a:solidFill>
                  <a:srgbClr val="FFC000"/>
                </a:solidFill>
              </a:rPr>
              <a:t>CLOSURE PERIODS</a:t>
            </a:r>
            <a:r>
              <a:rPr lang="en-GB" i="1" dirty="0">
                <a:solidFill>
                  <a:srgbClr val="FFC000"/>
                </a:solidFill>
              </a:rPr>
              <a:t/>
            </a:r>
            <a:br>
              <a:rPr lang="en-GB" i="1" dirty="0">
                <a:solidFill>
                  <a:srgbClr val="FFC000"/>
                </a:solidFill>
              </a:rPr>
            </a:br>
            <a:endParaRPr lang="en-GB" dirty="0"/>
          </a:p>
        </p:txBody>
      </p:sp>
      <p:sp>
        <p:nvSpPr>
          <p:cNvPr id="3" name="Content Placeholder 2"/>
          <p:cNvSpPr>
            <a:spLocks noGrp="1"/>
          </p:cNvSpPr>
          <p:nvPr>
            <p:ph idx="1"/>
          </p:nvPr>
        </p:nvSpPr>
        <p:spPr/>
        <p:txBody>
          <a:bodyPr/>
          <a:lstStyle/>
          <a:p>
            <a:endParaRPr lang="en-GB" dirty="0"/>
          </a:p>
          <a:p>
            <a:r>
              <a:rPr lang="en-GB" sz="2800" dirty="0" smtClean="0"/>
              <a:t>30 </a:t>
            </a:r>
            <a:r>
              <a:rPr lang="en-GB" sz="2800" dirty="0"/>
              <a:t>years for public and official </a:t>
            </a:r>
            <a:r>
              <a:rPr lang="en-GB" sz="2800" dirty="0" smtClean="0"/>
              <a:t>records</a:t>
            </a:r>
          </a:p>
          <a:p>
            <a:r>
              <a:rPr lang="en-GB" sz="2800" dirty="0" smtClean="0"/>
              <a:t>50 </a:t>
            </a:r>
            <a:r>
              <a:rPr lang="en-GB" sz="2800" dirty="0"/>
              <a:t>years for ‘personally sensitive records’ </a:t>
            </a:r>
          </a:p>
          <a:p>
            <a:r>
              <a:rPr lang="en-GB" sz="2800" dirty="0" smtClean="0"/>
              <a:t>75 </a:t>
            </a:r>
            <a:r>
              <a:rPr lang="en-GB" sz="2800" dirty="0"/>
              <a:t>years for ‘personally sensitive information about persons under 21</a:t>
            </a:r>
            <a:r>
              <a:rPr lang="en-GB" sz="2800" dirty="0" smtClean="0"/>
              <a:t>’</a:t>
            </a:r>
          </a:p>
          <a:p>
            <a:r>
              <a:rPr lang="en-GB" sz="2800" dirty="0" smtClean="0"/>
              <a:t>100 </a:t>
            </a:r>
            <a:r>
              <a:rPr lang="en-GB" sz="2800" dirty="0"/>
              <a:t>years for ‘confidential information’ e.g. the census returns</a:t>
            </a:r>
          </a:p>
        </p:txBody>
      </p:sp>
    </p:spTree>
    <p:extLst>
      <p:ext uri="{BB962C8B-B14F-4D97-AF65-F5344CB8AC3E}">
        <p14:creationId xmlns:p14="http://schemas.microsoft.com/office/powerpoint/2010/main" val="36878079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0" y="1"/>
            <a:ext cx="9144001" cy="1835027"/>
          </a:xfrm>
          <a:prstGeom prst="rect">
            <a:avLst/>
          </a:prstGeom>
        </p:spPr>
        <p:txBody>
          <a:bodyPr wrap="square" lIns="360000" tIns="360000" rIns="360000" bIns="360000">
            <a:spAutoFit/>
          </a:bodyPr>
          <a:lstStyle/>
          <a:p>
            <a:pPr algn="ctr"/>
            <a:endParaRPr lang="en-GB" dirty="0">
              <a:solidFill>
                <a:prstClr val="black"/>
              </a:solidFill>
            </a:endParaRPr>
          </a:p>
          <a:p>
            <a:pPr algn="ctr"/>
            <a:endParaRPr lang="en-GB" dirty="0">
              <a:solidFill>
                <a:prstClr val="black"/>
              </a:solidFill>
            </a:endParaRPr>
          </a:p>
          <a:p>
            <a:endParaRPr lang="en-GB" b="1" u="sng" dirty="0">
              <a:solidFill>
                <a:prstClr val="black"/>
              </a:solidFill>
            </a:endParaRPr>
          </a:p>
          <a:p>
            <a:endParaRPr lang="en-GB" b="1" u="sng" dirty="0">
              <a:solidFill>
                <a:prstClr val="black"/>
              </a:solidFill>
            </a:endParaRPr>
          </a:p>
        </p:txBody>
      </p:sp>
      <p:pic>
        <p:nvPicPr>
          <p:cNvPr id="6" name="Picture 5"/>
          <p:cNvPicPr>
            <a:picLocks noChangeAspect="1"/>
          </p:cNvPicPr>
          <p:nvPr/>
        </p:nvPicPr>
        <p:blipFill rotWithShape="1">
          <a:blip r:embed="rId3">
            <a:extLst>
              <a:ext uri="{28A0092B-C50C-407E-A947-70E740481C1C}">
                <a14:useLocalDpi xmlns:a14="http://schemas.microsoft.com/office/drawing/2010/main" val="0"/>
              </a:ext>
            </a:extLst>
          </a:blip>
          <a:srcRect l="19249" t="4655" r="2918" b="2830"/>
          <a:stretch/>
        </p:blipFill>
        <p:spPr>
          <a:xfrm>
            <a:off x="189549" y="1675215"/>
            <a:ext cx="2973500" cy="4495119"/>
          </a:xfrm>
          <a:prstGeom prst="rect">
            <a:avLst/>
          </a:prstGeom>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21854" y="1628700"/>
            <a:ext cx="4755727" cy="5229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46920" y="3260725"/>
            <a:ext cx="3286125" cy="3597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35972" y="5102225"/>
            <a:ext cx="3663950" cy="1755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ectangle 7"/>
          <p:cNvSpPr/>
          <p:nvPr/>
        </p:nvSpPr>
        <p:spPr>
          <a:xfrm>
            <a:off x="3075128" y="2181311"/>
            <a:ext cx="2224076" cy="1157918"/>
          </a:xfrm>
          <a:prstGeom prst="rect">
            <a:avLst/>
          </a:prstGeom>
        </p:spPr>
        <p:txBody>
          <a:bodyPr wrap="square" lIns="360000" tIns="360000" rIns="360000" bIns="360000">
            <a:spAutoFit/>
          </a:bodyPr>
          <a:lstStyle/>
          <a:p>
            <a:r>
              <a:rPr lang="en-GB" sz="1400" dirty="0">
                <a:solidFill>
                  <a:srgbClr val="FFFF00"/>
                </a:solidFill>
              </a:rPr>
              <a:t>Media coverage, December 30 2011</a:t>
            </a:r>
          </a:p>
        </p:txBody>
      </p:sp>
      <p:sp>
        <p:nvSpPr>
          <p:cNvPr id="3" name="Title 2"/>
          <p:cNvSpPr>
            <a:spLocks noGrp="1"/>
          </p:cNvSpPr>
          <p:nvPr>
            <p:ph type="title"/>
          </p:nvPr>
        </p:nvSpPr>
        <p:spPr>
          <a:xfrm>
            <a:off x="919119" y="203003"/>
            <a:ext cx="10353762" cy="970450"/>
          </a:xfrm>
        </p:spPr>
        <p:txBody>
          <a:bodyPr/>
          <a:lstStyle/>
          <a:p>
            <a:r>
              <a:rPr lang="en-GB" dirty="0" smtClean="0">
                <a:solidFill>
                  <a:srgbClr val="FFFF00"/>
                </a:solidFill>
              </a:rPr>
              <a:t>PUBLIC RECORDS RELEASES</a:t>
            </a:r>
            <a:endParaRPr lang="en-US" dirty="0">
              <a:solidFill>
                <a:srgbClr val="FFFF00"/>
              </a:solidFill>
            </a:endParaRPr>
          </a:p>
        </p:txBody>
      </p:sp>
    </p:spTree>
    <p:extLst>
      <p:ext uri="{BB962C8B-B14F-4D97-AF65-F5344CB8AC3E}">
        <p14:creationId xmlns:p14="http://schemas.microsoft.com/office/powerpoint/2010/main" val="340724182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a:xfrm>
            <a:off x="913795" y="1732449"/>
            <a:ext cx="4496405" cy="4376251"/>
          </a:xfrm>
        </p:spPr>
        <p:txBody>
          <a:bodyPr/>
          <a:lstStyle/>
          <a:p>
            <a:r>
              <a:rPr lang="en-GB" dirty="0" smtClean="0"/>
              <a:t>PREM19/578</a:t>
            </a:r>
          </a:p>
          <a:p>
            <a:pPr marL="36900" indent="0">
              <a:buNone/>
            </a:pPr>
            <a:r>
              <a:rPr lang="en-GB" dirty="0">
                <a:hlinkClick r:id="rId3"/>
              </a:rPr>
              <a:t>https://</a:t>
            </a:r>
            <a:r>
              <a:rPr lang="en-GB" dirty="0" smtClean="0">
                <a:hlinkClick r:id="rId3"/>
              </a:rPr>
              <a:t>discovery.nationalarchives.gov.uk/details/r/C11918866</a:t>
            </a:r>
            <a:endParaRPr lang="en-GB" dirty="0" smtClean="0"/>
          </a:p>
          <a:p>
            <a:pPr marL="36900" indent="0">
              <a:buNone/>
            </a:pPr>
            <a:endParaRPr lang="en-GB" dirty="0"/>
          </a:p>
          <a:p>
            <a:pPr marL="36900" indent="0">
              <a:buNone/>
            </a:pPr>
            <a:r>
              <a:rPr lang="en-GB" dirty="0" smtClean="0"/>
              <a:t>See also:</a:t>
            </a:r>
          </a:p>
          <a:p>
            <a:pPr marL="36900" indent="0">
              <a:buNone/>
            </a:pPr>
            <a:r>
              <a:rPr lang="en-GB" dirty="0" smtClean="0"/>
              <a:t>Margaret Thatcher Foundation</a:t>
            </a:r>
          </a:p>
          <a:p>
            <a:pPr marL="36900" indent="0">
              <a:buNone/>
            </a:pPr>
            <a:r>
              <a:rPr lang="en-GB" dirty="0">
                <a:hlinkClick r:id="rId4"/>
              </a:rPr>
              <a:t>https://www.margaretthatcher.org</a:t>
            </a:r>
            <a:r>
              <a:rPr lang="en-GB" dirty="0" smtClean="0">
                <a:hlinkClick r:id="rId4"/>
              </a:rPr>
              <a:t>/</a:t>
            </a:r>
            <a:endParaRPr lang="en-GB" dirty="0" smtClean="0"/>
          </a:p>
          <a:p>
            <a:pPr marL="36900" indent="0">
              <a:buNone/>
            </a:pPr>
            <a:endParaRPr lang="en-GB" dirty="0"/>
          </a:p>
        </p:txBody>
      </p:sp>
      <p:pic>
        <p:nvPicPr>
          <p:cNvPr id="4" name="Picture 3"/>
          <p:cNvPicPr>
            <a:picLocks noChangeAspect="1"/>
          </p:cNvPicPr>
          <p:nvPr/>
        </p:nvPicPr>
        <p:blipFill>
          <a:blip r:embed="rId5"/>
          <a:stretch>
            <a:fillRect/>
          </a:stretch>
        </p:blipFill>
        <p:spPr>
          <a:xfrm>
            <a:off x="6216132" y="34885"/>
            <a:ext cx="5051425" cy="6823115"/>
          </a:xfrm>
          <a:prstGeom prst="rect">
            <a:avLst/>
          </a:prstGeom>
        </p:spPr>
      </p:pic>
    </p:spTree>
    <p:extLst>
      <p:ext uri="{BB962C8B-B14F-4D97-AF65-F5344CB8AC3E}">
        <p14:creationId xmlns:p14="http://schemas.microsoft.com/office/powerpoint/2010/main" val="294822645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solidFill>
                  <a:srgbClr val="FFFF00"/>
                </a:solidFill>
              </a:rPr>
              <a:t>PART THREE: </a:t>
            </a:r>
            <a:r>
              <a:rPr lang="en-GB" dirty="0" smtClean="0">
                <a:solidFill>
                  <a:srgbClr val="FFFF00"/>
                </a:solidFill>
              </a:rPr>
              <a:t/>
            </a:r>
            <a:br>
              <a:rPr lang="en-GB" dirty="0" smtClean="0">
                <a:solidFill>
                  <a:srgbClr val="FFFF00"/>
                </a:solidFill>
              </a:rPr>
            </a:br>
            <a:r>
              <a:rPr lang="en-GB" dirty="0" smtClean="0">
                <a:solidFill>
                  <a:srgbClr val="FFFF00"/>
                </a:solidFill>
              </a:rPr>
              <a:t>BEYOND </a:t>
            </a:r>
            <a:r>
              <a:rPr lang="en-GB" dirty="0">
                <a:solidFill>
                  <a:srgbClr val="FFFF00"/>
                </a:solidFill>
              </a:rPr>
              <a:t>THE </a:t>
            </a:r>
            <a:r>
              <a:rPr lang="en-GB" dirty="0" smtClean="0">
                <a:solidFill>
                  <a:srgbClr val="FFFF00"/>
                </a:solidFill>
              </a:rPr>
              <a:t>(PHYSICAL) ARCHIVE</a:t>
            </a:r>
            <a:endParaRPr lang="en-GB" dirty="0">
              <a:solidFill>
                <a:srgbClr val="FFFF00"/>
              </a:solidFill>
            </a:endParaRPr>
          </a:p>
        </p:txBody>
      </p:sp>
      <p:pic>
        <p:nvPicPr>
          <p:cNvPr id="4" name="Content Placeholder 3"/>
          <p:cNvPicPr>
            <a:picLocks noGrp="1" noChangeAspect="1"/>
          </p:cNvPicPr>
          <p:nvPr>
            <p:ph idx="1"/>
          </p:nvPr>
        </p:nvPicPr>
        <p:blipFill>
          <a:blip r:embed="rId3"/>
          <a:stretch>
            <a:fillRect/>
          </a:stretch>
        </p:blipFill>
        <p:spPr>
          <a:xfrm>
            <a:off x="5900176" y="1942306"/>
            <a:ext cx="2870747" cy="4059237"/>
          </a:xfrm>
          <a:prstGeom prst="rect">
            <a:avLst/>
          </a:prstGeom>
        </p:spPr>
      </p:pic>
      <p:sp>
        <p:nvSpPr>
          <p:cNvPr id="5" name="Title 1"/>
          <p:cNvSpPr txBox="1">
            <a:spLocks/>
          </p:cNvSpPr>
          <p:nvPr/>
        </p:nvSpPr>
        <p:spPr>
          <a:xfrm>
            <a:off x="913795" y="2914649"/>
            <a:ext cx="4744055" cy="2114550"/>
          </a:xfrm>
          <a:prstGeom prst="rect">
            <a:avLst/>
          </a:prstGeom>
          <a:effectLst>
            <a:outerShdw blurRad="25400" dir="17880000">
              <a:srgbClr val="000000">
                <a:alpha val="46000"/>
              </a:srgbClr>
            </a:outerShdw>
          </a:effectLst>
        </p:spPr>
        <p:txBody>
          <a:bodyPr vert="horz" lIns="91440" tIns="45720" rIns="91440" bIns="45720" rtlCol="0" anchor="ctr">
            <a:normAutofit fontScale="97500"/>
          </a:bodyPr>
          <a:lstStyle>
            <a:lvl1pPr algn="ctr" defTabSz="457200" rtl="0" eaLnBrk="1" latinLnBrk="0" hangingPunct="1">
              <a:spcBef>
                <a:spcPct val="0"/>
              </a:spcBef>
              <a:buNone/>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smtClean="0">
                <a:solidFill>
                  <a:srgbClr val="FFFF00"/>
                </a:solidFill>
              </a:rPr>
              <a:t>How to do archival research in </a:t>
            </a:r>
            <a:r>
              <a:rPr lang="en-GB" dirty="0" err="1" smtClean="0">
                <a:solidFill>
                  <a:srgbClr val="FFFF00"/>
                </a:solidFill>
              </a:rPr>
              <a:t>Covid</a:t>
            </a:r>
            <a:r>
              <a:rPr lang="en-GB" dirty="0" smtClean="0">
                <a:solidFill>
                  <a:srgbClr val="FFFF00"/>
                </a:solidFill>
              </a:rPr>
              <a:t> times?</a:t>
            </a:r>
            <a:endParaRPr lang="en-GB" dirty="0">
              <a:solidFill>
                <a:srgbClr val="FFFF00"/>
              </a:solidFill>
            </a:endParaRPr>
          </a:p>
        </p:txBody>
      </p:sp>
    </p:spTree>
    <p:extLst>
      <p:ext uri="{BB962C8B-B14F-4D97-AF65-F5344CB8AC3E}">
        <p14:creationId xmlns:p14="http://schemas.microsoft.com/office/powerpoint/2010/main" val="6290117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3"/>
          <a:stretch>
            <a:fillRect/>
          </a:stretch>
        </p:blipFill>
        <p:spPr>
          <a:xfrm>
            <a:off x="5282682" y="812800"/>
            <a:ext cx="5768975" cy="3988834"/>
          </a:xfrm>
          <a:prstGeom prst="rect">
            <a:avLst/>
          </a:prstGeom>
        </p:spPr>
      </p:pic>
      <p:pic>
        <p:nvPicPr>
          <p:cNvPr id="5" name="Picture 4"/>
          <p:cNvPicPr>
            <a:picLocks noChangeAspect="1"/>
          </p:cNvPicPr>
          <p:nvPr/>
        </p:nvPicPr>
        <p:blipFill>
          <a:blip r:embed="rId4"/>
          <a:stretch>
            <a:fillRect/>
          </a:stretch>
        </p:blipFill>
        <p:spPr>
          <a:xfrm>
            <a:off x="1028732" y="812800"/>
            <a:ext cx="3657050" cy="5467350"/>
          </a:xfrm>
          <a:prstGeom prst="rect">
            <a:avLst/>
          </a:prstGeom>
        </p:spPr>
      </p:pic>
    </p:spTree>
    <p:extLst>
      <p:ext uri="{BB962C8B-B14F-4D97-AF65-F5344CB8AC3E}">
        <p14:creationId xmlns:p14="http://schemas.microsoft.com/office/powerpoint/2010/main" val="34094060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5" name="Content Placeholder 4"/>
          <p:cNvPicPr>
            <a:picLocks noGrp="1" noChangeAspect="1"/>
          </p:cNvPicPr>
          <p:nvPr>
            <p:ph idx="1"/>
          </p:nvPr>
        </p:nvPicPr>
        <p:blipFill>
          <a:blip r:embed="rId3"/>
          <a:stretch>
            <a:fillRect/>
          </a:stretch>
        </p:blipFill>
        <p:spPr>
          <a:xfrm>
            <a:off x="6090676" y="219316"/>
            <a:ext cx="5832075" cy="4059237"/>
          </a:xfrm>
          <a:prstGeom prst="rect">
            <a:avLst/>
          </a:prstGeom>
        </p:spPr>
      </p:pic>
      <p:pic>
        <p:nvPicPr>
          <p:cNvPr id="4" name="Picture 3"/>
          <p:cNvPicPr>
            <a:picLocks noChangeAspect="1"/>
          </p:cNvPicPr>
          <p:nvPr/>
        </p:nvPicPr>
        <p:blipFill>
          <a:blip r:embed="rId4"/>
          <a:stretch>
            <a:fillRect/>
          </a:stretch>
        </p:blipFill>
        <p:spPr>
          <a:xfrm>
            <a:off x="453907" y="380450"/>
            <a:ext cx="4981575" cy="1428750"/>
          </a:xfrm>
          <a:prstGeom prst="rect">
            <a:avLst/>
          </a:prstGeom>
        </p:spPr>
      </p:pic>
      <p:pic>
        <p:nvPicPr>
          <p:cNvPr id="1028" name="Picture 4" descr="YouTube Details When It Allows Nudity, Hate Speech and Bullying - Variety"/>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1812" y="2959098"/>
            <a:ext cx="4671540" cy="262731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6"/>
          <a:stretch>
            <a:fillRect/>
          </a:stretch>
        </p:blipFill>
        <p:spPr>
          <a:xfrm>
            <a:off x="7198385" y="3655183"/>
            <a:ext cx="2141627" cy="2951162"/>
          </a:xfrm>
          <a:prstGeom prst="rect">
            <a:avLst/>
          </a:prstGeom>
        </p:spPr>
      </p:pic>
      <p:pic>
        <p:nvPicPr>
          <p:cNvPr id="9" name="Picture 8"/>
          <p:cNvPicPr>
            <a:picLocks noChangeAspect="1"/>
          </p:cNvPicPr>
          <p:nvPr/>
        </p:nvPicPr>
        <p:blipFill>
          <a:blip r:embed="rId7"/>
          <a:stretch>
            <a:fillRect/>
          </a:stretch>
        </p:blipFill>
        <p:spPr>
          <a:xfrm>
            <a:off x="9783674" y="3659185"/>
            <a:ext cx="1797049" cy="2947160"/>
          </a:xfrm>
          <a:prstGeom prst="rect">
            <a:avLst/>
          </a:prstGeom>
        </p:spPr>
      </p:pic>
    </p:spTree>
    <p:extLst>
      <p:ext uri="{BB962C8B-B14F-4D97-AF65-F5344CB8AC3E}">
        <p14:creationId xmlns:p14="http://schemas.microsoft.com/office/powerpoint/2010/main" val="1868597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95" y="342900"/>
            <a:ext cx="10353762" cy="970450"/>
          </a:xfrm>
        </p:spPr>
        <p:txBody>
          <a:bodyPr>
            <a:normAutofit fontScale="90000"/>
          </a:bodyPr>
          <a:lstStyle/>
          <a:p>
            <a:r>
              <a:rPr lang="en-GB" dirty="0" smtClean="0">
                <a:solidFill>
                  <a:srgbClr val="FFFF00"/>
                </a:solidFill>
              </a:rPr>
              <a:t>Beyond the Physical Archive: </a:t>
            </a:r>
            <a:br>
              <a:rPr lang="en-GB" dirty="0" smtClean="0">
                <a:solidFill>
                  <a:srgbClr val="FFFF00"/>
                </a:solidFill>
              </a:rPr>
            </a:br>
            <a:r>
              <a:rPr lang="en-GB" dirty="0" smtClean="0">
                <a:solidFill>
                  <a:srgbClr val="FFFF00"/>
                </a:solidFill>
              </a:rPr>
              <a:t>Newspaper Collections</a:t>
            </a:r>
            <a:endParaRPr lang="en-GB" dirty="0">
              <a:solidFill>
                <a:srgbClr val="FFFF00"/>
              </a:solidFill>
            </a:endParaRPr>
          </a:p>
        </p:txBody>
      </p:sp>
      <p:sp>
        <p:nvSpPr>
          <p:cNvPr id="3" name="Content Placeholder 2"/>
          <p:cNvSpPr>
            <a:spLocks noGrp="1"/>
          </p:cNvSpPr>
          <p:nvPr>
            <p:ph idx="1"/>
          </p:nvPr>
        </p:nvSpPr>
        <p:spPr>
          <a:xfrm>
            <a:off x="913795" y="1790700"/>
            <a:ext cx="10353762" cy="4318000"/>
          </a:xfrm>
        </p:spPr>
        <p:txBody>
          <a:bodyPr>
            <a:normAutofit fontScale="92500" lnSpcReduction="20000"/>
          </a:bodyPr>
          <a:lstStyle/>
          <a:p>
            <a:pPr marL="36900" indent="0">
              <a:buNone/>
            </a:pPr>
            <a:r>
              <a:rPr lang="en-GB" dirty="0" smtClean="0"/>
              <a:t>MOST COMPREHENSIVE (AND USEFUL FOR 20</a:t>
            </a:r>
            <a:r>
              <a:rPr lang="en-GB" baseline="30000" dirty="0" smtClean="0"/>
              <a:t>th</a:t>
            </a:r>
            <a:r>
              <a:rPr lang="en-GB" dirty="0" smtClean="0"/>
              <a:t>-CENTURY RESEARCH)</a:t>
            </a:r>
            <a:endParaRPr lang="en-GB" dirty="0"/>
          </a:p>
          <a:p>
            <a:r>
              <a:rPr lang="en-GB" dirty="0">
                <a:hlinkClick r:id="rId3"/>
              </a:rPr>
              <a:t>https://www.britishnewspaperarchive.co.uk</a:t>
            </a:r>
            <a:r>
              <a:rPr lang="en-GB" dirty="0" smtClean="0">
                <a:hlinkClick r:id="rId3"/>
              </a:rPr>
              <a:t>/</a:t>
            </a:r>
            <a:r>
              <a:rPr lang="en-GB" dirty="0" smtClean="0"/>
              <a:t> (personal subscription required)</a:t>
            </a:r>
          </a:p>
          <a:p>
            <a:endParaRPr lang="en-GB" dirty="0" smtClean="0"/>
          </a:p>
          <a:p>
            <a:pPr marL="36900" indent="0">
              <a:buNone/>
            </a:pPr>
            <a:r>
              <a:rPr lang="en-GB" dirty="0" smtClean="0"/>
              <a:t>USEFUL FOR 19</a:t>
            </a:r>
            <a:r>
              <a:rPr lang="en-GB" baseline="30000" dirty="0" smtClean="0"/>
              <a:t>th</a:t>
            </a:r>
            <a:r>
              <a:rPr lang="en-GB" dirty="0" smtClean="0"/>
              <a:t>-CENTURY RESEARCH</a:t>
            </a:r>
          </a:p>
          <a:p>
            <a:r>
              <a:rPr lang="en-GB" dirty="0" smtClean="0">
                <a:hlinkClick r:id="rId4"/>
              </a:rPr>
              <a:t>British Library Newspapers </a:t>
            </a:r>
            <a:r>
              <a:rPr lang="en-GB" dirty="0" smtClean="0"/>
              <a:t>via UWTSD</a:t>
            </a:r>
          </a:p>
          <a:p>
            <a:r>
              <a:rPr lang="en-GB" dirty="0"/>
              <a:t>Welsh Newspapers online via National Library of Wales – </a:t>
            </a:r>
            <a:r>
              <a:rPr lang="en-GB" dirty="0">
                <a:hlinkClick r:id="rId5"/>
              </a:rPr>
              <a:t>become a member (online-only option available)</a:t>
            </a:r>
            <a:endParaRPr lang="en-GB" dirty="0"/>
          </a:p>
          <a:p>
            <a:endParaRPr lang="en-GB" dirty="0"/>
          </a:p>
          <a:p>
            <a:pPr marL="36900" indent="0">
              <a:buNone/>
            </a:pPr>
            <a:r>
              <a:rPr lang="en-GB" dirty="0" smtClean="0"/>
              <a:t>USEFUL FOR 21</a:t>
            </a:r>
            <a:r>
              <a:rPr lang="en-GB" baseline="30000" dirty="0" smtClean="0"/>
              <a:t>st</a:t>
            </a:r>
            <a:r>
              <a:rPr lang="en-GB" dirty="0" smtClean="0"/>
              <a:t>-CENTURY RESEARCH</a:t>
            </a:r>
          </a:p>
          <a:p>
            <a:r>
              <a:rPr lang="en-GB" dirty="0" err="1" smtClean="0">
                <a:hlinkClick r:id="rId6"/>
              </a:rPr>
              <a:t>Newsbank</a:t>
            </a:r>
            <a:r>
              <a:rPr lang="en-GB" dirty="0" smtClean="0">
                <a:hlinkClick r:id="rId6"/>
              </a:rPr>
              <a:t> </a:t>
            </a:r>
            <a:r>
              <a:rPr lang="en-GB" dirty="0" smtClean="0"/>
              <a:t>via UWTSD</a:t>
            </a:r>
          </a:p>
          <a:p>
            <a:pPr marL="36900" indent="0">
              <a:buNone/>
            </a:pPr>
            <a:endParaRPr lang="en-GB" dirty="0" smtClean="0"/>
          </a:p>
          <a:p>
            <a:pPr marL="36900" indent="0" algn="r">
              <a:buNone/>
            </a:pPr>
            <a:r>
              <a:rPr lang="en-GB" dirty="0" smtClean="0"/>
              <a:t>Also: </a:t>
            </a:r>
            <a:r>
              <a:rPr lang="en-GB" i="1" dirty="0" smtClean="0"/>
              <a:t>New York Times </a:t>
            </a:r>
            <a:r>
              <a:rPr lang="en-GB" dirty="0" smtClean="0"/>
              <a:t>has an excellent user-friendly archive available to subscribers</a:t>
            </a:r>
          </a:p>
          <a:p>
            <a:pPr marL="36900" indent="0">
              <a:buNone/>
            </a:pPr>
            <a:endParaRPr lang="en-GB" dirty="0" smtClean="0"/>
          </a:p>
          <a:p>
            <a:endParaRPr lang="en-GB" dirty="0"/>
          </a:p>
          <a:p>
            <a:endParaRPr lang="en-GB" dirty="0" smtClean="0"/>
          </a:p>
          <a:p>
            <a:endParaRPr lang="en-GB" dirty="0"/>
          </a:p>
        </p:txBody>
      </p:sp>
    </p:spTree>
    <p:extLst>
      <p:ext uri="{BB962C8B-B14F-4D97-AF65-F5344CB8AC3E}">
        <p14:creationId xmlns:p14="http://schemas.microsoft.com/office/powerpoint/2010/main" val="11376331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9495" y="200575"/>
            <a:ext cx="10353762" cy="970450"/>
          </a:xfrm>
        </p:spPr>
        <p:txBody>
          <a:bodyPr>
            <a:normAutofit fontScale="90000"/>
          </a:bodyPr>
          <a:lstStyle/>
          <a:p>
            <a:r>
              <a:rPr lang="en-GB" dirty="0" smtClean="0"/>
              <a:t>National Library of Wales – Digital Collections</a:t>
            </a:r>
            <a:endParaRPr lang="en-GB" dirty="0"/>
          </a:p>
        </p:txBody>
      </p:sp>
      <p:sp>
        <p:nvSpPr>
          <p:cNvPr id="3" name="Content Placeholder 2"/>
          <p:cNvSpPr>
            <a:spLocks noGrp="1"/>
          </p:cNvSpPr>
          <p:nvPr>
            <p:ph idx="1"/>
          </p:nvPr>
        </p:nvSpPr>
        <p:spPr/>
        <p:txBody>
          <a:bodyPr>
            <a:normAutofit/>
          </a:bodyPr>
          <a:lstStyle/>
          <a:p>
            <a:pPr marL="36900" indent="0">
              <a:buNone/>
            </a:pPr>
            <a:endParaRPr lang="en-GB" dirty="0"/>
          </a:p>
          <a:p>
            <a:endParaRPr lang="en-GB" dirty="0" smtClean="0"/>
          </a:p>
          <a:p>
            <a:endParaRPr lang="en-GB" dirty="0"/>
          </a:p>
        </p:txBody>
      </p:sp>
      <p:pic>
        <p:nvPicPr>
          <p:cNvPr id="4" name="Picture 3"/>
          <p:cNvPicPr>
            <a:picLocks noChangeAspect="1"/>
          </p:cNvPicPr>
          <p:nvPr/>
        </p:nvPicPr>
        <p:blipFill rotWithShape="1">
          <a:blip r:embed="rId3"/>
          <a:srcRect l="27084" t="22787" r="4167" b="36849"/>
          <a:stretch/>
        </p:blipFill>
        <p:spPr>
          <a:xfrm>
            <a:off x="1899676" y="1414949"/>
            <a:ext cx="8382000" cy="3937000"/>
          </a:xfrm>
          <a:prstGeom prst="rect">
            <a:avLst/>
          </a:prstGeom>
        </p:spPr>
      </p:pic>
      <p:sp>
        <p:nvSpPr>
          <p:cNvPr id="5" name="Rectangle 4"/>
          <p:cNvSpPr/>
          <p:nvPr/>
        </p:nvSpPr>
        <p:spPr>
          <a:xfrm>
            <a:off x="1696476" y="5728707"/>
            <a:ext cx="8788400" cy="646331"/>
          </a:xfrm>
          <a:prstGeom prst="rect">
            <a:avLst/>
          </a:prstGeom>
        </p:spPr>
        <p:txBody>
          <a:bodyPr wrap="square">
            <a:spAutoFit/>
          </a:bodyPr>
          <a:lstStyle/>
          <a:p>
            <a:pPr marL="36900" indent="0">
              <a:buNone/>
            </a:pPr>
            <a:r>
              <a:rPr lang="en-GB" dirty="0">
                <a:hlinkClick r:id="rId4"/>
              </a:rPr>
              <a:t>https://</a:t>
            </a:r>
            <a:r>
              <a:rPr lang="en-GB" dirty="0" smtClean="0">
                <a:hlinkClick r:id="rId4"/>
              </a:rPr>
              <a:t>www.library.wales/visit/before-your-visit/readers-ticket</a:t>
            </a:r>
            <a:endParaRPr lang="en-GB" dirty="0" smtClean="0"/>
          </a:p>
          <a:p>
            <a:pPr marL="36900" indent="0">
              <a:buNone/>
            </a:pPr>
            <a:endParaRPr lang="en-GB" dirty="0"/>
          </a:p>
        </p:txBody>
      </p:sp>
    </p:spTree>
    <p:extLst>
      <p:ext uri="{BB962C8B-B14F-4D97-AF65-F5344CB8AC3E}">
        <p14:creationId xmlns:p14="http://schemas.microsoft.com/office/powerpoint/2010/main" val="40304156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95" y="241300"/>
            <a:ext cx="10353762" cy="970450"/>
          </a:xfrm>
        </p:spPr>
        <p:txBody>
          <a:bodyPr>
            <a:normAutofit/>
          </a:bodyPr>
          <a:lstStyle/>
          <a:p>
            <a:r>
              <a:rPr lang="en-GB" dirty="0" smtClean="0"/>
              <a:t>National Library of Wales – Manuscripts</a:t>
            </a:r>
            <a:endParaRPr lang="en-GB" dirty="0"/>
          </a:p>
        </p:txBody>
      </p:sp>
      <p:sp>
        <p:nvSpPr>
          <p:cNvPr id="3" name="Content Placeholder 2"/>
          <p:cNvSpPr>
            <a:spLocks noGrp="1"/>
          </p:cNvSpPr>
          <p:nvPr>
            <p:ph idx="1"/>
          </p:nvPr>
        </p:nvSpPr>
        <p:spPr>
          <a:xfrm>
            <a:off x="913795" y="1732449"/>
            <a:ext cx="3061305" cy="4058751"/>
          </a:xfrm>
        </p:spPr>
        <p:txBody>
          <a:bodyPr>
            <a:normAutofit/>
          </a:bodyPr>
          <a:lstStyle/>
          <a:p>
            <a:pPr marL="36900" indent="0">
              <a:buNone/>
            </a:pPr>
            <a:r>
              <a:rPr lang="en-GB" dirty="0" smtClean="0">
                <a:hlinkClick r:id="rId3"/>
              </a:rPr>
              <a:t>https</a:t>
            </a:r>
            <a:r>
              <a:rPr lang="en-GB" dirty="0">
                <a:hlinkClick r:id="rId3"/>
              </a:rPr>
              <a:t>://</a:t>
            </a:r>
            <a:r>
              <a:rPr lang="en-GB" dirty="0" smtClean="0">
                <a:hlinkClick r:id="rId3"/>
              </a:rPr>
              <a:t>www.library.wales/discover/digital-gallery/manuscripts/the-middle-ages</a:t>
            </a:r>
            <a:endParaRPr lang="en-GB" dirty="0" smtClean="0"/>
          </a:p>
          <a:p>
            <a:pPr marL="36900" indent="0">
              <a:buNone/>
            </a:pPr>
            <a:endParaRPr lang="en-GB" dirty="0"/>
          </a:p>
        </p:txBody>
      </p:sp>
      <p:pic>
        <p:nvPicPr>
          <p:cNvPr id="5" name="Picture 4"/>
          <p:cNvPicPr>
            <a:picLocks noChangeAspect="1"/>
          </p:cNvPicPr>
          <p:nvPr/>
        </p:nvPicPr>
        <p:blipFill rotWithShape="1">
          <a:blip r:embed="rId4"/>
          <a:srcRect l="12187" t="10704" r="12918" b="1492"/>
          <a:stretch/>
        </p:blipFill>
        <p:spPr>
          <a:xfrm>
            <a:off x="4419600" y="1211750"/>
            <a:ext cx="6157991" cy="5549900"/>
          </a:xfrm>
          <a:prstGeom prst="rect">
            <a:avLst/>
          </a:prstGeom>
        </p:spPr>
      </p:pic>
    </p:spTree>
    <p:extLst>
      <p:ext uri="{BB962C8B-B14F-4D97-AF65-F5344CB8AC3E}">
        <p14:creationId xmlns:p14="http://schemas.microsoft.com/office/powerpoint/2010/main" val="7721626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95" y="447716"/>
            <a:ext cx="10353762" cy="970450"/>
          </a:xfrm>
        </p:spPr>
        <p:txBody>
          <a:bodyPr/>
          <a:lstStyle/>
          <a:p>
            <a:r>
              <a:rPr lang="en-GB" dirty="0" err="1"/>
              <a:t>Bibliothèque</a:t>
            </a:r>
            <a:r>
              <a:rPr lang="en-GB" dirty="0"/>
              <a:t> </a:t>
            </a:r>
            <a:r>
              <a:rPr lang="en-GB" dirty="0" err="1" smtClean="0"/>
              <a:t>Nationale</a:t>
            </a:r>
            <a:r>
              <a:rPr lang="en-GB" dirty="0" smtClean="0"/>
              <a:t>, Paris</a:t>
            </a:r>
            <a:endParaRPr lang="en-GB"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rotWithShape="1">
          <a:blip r:embed="rId3"/>
          <a:srcRect t="11819" r="1291" b="11064"/>
          <a:stretch/>
        </p:blipFill>
        <p:spPr>
          <a:xfrm>
            <a:off x="1858297" y="1677883"/>
            <a:ext cx="8288186" cy="5180117"/>
          </a:xfrm>
          <a:prstGeom prst="rect">
            <a:avLst/>
          </a:prstGeom>
        </p:spPr>
      </p:pic>
      <p:sp>
        <p:nvSpPr>
          <p:cNvPr id="6" name="Rectangle 5"/>
          <p:cNvSpPr/>
          <p:nvPr/>
        </p:nvSpPr>
        <p:spPr>
          <a:xfrm>
            <a:off x="1858296" y="4070555"/>
            <a:ext cx="1386349" cy="2862322"/>
          </a:xfrm>
          <a:prstGeom prst="rect">
            <a:avLst/>
          </a:prstGeom>
        </p:spPr>
        <p:txBody>
          <a:bodyPr wrap="square">
            <a:spAutoFit/>
          </a:bodyPr>
          <a:lstStyle/>
          <a:p>
            <a:r>
              <a:rPr lang="en-GB" dirty="0">
                <a:hlinkClick r:id="rId4"/>
              </a:rPr>
              <a:t>https://</a:t>
            </a:r>
            <a:r>
              <a:rPr lang="en-GB" dirty="0" smtClean="0">
                <a:hlinkClick r:id="rId4"/>
              </a:rPr>
              <a:t>manuscrits-france-angleterre.org/polonsky/en/content/accueil-en?mode=desktop</a:t>
            </a:r>
            <a:endParaRPr lang="en-GB" dirty="0" smtClean="0"/>
          </a:p>
          <a:p>
            <a:endParaRPr lang="en-GB" dirty="0"/>
          </a:p>
        </p:txBody>
      </p:sp>
    </p:spTree>
    <p:extLst>
      <p:ext uri="{BB962C8B-B14F-4D97-AF65-F5344CB8AC3E}">
        <p14:creationId xmlns:p14="http://schemas.microsoft.com/office/powerpoint/2010/main" val="4062589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95" y="100407"/>
            <a:ext cx="10353762" cy="970450"/>
          </a:xfrm>
        </p:spPr>
        <p:txBody>
          <a:bodyPr/>
          <a:lstStyle/>
          <a:p>
            <a:r>
              <a:rPr lang="en-GB" dirty="0" smtClean="0"/>
              <a:t>Vatican</a:t>
            </a:r>
            <a:endParaRPr lang="en-GB" dirty="0"/>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rotWithShape="1">
          <a:blip r:embed="rId3"/>
          <a:srcRect l="7258" t="13332" r="2500" b="5316"/>
          <a:stretch/>
        </p:blipFill>
        <p:spPr>
          <a:xfrm>
            <a:off x="2359334" y="1379715"/>
            <a:ext cx="7462684" cy="5381935"/>
          </a:xfrm>
          <a:prstGeom prst="rect">
            <a:avLst/>
          </a:prstGeom>
        </p:spPr>
      </p:pic>
      <p:sp>
        <p:nvSpPr>
          <p:cNvPr id="5" name="Rectangle 4"/>
          <p:cNvSpPr/>
          <p:nvPr/>
        </p:nvSpPr>
        <p:spPr>
          <a:xfrm>
            <a:off x="517797" y="3901684"/>
            <a:ext cx="1075029" cy="1200329"/>
          </a:xfrm>
          <a:prstGeom prst="rect">
            <a:avLst/>
          </a:prstGeom>
        </p:spPr>
        <p:txBody>
          <a:bodyPr wrap="square">
            <a:spAutoFit/>
          </a:bodyPr>
          <a:lstStyle/>
          <a:p>
            <a:r>
              <a:rPr lang="en-GB" dirty="0">
                <a:hlinkClick r:id="rId4"/>
              </a:rPr>
              <a:t>https://digi.vatlib.it</a:t>
            </a:r>
            <a:r>
              <a:rPr lang="en-GB" dirty="0" smtClean="0">
                <a:hlinkClick r:id="rId4"/>
              </a:rPr>
              <a:t>/</a:t>
            </a:r>
            <a:endParaRPr lang="en-GB" dirty="0" smtClean="0"/>
          </a:p>
          <a:p>
            <a:endParaRPr lang="en-GB" dirty="0"/>
          </a:p>
        </p:txBody>
      </p:sp>
    </p:spTree>
    <p:extLst>
      <p:ext uri="{BB962C8B-B14F-4D97-AF65-F5344CB8AC3E}">
        <p14:creationId xmlns:p14="http://schemas.microsoft.com/office/powerpoint/2010/main" val="19681909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Bodelian</a:t>
            </a:r>
            <a:r>
              <a:rPr lang="en-GB" dirty="0" smtClean="0"/>
              <a:t> Library, University of Oxford</a:t>
            </a:r>
            <a:endParaRPr lang="en-GB" dirty="0"/>
          </a:p>
        </p:txBody>
      </p:sp>
      <p:sp>
        <p:nvSpPr>
          <p:cNvPr id="3" name="Content Placeholder 2"/>
          <p:cNvSpPr>
            <a:spLocks noGrp="1"/>
          </p:cNvSpPr>
          <p:nvPr>
            <p:ph idx="1"/>
          </p:nvPr>
        </p:nvSpPr>
        <p:spPr>
          <a:xfrm>
            <a:off x="393095" y="1904099"/>
            <a:ext cx="2350105" cy="4058751"/>
          </a:xfrm>
        </p:spPr>
        <p:txBody>
          <a:bodyPr/>
          <a:lstStyle/>
          <a:p>
            <a:r>
              <a:rPr lang="en-GB" dirty="0">
                <a:hlinkClick r:id="rId3"/>
              </a:rPr>
              <a:t>https://digital.bodleian.ox.ac.uk</a:t>
            </a:r>
            <a:r>
              <a:rPr lang="en-GB" dirty="0" smtClean="0">
                <a:hlinkClick r:id="rId3"/>
              </a:rPr>
              <a:t>/</a:t>
            </a:r>
            <a:endParaRPr lang="en-GB" dirty="0" smtClean="0"/>
          </a:p>
          <a:p>
            <a:endParaRPr lang="en-GB" dirty="0"/>
          </a:p>
        </p:txBody>
      </p:sp>
      <p:pic>
        <p:nvPicPr>
          <p:cNvPr id="4" name="Picture 3"/>
          <p:cNvPicPr>
            <a:picLocks noChangeAspect="1"/>
          </p:cNvPicPr>
          <p:nvPr/>
        </p:nvPicPr>
        <p:blipFill rotWithShape="1">
          <a:blip r:embed="rId4"/>
          <a:srcRect t="13414" r="1563" b="-405"/>
          <a:stretch/>
        </p:blipFill>
        <p:spPr>
          <a:xfrm>
            <a:off x="2743200" y="1761532"/>
            <a:ext cx="7052546" cy="4791253"/>
          </a:xfrm>
          <a:prstGeom prst="rect">
            <a:avLst/>
          </a:prstGeom>
        </p:spPr>
      </p:pic>
    </p:spTree>
    <p:extLst>
      <p:ext uri="{BB962C8B-B14F-4D97-AF65-F5344CB8AC3E}">
        <p14:creationId xmlns:p14="http://schemas.microsoft.com/office/powerpoint/2010/main" val="16651417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effectLst/>
              </a:rPr>
              <a:t>Parker Library at Corpus Christi College, </a:t>
            </a:r>
            <a:r>
              <a:rPr lang="en-GB" dirty="0" smtClean="0">
                <a:effectLst/>
              </a:rPr>
              <a:t/>
            </a:r>
            <a:br>
              <a:rPr lang="en-GB" dirty="0" smtClean="0">
                <a:effectLst/>
              </a:rPr>
            </a:br>
            <a:r>
              <a:rPr lang="en-GB" dirty="0" smtClean="0">
                <a:effectLst/>
              </a:rPr>
              <a:t>University of Cambridge</a:t>
            </a:r>
            <a:endParaRPr lang="en-GB" dirty="0"/>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rotWithShape="1">
          <a:blip r:embed="rId3"/>
          <a:srcRect t="13029" r="-644" b="4713"/>
          <a:stretch/>
        </p:blipFill>
        <p:spPr>
          <a:xfrm>
            <a:off x="2595716" y="1732449"/>
            <a:ext cx="7639664" cy="4995165"/>
          </a:xfrm>
          <a:prstGeom prst="rect">
            <a:avLst/>
          </a:prstGeom>
        </p:spPr>
      </p:pic>
      <p:sp>
        <p:nvSpPr>
          <p:cNvPr id="5" name="Rectangle 4"/>
          <p:cNvSpPr/>
          <p:nvPr/>
        </p:nvSpPr>
        <p:spPr>
          <a:xfrm>
            <a:off x="224315" y="3860699"/>
            <a:ext cx="2371402" cy="923330"/>
          </a:xfrm>
          <a:prstGeom prst="rect">
            <a:avLst/>
          </a:prstGeom>
        </p:spPr>
        <p:txBody>
          <a:bodyPr wrap="square">
            <a:spAutoFit/>
          </a:bodyPr>
          <a:lstStyle/>
          <a:p>
            <a:r>
              <a:rPr lang="en-GB" dirty="0">
                <a:hlinkClick r:id="rId4"/>
              </a:rPr>
              <a:t>https://parker.stanford.edu/parker</a:t>
            </a:r>
            <a:r>
              <a:rPr lang="en-GB" dirty="0" smtClean="0">
                <a:hlinkClick r:id="rId4"/>
              </a:rPr>
              <a:t>/</a:t>
            </a:r>
            <a:endParaRPr lang="en-GB" dirty="0" smtClean="0"/>
          </a:p>
          <a:p>
            <a:endParaRPr lang="en-GB" dirty="0"/>
          </a:p>
        </p:txBody>
      </p:sp>
    </p:spTree>
    <p:extLst>
      <p:ext uri="{BB962C8B-B14F-4D97-AF65-F5344CB8AC3E}">
        <p14:creationId xmlns:p14="http://schemas.microsoft.com/office/powerpoint/2010/main" val="9228783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Modern Record Centre, University of Warwick</a:t>
            </a:r>
            <a:endParaRPr lang="en-GB" dirty="0"/>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rotWithShape="1">
          <a:blip r:embed="rId3"/>
          <a:srcRect l="7917" t="14323" r="8542" b="32943"/>
          <a:stretch/>
        </p:blipFill>
        <p:spPr>
          <a:xfrm>
            <a:off x="584200" y="1816098"/>
            <a:ext cx="8626154" cy="4356100"/>
          </a:xfrm>
          <a:prstGeom prst="rect">
            <a:avLst/>
          </a:prstGeom>
        </p:spPr>
      </p:pic>
      <p:pic>
        <p:nvPicPr>
          <p:cNvPr id="5" name="Picture 4"/>
          <p:cNvPicPr>
            <a:picLocks noChangeAspect="1"/>
          </p:cNvPicPr>
          <p:nvPr/>
        </p:nvPicPr>
        <p:blipFill rotWithShape="1">
          <a:blip r:embed="rId4"/>
          <a:srcRect l="9688" t="38542" r="64270" b="30469"/>
          <a:stretch/>
        </p:blipFill>
        <p:spPr>
          <a:xfrm>
            <a:off x="6035354" y="3004648"/>
            <a:ext cx="3175000" cy="3022600"/>
          </a:xfrm>
          <a:prstGeom prst="rect">
            <a:avLst/>
          </a:prstGeom>
        </p:spPr>
      </p:pic>
      <p:sp>
        <p:nvSpPr>
          <p:cNvPr id="6" name="Rectangle 5"/>
          <p:cNvSpPr/>
          <p:nvPr/>
        </p:nvSpPr>
        <p:spPr>
          <a:xfrm flipH="1">
            <a:off x="9539949" y="2171701"/>
            <a:ext cx="1435100" cy="2031325"/>
          </a:xfrm>
          <a:prstGeom prst="rect">
            <a:avLst/>
          </a:prstGeom>
        </p:spPr>
        <p:txBody>
          <a:bodyPr wrap="square">
            <a:spAutoFit/>
          </a:bodyPr>
          <a:lstStyle/>
          <a:p>
            <a:r>
              <a:rPr lang="en-GB" dirty="0"/>
              <a:t>https://warwick.ac.uk/services/library/mrc/archives_online/archivesonline/</a:t>
            </a:r>
          </a:p>
        </p:txBody>
      </p:sp>
    </p:spTree>
    <p:extLst>
      <p:ext uri="{BB962C8B-B14F-4D97-AF65-F5344CB8AC3E}">
        <p14:creationId xmlns:p14="http://schemas.microsoft.com/office/powerpoint/2010/main" val="16453996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Library of Congress</a:t>
            </a:r>
            <a:endParaRPr lang="en-GB" dirty="0"/>
          </a:p>
        </p:txBody>
      </p:sp>
      <p:sp>
        <p:nvSpPr>
          <p:cNvPr id="3" name="Content Placeholder 2"/>
          <p:cNvSpPr>
            <a:spLocks noGrp="1"/>
          </p:cNvSpPr>
          <p:nvPr>
            <p:ph idx="1"/>
          </p:nvPr>
        </p:nvSpPr>
        <p:spPr>
          <a:xfrm>
            <a:off x="382853" y="1754085"/>
            <a:ext cx="2419340" cy="4058751"/>
          </a:xfrm>
        </p:spPr>
        <p:txBody>
          <a:bodyPr/>
          <a:lstStyle/>
          <a:p>
            <a:r>
              <a:rPr lang="en-GB" dirty="0">
                <a:hlinkClick r:id="rId3"/>
              </a:rPr>
              <a:t>https://www.loc.gov/collections</a:t>
            </a:r>
            <a:r>
              <a:rPr lang="en-GB" dirty="0" smtClean="0">
                <a:hlinkClick r:id="rId3"/>
              </a:rPr>
              <a:t>/</a:t>
            </a:r>
            <a:endParaRPr lang="en-GB" dirty="0" smtClean="0"/>
          </a:p>
          <a:p>
            <a:endParaRPr lang="en-GB" dirty="0"/>
          </a:p>
        </p:txBody>
      </p:sp>
      <p:sp>
        <p:nvSpPr>
          <p:cNvPr id="4" name="Title 1"/>
          <p:cNvSpPr txBox="1">
            <a:spLocks/>
          </p:cNvSpPr>
          <p:nvPr/>
        </p:nvSpPr>
        <p:spPr>
          <a:xfrm>
            <a:off x="913795" y="2791374"/>
            <a:ext cx="10353762" cy="970450"/>
          </a:xfrm>
          <a:prstGeom prst="rect">
            <a:avLst/>
          </a:prstGeom>
          <a:effectLst>
            <a:outerShdw blurRad="25400" dir="17880000">
              <a:srgbClr val="000000">
                <a:alpha val="46000"/>
              </a:srgbClr>
            </a:outerShdw>
          </a:effectLst>
        </p:spPr>
        <p:txBody>
          <a:bodyPr vert="horz" lIns="91440" tIns="45720" rIns="91440" bIns="45720" rtlCol="0" anchor="ctr">
            <a:normAutofit/>
          </a:bodyPr>
          <a:lstStyle>
            <a:lvl1pPr algn="ctr" defTabSz="457200" rtl="0" eaLnBrk="1" latinLnBrk="0" hangingPunct="1">
              <a:spcBef>
                <a:spcPct val="0"/>
              </a:spcBef>
              <a:buNone/>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en-GB" dirty="0"/>
          </a:p>
        </p:txBody>
      </p:sp>
      <p:pic>
        <p:nvPicPr>
          <p:cNvPr id="6" name="Picture 5"/>
          <p:cNvPicPr>
            <a:picLocks noChangeAspect="1"/>
          </p:cNvPicPr>
          <p:nvPr/>
        </p:nvPicPr>
        <p:blipFill rotWithShape="1">
          <a:blip r:embed="rId4"/>
          <a:srcRect l="13646" t="11458" r="17188" b="3515"/>
          <a:stretch/>
        </p:blipFill>
        <p:spPr>
          <a:xfrm>
            <a:off x="3588776" y="1754085"/>
            <a:ext cx="5003800" cy="4920906"/>
          </a:xfrm>
          <a:prstGeom prst="rect">
            <a:avLst/>
          </a:prstGeom>
        </p:spPr>
      </p:pic>
    </p:spTree>
    <p:extLst>
      <p:ext uri="{BB962C8B-B14F-4D97-AF65-F5344CB8AC3E}">
        <p14:creationId xmlns:p14="http://schemas.microsoft.com/office/powerpoint/2010/main" val="295126507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t>External Resources</a:t>
            </a:r>
            <a:endParaRPr lang="en-GB" dirty="0"/>
          </a:p>
        </p:txBody>
      </p:sp>
      <p:sp>
        <p:nvSpPr>
          <p:cNvPr id="3" name="Content Placeholder 2"/>
          <p:cNvSpPr>
            <a:spLocks noGrp="1"/>
          </p:cNvSpPr>
          <p:nvPr>
            <p:ph idx="1"/>
          </p:nvPr>
        </p:nvSpPr>
        <p:spPr>
          <a:xfrm>
            <a:off x="774095" y="1775952"/>
            <a:ext cx="3321655" cy="4058751"/>
          </a:xfrm>
        </p:spPr>
        <p:txBody>
          <a:bodyPr/>
          <a:lstStyle/>
          <a:p>
            <a:r>
              <a:rPr lang="en-GB" sz="3200" dirty="0">
                <a:hlinkClick r:id="rId3"/>
              </a:rPr>
              <a:t>https://www.biodiversitylibrary.org</a:t>
            </a:r>
            <a:r>
              <a:rPr lang="en-GB" sz="3200" dirty="0" smtClean="0">
                <a:hlinkClick r:id="rId3"/>
              </a:rPr>
              <a:t>/</a:t>
            </a:r>
            <a:endParaRPr lang="en-GB" sz="3200" dirty="0" smtClean="0"/>
          </a:p>
          <a:p>
            <a:r>
              <a:rPr lang="en-GB" sz="3200" dirty="0" smtClean="0">
                <a:hlinkClick r:id="rId4"/>
              </a:rPr>
              <a:t>www.archive.org</a:t>
            </a:r>
            <a:endParaRPr lang="en-GB" sz="3200" dirty="0" smtClean="0"/>
          </a:p>
          <a:p>
            <a:endParaRPr lang="en-GB" sz="4000" dirty="0" smtClean="0"/>
          </a:p>
          <a:p>
            <a:endParaRPr lang="en-GB" dirty="0"/>
          </a:p>
        </p:txBody>
      </p:sp>
      <p:pic>
        <p:nvPicPr>
          <p:cNvPr id="6" name="Picture 5"/>
          <p:cNvPicPr>
            <a:picLocks noChangeAspect="1"/>
          </p:cNvPicPr>
          <p:nvPr/>
        </p:nvPicPr>
        <p:blipFill>
          <a:blip r:embed="rId5"/>
          <a:stretch>
            <a:fillRect/>
          </a:stretch>
        </p:blipFill>
        <p:spPr>
          <a:xfrm>
            <a:off x="5038978" y="1775952"/>
            <a:ext cx="6307050" cy="4159135"/>
          </a:xfrm>
          <a:prstGeom prst="rect">
            <a:avLst/>
          </a:prstGeom>
        </p:spPr>
      </p:pic>
      <p:pic>
        <p:nvPicPr>
          <p:cNvPr id="7" name="Picture 6"/>
          <p:cNvPicPr>
            <a:picLocks noChangeAspect="1"/>
          </p:cNvPicPr>
          <p:nvPr/>
        </p:nvPicPr>
        <p:blipFill>
          <a:blip r:embed="rId6"/>
          <a:stretch>
            <a:fillRect/>
          </a:stretch>
        </p:blipFill>
        <p:spPr>
          <a:xfrm>
            <a:off x="10003257" y="0"/>
            <a:ext cx="2037843" cy="3479800"/>
          </a:xfrm>
          <a:prstGeom prst="rect">
            <a:avLst/>
          </a:prstGeom>
        </p:spPr>
      </p:pic>
    </p:spTree>
    <p:extLst>
      <p:ext uri="{BB962C8B-B14F-4D97-AF65-F5344CB8AC3E}">
        <p14:creationId xmlns:p14="http://schemas.microsoft.com/office/powerpoint/2010/main" val="3258930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95" y="1732449"/>
            <a:ext cx="10353762" cy="2552700"/>
          </a:xfrm>
        </p:spPr>
        <p:txBody>
          <a:bodyPr>
            <a:normAutofit/>
          </a:bodyPr>
          <a:lstStyle/>
          <a:p>
            <a:r>
              <a:rPr lang="en-GB" dirty="0" smtClean="0"/>
              <a:t>PART FOUR: </a:t>
            </a:r>
            <a:br>
              <a:rPr lang="en-GB" dirty="0" smtClean="0"/>
            </a:br>
            <a:r>
              <a:rPr lang="en-GB" dirty="0" smtClean="0"/>
              <a:t>THINKING CRITICALLY ABOUT ARCHIVES</a:t>
            </a:r>
            <a:endParaRPr lang="en-GB" dirty="0"/>
          </a:p>
        </p:txBody>
      </p:sp>
      <p:sp>
        <p:nvSpPr>
          <p:cNvPr id="3" name="Content Placeholder 2"/>
          <p:cNvSpPr>
            <a:spLocks noGrp="1"/>
          </p:cNvSpPr>
          <p:nvPr>
            <p:ph idx="1"/>
          </p:nvPr>
        </p:nvSpPr>
        <p:spPr/>
        <p:txBody>
          <a:bodyPr/>
          <a:lstStyle/>
          <a:p>
            <a:endParaRPr lang="en-GB" dirty="0"/>
          </a:p>
        </p:txBody>
      </p:sp>
    </p:spTree>
    <p:extLst>
      <p:ext uri="{BB962C8B-B14F-4D97-AF65-F5344CB8AC3E}">
        <p14:creationId xmlns:p14="http://schemas.microsoft.com/office/powerpoint/2010/main" val="166414164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7374194" y="1415845"/>
            <a:ext cx="3979606" cy="4761118"/>
          </a:xfrm>
        </p:spPr>
        <p:txBody>
          <a:bodyPr/>
          <a:lstStyle/>
          <a:p>
            <a:r>
              <a:rPr lang="en-GB" sz="4800" dirty="0" smtClean="0">
                <a:solidFill>
                  <a:srgbClr val="FFFF00"/>
                </a:solidFill>
              </a:rPr>
              <a:t>Are libraries and archives ‘neutral, apolitical spaces’?</a:t>
            </a:r>
            <a:r>
              <a:rPr lang="en-GB" dirty="0" smtClean="0">
                <a:solidFill>
                  <a:srgbClr val="FFFF00"/>
                </a:solidFill>
              </a:rPr>
              <a:t>? </a:t>
            </a:r>
            <a:endParaRPr lang="en-GB" dirty="0">
              <a:solidFill>
                <a:srgbClr val="FFFF00"/>
              </a:solidFill>
            </a:endParaRPr>
          </a:p>
        </p:txBody>
      </p:sp>
      <p:pic>
        <p:nvPicPr>
          <p:cNvPr id="5" name="Picture 4"/>
          <p:cNvPicPr>
            <a:picLocks noChangeAspect="1"/>
          </p:cNvPicPr>
          <p:nvPr/>
        </p:nvPicPr>
        <p:blipFill rotWithShape="1">
          <a:blip r:embed="rId3"/>
          <a:srcRect l="28240" t="13100" r="34480" b="24189"/>
          <a:stretch/>
        </p:blipFill>
        <p:spPr>
          <a:xfrm>
            <a:off x="963560" y="94225"/>
            <a:ext cx="5132440" cy="6636775"/>
          </a:xfrm>
          <a:prstGeom prst="rect">
            <a:avLst/>
          </a:prstGeom>
        </p:spPr>
      </p:pic>
    </p:spTree>
    <p:extLst>
      <p:ext uri="{BB962C8B-B14F-4D97-AF65-F5344CB8AC3E}">
        <p14:creationId xmlns:p14="http://schemas.microsoft.com/office/powerpoint/2010/main" val="206003382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solidFill>
                  <a:schemeClr val="tx1"/>
                </a:solidFill>
                <a:latin typeface="Centaur" panose="02030504050205020304" pitchFamily="18" charset="0"/>
              </a:rPr>
              <a:t>POLITICS OF ARCHIVES</a:t>
            </a:r>
            <a:endParaRPr lang="en-GB" dirty="0">
              <a:solidFill>
                <a:schemeClr val="tx1"/>
              </a:solidFill>
              <a:latin typeface="Centaur" panose="02030504050205020304" pitchFamily="18" charset="0"/>
            </a:endParaRPr>
          </a:p>
        </p:txBody>
      </p:sp>
      <p:sp>
        <p:nvSpPr>
          <p:cNvPr id="4" name="Content Placeholder 3"/>
          <p:cNvSpPr>
            <a:spLocks noGrp="1"/>
          </p:cNvSpPr>
          <p:nvPr>
            <p:ph idx="1"/>
          </p:nvPr>
        </p:nvSpPr>
        <p:spPr>
          <a:xfrm>
            <a:off x="913795" y="1580050"/>
            <a:ext cx="10515600" cy="5381087"/>
          </a:xfrm>
        </p:spPr>
        <p:txBody>
          <a:bodyPr>
            <a:normAutofit/>
          </a:bodyPr>
          <a:lstStyle/>
          <a:p>
            <a:pPr marL="0" indent="0">
              <a:buNone/>
            </a:pPr>
            <a:endParaRPr lang="en-GB" sz="3600" dirty="0">
              <a:solidFill>
                <a:schemeClr val="bg1"/>
              </a:solidFill>
              <a:latin typeface="Centaur" panose="02030504050205020304" pitchFamily="18" charset="0"/>
            </a:endParaRPr>
          </a:p>
          <a:p>
            <a:r>
              <a:rPr lang="en-GB" sz="3600" dirty="0" smtClean="0">
                <a:solidFill>
                  <a:srgbClr val="FFFF00"/>
                </a:solidFill>
                <a:latin typeface="Centaur" panose="02030504050205020304" pitchFamily="18" charset="0"/>
              </a:rPr>
              <a:t>What political issues might be involved in, or related to, archiving and archives?</a:t>
            </a:r>
          </a:p>
          <a:p>
            <a:endParaRPr lang="en-GB" sz="3600" dirty="0">
              <a:solidFill>
                <a:srgbClr val="FFFF00"/>
              </a:solidFill>
              <a:latin typeface="Centaur" panose="02030504050205020304" pitchFamily="18" charset="0"/>
            </a:endParaRPr>
          </a:p>
          <a:p>
            <a:r>
              <a:rPr lang="en-GB" sz="3600" dirty="0" smtClean="0">
                <a:solidFill>
                  <a:srgbClr val="FFFF00"/>
                </a:solidFill>
                <a:latin typeface="Centaur" panose="02030504050205020304" pitchFamily="18" charset="0"/>
              </a:rPr>
              <a:t>What political, economic or technological issues might impact upon archives and their contemporary status?</a:t>
            </a:r>
          </a:p>
          <a:p>
            <a:endParaRPr lang="en-GB" dirty="0">
              <a:solidFill>
                <a:srgbClr val="FFFF00"/>
              </a:solidFill>
              <a:latin typeface="Centaur" panose="02030504050205020304" pitchFamily="18" charset="0"/>
            </a:endParaRPr>
          </a:p>
        </p:txBody>
      </p:sp>
    </p:spTree>
    <p:extLst>
      <p:ext uri="{BB962C8B-B14F-4D97-AF65-F5344CB8AC3E}">
        <p14:creationId xmlns:p14="http://schemas.microsoft.com/office/powerpoint/2010/main" val="291556705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07999" y="1719071"/>
            <a:ext cx="8304697" cy="4407408"/>
          </a:xfrm>
        </p:spPr>
        <p:txBody>
          <a:bodyPr>
            <a:normAutofit/>
          </a:bodyPr>
          <a:lstStyle/>
          <a:p>
            <a:pPr marL="45720" indent="0">
              <a:buNone/>
            </a:pPr>
            <a:r>
              <a:rPr lang="en-GB" sz="2400" dirty="0" smtClean="0"/>
              <a:t>“</a:t>
            </a:r>
            <a:r>
              <a:rPr lang="en-GB" sz="2400" dirty="0"/>
              <a:t>We fight for access to the labs where we can retouch photos and rewrite biographies and history</a:t>
            </a:r>
            <a:r>
              <a:rPr lang="en-GB" sz="2400" dirty="0" smtClean="0"/>
              <a:t>.”</a:t>
            </a:r>
            <a:endParaRPr lang="en-GB" sz="2400" dirty="0"/>
          </a:p>
          <a:p>
            <a:pPr algn="ctr">
              <a:buFontTx/>
              <a:buChar char="-"/>
            </a:pPr>
            <a:r>
              <a:rPr lang="en-GB" sz="2400" dirty="0" smtClean="0"/>
              <a:t>Milan </a:t>
            </a:r>
            <a:r>
              <a:rPr lang="en-GB" sz="2400" dirty="0" err="1" smtClean="0"/>
              <a:t>Kundera</a:t>
            </a:r>
            <a:r>
              <a:rPr lang="en-GB" sz="2400" dirty="0" smtClean="0"/>
              <a:t>, </a:t>
            </a:r>
            <a:r>
              <a:rPr lang="en-GB" sz="2400" i="1" dirty="0" smtClean="0"/>
              <a:t>The Book of Laughter and Forgetting </a:t>
            </a:r>
            <a:r>
              <a:rPr lang="en-GB" sz="2400" dirty="0" smtClean="0"/>
              <a:t>(1978)</a:t>
            </a:r>
          </a:p>
          <a:p>
            <a:pPr marL="45720" indent="0">
              <a:buNone/>
            </a:pPr>
            <a:endParaRPr lang="en-GB" sz="2400" dirty="0"/>
          </a:p>
          <a:p>
            <a:pPr marL="45720" indent="0">
              <a:buNone/>
            </a:pPr>
            <a:r>
              <a:rPr lang="en-GB" sz="2400" dirty="0"/>
              <a:t>“‘Does the past exist concretely, in space? Is there somewhere or other a place, a world of solid objects, where the past is still happening … We, the Party, control all records, and we control all memories. Then we control the past do we not?’”</a:t>
            </a:r>
          </a:p>
          <a:p>
            <a:pPr marL="285750" indent="-285750" algn="r">
              <a:buFontTx/>
              <a:buChar char="-"/>
            </a:pPr>
            <a:r>
              <a:rPr lang="en-US" sz="2400" dirty="0"/>
              <a:t>George Orwell, </a:t>
            </a:r>
            <a:r>
              <a:rPr lang="en-US" sz="2400" i="1" dirty="0"/>
              <a:t>Nineteen Eighty-Four </a:t>
            </a:r>
            <a:r>
              <a:rPr lang="en-US" sz="2400" dirty="0"/>
              <a:t>(1949</a:t>
            </a:r>
            <a:r>
              <a:rPr lang="en-US" sz="2400" dirty="0" smtClean="0"/>
              <a:t>)</a:t>
            </a:r>
            <a:r>
              <a:rPr lang="en-GB" sz="2400" dirty="0" smtClean="0"/>
              <a:t> </a:t>
            </a:r>
            <a:endParaRPr lang="en-GB" sz="2400" dirty="0"/>
          </a:p>
          <a:p>
            <a:pPr marL="45720" indent="0">
              <a:buNone/>
            </a:pPr>
            <a:endParaRPr lang="en-US" dirty="0"/>
          </a:p>
        </p:txBody>
      </p:sp>
      <p:sp>
        <p:nvSpPr>
          <p:cNvPr id="3" name="Title 2"/>
          <p:cNvSpPr>
            <a:spLocks noGrp="1"/>
          </p:cNvSpPr>
          <p:nvPr>
            <p:ph type="title"/>
          </p:nvPr>
        </p:nvSpPr>
        <p:spPr>
          <a:xfrm>
            <a:off x="850295" y="160134"/>
            <a:ext cx="10353762" cy="970450"/>
          </a:xfrm>
        </p:spPr>
        <p:txBody>
          <a:bodyPr>
            <a:normAutofit fontScale="90000"/>
          </a:bodyPr>
          <a:lstStyle/>
          <a:p>
            <a:r>
              <a:rPr lang="en-GB" dirty="0" smtClean="0">
                <a:solidFill>
                  <a:srgbClr val="FFFF00"/>
                </a:solidFill>
              </a:rPr>
              <a:t>ARCHIVES AND INFORMATION CONTROL</a:t>
            </a:r>
            <a:endParaRPr lang="en-US" dirty="0">
              <a:solidFill>
                <a:srgbClr val="FFFF00"/>
              </a:solidFill>
            </a:endParaRPr>
          </a:p>
        </p:txBody>
      </p:sp>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37982" y="1616765"/>
            <a:ext cx="2945498" cy="2260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p:cNvPicPr>
            <a:picLocks noChangeAspect="1"/>
          </p:cNvPicPr>
          <p:nvPr/>
        </p:nvPicPr>
        <p:blipFill>
          <a:blip r:embed="rId4"/>
          <a:stretch>
            <a:fillRect/>
          </a:stretch>
        </p:blipFill>
        <p:spPr>
          <a:xfrm>
            <a:off x="9037982" y="4083639"/>
            <a:ext cx="2945498" cy="2263004"/>
          </a:xfrm>
          <a:prstGeom prst="rect">
            <a:avLst/>
          </a:prstGeom>
        </p:spPr>
      </p:pic>
    </p:spTree>
    <p:extLst>
      <p:ext uri="{BB962C8B-B14F-4D97-AF65-F5344CB8AC3E}">
        <p14:creationId xmlns:p14="http://schemas.microsoft.com/office/powerpoint/2010/main" val="254549378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401355"/>
            <a:ext cx="10515600" cy="1325563"/>
          </a:xfrm>
        </p:spPr>
        <p:txBody>
          <a:bodyPr/>
          <a:lstStyle/>
          <a:p>
            <a:endParaRPr lang="en-GB" dirty="0"/>
          </a:p>
        </p:txBody>
      </p:sp>
      <p:sp>
        <p:nvSpPr>
          <p:cNvPr id="3" name="Content Placeholder 2"/>
          <p:cNvSpPr>
            <a:spLocks noGrp="1"/>
          </p:cNvSpPr>
          <p:nvPr>
            <p:ph idx="1"/>
          </p:nvPr>
        </p:nvSpPr>
        <p:spPr>
          <a:xfrm>
            <a:off x="421575" y="1130584"/>
            <a:ext cx="11348849" cy="4985073"/>
          </a:xfrm>
        </p:spPr>
        <p:txBody>
          <a:bodyPr>
            <a:normAutofit/>
          </a:bodyPr>
          <a:lstStyle/>
          <a:p>
            <a:pPr marL="0" indent="0" algn="just">
              <a:buNone/>
            </a:pPr>
            <a:r>
              <a:rPr lang="en-GB" sz="4400" dirty="0" smtClean="0">
                <a:solidFill>
                  <a:schemeClr val="tx1"/>
                </a:solidFill>
              </a:rPr>
              <a:t>“ … the </a:t>
            </a:r>
            <a:r>
              <a:rPr lang="en-GB" sz="4400" dirty="0">
                <a:solidFill>
                  <a:schemeClr val="tx1"/>
                </a:solidFill>
              </a:rPr>
              <a:t>technical structure of </a:t>
            </a:r>
            <a:r>
              <a:rPr lang="en-GB" sz="4400" i="1" dirty="0" smtClean="0">
                <a:solidFill>
                  <a:schemeClr val="tx1"/>
                </a:solidFill>
              </a:rPr>
              <a:t>archiving … </a:t>
            </a:r>
            <a:r>
              <a:rPr lang="en-GB" sz="4400" dirty="0" smtClean="0">
                <a:solidFill>
                  <a:schemeClr val="tx1"/>
                </a:solidFill>
              </a:rPr>
              <a:t>also </a:t>
            </a:r>
            <a:r>
              <a:rPr lang="en-GB" sz="4400" dirty="0">
                <a:solidFill>
                  <a:srgbClr val="FFFF00"/>
                </a:solidFill>
              </a:rPr>
              <a:t>determines the structure of </a:t>
            </a:r>
            <a:r>
              <a:rPr lang="en-GB" sz="4400" i="1" dirty="0" err="1" smtClean="0">
                <a:solidFill>
                  <a:srgbClr val="FFFF00"/>
                </a:solidFill>
              </a:rPr>
              <a:t>archivable</a:t>
            </a:r>
            <a:r>
              <a:rPr lang="en-GB" sz="4400" i="1" dirty="0" smtClean="0">
                <a:solidFill>
                  <a:srgbClr val="FFFF00"/>
                </a:solidFill>
              </a:rPr>
              <a:t> content </a:t>
            </a:r>
            <a:r>
              <a:rPr lang="en-GB" sz="4400" dirty="0">
                <a:solidFill>
                  <a:schemeClr val="tx1"/>
                </a:solidFill>
              </a:rPr>
              <a:t>even in its very coming into existence and in its relationship to the future. The </a:t>
            </a:r>
            <a:r>
              <a:rPr lang="en-GB" sz="4400" dirty="0" err="1">
                <a:solidFill>
                  <a:schemeClr val="tx1"/>
                </a:solidFill>
              </a:rPr>
              <a:t>archivization</a:t>
            </a:r>
            <a:r>
              <a:rPr lang="en-GB" sz="4400" dirty="0">
                <a:solidFill>
                  <a:schemeClr val="tx1"/>
                </a:solidFill>
              </a:rPr>
              <a:t> </a:t>
            </a:r>
            <a:r>
              <a:rPr lang="en-GB" sz="4400" dirty="0">
                <a:solidFill>
                  <a:srgbClr val="FFFF00"/>
                </a:solidFill>
              </a:rPr>
              <a:t>produces as much as it records </a:t>
            </a:r>
            <a:r>
              <a:rPr lang="en-GB" sz="4400" dirty="0">
                <a:solidFill>
                  <a:schemeClr val="tx1"/>
                </a:solidFill>
              </a:rPr>
              <a:t>the event</a:t>
            </a:r>
            <a:r>
              <a:rPr lang="en-GB" sz="4400" dirty="0" smtClean="0">
                <a:solidFill>
                  <a:schemeClr val="tx1"/>
                </a:solidFill>
              </a:rPr>
              <a:t>.”</a:t>
            </a:r>
          </a:p>
          <a:p>
            <a:pPr lvl="8" algn="r">
              <a:buFontTx/>
              <a:buChar char="-"/>
            </a:pPr>
            <a:r>
              <a:rPr lang="en-GB" sz="2800" dirty="0" smtClean="0">
                <a:solidFill>
                  <a:schemeClr val="tx1"/>
                </a:solidFill>
              </a:rPr>
              <a:t>Jacques Derrida, ‘Archive Fever: A Freudian Impression,’ translated by Eric </a:t>
            </a:r>
            <a:r>
              <a:rPr lang="en-GB" sz="2800" dirty="0" err="1" smtClean="0">
                <a:solidFill>
                  <a:schemeClr val="tx1"/>
                </a:solidFill>
              </a:rPr>
              <a:t>Prenowitz</a:t>
            </a:r>
            <a:r>
              <a:rPr lang="en-GB" sz="2800" dirty="0" smtClean="0">
                <a:solidFill>
                  <a:schemeClr val="tx1"/>
                </a:solidFill>
              </a:rPr>
              <a:t>, </a:t>
            </a:r>
            <a:r>
              <a:rPr lang="en-GB" sz="2800" i="1" dirty="0" smtClean="0">
                <a:solidFill>
                  <a:schemeClr val="tx1"/>
                </a:solidFill>
              </a:rPr>
              <a:t>Diacritics </a:t>
            </a:r>
            <a:r>
              <a:rPr lang="en-GB" sz="2800" dirty="0" smtClean="0">
                <a:solidFill>
                  <a:schemeClr val="tx1"/>
                </a:solidFill>
              </a:rPr>
              <a:t>25:2 (Summer 1995), p. 17</a:t>
            </a:r>
          </a:p>
          <a:p>
            <a:pPr algn="just">
              <a:buFontTx/>
              <a:buChar char="-"/>
            </a:pPr>
            <a:endParaRPr lang="en-GB" sz="4400" dirty="0">
              <a:solidFill>
                <a:schemeClr val="bg1"/>
              </a:solidFill>
              <a:latin typeface="Centaur" panose="02030504050205020304" pitchFamily="18" charset="0"/>
            </a:endParaRPr>
          </a:p>
          <a:p>
            <a:pPr marL="0" indent="0" algn="just">
              <a:buNone/>
            </a:pPr>
            <a:endParaRPr lang="en-GB" sz="4400" dirty="0"/>
          </a:p>
        </p:txBody>
      </p:sp>
      <p:pic>
        <p:nvPicPr>
          <p:cNvPr id="5" name="Picture 4"/>
          <p:cNvPicPr>
            <a:picLocks noChangeAspect="1"/>
          </p:cNvPicPr>
          <p:nvPr/>
        </p:nvPicPr>
        <p:blipFill>
          <a:blip r:embed="rId3"/>
          <a:stretch>
            <a:fillRect/>
          </a:stretch>
        </p:blipFill>
        <p:spPr>
          <a:xfrm>
            <a:off x="449451" y="4627145"/>
            <a:ext cx="3297049" cy="1854590"/>
          </a:xfrm>
          <a:prstGeom prst="rect">
            <a:avLst/>
          </a:prstGeom>
        </p:spPr>
      </p:pic>
      <p:sp>
        <p:nvSpPr>
          <p:cNvPr id="6" name="Title 2"/>
          <p:cNvSpPr txBox="1">
            <a:spLocks/>
          </p:cNvSpPr>
          <p:nvPr/>
        </p:nvSpPr>
        <p:spPr>
          <a:xfrm>
            <a:off x="850295" y="160134"/>
            <a:ext cx="10353762" cy="970450"/>
          </a:xfrm>
          <a:prstGeom prst="rect">
            <a:avLst/>
          </a:prstGeom>
          <a:effectLst>
            <a:outerShdw blurRad="25400" dir="17880000">
              <a:srgbClr val="000000">
                <a:alpha val="46000"/>
              </a:srgbClr>
            </a:outerShdw>
          </a:effectLst>
        </p:spPr>
        <p:txBody>
          <a:bodyPr vert="horz" lIns="91440" tIns="45720" rIns="91440" bIns="45720" rtlCol="0" anchor="ctr">
            <a:normAutofit/>
          </a:bodyPr>
          <a:lstStyle>
            <a:lvl1pPr algn="ctr" defTabSz="457200" rtl="0" eaLnBrk="1" latinLnBrk="0" hangingPunct="1">
              <a:spcBef>
                <a:spcPct val="0"/>
              </a:spcBef>
              <a:buNone/>
              <a:defRPr sz="4000" kern="1200">
                <a:ln>
                  <a:solidFill>
                    <a:schemeClr val="bg1">
                      <a:lumMod val="75000"/>
                      <a:lumOff val="25000"/>
                      <a:alpha val="10000"/>
                    </a:schemeClr>
                  </a:solidFill>
                </a:ln>
                <a:solidFill>
                  <a:schemeClr val="tx2"/>
                </a:solidFill>
                <a:effectLst>
                  <a:outerShdw blurRad="9525" dist="25400" dir="14640000" algn="tl" rotWithShape="0">
                    <a:schemeClr val="bg1">
                      <a:alpha val="30000"/>
                    </a:schemeClr>
                  </a:outerShdw>
                </a:effectLst>
                <a:latin typeface="+mj-lt"/>
                <a:ea typeface="+mj-ea"/>
                <a:cs typeface="Trebuchet M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dirty="0" smtClean="0">
                <a:solidFill>
                  <a:srgbClr val="FFFF00"/>
                </a:solidFill>
              </a:rPr>
              <a:t>ARCHIVIZATION</a:t>
            </a:r>
            <a:endParaRPr lang="en-US" dirty="0">
              <a:solidFill>
                <a:srgbClr val="FFFF00"/>
              </a:solidFill>
            </a:endParaRPr>
          </a:p>
        </p:txBody>
      </p:sp>
    </p:spTree>
    <p:extLst>
      <p:ext uri="{BB962C8B-B14F-4D97-AF65-F5344CB8AC3E}">
        <p14:creationId xmlns:p14="http://schemas.microsoft.com/office/powerpoint/2010/main" val="11264306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FF00"/>
                </a:solidFill>
              </a:rPr>
              <a:t>Archive Fever?</a:t>
            </a:r>
            <a:endParaRPr lang="en-GB" dirty="0">
              <a:solidFill>
                <a:srgbClr val="FFFF00"/>
              </a:solidFill>
            </a:endParaRPr>
          </a:p>
        </p:txBody>
      </p:sp>
      <p:sp>
        <p:nvSpPr>
          <p:cNvPr id="3" name="Content Placeholder 2"/>
          <p:cNvSpPr>
            <a:spLocks noGrp="1"/>
          </p:cNvSpPr>
          <p:nvPr>
            <p:ph idx="1"/>
          </p:nvPr>
        </p:nvSpPr>
        <p:spPr/>
        <p:txBody>
          <a:bodyPr>
            <a:normAutofit lnSpcReduction="10000"/>
          </a:bodyPr>
          <a:lstStyle/>
          <a:p>
            <a:r>
              <a:rPr lang="en-GB" sz="3200" dirty="0" smtClean="0"/>
              <a:t>How </a:t>
            </a:r>
            <a:r>
              <a:rPr lang="en-GB" sz="3200" dirty="0" smtClean="0"/>
              <a:t>might </a:t>
            </a:r>
            <a:r>
              <a:rPr lang="en-GB" sz="3200" dirty="0" smtClean="0"/>
              <a:t>political and technical issues surrounding archives impact upon our understanding of the past?</a:t>
            </a:r>
          </a:p>
          <a:p>
            <a:endParaRPr lang="en-GB" sz="3200" dirty="0"/>
          </a:p>
          <a:p>
            <a:r>
              <a:rPr lang="en-GB" sz="3200" dirty="0" smtClean="0"/>
              <a:t>Does the archival record itself pose </a:t>
            </a:r>
            <a:r>
              <a:rPr lang="en-GB" sz="3200" i="1" dirty="0" smtClean="0"/>
              <a:t>interpretive challenges </a:t>
            </a:r>
            <a:r>
              <a:rPr lang="en-GB" sz="3200" dirty="0" smtClean="0"/>
              <a:t>for historians?</a:t>
            </a:r>
          </a:p>
          <a:p>
            <a:endParaRPr lang="en-GB" sz="3200" dirty="0"/>
          </a:p>
          <a:p>
            <a:r>
              <a:rPr lang="en-GB" sz="3200" dirty="0" smtClean="0"/>
              <a:t>What </a:t>
            </a:r>
            <a:r>
              <a:rPr lang="en-GB" sz="3200" i="1" dirty="0" smtClean="0"/>
              <a:t>limitations </a:t>
            </a:r>
            <a:r>
              <a:rPr lang="en-GB" sz="3200" dirty="0" smtClean="0"/>
              <a:t>might archives pose for historians?</a:t>
            </a:r>
            <a:endParaRPr lang="en-GB" sz="3200" dirty="0"/>
          </a:p>
        </p:txBody>
      </p:sp>
    </p:spTree>
    <p:extLst>
      <p:ext uri="{BB962C8B-B14F-4D97-AF65-F5344CB8AC3E}">
        <p14:creationId xmlns:p14="http://schemas.microsoft.com/office/powerpoint/2010/main" val="23985863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4699000" y="457200"/>
            <a:ext cx="7104002" cy="6400800"/>
          </a:xfrm>
        </p:spPr>
        <p:txBody>
          <a:bodyPr>
            <a:normAutofit/>
          </a:bodyPr>
          <a:lstStyle/>
          <a:p>
            <a:pPr marL="36900" indent="0" algn="just">
              <a:buNone/>
            </a:pPr>
            <a:r>
              <a:rPr lang="en-GB" dirty="0"/>
              <a:t>“Of particular relevance to the research that I set out to </a:t>
            </a:r>
            <a:r>
              <a:rPr lang="en-GB" dirty="0" smtClean="0"/>
              <a:t>do [</a:t>
            </a:r>
            <a:r>
              <a:rPr lang="en-GB" i="1" dirty="0" smtClean="0"/>
              <a:t>on the Red Army Faction aka  </a:t>
            </a:r>
            <a:r>
              <a:rPr lang="en-GB" i="1" dirty="0" err="1" smtClean="0"/>
              <a:t>Baader</a:t>
            </a:r>
            <a:r>
              <a:rPr lang="en-GB" i="1" dirty="0" smtClean="0"/>
              <a:t>–</a:t>
            </a:r>
            <a:r>
              <a:rPr lang="en-GB" i="1" dirty="0" err="1" smtClean="0"/>
              <a:t>Meinhof</a:t>
            </a:r>
            <a:r>
              <a:rPr lang="en-GB" i="1" dirty="0" smtClean="0"/>
              <a:t> Gang</a:t>
            </a:r>
            <a:r>
              <a:rPr lang="en-GB" dirty="0" smtClean="0"/>
              <a:t>] </a:t>
            </a:r>
            <a:r>
              <a:rPr lang="en-GB" dirty="0"/>
              <a:t>were </a:t>
            </a:r>
            <a:r>
              <a:rPr lang="en-GB" sz="2600" dirty="0">
                <a:solidFill>
                  <a:srgbClr val="FFFF00"/>
                </a:solidFill>
              </a:rPr>
              <a:t>the limitations </a:t>
            </a:r>
            <a:r>
              <a:rPr lang="en-GB" dirty="0"/>
              <a:t>posed by the archive. While archives were crucial to the completion of this work, </a:t>
            </a:r>
            <a:r>
              <a:rPr lang="en-GB" dirty="0">
                <a:solidFill>
                  <a:srgbClr val="FFFF00"/>
                </a:solidFill>
              </a:rPr>
              <a:t>they frequently refused to deliver the materializations that I had previously hoped and imagined they would contain</a:t>
            </a:r>
            <a:r>
              <a:rPr lang="en-GB" dirty="0"/>
              <a:t>. This is not to say that the objects for which I was looking did not exist </a:t>
            </a:r>
            <a:r>
              <a:rPr lang="en-GB" dirty="0" smtClean="0"/>
              <a:t>…Rather</a:t>
            </a:r>
            <a:r>
              <a:rPr lang="en-GB" dirty="0"/>
              <a:t>, the official state archives did not provide direct access to these objects, even if they were somewhat haunted by them. </a:t>
            </a:r>
            <a:r>
              <a:rPr lang="en-GB" dirty="0" smtClean="0"/>
              <a:t>Disproportionately </a:t>
            </a:r>
            <a:r>
              <a:rPr lang="en-GB" dirty="0"/>
              <a:t>represented amongst the materials were texts over images and explanations over descriptions. Granted the authority to decide by virtue of presence what constitutes an </a:t>
            </a:r>
            <a:r>
              <a:rPr lang="en-GB" dirty="0" smtClean="0"/>
              <a:t>historical </a:t>
            </a:r>
            <a:r>
              <a:rPr lang="en-GB" dirty="0"/>
              <a:t>source, the </a:t>
            </a:r>
            <a:r>
              <a:rPr lang="en-GB" sz="3600" dirty="0">
                <a:solidFill>
                  <a:srgbClr val="FFC000"/>
                </a:solidFill>
              </a:rPr>
              <a:t>archive issues both invitations and refusals</a:t>
            </a:r>
            <a:r>
              <a:rPr lang="en-GB" sz="3600" dirty="0" smtClean="0">
                <a:solidFill>
                  <a:srgbClr val="FFC000"/>
                </a:solidFill>
              </a:rPr>
              <a:t>.</a:t>
            </a:r>
          </a:p>
          <a:p>
            <a:pPr marL="36900" indent="0" algn="just">
              <a:buNone/>
            </a:pPr>
            <a:r>
              <a:rPr lang="en-GB" dirty="0" smtClean="0"/>
              <a:t>	“ … </a:t>
            </a:r>
            <a:r>
              <a:rPr lang="en-GB" dirty="0"/>
              <a:t>Increasingly, I considered the idea that the city itself must </a:t>
            </a:r>
            <a:r>
              <a:rPr lang="en-GB" dirty="0" smtClean="0"/>
              <a:t>have a </a:t>
            </a:r>
            <a:r>
              <a:rPr lang="en-GB" dirty="0"/>
              <a:t>capacity to archive something of what I was seeking</a:t>
            </a:r>
            <a:r>
              <a:rPr lang="en-GB" dirty="0" smtClean="0"/>
              <a:t>.”</a:t>
            </a:r>
          </a:p>
          <a:p>
            <a:pPr>
              <a:buFontTx/>
              <a:buChar char="-"/>
            </a:pPr>
            <a:endParaRPr lang="en-GB" dirty="0"/>
          </a:p>
          <a:p>
            <a:pPr marL="36900" indent="0">
              <a:buNone/>
            </a:pPr>
            <a:endParaRPr lang="en-GB" dirty="0"/>
          </a:p>
        </p:txBody>
      </p:sp>
      <p:sp>
        <p:nvSpPr>
          <p:cNvPr id="4" name="Rectangle 1"/>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smtClean="0">
                <a:ln>
                  <a:noFill/>
                </a:ln>
                <a:solidFill>
                  <a:srgbClr val="4D5156"/>
                </a:solidFill>
                <a:effectLst/>
                <a:latin typeface="Arial" panose="020B0604020202020204" pitchFamily="34" charset="0"/>
                <a:cs typeface="Arial" panose="020B0604020202020204" pitchFamily="34" charset="0"/>
              </a:rPr>
              <a:t>Baader–Meinhof Gang</a:t>
            </a:r>
            <a:r>
              <a:rPr kumimoji="0" lang="en-US" altLang="en-US" sz="1200" b="0" i="0" u="none" strike="noStrike" cap="none" normalizeH="0" baseline="0" smtClean="0">
                <a:ln>
                  <a:noFill/>
                </a:ln>
                <a:solidFill>
                  <a:schemeClr val="tx1"/>
                </a:solidFill>
                <a:effectLst/>
              </a:rPr>
              <a:t>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pic>
        <p:nvPicPr>
          <p:cNvPr id="5" name="Picture 4"/>
          <p:cNvPicPr>
            <a:picLocks noChangeAspect="1"/>
          </p:cNvPicPr>
          <p:nvPr/>
        </p:nvPicPr>
        <p:blipFill>
          <a:blip r:embed="rId3"/>
          <a:stretch>
            <a:fillRect/>
          </a:stretch>
        </p:blipFill>
        <p:spPr>
          <a:xfrm>
            <a:off x="378350" y="496683"/>
            <a:ext cx="4155550" cy="2166733"/>
          </a:xfrm>
          <a:prstGeom prst="rect">
            <a:avLst/>
          </a:prstGeom>
        </p:spPr>
      </p:pic>
      <p:pic>
        <p:nvPicPr>
          <p:cNvPr id="6" name="Picture 5"/>
          <p:cNvPicPr>
            <a:picLocks noChangeAspect="1"/>
          </p:cNvPicPr>
          <p:nvPr/>
        </p:nvPicPr>
        <p:blipFill>
          <a:blip r:embed="rId4"/>
          <a:stretch>
            <a:fillRect/>
          </a:stretch>
        </p:blipFill>
        <p:spPr>
          <a:xfrm>
            <a:off x="389823" y="3024941"/>
            <a:ext cx="4132603" cy="2144100"/>
          </a:xfrm>
          <a:prstGeom prst="rect">
            <a:avLst/>
          </a:prstGeom>
        </p:spPr>
      </p:pic>
      <p:sp>
        <p:nvSpPr>
          <p:cNvPr id="7" name="Rectangle 6"/>
          <p:cNvSpPr/>
          <p:nvPr/>
        </p:nvSpPr>
        <p:spPr>
          <a:xfrm>
            <a:off x="378350" y="5423185"/>
            <a:ext cx="3633211" cy="1200329"/>
          </a:xfrm>
          <a:prstGeom prst="rect">
            <a:avLst/>
          </a:prstGeom>
        </p:spPr>
        <p:txBody>
          <a:bodyPr wrap="square">
            <a:spAutoFit/>
          </a:bodyPr>
          <a:lstStyle/>
          <a:p>
            <a:pPr algn="r">
              <a:buFontTx/>
              <a:buChar char="-"/>
            </a:pPr>
            <a:r>
              <a:rPr lang="en-GB" dirty="0"/>
              <a:t>Kimberly </a:t>
            </a:r>
            <a:r>
              <a:rPr lang="en-GB" dirty="0" err="1"/>
              <a:t>Mair</a:t>
            </a:r>
            <a:r>
              <a:rPr lang="en-GB" dirty="0"/>
              <a:t>, ‘In Search of the Archive without an Address,’ </a:t>
            </a:r>
            <a:r>
              <a:rPr lang="en-GB" i="1" dirty="0"/>
              <a:t>Journal of Historical Sociology </a:t>
            </a:r>
            <a:r>
              <a:rPr lang="en-GB" dirty="0"/>
              <a:t>24:2 (June 2011), pp. 135—136</a:t>
            </a:r>
          </a:p>
        </p:txBody>
      </p:sp>
    </p:spTree>
    <p:extLst>
      <p:ext uri="{BB962C8B-B14F-4D97-AF65-F5344CB8AC3E}">
        <p14:creationId xmlns:p14="http://schemas.microsoft.com/office/powerpoint/2010/main" val="1452815189"/>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913795" y="751925"/>
            <a:ext cx="10353762" cy="4058751"/>
          </a:xfrm>
        </p:spPr>
        <p:txBody>
          <a:bodyPr>
            <a:noAutofit/>
          </a:bodyPr>
          <a:lstStyle/>
          <a:p>
            <a:r>
              <a:rPr lang="en-GB" sz="2800" dirty="0" smtClean="0"/>
              <a:t>What </a:t>
            </a:r>
            <a:r>
              <a:rPr lang="en-GB" sz="2800" dirty="0" smtClean="0">
                <a:solidFill>
                  <a:srgbClr val="FFC000"/>
                </a:solidFill>
              </a:rPr>
              <a:t>invitations and refusals </a:t>
            </a:r>
            <a:r>
              <a:rPr lang="en-GB" sz="2800" dirty="0" smtClean="0">
                <a:solidFill>
                  <a:schemeClr val="tx1"/>
                </a:solidFill>
                <a:effectLst/>
              </a:rPr>
              <a:t>might archives offer researchers?</a:t>
            </a:r>
          </a:p>
          <a:p>
            <a:endParaRPr lang="en-GB" sz="2800" dirty="0">
              <a:solidFill>
                <a:schemeClr val="tx1"/>
              </a:solidFill>
              <a:effectLst/>
            </a:endParaRPr>
          </a:p>
          <a:p>
            <a:r>
              <a:rPr lang="en-GB" sz="2800" dirty="0" smtClean="0">
                <a:solidFill>
                  <a:schemeClr val="tx1"/>
                </a:solidFill>
                <a:effectLst/>
              </a:rPr>
              <a:t>What </a:t>
            </a:r>
            <a:r>
              <a:rPr lang="en-GB" sz="2800" dirty="0" smtClean="0">
                <a:solidFill>
                  <a:srgbClr val="FFC000"/>
                </a:solidFill>
                <a:effectLst/>
              </a:rPr>
              <a:t>obstacles or barriers </a:t>
            </a:r>
            <a:r>
              <a:rPr lang="en-GB" sz="2800" dirty="0" smtClean="0">
                <a:solidFill>
                  <a:schemeClr val="tx1"/>
                </a:solidFill>
                <a:effectLst/>
              </a:rPr>
              <a:t>might archives pose for historians?</a:t>
            </a:r>
          </a:p>
          <a:p>
            <a:endParaRPr lang="en-GB" sz="2800" dirty="0">
              <a:solidFill>
                <a:schemeClr val="tx1"/>
              </a:solidFill>
              <a:effectLst/>
            </a:endParaRPr>
          </a:p>
          <a:p>
            <a:r>
              <a:rPr lang="en-GB" sz="2800" dirty="0" smtClean="0">
                <a:solidFill>
                  <a:schemeClr val="tx1"/>
                </a:solidFill>
                <a:effectLst/>
              </a:rPr>
              <a:t>How might one respond to or circumnavigate some of these obstacles</a:t>
            </a:r>
            <a:r>
              <a:rPr lang="en-GB" sz="2800" dirty="0">
                <a:solidFill>
                  <a:schemeClr val="tx1"/>
                </a:solidFill>
                <a:effectLst/>
              </a:rPr>
              <a:t> </a:t>
            </a:r>
            <a:r>
              <a:rPr lang="en-GB" sz="2800" dirty="0" smtClean="0">
                <a:solidFill>
                  <a:schemeClr val="tx1"/>
                </a:solidFill>
                <a:effectLst/>
              </a:rPr>
              <a:t>or barriers?</a:t>
            </a:r>
            <a:endParaRPr lang="en-GB" sz="2800" dirty="0">
              <a:solidFill>
                <a:schemeClr val="tx1"/>
              </a:solidFill>
              <a:effectLst/>
            </a:endParaRPr>
          </a:p>
          <a:p>
            <a:endParaRPr lang="en-GB" sz="2800" dirty="0" smtClean="0">
              <a:solidFill>
                <a:schemeClr val="tx1"/>
              </a:solidFill>
              <a:effectLst/>
            </a:endParaRPr>
          </a:p>
          <a:p>
            <a:r>
              <a:rPr lang="en-GB" sz="2800" dirty="0" smtClean="0">
                <a:solidFill>
                  <a:srgbClr val="92D050"/>
                </a:solidFill>
                <a:effectLst/>
              </a:rPr>
              <a:t>How might we turn an archival </a:t>
            </a:r>
            <a:r>
              <a:rPr lang="en-GB" sz="2800" i="1" dirty="0" smtClean="0">
                <a:solidFill>
                  <a:srgbClr val="92D050"/>
                </a:solidFill>
                <a:effectLst/>
              </a:rPr>
              <a:t>refusal </a:t>
            </a:r>
            <a:r>
              <a:rPr lang="en-GB" sz="2800" dirty="0" smtClean="0">
                <a:solidFill>
                  <a:srgbClr val="92D050"/>
                </a:solidFill>
                <a:effectLst/>
              </a:rPr>
              <a:t>into an </a:t>
            </a:r>
            <a:r>
              <a:rPr lang="en-GB" sz="2800" i="1" dirty="0" smtClean="0">
                <a:solidFill>
                  <a:srgbClr val="92D050"/>
                </a:solidFill>
                <a:effectLst/>
              </a:rPr>
              <a:t>invitation</a:t>
            </a:r>
            <a:r>
              <a:rPr lang="en-GB" sz="2800" dirty="0" smtClean="0">
                <a:solidFill>
                  <a:srgbClr val="92D050"/>
                </a:solidFill>
                <a:effectLst/>
              </a:rPr>
              <a:t> for analysis and research?</a:t>
            </a:r>
            <a:endParaRPr lang="en-GB" sz="2800" dirty="0">
              <a:solidFill>
                <a:srgbClr val="92D050"/>
              </a:solidFill>
            </a:endParaRPr>
          </a:p>
        </p:txBody>
      </p:sp>
    </p:spTree>
    <p:extLst>
      <p:ext uri="{BB962C8B-B14F-4D97-AF65-F5344CB8AC3E}">
        <p14:creationId xmlns:p14="http://schemas.microsoft.com/office/powerpoint/2010/main" val="131813183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212223"/>
            <a:ext cx="7556096" cy="8267557"/>
          </a:xfrm>
          <a:prstGeom prst="rect">
            <a:avLst/>
          </a:prstGeom>
          <a:noFill/>
        </p:spPr>
        <p:txBody>
          <a:bodyPr wrap="square" lIns="540000" tIns="360000" rIns="540000" bIns="360000"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FFFF00"/>
              </a:solidFill>
              <a:effectLst>
                <a:outerShdw blurRad="38100" dist="38100" dir="2700000" algn="tl">
                  <a:srgbClr val="000000">
                    <a:alpha val="43137"/>
                  </a:srgbClr>
                </a:outerShdw>
              </a:effectLst>
              <a:uLnTx/>
              <a:uFillTx/>
              <a:ea typeface="+mn-ea"/>
              <a:cs typeface="+mn-cs"/>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3000" b="0" i="0" u="none" strike="noStrike" kern="1200" cap="none" spc="0" normalizeH="0" baseline="0" noProof="0" dirty="0" smtClean="0">
                <a:ln>
                  <a:noFill/>
                </a:ln>
                <a:solidFill>
                  <a:srgbClr val="FFFF00"/>
                </a:solidFill>
                <a:effectLst/>
                <a:uLnTx/>
                <a:uFillTx/>
                <a:ea typeface="+mn-ea"/>
                <a:cs typeface="+mn-cs"/>
              </a:rPr>
              <a:t>“There </a:t>
            </a:r>
            <a:r>
              <a:rPr kumimoji="0" lang="en-GB" sz="3000" b="0" i="0" u="none" strike="noStrike" kern="1200" cap="none" spc="0" normalizeH="0" baseline="0" noProof="0" dirty="0">
                <a:ln>
                  <a:noFill/>
                </a:ln>
                <a:solidFill>
                  <a:srgbClr val="FFFF00"/>
                </a:solidFill>
                <a:effectLst/>
                <a:uLnTx/>
                <a:uFillTx/>
                <a:ea typeface="+mn-ea"/>
                <a:cs typeface="+mn-cs"/>
              </a:rPr>
              <a:t>has never been </a:t>
            </a:r>
            <a:r>
              <a:rPr kumimoji="0" lang="en-GB" sz="3000" b="0" i="1" u="none" strike="noStrike" kern="1200" cap="none" spc="0" normalizeH="0" baseline="0" noProof="0" dirty="0">
                <a:ln>
                  <a:noFill/>
                </a:ln>
                <a:solidFill>
                  <a:srgbClr val="FFFF00"/>
                </a:solidFill>
                <a:effectLst/>
                <a:uLnTx/>
                <a:uFillTx/>
                <a:ea typeface="+mn-ea"/>
                <a:cs typeface="+mn-cs"/>
              </a:rPr>
              <a:t>a document of </a:t>
            </a:r>
            <a:r>
              <a:rPr kumimoji="0" lang="en-GB" sz="3000" b="0" i="1" u="none" strike="noStrike" kern="1200" cap="none" spc="0" normalizeH="0" baseline="0" noProof="0" dirty="0" smtClean="0">
                <a:ln>
                  <a:noFill/>
                </a:ln>
                <a:solidFill>
                  <a:srgbClr val="FFFF00"/>
                </a:solidFill>
                <a:effectLst/>
                <a:uLnTx/>
                <a:uFillTx/>
                <a:ea typeface="+mn-ea"/>
                <a:cs typeface="+mn-cs"/>
              </a:rPr>
              <a:t>culture </a:t>
            </a:r>
            <a:r>
              <a:rPr kumimoji="0" lang="en-GB" sz="3000" b="0" i="1" u="none" strike="noStrike" kern="1200" cap="none" spc="0" normalizeH="0" baseline="0" noProof="0" dirty="0">
                <a:ln>
                  <a:noFill/>
                </a:ln>
                <a:solidFill>
                  <a:srgbClr val="FFFF00"/>
                </a:solidFill>
                <a:effectLst/>
                <a:uLnTx/>
                <a:uFillTx/>
                <a:ea typeface="+mn-ea"/>
                <a:cs typeface="+mn-cs"/>
              </a:rPr>
              <a:t>which is not simultaneously one of barbarism</a:t>
            </a:r>
            <a:r>
              <a:rPr kumimoji="0" lang="en-GB" sz="3000" b="0" i="0" u="none" strike="noStrike" kern="1200" cap="none" spc="0" normalizeH="0" baseline="0" noProof="0" dirty="0">
                <a:ln>
                  <a:noFill/>
                </a:ln>
                <a:solidFill>
                  <a:srgbClr val="FFFF00"/>
                </a:solidFill>
                <a:effectLst/>
                <a:uLnTx/>
                <a:uFillTx/>
                <a:ea typeface="+mn-ea"/>
                <a:cs typeface="+mn-cs"/>
              </a:rPr>
              <a:t>. And just as it is itself not free from barbarism, neither is it free from the </a:t>
            </a:r>
            <a:r>
              <a:rPr kumimoji="0" lang="en-GB" sz="3000" b="0" i="0" u="none" strike="noStrike" kern="1200" cap="none" spc="0" normalizeH="0" baseline="0" noProof="0" dirty="0">
                <a:ln>
                  <a:noFill/>
                </a:ln>
                <a:solidFill>
                  <a:srgbClr val="00B0F0"/>
                </a:solidFill>
                <a:effectLst/>
                <a:uLnTx/>
                <a:uFillTx/>
                <a:ea typeface="+mn-ea"/>
                <a:cs typeface="+mn-cs"/>
              </a:rPr>
              <a:t>process of transmission</a:t>
            </a:r>
            <a:r>
              <a:rPr kumimoji="0" lang="en-GB" sz="3000" b="0" i="0" u="none" strike="noStrike" kern="1200" cap="none" spc="0" normalizeH="0" baseline="0" noProof="0" dirty="0">
                <a:ln>
                  <a:noFill/>
                </a:ln>
                <a:solidFill>
                  <a:srgbClr val="FFFF00"/>
                </a:solidFill>
                <a:effectLst/>
                <a:uLnTx/>
                <a:uFillTx/>
                <a:ea typeface="+mn-ea"/>
                <a:cs typeface="+mn-cs"/>
              </a:rPr>
              <a:t>, in which it </a:t>
            </a:r>
            <a:r>
              <a:rPr kumimoji="0" lang="en-GB" sz="3000" b="0" i="0" u="none" strike="noStrike" kern="1200" cap="none" spc="0" normalizeH="0" baseline="0" noProof="0" dirty="0">
                <a:ln>
                  <a:noFill/>
                </a:ln>
                <a:solidFill>
                  <a:srgbClr val="ED7D31">
                    <a:lumMod val="20000"/>
                    <a:lumOff val="80000"/>
                  </a:srgbClr>
                </a:solidFill>
                <a:effectLst/>
                <a:uLnTx/>
                <a:uFillTx/>
                <a:ea typeface="+mn-ea"/>
                <a:cs typeface="+mn-cs"/>
              </a:rPr>
              <a:t>falls from one set of hands into another</a:t>
            </a:r>
            <a:r>
              <a:rPr kumimoji="0" lang="en-GB" sz="3000" b="0" i="0" u="none" strike="noStrike" kern="1200" cap="none" spc="0" normalizeH="0" baseline="0" noProof="0" dirty="0">
                <a:ln>
                  <a:noFill/>
                </a:ln>
                <a:solidFill>
                  <a:srgbClr val="FFFF00"/>
                </a:solidFill>
                <a:effectLst/>
                <a:uLnTx/>
                <a:uFillTx/>
                <a:ea typeface="+mn-ea"/>
                <a:cs typeface="+mn-cs"/>
              </a:rPr>
              <a:t>. The historical </a:t>
            </a:r>
            <a:r>
              <a:rPr kumimoji="0" lang="en-GB" sz="3000" b="0" i="0" u="none" strike="noStrike" kern="1200" cap="none" spc="0" normalizeH="0" baseline="0" noProof="0" dirty="0" smtClean="0">
                <a:ln>
                  <a:noFill/>
                </a:ln>
                <a:solidFill>
                  <a:srgbClr val="FFFF00"/>
                </a:solidFill>
                <a:effectLst/>
                <a:uLnTx/>
                <a:uFillTx/>
                <a:ea typeface="+mn-ea"/>
                <a:cs typeface="+mn-cs"/>
              </a:rPr>
              <a:t>materialist [i.e. Marxist historian] thus </a:t>
            </a:r>
            <a:r>
              <a:rPr kumimoji="0" lang="en-GB" sz="3000" b="0" i="0" u="none" strike="noStrike" kern="1200" cap="none" spc="0" normalizeH="0" baseline="0" noProof="0" dirty="0">
                <a:ln>
                  <a:noFill/>
                </a:ln>
                <a:solidFill>
                  <a:srgbClr val="FFFF00"/>
                </a:solidFill>
                <a:effectLst/>
                <a:uLnTx/>
                <a:uFillTx/>
                <a:ea typeface="+mn-ea"/>
                <a:cs typeface="+mn-cs"/>
              </a:rPr>
              <a:t>moves as far away from this as measurably possible. He regards it as his task to </a:t>
            </a:r>
            <a:r>
              <a:rPr kumimoji="0" lang="en-GB" sz="3000" b="0" i="0" u="none" strike="noStrike" kern="1200" cap="none" spc="0" normalizeH="0" baseline="0" noProof="0" dirty="0">
                <a:ln>
                  <a:noFill/>
                </a:ln>
                <a:solidFill>
                  <a:srgbClr val="00B050"/>
                </a:solidFill>
                <a:effectLst/>
                <a:uLnTx/>
                <a:uFillTx/>
                <a:ea typeface="+mn-ea"/>
                <a:cs typeface="+mn-cs"/>
              </a:rPr>
              <a:t>brush history against the grain</a:t>
            </a:r>
            <a:r>
              <a:rPr kumimoji="0" lang="en-GB" sz="3000" b="0" i="0" u="none" strike="noStrike" kern="1200" cap="none" spc="0" normalizeH="0" baseline="0" noProof="0" dirty="0" smtClean="0">
                <a:ln>
                  <a:noFill/>
                </a:ln>
                <a:solidFill>
                  <a:srgbClr val="FFFF00"/>
                </a:solidFill>
                <a:effectLst/>
                <a:uLnTx/>
                <a:uFillTx/>
                <a:ea typeface="+mn-ea"/>
                <a:cs typeface="+mn-cs"/>
              </a:rPr>
              <a:t>.”</a:t>
            </a:r>
          </a:p>
          <a:p>
            <a:pPr marL="457200" marR="0" lvl="0" indent="-457200" algn="r" defTabSz="914400" rtl="0" eaLnBrk="1" fontAlgn="auto" latinLnBrk="0" hangingPunct="1">
              <a:lnSpc>
                <a:spcPct val="100000"/>
              </a:lnSpc>
              <a:spcBef>
                <a:spcPts val="0"/>
              </a:spcBef>
              <a:spcAft>
                <a:spcPts val="0"/>
              </a:spcAft>
              <a:buClrTx/>
              <a:buSzTx/>
              <a:buFontTx/>
              <a:buChar char="-"/>
              <a:tabLst/>
              <a:defRPr/>
            </a:pPr>
            <a:r>
              <a:rPr kumimoji="0" lang="en-GB" sz="2400" b="0" i="0" u="none" strike="noStrike" kern="1200" cap="none" spc="0" normalizeH="0" baseline="0" noProof="0" dirty="0" smtClean="0">
                <a:ln>
                  <a:noFill/>
                </a:ln>
                <a:effectLst/>
                <a:uLnTx/>
                <a:uFillTx/>
                <a:ea typeface="+mn-ea"/>
                <a:cs typeface="+mn-cs"/>
              </a:rPr>
              <a:t>Walter Benjamin, Thesis VII, ‘On the Concept of History’ (1940</a:t>
            </a:r>
            <a:r>
              <a:rPr kumimoji="0" lang="en-GB" sz="2000" b="0" i="0" u="none" strike="noStrike" kern="1200" cap="none" spc="0" normalizeH="0" baseline="0" noProof="0" dirty="0" smtClean="0">
                <a:ln>
                  <a:noFill/>
                </a:ln>
                <a:effectLst/>
                <a:uLnTx/>
                <a:uFillTx/>
                <a:latin typeface="Centaur" panose="02030504050205020304" pitchFamily="18" charset="0"/>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dirty="0">
              <a:ln>
                <a:noFill/>
              </a:ln>
              <a:solidFill>
                <a:srgbClr val="FFFF00"/>
              </a:solidFill>
              <a:effectLst/>
              <a:uLnTx/>
              <a:uFillTx/>
              <a:latin typeface="Centaur" panose="02030504050205020304"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dirty="0">
              <a:ln>
                <a:noFill/>
              </a:ln>
              <a:solidFill>
                <a:srgbClr val="FFFF00"/>
              </a:solidFill>
              <a:effectLst/>
              <a:uLnTx/>
              <a:uFillTx/>
              <a:latin typeface="Centaur" panose="02030504050205020304" pitchFamily="18"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dirty="0">
              <a:ln>
                <a:noFill/>
              </a:ln>
              <a:solidFill>
                <a:srgbClr val="FFFF00"/>
              </a:solidFill>
              <a:effectLst/>
              <a:uLnTx/>
              <a:uFillTx/>
              <a:latin typeface="Centaur" panose="02030504050205020304" pitchFamily="18" charset="0"/>
              <a:ea typeface="+mn-ea"/>
              <a:cs typeface="+mn-cs"/>
            </a:endParaRPr>
          </a:p>
        </p:txBody>
      </p:sp>
      <p:pic>
        <p:nvPicPr>
          <p:cNvPr id="2" name="Picture 1"/>
          <p:cNvPicPr>
            <a:picLocks noChangeAspect="1"/>
          </p:cNvPicPr>
          <p:nvPr/>
        </p:nvPicPr>
        <p:blipFill>
          <a:blip r:embed="rId3"/>
          <a:stretch>
            <a:fillRect/>
          </a:stretch>
        </p:blipFill>
        <p:spPr>
          <a:xfrm>
            <a:off x="7461094" y="0"/>
            <a:ext cx="4730906" cy="3889585"/>
          </a:xfrm>
          <a:prstGeom prst="rect">
            <a:avLst/>
          </a:prstGeom>
        </p:spPr>
      </p:pic>
      <p:sp>
        <p:nvSpPr>
          <p:cNvPr id="3" name="Rectangle 2"/>
          <p:cNvSpPr/>
          <p:nvPr/>
        </p:nvSpPr>
        <p:spPr>
          <a:xfrm>
            <a:off x="8288229" y="4015074"/>
            <a:ext cx="3392494" cy="2554545"/>
          </a:xfrm>
          <a:prstGeom prst="rect">
            <a:avLst/>
          </a:prstGeom>
        </p:spPr>
        <p:txBody>
          <a:bodyPr wrap="square">
            <a:spAutoFit/>
          </a:bodyPr>
          <a:lstStyle/>
          <a:p>
            <a:pPr lvl="0" defTabSz="914400">
              <a:defRPr/>
            </a:pPr>
            <a:r>
              <a:rPr lang="en-GB" sz="4000" dirty="0" smtClean="0">
                <a:solidFill>
                  <a:prstClr val="white"/>
                </a:solidFill>
                <a:latin typeface="+mj-lt"/>
              </a:rPr>
              <a:t>READING ARCHIVES AGAINST THE GRAIN</a:t>
            </a:r>
            <a:endParaRPr lang="en-GB" sz="4000" dirty="0">
              <a:solidFill>
                <a:prstClr val="white"/>
              </a:solidFill>
              <a:latin typeface="+mj-lt"/>
            </a:endParaRPr>
          </a:p>
        </p:txBody>
      </p:sp>
    </p:spTree>
    <p:extLst>
      <p:ext uri="{BB962C8B-B14F-4D97-AF65-F5344CB8AC3E}">
        <p14:creationId xmlns:p14="http://schemas.microsoft.com/office/powerpoint/2010/main" val="62059339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76738" y="114300"/>
            <a:ext cx="9143999" cy="1835027"/>
          </a:xfrm>
          <a:prstGeom prst="rect">
            <a:avLst/>
          </a:prstGeom>
          <a:noFill/>
        </p:spPr>
        <p:txBody>
          <a:bodyPr wrap="square" lIns="540000" tIns="360000" rIns="540000" bIns="36000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smtClean="0">
                <a:ln>
                  <a:noFill/>
                </a:ln>
                <a:effectLst>
                  <a:outerShdw blurRad="38100" dist="38100" dir="2700000" algn="tl">
                    <a:srgbClr val="000000">
                      <a:alpha val="43137"/>
                    </a:srgbClr>
                  </a:outerShdw>
                </a:effectLst>
                <a:uLnTx/>
                <a:uFillTx/>
                <a:latin typeface="+mj-lt"/>
                <a:ea typeface="+mn-ea"/>
                <a:cs typeface="+mn-cs"/>
              </a:rPr>
              <a:t>READING ARCHIVES AGAINST THE GRAIN</a:t>
            </a:r>
            <a:endParaRPr kumimoji="0" lang="en-GB" sz="3600" b="0" i="0" u="none" strike="noStrike" kern="1200" cap="none" spc="0" normalizeH="0" baseline="0" noProof="0" dirty="0">
              <a:ln>
                <a:noFill/>
              </a:ln>
              <a:effectLst/>
              <a:uLnTx/>
              <a:uFillTx/>
              <a:latin typeface="+mj-lt"/>
              <a:ea typeface="+mn-ea"/>
              <a:cs typeface="+mn-cs"/>
            </a:endParaRPr>
          </a:p>
        </p:txBody>
      </p:sp>
      <p:pic>
        <p:nvPicPr>
          <p:cNvPr id="3" name="Picture 2"/>
          <p:cNvPicPr>
            <a:picLocks noChangeAspect="1"/>
          </p:cNvPicPr>
          <p:nvPr/>
        </p:nvPicPr>
        <p:blipFill>
          <a:blip r:embed="rId3"/>
          <a:stretch>
            <a:fillRect/>
          </a:stretch>
        </p:blipFill>
        <p:spPr>
          <a:xfrm>
            <a:off x="1076738" y="1949327"/>
            <a:ext cx="6206679" cy="4134603"/>
          </a:xfrm>
          <a:prstGeom prst="rect">
            <a:avLst/>
          </a:prstGeom>
        </p:spPr>
      </p:pic>
      <p:pic>
        <p:nvPicPr>
          <p:cNvPr id="5" name="Picture 4"/>
          <p:cNvPicPr>
            <a:picLocks noChangeAspect="1"/>
          </p:cNvPicPr>
          <p:nvPr/>
        </p:nvPicPr>
        <p:blipFill rotWithShape="1">
          <a:blip r:embed="rId4"/>
          <a:srcRect t="10797"/>
          <a:stretch/>
        </p:blipFill>
        <p:spPr>
          <a:xfrm>
            <a:off x="8138674" y="1984284"/>
            <a:ext cx="2934875" cy="4170867"/>
          </a:xfrm>
          <a:prstGeom prst="rect">
            <a:avLst/>
          </a:prstGeom>
        </p:spPr>
      </p:pic>
    </p:spTree>
    <p:extLst>
      <p:ext uri="{BB962C8B-B14F-4D97-AF65-F5344CB8AC3E}">
        <p14:creationId xmlns:p14="http://schemas.microsoft.com/office/powerpoint/2010/main" val="306951225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74857"/>
            <a:ext cx="12192000" cy="1325563"/>
          </a:xfrm>
        </p:spPr>
        <p:txBody>
          <a:bodyPr>
            <a:normAutofit/>
          </a:bodyPr>
          <a:lstStyle/>
          <a:p>
            <a:pPr algn="l"/>
            <a:r>
              <a:rPr lang="en-GB" sz="3600" dirty="0" err="1" smtClean="0">
                <a:solidFill>
                  <a:srgbClr val="FFFF00"/>
                </a:solidFill>
              </a:rPr>
              <a:t>Ranajit</a:t>
            </a:r>
            <a:r>
              <a:rPr lang="en-GB" sz="3600" dirty="0" smtClean="0">
                <a:solidFill>
                  <a:srgbClr val="FFFF00"/>
                </a:solidFill>
              </a:rPr>
              <a:t> </a:t>
            </a:r>
            <a:r>
              <a:rPr lang="en-GB" sz="3600" dirty="0" err="1" smtClean="0">
                <a:solidFill>
                  <a:srgbClr val="FFFF00"/>
                </a:solidFill>
              </a:rPr>
              <a:t>Guha</a:t>
            </a:r>
            <a:r>
              <a:rPr lang="en-GB" sz="3600" dirty="0">
                <a:solidFill>
                  <a:srgbClr val="FFFF00"/>
                </a:solidFill>
              </a:rPr>
              <a:t> </a:t>
            </a:r>
            <a:r>
              <a:rPr lang="en-GB" sz="3600" dirty="0" smtClean="0">
                <a:solidFill>
                  <a:srgbClr val="FFFF00"/>
                </a:solidFill>
              </a:rPr>
              <a:t>and Subaltern Studies</a:t>
            </a:r>
            <a:endParaRPr lang="en-GB" sz="3600" dirty="0">
              <a:solidFill>
                <a:srgbClr val="FFFF00"/>
              </a:solidFill>
            </a:endParaRPr>
          </a:p>
        </p:txBody>
      </p:sp>
      <p:sp>
        <p:nvSpPr>
          <p:cNvPr id="3" name="Content Placeholder 2"/>
          <p:cNvSpPr>
            <a:spLocks noGrp="1"/>
          </p:cNvSpPr>
          <p:nvPr>
            <p:ph idx="1"/>
          </p:nvPr>
        </p:nvSpPr>
        <p:spPr>
          <a:xfrm>
            <a:off x="304800" y="1400420"/>
            <a:ext cx="7750629" cy="5145314"/>
          </a:xfrm>
        </p:spPr>
        <p:txBody>
          <a:bodyPr>
            <a:normAutofit lnSpcReduction="10000"/>
          </a:bodyPr>
          <a:lstStyle/>
          <a:p>
            <a:pPr marL="0" indent="0" algn="just">
              <a:buNone/>
            </a:pPr>
            <a:r>
              <a:rPr lang="en-GB" sz="2400" dirty="0" smtClean="0">
                <a:solidFill>
                  <a:schemeClr val="tx1"/>
                </a:solidFill>
              </a:rPr>
              <a:t>“Most</a:t>
            </a:r>
            <a:r>
              <a:rPr lang="en-GB" sz="2400" dirty="0">
                <a:solidFill>
                  <a:schemeClr val="tx1"/>
                </a:solidFill>
              </a:rPr>
              <a:t>, though not all, of </a:t>
            </a:r>
            <a:r>
              <a:rPr lang="en-GB" sz="2400" dirty="0" err="1" smtClean="0">
                <a:solidFill>
                  <a:schemeClr val="tx1"/>
                </a:solidFill>
              </a:rPr>
              <a:t>th</a:t>
            </a:r>
            <a:r>
              <a:rPr lang="en-GB" sz="2400" dirty="0" smtClean="0">
                <a:solidFill>
                  <a:schemeClr val="tx1"/>
                </a:solidFill>
              </a:rPr>
              <a:t>[e] evidence [of peasant uprisings against colonial authority] is </a:t>
            </a:r>
            <a:r>
              <a:rPr lang="en-GB" sz="2400" dirty="0">
                <a:solidFill>
                  <a:srgbClr val="FFFF00"/>
                </a:solidFill>
              </a:rPr>
              <a:t>elitist in origin</a:t>
            </a:r>
            <a:r>
              <a:rPr lang="en-GB" sz="2400" dirty="0">
                <a:solidFill>
                  <a:schemeClr val="tx1"/>
                </a:solidFill>
              </a:rPr>
              <a:t>. This </a:t>
            </a:r>
            <a:r>
              <a:rPr lang="en-GB" sz="2400" dirty="0" smtClean="0">
                <a:solidFill>
                  <a:schemeClr val="tx1"/>
                </a:solidFill>
              </a:rPr>
              <a:t>has </a:t>
            </a:r>
            <a:r>
              <a:rPr lang="en-GB" sz="2400" dirty="0">
                <a:solidFill>
                  <a:schemeClr val="tx1"/>
                </a:solidFill>
              </a:rPr>
              <a:t>come down to us in the form of official records of one kind </a:t>
            </a:r>
            <a:r>
              <a:rPr lang="en-GB" sz="2400" dirty="0" smtClean="0">
                <a:solidFill>
                  <a:schemeClr val="tx1"/>
                </a:solidFill>
              </a:rPr>
              <a:t> or </a:t>
            </a:r>
            <a:r>
              <a:rPr lang="en-GB" sz="2400" dirty="0">
                <a:solidFill>
                  <a:schemeClr val="tx1"/>
                </a:solidFill>
              </a:rPr>
              <a:t>another — police reports, army despatches, </a:t>
            </a:r>
            <a:r>
              <a:rPr lang="en-GB" sz="2400" dirty="0" smtClean="0">
                <a:solidFill>
                  <a:schemeClr val="tx1"/>
                </a:solidFill>
              </a:rPr>
              <a:t>administrative  accounts</a:t>
            </a:r>
            <a:r>
              <a:rPr lang="en-GB" sz="2400" dirty="0">
                <a:solidFill>
                  <a:schemeClr val="tx1"/>
                </a:solidFill>
              </a:rPr>
              <a:t>, minutes and resolutions of governmental </a:t>
            </a:r>
            <a:r>
              <a:rPr lang="en-GB" sz="2400" dirty="0" smtClean="0">
                <a:solidFill>
                  <a:schemeClr val="tx1"/>
                </a:solidFill>
              </a:rPr>
              <a:t>departments</a:t>
            </a:r>
            <a:r>
              <a:rPr lang="en-GB" sz="2400" dirty="0">
                <a:solidFill>
                  <a:schemeClr val="tx1"/>
                </a:solidFill>
              </a:rPr>
              <a:t>, and so </a:t>
            </a:r>
            <a:r>
              <a:rPr lang="en-GB" sz="2400" dirty="0" smtClean="0">
                <a:solidFill>
                  <a:schemeClr val="tx1"/>
                </a:solidFill>
              </a:rPr>
              <a:t>on.”</a:t>
            </a:r>
          </a:p>
          <a:p>
            <a:pPr marL="0" indent="0" algn="just">
              <a:buNone/>
            </a:pPr>
            <a:endParaRPr lang="en-GB" sz="2400" dirty="0">
              <a:solidFill>
                <a:schemeClr val="tx1"/>
              </a:solidFill>
            </a:endParaRPr>
          </a:p>
          <a:p>
            <a:pPr marL="0" indent="0" algn="just">
              <a:buNone/>
            </a:pPr>
            <a:r>
              <a:rPr lang="en-GB" sz="2400" dirty="0">
                <a:solidFill>
                  <a:schemeClr val="tx1"/>
                </a:solidFill>
              </a:rPr>
              <a:t>	</a:t>
            </a:r>
            <a:r>
              <a:rPr lang="en-GB" sz="2400" dirty="0" smtClean="0">
                <a:solidFill>
                  <a:schemeClr val="tx1"/>
                </a:solidFill>
              </a:rPr>
              <a:t>“ …. </a:t>
            </a:r>
            <a:r>
              <a:rPr lang="en-GB" sz="2400" dirty="0" smtClean="0">
                <a:solidFill>
                  <a:srgbClr val="FFFF00"/>
                </a:solidFill>
              </a:rPr>
              <a:t>How </a:t>
            </a:r>
            <a:r>
              <a:rPr lang="en-GB" sz="2400" dirty="0">
                <a:solidFill>
                  <a:srgbClr val="FFFF00"/>
                </a:solidFill>
              </a:rPr>
              <a:t>then are we to get in touch with the consciousness of </a:t>
            </a:r>
            <a:r>
              <a:rPr lang="en-GB" sz="2400" dirty="0" smtClean="0">
                <a:solidFill>
                  <a:srgbClr val="FFFF00"/>
                </a:solidFill>
              </a:rPr>
              <a:t>insurgency </a:t>
            </a:r>
            <a:r>
              <a:rPr lang="en-GB" sz="2400" dirty="0">
                <a:solidFill>
                  <a:schemeClr val="tx1"/>
                </a:solidFill>
              </a:rPr>
              <a:t>when our access to it is barred thus by the discourse </a:t>
            </a:r>
            <a:r>
              <a:rPr lang="en-GB" sz="2400" dirty="0" smtClean="0">
                <a:solidFill>
                  <a:schemeClr val="tx1"/>
                </a:solidFill>
              </a:rPr>
              <a:t> of </a:t>
            </a:r>
            <a:r>
              <a:rPr lang="en-GB" sz="2400" dirty="0">
                <a:solidFill>
                  <a:schemeClr val="tx1"/>
                </a:solidFill>
              </a:rPr>
              <a:t>counter-insurgency</a:t>
            </a:r>
            <a:r>
              <a:rPr lang="en-GB" sz="2400" dirty="0" smtClean="0">
                <a:solidFill>
                  <a:schemeClr val="tx1"/>
                </a:solidFill>
              </a:rPr>
              <a:t>?”</a:t>
            </a:r>
          </a:p>
          <a:p>
            <a:pPr marL="0" indent="0" algn="just">
              <a:buNone/>
            </a:pPr>
            <a:r>
              <a:rPr lang="en-GB" sz="2400" dirty="0">
                <a:solidFill>
                  <a:schemeClr val="tx1"/>
                </a:solidFill>
              </a:rPr>
              <a:t/>
            </a:r>
            <a:br>
              <a:rPr lang="en-GB" sz="2400" dirty="0">
                <a:solidFill>
                  <a:schemeClr val="tx1"/>
                </a:solidFill>
              </a:rPr>
            </a:br>
            <a:r>
              <a:rPr lang="en-GB" sz="2400" dirty="0" smtClean="0">
                <a:solidFill>
                  <a:schemeClr val="tx1"/>
                </a:solidFill>
              </a:rPr>
              <a:t>From </a:t>
            </a:r>
            <a:r>
              <a:rPr lang="en-GB" sz="2400" dirty="0" err="1" smtClean="0">
                <a:solidFill>
                  <a:schemeClr val="tx1"/>
                </a:solidFill>
              </a:rPr>
              <a:t>Guha</a:t>
            </a:r>
            <a:r>
              <a:rPr lang="en-GB" sz="2400" dirty="0" smtClean="0">
                <a:solidFill>
                  <a:schemeClr val="tx1"/>
                </a:solidFill>
              </a:rPr>
              <a:t>, </a:t>
            </a:r>
            <a:r>
              <a:rPr lang="en-GB" sz="2400" i="1" dirty="0" smtClean="0">
                <a:solidFill>
                  <a:schemeClr val="tx1"/>
                </a:solidFill>
              </a:rPr>
              <a:t>Elementary Aspects of Peasant Insurgency in Colonial India </a:t>
            </a:r>
            <a:r>
              <a:rPr lang="en-GB" sz="2400" dirty="0" smtClean="0">
                <a:solidFill>
                  <a:schemeClr val="tx1"/>
                </a:solidFill>
              </a:rPr>
              <a:t>(1983)</a:t>
            </a:r>
            <a:endParaRPr lang="en-GB" sz="2400" dirty="0">
              <a:solidFill>
                <a:schemeClr val="tx1"/>
              </a:solidFill>
            </a:endParaRPr>
          </a:p>
        </p:txBody>
      </p:sp>
      <p:pic>
        <p:nvPicPr>
          <p:cNvPr id="4" name="Picture 3"/>
          <p:cNvPicPr>
            <a:picLocks noChangeAspect="1"/>
          </p:cNvPicPr>
          <p:nvPr/>
        </p:nvPicPr>
        <p:blipFill>
          <a:blip r:embed="rId3"/>
          <a:stretch>
            <a:fillRect/>
          </a:stretch>
        </p:blipFill>
        <p:spPr>
          <a:xfrm>
            <a:off x="8857199" y="74857"/>
            <a:ext cx="3334801" cy="4797968"/>
          </a:xfrm>
          <a:prstGeom prst="rect">
            <a:avLst/>
          </a:prstGeom>
        </p:spPr>
      </p:pic>
      <p:pic>
        <p:nvPicPr>
          <p:cNvPr id="5" name="Picture 4"/>
          <p:cNvPicPr>
            <a:picLocks noChangeAspect="1"/>
          </p:cNvPicPr>
          <p:nvPr/>
        </p:nvPicPr>
        <p:blipFill>
          <a:blip r:embed="rId4"/>
          <a:stretch>
            <a:fillRect/>
          </a:stretch>
        </p:blipFill>
        <p:spPr>
          <a:xfrm>
            <a:off x="9772650" y="2967825"/>
            <a:ext cx="2419350" cy="3810000"/>
          </a:xfrm>
          <a:prstGeom prst="rect">
            <a:avLst/>
          </a:prstGeom>
        </p:spPr>
      </p:pic>
    </p:spTree>
    <p:extLst>
      <p:ext uri="{BB962C8B-B14F-4D97-AF65-F5344CB8AC3E}">
        <p14:creationId xmlns:p14="http://schemas.microsoft.com/office/powerpoint/2010/main" val="393306382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8678" y="1519328"/>
            <a:ext cx="7855857" cy="4925497"/>
          </a:xfrm>
        </p:spPr>
        <p:txBody>
          <a:bodyPr>
            <a:normAutofit fontScale="92500" lnSpcReduction="20000"/>
          </a:bodyPr>
          <a:lstStyle/>
          <a:p>
            <a:pPr marL="0" indent="0" algn="just">
              <a:buNone/>
            </a:pPr>
            <a:r>
              <a:rPr lang="en-GB" sz="3200" dirty="0" smtClean="0">
                <a:solidFill>
                  <a:srgbClr val="FFFF00"/>
                </a:solidFill>
              </a:rPr>
              <a:t>“ … It </a:t>
            </a:r>
            <a:r>
              <a:rPr lang="en-GB" sz="3200" dirty="0">
                <a:solidFill>
                  <a:srgbClr val="FFFF00"/>
                </a:solidFill>
              </a:rPr>
              <a:t>is of </a:t>
            </a:r>
            <a:r>
              <a:rPr lang="en-GB" sz="3200" dirty="0" smtClean="0">
                <a:solidFill>
                  <a:srgbClr val="FFFF00"/>
                </a:solidFill>
              </a:rPr>
              <a:t>course </a:t>
            </a:r>
            <a:r>
              <a:rPr lang="en-GB" sz="3200" dirty="0">
                <a:solidFill>
                  <a:srgbClr val="FFFF00"/>
                </a:solidFill>
              </a:rPr>
              <a:t>true that the reports, despatches, minutes, judgments, </a:t>
            </a:r>
            <a:r>
              <a:rPr lang="en-GB" sz="3200" dirty="0" smtClean="0">
                <a:solidFill>
                  <a:srgbClr val="FFFF00"/>
                </a:solidFill>
              </a:rPr>
              <a:t>laws</a:t>
            </a:r>
            <a:r>
              <a:rPr lang="en-GB" sz="3200" dirty="0">
                <a:solidFill>
                  <a:srgbClr val="FFFF00"/>
                </a:solidFill>
              </a:rPr>
              <a:t>, letters, etc. in which policemen, soldiers, bureaucrats, </a:t>
            </a:r>
            <a:r>
              <a:rPr lang="en-GB" sz="3200" dirty="0" smtClean="0">
                <a:solidFill>
                  <a:srgbClr val="FFFF00"/>
                </a:solidFill>
              </a:rPr>
              <a:t>landlords</a:t>
            </a:r>
            <a:r>
              <a:rPr lang="en-GB" sz="3200" dirty="0">
                <a:solidFill>
                  <a:srgbClr val="FFFF00"/>
                </a:solidFill>
              </a:rPr>
              <a:t>, usurers and others hostile to insurgency register their </a:t>
            </a:r>
            <a:r>
              <a:rPr lang="en-GB" sz="3200" dirty="0" smtClean="0">
                <a:solidFill>
                  <a:srgbClr val="FFFF00"/>
                </a:solidFill>
              </a:rPr>
              <a:t>sentiments</a:t>
            </a:r>
            <a:r>
              <a:rPr lang="en-GB" sz="3200" dirty="0">
                <a:solidFill>
                  <a:srgbClr val="FFFF00"/>
                </a:solidFill>
              </a:rPr>
              <a:t>, amount to a representation of their will. </a:t>
            </a:r>
            <a:r>
              <a:rPr lang="en-GB" sz="3200" dirty="0">
                <a:solidFill>
                  <a:schemeClr val="tx1"/>
                </a:solidFill>
              </a:rPr>
              <a:t>But these </a:t>
            </a:r>
            <a:r>
              <a:rPr lang="en-GB" sz="3200" dirty="0" smtClean="0">
                <a:solidFill>
                  <a:schemeClr val="tx1"/>
                </a:solidFill>
              </a:rPr>
              <a:t>documents </a:t>
            </a:r>
            <a:r>
              <a:rPr lang="en-GB" sz="3200" dirty="0">
                <a:solidFill>
                  <a:schemeClr val="tx1"/>
                </a:solidFill>
              </a:rPr>
              <a:t>do not get their content from that will alone, for the </a:t>
            </a:r>
            <a:r>
              <a:rPr lang="en-GB" sz="3200" dirty="0" smtClean="0">
                <a:solidFill>
                  <a:schemeClr val="tx1"/>
                </a:solidFill>
              </a:rPr>
              <a:t>latter </a:t>
            </a:r>
            <a:r>
              <a:rPr lang="en-GB" sz="3200" dirty="0">
                <a:solidFill>
                  <a:schemeClr val="tx1"/>
                </a:solidFill>
              </a:rPr>
              <a:t>is predicated on another will — that of the insurgent</a:t>
            </a:r>
            <a:r>
              <a:rPr lang="en-GB" sz="3200" dirty="0">
                <a:solidFill>
                  <a:srgbClr val="FFFF00"/>
                </a:solidFill>
              </a:rPr>
              <a:t>. It </a:t>
            </a:r>
            <a:r>
              <a:rPr lang="en-GB" sz="3200" dirty="0" smtClean="0">
                <a:solidFill>
                  <a:srgbClr val="FFFF00"/>
                </a:solidFill>
              </a:rPr>
              <a:t>should </a:t>
            </a:r>
            <a:r>
              <a:rPr lang="en-GB" sz="3200" dirty="0">
                <a:solidFill>
                  <a:srgbClr val="FFFF00"/>
                </a:solidFill>
              </a:rPr>
              <a:t>be possible therefore to </a:t>
            </a:r>
            <a:r>
              <a:rPr lang="en-GB" sz="3200" i="1" dirty="0">
                <a:solidFill>
                  <a:srgbClr val="FFFF00"/>
                </a:solidFill>
              </a:rPr>
              <a:t>read the presence of a rebel </a:t>
            </a:r>
            <a:r>
              <a:rPr lang="en-GB" sz="3200" i="1" dirty="0" smtClean="0">
                <a:solidFill>
                  <a:srgbClr val="FFFF00"/>
                </a:solidFill>
              </a:rPr>
              <a:t>consciousness</a:t>
            </a:r>
            <a:r>
              <a:rPr lang="en-GB" sz="3200" dirty="0" smtClean="0">
                <a:solidFill>
                  <a:srgbClr val="FFFF00"/>
                </a:solidFill>
              </a:rPr>
              <a:t> </a:t>
            </a:r>
            <a:r>
              <a:rPr lang="en-GB" sz="3200" dirty="0">
                <a:solidFill>
                  <a:srgbClr val="FFFF00"/>
                </a:solidFill>
              </a:rPr>
              <a:t>as a necessary and pervasive element within that </a:t>
            </a:r>
            <a:r>
              <a:rPr lang="en-GB" sz="3200" dirty="0" smtClean="0">
                <a:solidFill>
                  <a:srgbClr val="FFFF00"/>
                </a:solidFill>
              </a:rPr>
              <a:t>body </a:t>
            </a:r>
            <a:r>
              <a:rPr lang="en-GB" sz="3200" dirty="0">
                <a:solidFill>
                  <a:srgbClr val="FFFF00"/>
                </a:solidFill>
              </a:rPr>
              <a:t>of evidence</a:t>
            </a:r>
            <a:r>
              <a:rPr lang="en-GB" sz="3200" dirty="0" smtClean="0">
                <a:solidFill>
                  <a:srgbClr val="FFFF00"/>
                </a:solidFill>
              </a:rPr>
              <a:t>.” </a:t>
            </a:r>
            <a:endParaRPr lang="en-GB" sz="3200" dirty="0">
              <a:solidFill>
                <a:srgbClr val="FFFF00"/>
              </a:solidFill>
            </a:endParaRPr>
          </a:p>
          <a:p>
            <a:pPr marL="0" indent="0" algn="just">
              <a:buNone/>
            </a:pPr>
            <a:endParaRPr lang="en-GB" dirty="0">
              <a:solidFill>
                <a:srgbClr val="FFFF00"/>
              </a:solidFill>
              <a:latin typeface="Centaur" panose="02030504050205020304" pitchFamily="18" charset="0"/>
            </a:endParaRPr>
          </a:p>
        </p:txBody>
      </p:sp>
      <p:pic>
        <p:nvPicPr>
          <p:cNvPr id="6" name="Picture 5"/>
          <p:cNvPicPr>
            <a:picLocks noChangeAspect="1"/>
          </p:cNvPicPr>
          <p:nvPr/>
        </p:nvPicPr>
        <p:blipFill>
          <a:blip r:embed="rId3"/>
          <a:stretch>
            <a:fillRect/>
          </a:stretch>
        </p:blipFill>
        <p:spPr>
          <a:xfrm>
            <a:off x="8857698" y="1584159"/>
            <a:ext cx="3334302" cy="4795837"/>
          </a:xfrm>
          <a:prstGeom prst="rect">
            <a:avLst/>
          </a:prstGeom>
        </p:spPr>
      </p:pic>
      <p:sp>
        <p:nvSpPr>
          <p:cNvPr id="4" name="Title 3"/>
          <p:cNvSpPr>
            <a:spLocks noGrp="1"/>
          </p:cNvSpPr>
          <p:nvPr>
            <p:ph type="title"/>
          </p:nvPr>
        </p:nvSpPr>
        <p:spPr>
          <a:xfrm>
            <a:off x="862995" y="241300"/>
            <a:ext cx="10353762" cy="970450"/>
          </a:xfrm>
        </p:spPr>
        <p:txBody>
          <a:bodyPr/>
          <a:lstStyle/>
          <a:p>
            <a:r>
              <a:rPr lang="en-GB" dirty="0" smtClean="0"/>
              <a:t>Subaltern Studies</a:t>
            </a:r>
            <a:endParaRPr lang="en-GB" dirty="0"/>
          </a:p>
        </p:txBody>
      </p:sp>
    </p:spTree>
    <p:extLst>
      <p:ext uri="{BB962C8B-B14F-4D97-AF65-F5344CB8AC3E}">
        <p14:creationId xmlns:p14="http://schemas.microsoft.com/office/powerpoint/2010/main" val="256893224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solidFill>
                  <a:srgbClr val="FFFF00"/>
                </a:solidFill>
              </a:rPr>
              <a:t>Subaltern Studies</a:t>
            </a:r>
            <a:endParaRPr lang="en-GB" sz="3600" dirty="0">
              <a:solidFill>
                <a:srgbClr val="FFFF00"/>
              </a:solidFill>
            </a:endParaRPr>
          </a:p>
        </p:txBody>
      </p:sp>
      <p:sp>
        <p:nvSpPr>
          <p:cNvPr id="3" name="Content Placeholder 2"/>
          <p:cNvSpPr>
            <a:spLocks noGrp="1"/>
          </p:cNvSpPr>
          <p:nvPr>
            <p:ph idx="1"/>
          </p:nvPr>
        </p:nvSpPr>
        <p:spPr>
          <a:xfrm>
            <a:off x="832876" y="1932503"/>
            <a:ext cx="10515600" cy="4925497"/>
          </a:xfrm>
        </p:spPr>
        <p:txBody>
          <a:bodyPr>
            <a:normAutofit/>
          </a:bodyPr>
          <a:lstStyle/>
          <a:p>
            <a:pPr marL="0" indent="0" algn="just">
              <a:buNone/>
            </a:pPr>
            <a:r>
              <a:rPr lang="en-GB" sz="4000" dirty="0" smtClean="0">
                <a:solidFill>
                  <a:schemeClr val="tx1"/>
                </a:solidFill>
                <a:latin typeface="+mj-lt"/>
              </a:rPr>
              <a:t>“ It </a:t>
            </a:r>
            <a:r>
              <a:rPr lang="en-GB" sz="4000" dirty="0">
                <a:solidFill>
                  <a:schemeClr val="tx1"/>
                </a:solidFill>
                <a:latin typeface="+mj-lt"/>
              </a:rPr>
              <a:t>is possible for the historian to use </a:t>
            </a:r>
            <a:r>
              <a:rPr lang="en-GB" sz="4000" dirty="0" err="1" smtClean="0">
                <a:solidFill>
                  <a:schemeClr val="tx1"/>
                </a:solidFill>
                <a:latin typeface="+mj-lt"/>
              </a:rPr>
              <a:t>th</a:t>
            </a:r>
            <a:r>
              <a:rPr lang="en-GB" sz="4000" dirty="0" smtClean="0">
                <a:solidFill>
                  <a:schemeClr val="tx1"/>
                </a:solidFill>
                <a:latin typeface="+mj-lt"/>
              </a:rPr>
              <a:t>[e] impoverished </a:t>
            </a:r>
            <a:r>
              <a:rPr lang="en-GB" sz="4000" dirty="0">
                <a:solidFill>
                  <a:schemeClr val="tx1"/>
                </a:solidFill>
                <a:latin typeface="+mj-lt"/>
              </a:rPr>
              <a:t>and almost technical language </a:t>
            </a:r>
            <a:r>
              <a:rPr lang="en-GB" sz="4000" dirty="0" smtClean="0">
                <a:solidFill>
                  <a:schemeClr val="tx1"/>
                </a:solidFill>
                <a:latin typeface="+mj-lt"/>
              </a:rPr>
              <a:t>[of </a:t>
            </a:r>
            <a:r>
              <a:rPr lang="en-GB" sz="4000" dirty="0" smtClean="0">
                <a:solidFill>
                  <a:schemeClr val="tx1"/>
                </a:solidFill>
                <a:latin typeface="+mj-lt"/>
              </a:rPr>
              <a:t>archival documents] </a:t>
            </a:r>
            <a:r>
              <a:rPr lang="en-GB" sz="4000" dirty="0" smtClean="0">
                <a:solidFill>
                  <a:schemeClr val="tx1"/>
                </a:solidFill>
                <a:latin typeface="+mj-lt"/>
              </a:rPr>
              <a:t>as </a:t>
            </a:r>
            <a:r>
              <a:rPr lang="en-GB" sz="4000" dirty="0">
                <a:solidFill>
                  <a:schemeClr val="tx1"/>
                </a:solidFill>
                <a:latin typeface="+mj-lt"/>
              </a:rPr>
              <a:t>a </a:t>
            </a:r>
            <a:r>
              <a:rPr lang="en-GB" sz="4000" dirty="0">
                <a:solidFill>
                  <a:srgbClr val="FFFF00"/>
                </a:solidFill>
                <a:latin typeface="+mj-lt"/>
              </a:rPr>
              <a:t>clue</a:t>
            </a:r>
            <a:r>
              <a:rPr lang="en-GB" sz="4000" dirty="0">
                <a:solidFill>
                  <a:schemeClr val="tx1"/>
                </a:solidFill>
                <a:latin typeface="+mj-lt"/>
              </a:rPr>
              <a:t> to the </a:t>
            </a:r>
            <a:r>
              <a:rPr lang="en-GB" sz="4000" dirty="0" err="1" smtClean="0">
                <a:solidFill>
                  <a:srgbClr val="92D050"/>
                </a:solidFill>
                <a:latin typeface="+mj-lt"/>
              </a:rPr>
              <a:t>antonymies</a:t>
            </a:r>
            <a:r>
              <a:rPr lang="en-GB" sz="4000" dirty="0" smtClean="0">
                <a:solidFill>
                  <a:srgbClr val="92D050"/>
                </a:solidFill>
                <a:latin typeface="+mj-lt"/>
              </a:rPr>
              <a:t> [</a:t>
            </a:r>
            <a:r>
              <a:rPr lang="en-GB" sz="4000" i="1" dirty="0" smtClean="0">
                <a:solidFill>
                  <a:srgbClr val="92D050"/>
                </a:solidFill>
                <a:latin typeface="+mj-lt"/>
              </a:rPr>
              <a:t>i.e. opposites</a:t>
            </a:r>
            <a:r>
              <a:rPr lang="en-GB" sz="4000" dirty="0" smtClean="0">
                <a:solidFill>
                  <a:srgbClr val="92D050"/>
                </a:solidFill>
                <a:latin typeface="+mj-lt"/>
              </a:rPr>
              <a:t>] </a:t>
            </a:r>
            <a:r>
              <a:rPr lang="en-GB" sz="4000" dirty="0" smtClean="0">
                <a:solidFill>
                  <a:srgbClr val="00B0F0"/>
                </a:solidFill>
                <a:latin typeface="+mj-lt"/>
              </a:rPr>
              <a:t>which </a:t>
            </a:r>
            <a:r>
              <a:rPr lang="en-GB" sz="4000" dirty="0">
                <a:solidFill>
                  <a:srgbClr val="00B0F0"/>
                </a:solidFill>
                <a:latin typeface="+mj-lt"/>
              </a:rPr>
              <a:t>speak for a rival </a:t>
            </a:r>
            <a:r>
              <a:rPr lang="en-GB" sz="4000" dirty="0" smtClean="0">
                <a:solidFill>
                  <a:srgbClr val="00B0F0"/>
                </a:solidFill>
                <a:latin typeface="+mj-lt"/>
              </a:rPr>
              <a:t>consciousness— </a:t>
            </a:r>
            <a:r>
              <a:rPr lang="en-GB" sz="4000" dirty="0">
                <a:solidFill>
                  <a:srgbClr val="00B0F0"/>
                </a:solidFill>
                <a:latin typeface="+mj-lt"/>
              </a:rPr>
              <a:t>that of </a:t>
            </a:r>
            <a:r>
              <a:rPr lang="en-GB" sz="4000" dirty="0" smtClean="0">
                <a:solidFill>
                  <a:srgbClr val="00B0F0"/>
                </a:solidFill>
                <a:latin typeface="+mj-lt"/>
              </a:rPr>
              <a:t>the rebel</a:t>
            </a:r>
            <a:r>
              <a:rPr lang="en-GB" sz="4000" dirty="0" smtClean="0">
                <a:solidFill>
                  <a:schemeClr val="tx1"/>
                </a:solidFill>
                <a:latin typeface="+mj-lt"/>
              </a:rPr>
              <a:t>.”</a:t>
            </a:r>
            <a:endParaRPr lang="en-GB" sz="4000" dirty="0">
              <a:solidFill>
                <a:schemeClr val="tx1"/>
              </a:solidFill>
              <a:latin typeface="+mj-lt"/>
            </a:endParaRPr>
          </a:p>
        </p:txBody>
      </p:sp>
    </p:spTree>
    <p:extLst>
      <p:ext uri="{BB962C8B-B14F-4D97-AF65-F5344CB8AC3E}">
        <p14:creationId xmlns:p14="http://schemas.microsoft.com/office/powerpoint/2010/main" val="74484724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GB" dirty="0" smtClean="0">
                <a:solidFill>
                  <a:srgbClr val="FFFF00"/>
                </a:solidFill>
              </a:rPr>
              <a:t>Medieval Parallels/Precursors</a:t>
            </a:r>
            <a:endParaRPr lang="en-GB" dirty="0">
              <a:solidFill>
                <a:srgbClr val="FFFF00"/>
              </a:solidFill>
            </a:endParaRPr>
          </a:p>
        </p:txBody>
      </p:sp>
      <p:sp>
        <p:nvSpPr>
          <p:cNvPr id="3" name="Content Placeholder 2"/>
          <p:cNvSpPr>
            <a:spLocks noGrp="1"/>
          </p:cNvSpPr>
          <p:nvPr>
            <p:ph idx="1"/>
          </p:nvPr>
        </p:nvSpPr>
        <p:spPr>
          <a:xfrm>
            <a:off x="799495" y="1935650"/>
            <a:ext cx="7199488" cy="4058751"/>
          </a:xfrm>
        </p:spPr>
        <p:txBody>
          <a:bodyPr>
            <a:normAutofit fontScale="92500" lnSpcReduction="10000"/>
          </a:bodyPr>
          <a:lstStyle/>
          <a:p>
            <a:pPr marL="0" indent="0">
              <a:buNone/>
            </a:pPr>
            <a:r>
              <a:rPr lang="en-GB" sz="3600" dirty="0" smtClean="0"/>
              <a:t>[p. 124] The </a:t>
            </a:r>
            <a:r>
              <a:rPr lang="en-GB" sz="3600" dirty="0"/>
              <a:t>earliest </a:t>
            </a:r>
            <a:r>
              <a:rPr lang="en-GB" sz="3600" dirty="0">
                <a:solidFill>
                  <a:srgbClr val="92D050"/>
                </a:solidFill>
              </a:rPr>
              <a:t>signs of </a:t>
            </a:r>
            <a:r>
              <a:rPr lang="en-GB" sz="3600" dirty="0" smtClean="0">
                <a:solidFill>
                  <a:srgbClr val="92D050"/>
                </a:solidFill>
              </a:rPr>
              <a:t>[peasant] resistance</a:t>
            </a:r>
            <a:r>
              <a:rPr lang="en-GB" sz="3600" dirty="0" smtClean="0"/>
              <a:t> </a:t>
            </a:r>
            <a:r>
              <a:rPr lang="en-GB" sz="3600" dirty="0"/>
              <a:t>are to be seen in the </a:t>
            </a:r>
            <a:r>
              <a:rPr lang="en-GB" sz="3600" dirty="0">
                <a:solidFill>
                  <a:srgbClr val="FFFF00"/>
                </a:solidFill>
              </a:rPr>
              <a:t>records of the royal courts</a:t>
            </a:r>
            <a:r>
              <a:rPr lang="en-GB" sz="3600" dirty="0"/>
              <a:t>, a resistance at first put up by individuals rather than by groups, though the individuals who faced their lords in the courts may well have represented test cases for their fellow peasants. </a:t>
            </a:r>
            <a:endParaRPr lang="en-GB" sz="3600" dirty="0" smtClean="0"/>
          </a:p>
        </p:txBody>
      </p:sp>
      <p:pic>
        <p:nvPicPr>
          <p:cNvPr id="4" name="Picture 3"/>
          <p:cNvPicPr>
            <a:picLocks noChangeAspect="1"/>
          </p:cNvPicPr>
          <p:nvPr/>
        </p:nvPicPr>
        <p:blipFill>
          <a:blip r:embed="rId3"/>
          <a:stretch>
            <a:fillRect/>
          </a:stretch>
        </p:blipFill>
        <p:spPr>
          <a:xfrm>
            <a:off x="8588752" y="101600"/>
            <a:ext cx="3603248" cy="4356100"/>
          </a:xfrm>
          <a:prstGeom prst="rect">
            <a:avLst/>
          </a:prstGeom>
        </p:spPr>
      </p:pic>
      <p:pic>
        <p:nvPicPr>
          <p:cNvPr id="5" name="Picture 4"/>
          <p:cNvPicPr>
            <a:picLocks noChangeAspect="1"/>
          </p:cNvPicPr>
          <p:nvPr/>
        </p:nvPicPr>
        <p:blipFill>
          <a:blip r:embed="rId4"/>
          <a:stretch>
            <a:fillRect/>
          </a:stretch>
        </p:blipFill>
        <p:spPr>
          <a:xfrm>
            <a:off x="9668475" y="3059323"/>
            <a:ext cx="2523525" cy="3660247"/>
          </a:xfrm>
          <a:prstGeom prst="rect">
            <a:avLst/>
          </a:prstGeom>
        </p:spPr>
      </p:pic>
      <p:sp>
        <p:nvSpPr>
          <p:cNvPr id="6" name="Rectangle 5"/>
          <p:cNvSpPr/>
          <p:nvPr/>
        </p:nvSpPr>
        <p:spPr>
          <a:xfrm>
            <a:off x="4160843" y="5578902"/>
            <a:ext cx="3733799" cy="830997"/>
          </a:xfrm>
          <a:prstGeom prst="rect">
            <a:avLst/>
          </a:prstGeom>
        </p:spPr>
        <p:txBody>
          <a:bodyPr wrap="square">
            <a:spAutoFit/>
          </a:bodyPr>
          <a:lstStyle/>
          <a:p>
            <a:pPr algn="ctr"/>
            <a:r>
              <a:rPr lang="en-GB" sz="2400" b="1" dirty="0">
                <a:solidFill>
                  <a:srgbClr val="FFFF00"/>
                </a:solidFill>
                <a:effectLst>
                  <a:outerShdw blurRad="38100" dist="38100" dir="2700000" algn="tl">
                    <a:srgbClr val="000000">
                      <a:alpha val="43137"/>
                    </a:srgbClr>
                  </a:outerShdw>
                </a:effectLst>
              </a:rPr>
              <a:t>Rodney </a:t>
            </a:r>
            <a:r>
              <a:rPr lang="en-GB" sz="2400" b="1" dirty="0" smtClean="0">
                <a:solidFill>
                  <a:srgbClr val="FFFF00"/>
                </a:solidFill>
                <a:effectLst>
                  <a:outerShdw blurRad="38100" dist="38100" dir="2700000" algn="tl">
                    <a:srgbClr val="000000">
                      <a:alpha val="43137"/>
                    </a:srgbClr>
                  </a:outerShdw>
                </a:effectLst>
              </a:rPr>
              <a:t>Hilton</a:t>
            </a:r>
          </a:p>
          <a:p>
            <a:pPr algn="ctr"/>
            <a:r>
              <a:rPr lang="en-GB" sz="2400" b="1" dirty="0" smtClean="0">
                <a:solidFill>
                  <a:srgbClr val="FFFF00"/>
                </a:solidFill>
                <a:effectLst>
                  <a:outerShdw blurRad="38100" dist="38100" dir="2700000" algn="tl">
                    <a:srgbClr val="000000">
                      <a:alpha val="43137"/>
                    </a:srgbClr>
                  </a:outerShdw>
                </a:effectLst>
              </a:rPr>
              <a:t>(</a:t>
            </a:r>
            <a:r>
              <a:rPr lang="en-GB" sz="2400" b="1" dirty="0">
                <a:solidFill>
                  <a:srgbClr val="FFFF00"/>
                </a:solidFill>
                <a:effectLst>
                  <a:outerShdw blurRad="38100" dist="38100" dir="2700000" algn="tl">
                    <a:srgbClr val="000000">
                      <a:alpha val="43137"/>
                    </a:srgbClr>
                  </a:outerShdw>
                </a:effectLst>
              </a:rPr>
              <a:t>1916–2002)</a:t>
            </a:r>
          </a:p>
        </p:txBody>
      </p:sp>
      <p:pic>
        <p:nvPicPr>
          <p:cNvPr id="7" name="Picture 6"/>
          <p:cNvPicPr>
            <a:picLocks noChangeAspect="1"/>
          </p:cNvPicPr>
          <p:nvPr/>
        </p:nvPicPr>
        <p:blipFill>
          <a:blip r:embed="rId5"/>
          <a:stretch>
            <a:fillRect/>
          </a:stretch>
        </p:blipFill>
        <p:spPr>
          <a:xfrm>
            <a:off x="7894642" y="4318000"/>
            <a:ext cx="1773833" cy="2401570"/>
          </a:xfrm>
          <a:prstGeom prst="rect">
            <a:avLst/>
          </a:prstGeom>
        </p:spPr>
      </p:pic>
    </p:spTree>
    <p:extLst>
      <p:ext uri="{BB962C8B-B14F-4D97-AF65-F5344CB8AC3E}">
        <p14:creationId xmlns:p14="http://schemas.microsoft.com/office/powerpoint/2010/main" val="39737876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99495" y="609600"/>
            <a:ext cx="6864814" cy="6109970"/>
          </a:xfrm>
        </p:spPr>
        <p:txBody>
          <a:bodyPr>
            <a:normAutofit/>
          </a:bodyPr>
          <a:lstStyle/>
          <a:p>
            <a:pPr marL="0" indent="0" algn="just">
              <a:buNone/>
            </a:pPr>
            <a:r>
              <a:rPr lang="en-GB" sz="3600" dirty="0"/>
              <a:t>[p. 126–127] </a:t>
            </a:r>
            <a:r>
              <a:rPr lang="en-GB" sz="3600" dirty="0">
                <a:solidFill>
                  <a:srgbClr val="92D050"/>
                </a:solidFill>
              </a:rPr>
              <a:t>Behind</a:t>
            </a:r>
            <a:r>
              <a:rPr lang="en-GB" sz="3600" dirty="0"/>
              <a:t> this litigation we </a:t>
            </a:r>
            <a:r>
              <a:rPr lang="en-GB" sz="3600" dirty="0">
                <a:solidFill>
                  <a:srgbClr val="92D050"/>
                </a:solidFill>
              </a:rPr>
              <a:t>become conscious of a </a:t>
            </a:r>
            <a:r>
              <a:rPr lang="en-GB" sz="3600" dirty="0" smtClean="0">
                <a:solidFill>
                  <a:srgbClr val="92D050"/>
                </a:solidFill>
              </a:rPr>
              <a:t>continuous </a:t>
            </a:r>
            <a:r>
              <a:rPr lang="en-GB" sz="3600" dirty="0">
                <a:solidFill>
                  <a:srgbClr val="92D050"/>
                </a:solidFill>
              </a:rPr>
              <a:t>day-to-day struggle between lord and </a:t>
            </a:r>
            <a:r>
              <a:rPr lang="en-GB" sz="3600" dirty="0" err="1">
                <a:solidFill>
                  <a:srgbClr val="92D050"/>
                </a:solidFill>
              </a:rPr>
              <a:t>villein</a:t>
            </a:r>
            <a:r>
              <a:rPr lang="en-GB" sz="3600" dirty="0">
                <a:solidFill>
                  <a:srgbClr val="92D050"/>
                </a:solidFill>
              </a:rPr>
              <a:t>,</a:t>
            </a:r>
            <a:r>
              <a:rPr lang="en-GB" sz="3600" dirty="0"/>
              <a:t> almost the only evidence of which is to be found in the </a:t>
            </a:r>
            <a:r>
              <a:rPr lang="en-GB" sz="3600" dirty="0">
                <a:solidFill>
                  <a:srgbClr val="FFFF00"/>
                </a:solidFill>
              </a:rPr>
              <a:t>records of the manorial courts</a:t>
            </a:r>
            <a:r>
              <a:rPr lang="en-GB" sz="3600" dirty="0" smtClean="0"/>
              <a:t>.. </a:t>
            </a:r>
            <a:endParaRPr lang="en-GB" sz="3600" dirty="0"/>
          </a:p>
        </p:txBody>
      </p:sp>
      <p:pic>
        <p:nvPicPr>
          <p:cNvPr id="4" name="Picture 3"/>
          <p:cNvPicPr>
            <a:picLocks noChangeAspect="1"/>
          </p:cNvPicPr>
          <p:nvPr/>
        </p:nvPicPr>
        <p:blipFill>
          <a:blip r:embed="rId3"/>
          <a:stretch>
            <a:fillRect/>
          </a:stretch>
        </p:blipFill>
        <p:spPr>
          <a:xfrm>
            <a:off x="8588752" y="101600"/>
            <a:ext cx="3603248" cy="4356100"/>
          </a:xfrm>
          <a:prstGeom prst="rect">
            <a:avLst/>
          </a:prstGeom>
        </p:spPr>
      </p:pic>
      <p:pic>
        <p:nvPicPr>
          <p:cNvPr id="5" name="Picture 4"/>
          <p:cNvPicPr>
            <a:picLocks noChangeAspect="1"/>
          </p:cNvPicPr>
          <p:nvPr/>
        </p:nvPicPr>
        <p:blipFill>
          <a:blip r:embed="rId4"/>
          <a:stretch>
            <a:fillRect/>
          </a:stretch>
        </p:blipFill>
        <p:spPr>
          <a:xfrm>
            <a:off x="9668475" y="3059323"/>
            <a:ext cx="2523525" cy="3660247"/>
          </a:xfrm>
          <a:prstGeom prst="rect">
            <a:avLst/>
          </a:prstGeom>
        </p:spPr>
      </p:pic>
      <p:pic>
        <p:nvPicPr>
          <p:cNvPr id="7" name="Picture 6"/>
          <p:cNvPicPr>
            <a:picLocks noChangeAspect="1"/>
          </p:cNvPicPr>
          <p:nvPr/>
        </p:nvPicPr>
        <p:blipFill>
          <a:blip r:embed="rId5"/>
          <a:stretch>
            <a:fillRect/>
          </a:stretch>
        </p:blipFill>
        <p:spPr>
          <a:xfrm>
            <a:off x="7894642" y="4318000"/>
            <a:ext cx="1773833" cy="2401570"/>
          </a:xfrm>
          <a:prstGeom prst="rect">
            <a:avLst/>
          </a:prstGeom>
        </p:spPr>
      </p:pic>
    </p:spTree>
    <p:extLst>
      <p:ext uri="{BB962C8B-B14F-4D97-AF65-F5344CB8AC3E}">
        <p14:creationId xmlns:p14="http://schemas.microsoft.com/office/powerpoint/2010/main" val="126804540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6250" y="609600"/>
            <a:ext cx="5504113" cy="6038850"/>
          </a:xfrm>
        </p:spPr>
        <p:txBody>
          <a:bodyPr>
            <a:noAutofit/>
          </a:bodyPr>
          <a:lstStyle/>
          <a:p>
            <a:pPr marL="0" indent="0">
              <a:buNone/>
            </a:pPr>
            <a:r>
              <a:rPr lang="en-GB" sz="2400" dirty="0" smtClean="0"/>
              <a:t>[pp. 135-136] </a:t>
            </a:r>
            <a:r>
              <a:rPr lang="en-GB" sz="2400" dirty="0" smtClean="0">
                <a:solidFill>
                  <a:srgbClr val="00B0F0"/>
                </a:solidFill>
              </a:rPr>
              <a:t>Every </a:t>
            </a:r>
            <a:r>
              <a:rPr lang="en-GB" sz="2400" dirty="0">
                <a:solidFill>
                  <a:srgbClr val="00B0F0"/>
                </a:solidFill>
              </a:rPr>
              <a:t>thing that was written about </a:t>
            </a:r>
            <a:r>
              <a:rPr lang="en-GB" sz="2400" dirty="0" smtClean="0">
                <a:solidFill>
                  <a:srgbClr val="00B0F0"/>
                </a:solidFill>
              </a:rPr>
              <a:t>peasants </a:t>
            </a:r>
            <a:r>
              <a:rPr lang="en-GB" sz="2400" dirty="0">
                <a:solidFill>
                  <a:srgbClr val="00B0F0"/>
                </a:solidFill>
              </a:rPr>
              <a:t>was written by their enemies</a:t>
            </a:r>
            <a:r>
              <a:rPr lang="en-GB" sz="2400" dirty="0"/>
              <a:t>, but the words attributed by </a:t>
            </a:r>
            <a:r>
              <a:rPr lang="en-GB" sz="2400" dirty="0" smtClean="0"/>
              <a:t>[</a:t>
            </a:r>
            <a:r>
              <a:rPr lang="en-GB" sz="2400" i="1" dirty="0" smtClean="0"/>
              <a:t>14-th/15</a:t>
            </a:r>
            <a:r>
              <a:rPr lang="en-GB" sz="2400" i="1" baseline="30000" dirty="0" smtClean="0"/>
              <a:t>th</a:t>
            </a:r>
            <a:r>
              <a:rPr lang="en-GB" sz="2400" i="1" dirty="0" smtClean="0"/>
              <a:t>-century </a:t>
            </a:r>
            <a:r>
              <a:rPr lang="en-GB" sz="2400" i="1" dirty="0"/>
              <a:t>court </a:t>
            </a:r>
            <a:r>
              <a:rPr lang="en-GB" sz="2400" i="1" dirty="0" smtClean="0"/>
              <a:t>historian</a:t>
            </a:r>
            <a:r>
              <a:rPr lang="en-GB" sz="2400" dirty="0" smtClean="0"/>
              <a:t>] Froissart </a:t>
            </a:r>
            <a:r>
              <a:rPr lang="en-GB" sz="2400" dirty="0"/>
              <a:t>to John </a:t>
            </a:r>
            <a:r>
              <a:rPr lang="en-GB" sz="2400" dirty="0" smtClean="0"/>
              <a:t>Ball [</a:t>
            </a:r>
            <a:r>
              <a:rPr lang="en-GB" sz="2400" i="1" dirty="0" smtClean="0"/>
              <a:t>English priest and participant in Peasants’ Revolt</a:t>
            </a:r>
            <a:r>
              <a:rPr lang="en-GB" sz="2400" dirty="0" smtClean="0"/>
              <a:t>] </a:t>
            </a:r>
            <a:r>
              <a:rPr lang="en-GB" sz="2400" dirty="0"/>
              <a:t>were in essence probably authentic: </a:t>
            </a:r>
            <a:r>
              <a:rPr lang="en-GB" sz="2400" dirty="0">
                <a:solidFill>
                  <a:srgbClr val="FFFF00"/>
                </a:solidFill>
              </a:rPr>
              <a:t>'For what reason do they hold us in bondage? Are we not </a:t>
            </a:r>
            <a:r>
              <a:rPr lang="en-GB" sz="2400" dirty="0" smtClean="0">
                <a:solidFill>
                  <a:srgbClr val="FFFF00"/>
                </a:solidFill>
              </a:rPr>
              <a:t>all </a:t>
            </a:r>
            <a:r>
              <a:rPr lang="en-GB" sz="2400" dirty="0">
                <a:solidFill>
                  <a:srgbClr val="FFFF00"/>
                </a:solidFill>
              </a:rPr>
              <a:t>descended from the same parents Adam and Eve? And what can they show or what reason can they give why they should be more masters than ourselves</a:t>
            </a:r>
            <a:r>
              <a:rPr lang="en-GB" sz="2400" dirty="0" smtClean="0">
                <a:solidFill>
                  <a:srgbClr val="FFFF00"/>
                </a:solidFill>
              </a:rPr>
              <a:t>?’</a:t>
            </a:r>
          </a:p>
        </p:txBody>
      </p:sp>
      <p:pic>
        <p:nvPicPr>
          <p:cNvPr id="4" name="Picture 3"/>
          <p:cNvPicPr>
            <a:picLocks noChangeAspect="1"/>
          </p:cNvPicPr>
          <p:nvPr/>
        </p:nvPicPr>
        <p:blipFill>
          <a:blip r:embed="rId3"/>
          <a:stretch>
            <a:fillRect/>
          </a:stretch>
        </p:blipFill>
        <p:spPr>
          <a:xfrm>
            <a:off x="6336633" y="365127"/>
            <a:ext cx="5855368" cy="4603097"/>
          </a:xfrm>
          <a:prstGeom prst="rect">
            <a:avLst/>
          </a:prstGeom>
        </p:spPr>
      </p:pic>
      <p:sp>
        <p:nvSpPr>
          <p:cNvPr id="5" name="Rectangle 4"/>
          <p:cNvSpPr/>
          <p:nvPr/>
        </p:nvSpPr>
        <p:spPr>
          <a:xfrm>
            <a:off x="6090676" y="5335155"/>
            <a:ext cx="5829994" cy="369332"/>
          </a:xfrm>
          <a:prstGeom prst="rect">
            <a:avLst/>
          </a:prstGeom>
        </p:spPr>
        <p:txBody>
          <a:bodyPr wrap="none">
            <a:spAutoFit/>
          </a:bodyPr>
          <a:lstStyle/>
          <a:p>
            <a:r>
              <a:rPr lang="en-GB" dirty="0"/>
              <a:t> </a:t>
            </a:r>
            <a:r>
              <a:rPr lang="en-GB" dirty="0" smtClean="0"/>
              <a:t>John Ball in c. </a:t>
            </a:r>
            <a:r>
              <a:rPr lang="en-GB" dirty="0"/>
              <a:t>1470 manuscript of Jean Froissart's </a:t>
            </a:r>
            <a:r>
              <a:rPr lang="en-GB" i="1" dirty="0"/>
              <a:t>Chronicles</a:t>
            </a:r>
          </a:p>
        </p:txBody>
      </p:sp>
      <p:sp>
        <p:nvSpPr>
          <p:cNvPr id="6" name="Title 5"/>
          <p:cNvSpPr>
            <a:spLocks noGrp="1"/>
          </p:cNvSpPr>
          <p:nvPr>
            <p:ph type="title"/>
          </p:nvPr>
        </p:nvSpPr>
        <p:spPr/>
        <p:txBody>
          <a:bodyPr/>
          <a:lstStyle/>
          <a:p>
            <a:endParaRPr lang="en-GB" dirty="0"/>
          </a:p>
        </p:txBody>
      </p:sp>
    </p:spTree>
    <p:extLst>
      <p:ext uri="{BB962C8B-B14F-4D97-AF65-F5344CB8AC3E}">
        <p14:creationId xmlns:p14="http://schemas.microsoft.com/office/powerpoint/2010/main" val="343467397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QUESTIONS TO CONSIDER</a:t>
            </a:r>
            <a:endParaRPr lang="en-GB" dirty="0"/>
          </a:p>
        </p:txBody>
      </p:sp>
      <p:sp>
        <p:nvSpPr>
          <p:cNvPr id="3" name="Content Placeholder 2"/>
          <p:cNvSpPr>
            <a:spLocks noGrp="1"/>
          </p:cNvSpPr>
          <p:nvPr>
            <p:ph idx="1"/>
          </p:nvPr>
        </p:nvSpPr>
        <p:spPr/>
        <p:txBody>
          <a:bodyPr>
            <a:normAutofit/>
          </a:bodyPr>
          <a:lstStyle/>
          <a:p>
            <a:r>
              <a:rPr lang="en-GB" sz="3200" dirty="0" smtClean="0"/>
              <a:t>Think of an example of an example of an archival source</a:t>
            </a:r>
          </a:p>
          <a:p>
            <a:endParaRPr lang="en-GB" sz="3200" dirty="0"/>
          </a:p>
          <a:p>
            <a:pPr>
              <a:buFontTx/>
              <a:buChar char="-"/>
            </a:pPr>
            <a:r>
              <a:rPr lang="en-GB" sz="3200" dirty="0" smtClean="0"/>
              <a:t>What </a:t>
            </a:r>
            <a:r>
              <a:rPr lang="en-GB" sz="3200" i="1" dirty="0" smtClean="0"/>
              <a:t>limitations</a:t>
            </a:r>
            <a:r>
              <a:rPr lang="en-GB" sz="3200" dirty="0" smtClean="0"/>
              <a:t> and </a:t>
            </a:r>
            <a:r>
              <a:rPr lang="en-GB" sz="3200" i="1" dirty="0" smtClean="0"/>
              <a:t>potentialities</a:t>
            </a:r>
            <a:r>
              <a:rPr lang="en-GB" sz="3200" dirty="0" smtClean="0"/>
              <a:t> does it offer?</a:t>
            </a:r>
          </a:p>
          <a:p>
            <a:pPr>
              <a:buFontTx/>
              <a:buChar char="-"/>
            </a:pPr>
            <a:r>
              <a:rPr lang="en-GB" sz="3200" dirty="0" smtClean="0"/>
              <a:t>How might you read the source </a:t>
            </a:r>
            <a:r>
              <a:rPr lang="en-GB" sz="3200" i="1" dirty="0" smtClean="0"/>
              <a:t>with </a:t>
            </a:r>
            <a:r>
              <a:rPr lang="en-GB" sz="3200" dirty="0" smtClean="0"/>
              <a:t>and </a:t>
            </a:r>
            <a:r>
              <a:rPr lang="en-GB" sz="3200" i="1" dirty="0" smtClean="0"/>
              <a:t>against </a:t>
            </a:r>
            <a:r>
              <a:rPr lang="en-GB" sz="3200" dirty="0" smtClean="0"/>
              <a:t>the grain?</a:t>
            </a:r>
            <a:endParaRPr lang="en-GB" sz="3200" dirty="0"/>
          </a:p>
        </p:txBody>
      </p:sp>
    </p:spTree>
    <p:extLst>
      <p:ext uri="{BB962C8B-B14F-4D97-AF65-F5344CB8AC3E}">
        <p14:creationId xmlns:p14="http://schemas.microsoft.com/office/powerpoint/2010/main" val="199347150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rotWithShape="1">
          <a:blip r:embed="rId3"/>
          <a:srcRect l="16875" t="29492" r="17812" b="17577"/>
          <a:stretch/>
        </p:blipFill>
        <p:spPr>
          <a:xfrm>
            <a:off x="2109226" y="609600"/>
            <a:ext cx="7962900" cy="5162550"/>
          </a:xfrm>
          <a:prstGeom prst="rect">
            <a:avLst/>
          </a:prstGeom>
        </p:spPr>
      </p:pic>
    </p:spTree>
    <p:extLst>
      <p:ext uri="{BB962C8B-B14F-4D97-AF65-F5344CB8AC3E}">
        <p14:creationId xmlns:p14="http://schemas.microsoft.com/office/powerpoint/2010/main" val="69709992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ate">
  <a:themeElements>
    <a:clrScheme name="Slate">
      <a:dk1>
        <a:sysClr val="windowText" lastClr="000000"/>
      </a:dk1>
      <a:lt1>
        <a:sysClr val="window" lastClr="FFFFFF"/>
      </a:lt1>
      <a:dk2>
        <a:srgbClr val="212123"/>
      </a:dk2>
      <a:lt2>
        <a:srgbClr val="DADADA"/>
      </a:lt2>
      <a:accent1>
        <a:srgbClr val="BC451B"/>
      </a:accent1>
      <a:accent2>
        <a:srgbClr val="D3BA68"/>
      </a:accent2>
      <a:accent3>
        <a:srgbClr val="BB8640"/>
      </a:accent3>
      <a:accent4>
        <a:srgbClr val="AD9277"/>
      </a:accent4>
      <a:accent5>
        <a:srgbClr val="A55A43"/>
      </a:accent5>
      <a:accent6>
        <a:srgbClr val="AD9D7B"/>
      </a:accent6>
      <a:hlink>
        <a:srgbClr val="E98052"/>
      </a:hlink>
      <a:folHlink>
        <a:srgbClr val="F4B69B"/>
      </a:folHlink>
    </a:clrScheme>
    <a:fontScheme name="Slate">
      <a:maj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alisto MT" panose="02040603050505030304"/>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ate">
      <a:fillStyleLst>
        <a:solidFill>
          <a:schemeClr val="phClr"/>
        </a:solidFill>
        <a:gradFill rotWithShape="1">
          <a:gsLst>
            <a:gs pos="0">
              <a:schemeClr val="phClr">
                <a:tint val="60000"/>
                <a:lumMod val="110000"/>
              </a:schemeClr>
            </a:gs>
            <a:gs pos="100000">
              <a:schemeClr val="phClr">
                <a:tint val="88000"/>
              </a:schemeClr>
            </a:gs>
          </a:gsLst>
          <a:lin ang="5400000" scaled="0"/>
        </a:gradFill>
        <a:gradFill rotWithShape="1">
          <a:gsLst>
            <a:gs pos="0">
              <a:schemeClr val="phClr">
                <a:tint val="96000"/>
                <a:lumMod val="104000"/>
              </a:schemeClr>
            </a:gs>
            <a:gs pos="100000">
              <a:schemeClr val="phClr">
                <a:shade val="90000"/>
                <a:lumMod val="90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63500" dist="25400" dir="5400000" rotWithShape="0">
              <a:srgbClr val="000000">
                <a:alpha val="60000"/>
              </a:srgbClr>
            </a:outerShdw>
          </a:effectLst>
        </a:effectStyle>
        <a:effectStyle>
          <a:effectLst>
            <a:outerShdw blurRad="76200" dist="38100" dir="5400000" rotWithShape="0">
              <a:srgbClr val="000000">
                <a:alpha val="75000"/>
              </a:srgbClr>
            </a:outerShdw>
          </a:effectLst>
          <a:scene3d>
            <a:camera prst="orthographicFront">
              <a:rot lat="0" lon="0" rev="0"/>
            </a:camera>
            <a:lightRig rig="threePt" dir="t">
              <a:rot lat="0" lon="0" rev="1200000"/>
            </a:lightRig>
          </a:scene3d>
          <a:sp3d>
            <a:bevelT w="63500" h="25400" prst="hardEdge"/>
          </a:sp3d>
        </a:effectStyle>
      </a:effectStyleLst>
      <a:bgFillStyleLst>
        <a:solidFill>
          <a:schemeClr val="phClr"/>
        </a:solidFill>
        <a:solidFill>
          <a:schemeClr val="phClr"/>
        </a:solidFill>
        <a:blipFill rotWithShape="1">
          <a:blip xmlns:r="http://schemas.openxmlformats.org/officeDocument/2006/relationships" r:embed="rId1">
            <a:duotone>
              <a:schemeClr val="phClr">
                <a:shade val="80000"/>
                <a:lumMod val="80000"/>
              </a:schemeClr>
              <a:schemeClr val="phClr">
                <a:tint val="98000"/>
              </a:schemeClr>
            </a:duotone>
          </a:blip>
          <a:stretch/>
        </a:blipFill>
      </a:bgFillStyleLst>
    </a:fmtScheme>
  </a:themeElements>
  <a:objectDefaults/>
  <a:extraClrSchemeLst/>
  <a:extLst>
    <a:ext uri="{05A4C25C-085E-4340-85A3-A5531E510DB2}">
      <thm15:themeFamily xmlns:thm15="http://schemas.microsoft.com/office/thememl/2012/main" name="Slate" id="{C3F70B94-7CE9-428E-ADC1-3269CC2C3385}" vid="{3F2DE9A5-64E6-437C-A389-CC4477E817E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0F7A323828CAF9489EB735D269CCCC9E" ma:contentTypeVersion="13" ma:contentTypeDescription="Create a new document." ma:contentTypeScope="" ma:versionID="7f11b34a410671f2f6a5ab58227bc3f0">
  <xsd:schema xmlns:xsd="http://www.w3.org/2001/XMLSchema" xmlns:xs="http://www.w3.org/2001/XMLSchema" xmlns:p="http://schemas.microsoft.com/office/2006/metadata/properties" xmlns:ns3="18e00798-69c8-4d73-a841-5247a1895ee0" xmlns:ns4="53eb33a0-f383-4069-9f53-0e79fd56955c" targetNamespace="http://schemas.microsoft.com/office/2006/metadata/properties" ma:root="true" ma:fieldsID="c27b843f18229e56049d961bc9af308b" ns3:_="" ns4:_="">
    <xsd:import namespace="18e00798-69c8-4d73-a841-5247a1895ee0"/>
    <xsd:import namespace="53eb33a0-f383-4069-9f53-0e79fd56955c"/>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Tags" minOccurs="0"/>
                <xsd:element ref="ns4:MediaServiceLocation" minOccurs="0"/>
                <xsd:element ref="ns4:MediaServiceOCR" minOccurs="0"/>
                <xsd:element ref="ns4:MediaServiceGenerationTime" minOccurs="0"/>
                <xsd:element ref="ns4:MediaServiceEventHashCode" minOccurs="0"/>
                <xsd:element ref="ns4:MediaServiceAutoKeyPoints" minOccurs="0"/>
                <xsd:element ref="ns4: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e00798-69c8-4d73-a841-5247a1895ee0"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3eb33a0-f383-4069-9f53-0e79fd56955c"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3CE7933-E1C7-46A2-9338-664C2568755C}">
  <ds:schemaRefs>
    <ds:schemaRef ds:uri="http://schemas.openxmlformats.org/package/2006/metadata/core-properties"/>
    <ds:schemaRef ds:uri="53eb33a0-f383-4069-9f53-0e79fd56955c"/>
    <ds:schemaRef ds:uri="http://schemas.microsoft.com/office/2006/documentManagement/types"/>
    <ds:schemaRef ds:uri="http://schemas.microsoft.com/office/infopath/2007/PartnerControls"/>
    <ds:schemaRef ds:uri="http://purl.org/dc/elements/1.1/"/>
    <ds:schemaRef ds:uri="http://schemas.microsoft.com/office/2006/metadata/properties"/>
    <ds:schemaRef ds:uri="18e00798-69c8-4d73-a841-5247a1895ee0"/>
    <ds:schemaRef ds:uri="http://purl.org/dc/terms/"/>
    <ds:schemaRef ds:uri="http://www.w3.org/XML/1998/namespace"/>
    <ds:schemaRef ds:uri="http://purl.org/dc/dcmitype/"/>
  </ds:schemaRefs>
</ds:datastoreItem>
</file>

<file path=customXml/itemProps2.xml><?xml version="1.0" encoding="utf-8"?>
<ds:datastoreItem xmlns:ds="http://schemas.openxmlformats.org/officeDocument/2006/customXml" ds:itemID="{128B7067-7D42-407E-82B3-EF0BCF0C16A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e00798-69c8-4d73-a841-5247a1895ee0"/>
    <ds:schemaRef ds:uri="53eb33a0-f383-4069-9f53-0e79fd56955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F6EDCD8-07D8-468C-B863-4526860B4CD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TM04033929[[fn=Slate]]</Template>
  <TotalTime>3238</TotalTime>
  <Words>5747</Words>
  <Application>Microsoft Office PowerPoint</Application>
  <PresentationFormat>Widescreen</PresentationFormat>
  <Paragraphs>511</Paragraphs>
  <Slides>51</Slides>
  <Notes>51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51</vt:i4>
      </vt:variant>
    </vt:vector>
  </HeadingPairs>
  <TitlesOfParts>
    <vt:vector size="58" baseType="lpstr">
      <vt:lpstr>Arial</vt:lpstr>
      <vt:lpstr>Calibri</vt:lpstr>
      <vt:lpstr>Calisto MT</vt:lpstr>
      <vt:lpstr>Centaur</vt:lpstr>
      <vt:lpstr>Trebuchet MS</vt:lpstr>
      <vt:lpstr>Wingdings 2</vt:lpstr>
      <vt:lpstr>Slate</vt:lpstr>
      <vt:lpstr>Navigating Archives  (and Beyond)</vt:lpstr>
      <vt:lpstr>The Lure of the Archive</vt:lpstr>
      <vt:lpstr>PowerPoint Presentation</vt:lpstr>
      <vt:lpstr>PART ONE:  ‘DECONSTRUCTING’ RESEARCH PROJECTS</vt:lpstr>
      <vt:lpstr>PowerPoint Presentation</vt:lpstr>
      <vt:lpstr>HISTORIOGRAPHY</vt:lpstr>
      <vt:lpstr>‘DECONSTRUCTING’ RESEARCH PROJECTS</vt:lpstr>
      <vt:lpstr>‘DECONSTRUCTING’ RESEARCH PROJECTS</vt:lpstr>
      <vt:lpstr>‘DECONSTRUCTING’ RESEARCH PROJECTS</vt:lpstr>
      <vt:lpstr>Is a research project ever ‘complete’?</vt:lpstr>
      <vt:lpstr>PowerPoint Presentation</vt:lpstr>
      <vt:lpstr>PowerPoint Presentation</vt:lpstr>
      <vt:lpstr>PART TWO:  ARCHIVES RECAP </vt:lpstr>
      <vt:lpstr>DEFINING ‘THE’ ARCHIVE</vt:lpstr>
      <vt:lpstr>DEFINING ‘THE’ ARCHIVE</vt:lpstr>
      <vt:lpstr>THE ARCHIVAL PROFESSION</vt:lpstr>
      <vt:lpstr>THE ARCHIVAL PROFESSION</vt:lpstr>
      <vt:lpstr>CLOSURE PERIODS </vt:lpstr>
      <vt:lpstr>PUBLIC RECORDS RELEASES</vt:lpstr>
      <vt:lpstr>PowerPoint Presentation</vt:lpstr>
      <vt:lpstr>PART THREE:  BEYOND THE (PHYSICAL) ARCHIVE</vt:lpstr>
      <vt:lpstr>PowerPoint Presentation</vt:lpstr>
      <vt:lpstr>PowerPoint Presentation</vt:lpstr>
      <vt:lpstr>Beyond the Physical Archive:  Newspaper Collections</vt:lpstr>
      <vt:lpstr>National Library of Wales – Digital Collections</vt:lpstr>
      <vt:lpstr>National Library of Wales – Manuscripts</vt:lpstr>
      <vt:lpstr>Bibliothèque Nationale, Paris</vt:lpstr>
      <vt:lpstr>Vatican</vt:lpstr>
      <vt:lpstr>Bodelian Library, University of Oxford</vt:lpstr>
      <vt:lpstr>Parker Library at Corpus Christi College,  University of Cambridge</vt:lpstr>
      <vt:lpstr>Modern Record Centre, University of Warwick</vt:lpstr>
      <vt:lpstr>Library of Congress</vt:lpstr>
      <vt:lpstr>External Resources</vt:lpstr>
      <vt:lpstr>PART FOUR:  THINKING CRITICALLY ABOUT ARCHIVES</vt:lpstr>
      <vt:lpstr>PowerPoint Presentation</vt:lpstr>
      <vt:lpstr>POLITICS OF ARCHIVES</vt:lpstr>
      <vt:lpstr>ARCHIVES AND INFORMATION CONTROL</vt:lpstr>
      <vt:lpstr>PowerPoint Presentation</vt:lpstr>
      <vt:lpstr>Archive Fever?</vt:lpstr>
      <vt:lpstr>PowerPoint Presentation</vt:lpstr>
      <vt:lpstr>PowerPoint Presentation</vt:lpstr>
      <vt:lpstr>PowerPoint Presentation</vt:lpstr>
      <vt:lpstr>PowerPoint Presentation</vt:lpstr>
      <vt:lpstr>Ranajit Guha and Subaltern Studies</vt:lpstr>
      <vt:lpstr>Subaltern Studies</vt:lpstr>
      <vt:lpstr>Subaltern Studies</vt:lpstr>
      <vt:lpstr>Medieval Parallels/Precursors</vt:lpstr>
      <vt:lpstr>PowerPoint Presentation</vt:lpstr>
      <vt:lpstr>PowerPoint Presentation</vt:lpstr>
      <vt:lpstr>QUESTIONS TO CONSIDER</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Skills for Medievalists / Past Peoples, Present Societies: Research Methods and Skills (HPMS7004, HPHI7015)</dc:title>
  <dc:creator>Alexander Scott</dc:creator>
  <cp:lastModifiedBy>Alexander Scott</cp:lastModifiedBy>
  <cp:revision>65</cp:revision>
  <cp:lastPrinted>2020-10-13T15:51:42Z</cp:lastPrinted>
  <dcterms:created xsi:type="dcterms:W3CDTF">2020-10-06T16:22:45Z</dcterms:created>
  <dcterms:modified xsi:type="dcterms:W3CDTF">2020-10-13T15:55:25Z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0x0101000F7A323828CAF9489EB735D269CCCC9E</vt:lpwstr>
  </property>
</Properties>
</file>