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68" r:id="rId2"/>
    <p:sldId id="256" r:id="rId3"/>
    <p:sldId id="257" r:id="rId4"/>
    <p:sldId id="271" r:id="rId5"/>
    <p:sldId id="272" r:id="rId6"/>
    <p:sldId id="258" r:id="rId7"/>
    <p:sldId id="259" r:id="rId8"/>
    <p:sldId id="261" r:id="rId9"/>
    <p:sldId id="260" r:id="rId10"/>
    <p:sldId id="263" r:id="rId11"/>
    <p:sldId id="265" r:id="rId12"/>
    <p:sldId id="264" r:id="rId13"/>
    <p:sldId id="266" r:id="rId14"/>
    <p:sldId id="267" r:id="rId15"/>
    <p:sldId id="270" r:id="rId16"/>
    <p:sldId id="26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0" autoAdjust="0"/>
    <p:restoredTop sz="94660"/>
  </p:normalViewPr>
  <p:slideViewPr>
    <p:cSldViewPr snapToGrid="0">
      <p:cViewPr varScale="1">
        <p:scale>
          <a:sx n="85" d="100"/>
          <a:sy n="85" d="100"/>
        </p:scale>
        <p:origin x="171"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modSld">
      <pc:chgData name="Nerys Musgrove" userId="2d6d5c85-090b-4bc1-b158-98aecad99803" providerId="ADAL" clId="{2DC7DBB7-AAFE-4040-8ACE-9D33BDFCE64E}" dt="2026-09-17T14:01:54.528" v="129" actId="20577"/>
      <pc:docMkLst>
        <pc:docMk/>
      </pc:docMkLst>
      <pc:sldChg chg="modSp mod">
        <pc:chgData name="Nerys Musgrove" userId="2d6d5c85-090b-4bc1-b158-98aecad99803" providerId="ADAL" clId="{2DC7DBB7-AAFE-4040-8ACE-9D33BDFCE64E}" dt="2026-09-17T13:05:45.203" v="101" actId="20577"/>
        <pc:sldMkLst>
          <pc:docMk/>
          <pc:sldMk cId="3444931453" sldId="265"/>
        </pc:sldMkLst>
        <pc:spChg chg="mod">
          <ac:chgData name="Nerys Musgrove" userId="2d6d5c85-090b-4bc1-b158-98aecad99803" providerId="ADAL" clId="{2DC7DBB7-AAFE-4040-8ACE-9D33BDFCE64E}" dt="2026-09-17T13:05:45.203" v="101" actId="20577"/>
          <ac:spMkLst>
            <pc:docMk/>
            <pc:sldMk cId="3444931453" sldId="265"/>
            <ac:spMk id="3" creationId="{35AB5F27-3EE3-35C8-D047-D8DC3E265D4D}"/>
          </ac:spMkLst>
        </pc:spChg>
      </pc:sldChg>
      <pc:sldChg chg="modSp mod">
        <pc:chgData name="Nerys Musgrove" userId="2d6d5c85-090b-4bc1-b158-98aecad99803" providerId="ADAL" clId="{2DC7DBB7-AAFE-4040-8ACE-9D33BDFCE64E}" dt="2026-09-17T13:04:44.039" v="88" actId="20577"/>
        <pc:sldMkLst>
          <pc:docMk/>
          <pc:sldMk cId="736461652" sldId="268"/>
        </pc:sldMkLst>
        <pc:spChg chg="mod">
          <ac:chgData name="Nerys Musgrove" userId="2d6d5c85-090b-4bc1-b158-98aecad99803" providerId="ADAL" clId="{2DC7DBB7-AAFE-4040-8ACE-9D33BDFCE64E}" dt="2026-09-17T13:04:44.039" v="88" actId="20577"/>
          <ac:spMkLst>
            <pc:docMk/>
            <pc:sldMk cId="736461652" sldId="268"/>
            <ac:spMk id="2" creationId="{9D688432-5960-49B3-BA08-62C42B9432DC}"/>
          </ac:spMkLst>
        </pc:spChg>
      </pc:sldChg>
      <pc:sldChg chg="modSp mod">
        <pc:chgData name="Nerys Musgrove" userId="2d6d5c85-090b-4bc1-b158-98aecad99803" providerId="ADAL" clId="{2DC7DBB7-AAFE-4040-8ACE-9D33BDFCE64E}" dt="2026-09-17T14:01:54.528" v="129" actId="20577"/>
        <pc:sldMkLst>
          <pc:docMk/>
          <pc:sldMk cId="1385230524" sldId="270"/>
        </pc:sldMkLst>
        <pc:spChg chg="mod">
          <ac:chgData name="Nerys Musgrove" userId="2d6d5c85-090b-4bc1-b158-98aecad99803" providerId="ADAL" clId="{2DC7DBB7-AAFE-4040-8ACE-9D33BDFCE64E}" dt="2026-09-17T14:01:54.528" v="129" actId="20577"/>
          <ac:spMkLst>
            <pc:docMk/>
            <pc:sldMk cId="1385230524" sldId="270"/>
            <ac:spMk id="3" creationId="{B856FD39-2B8B-02C4-0240-86674F07F70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312065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540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08467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35515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07734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58853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21172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26250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33431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78953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9/17/2026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2728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9/17/2026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852123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openxmlformats.org/officeDocument/2006/relationships/hyperlink" Target="https://dictionary.cambridge.org/dictionary/english/paid" TargetMode="External"/><Relationship Id="rId3" Type="http://schemas.openxmlformats.org/officeDocument/2006/relationships/hyperlink" Target="https://dictionary.cambridge.org/dictionary/english/especially" TargetMode="External"/><Relationship Id="rId7" Type="http://schemas.openxmlformats.org/officeDocument/2006/relationships/hyperlink" Target="https://dictionary.cambridge.org/dictionary/english/forced" TargetMode="External"/><Relationship Id="rId2" Type="http://schemas.openxmlformats.org/officeDocument/2006/relationships/hyperlink" Target="https://dictionary.cambridge.org/dictionary/english/person"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willingly" TargetMode="External"/><Relationship Id="rId5" Type="http://schemas.openxmlformats.org/officeDocument/2006/relationships/hyperlink" Target="https://dictionary.cambridge.org/dictionary/english/people" TargetMode="External"/><Relationship Id="rId4" Type="http://schemas.openxmlformats.org/officeDocument/2006/relationships/hyperlink" Target="https://dictionary.cambridge.org/dictionary/english/helpi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pmc.ncbi.nlm.nih.gov/articles/PMC5504679/"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png"/><Relationship Id="rId18" Type="http://schemas.openxmlformats.org/officeDocument/2006/relationships/image" Target="../media/image28.png"/><Relationship Id="rId3" Type="http://schemas.openxmlformats.org/officeDocument/2006/relationships/image" Target="../media/image13.png"/><Relationship Id="rId21" Type="http://schemas.openxmlformats.org/officeDocument/2006/relationships/image" Target="../media/image31.png"/><Relationship Id="rId7" Type="http://schemas.openxmlformats.org/officeDocument/2006/relationships/image" Target="../media/image17.png"/><Relationship Id="rId12" Type="http://schemas.openxmlformats.org/officeDocument/2006/relationships/image" Target="../media/image22.png"/><Relationship Id="rId17" Type="http://schemas.openxmlformats.org/officeDocument/2006/relationships/image" Target="../media/image27.png"/><Relationship Id="rId2" Type="http://schemas.openxmlformats.org/officeDocument/2006/relationships/image" Target="../media/image12.png"/><Relationship Id="rId16" Type="http://schemas.openxmlformats.org/officeDocument/2006/relationships/image" Target="../media/image26.png"/><Relationship Id="rId20" Type="http://schemas.openxmlformats.org/officeDocument/2006/relationships/image" Target="../media/image30.png"/><Relationship Id="rId1" Type="http://schemas.openxmlformats.org/officeDocument/2006/relationships/slideLayout" Target="../slideLayouts/slideLayout2.xml"/><Relationship Id="rId6" Type="http://schemas.openxmlformats.org/officeDocument/2006/relationships/image" Target="../media/image16.pn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png"/><Relationship Id="rId19" Type="http://schemas.openxmlformats.org/officeDocument/2006/relationships/image" Target="../media/image29.png"/><Relationship Id="rId4" Type="http://schemas.openxmlformats.org/officeDocument/2006/relationships/image" Target="../media/image14.png"/><Relationship Id="rId9" Type="http://schemas.openxmlformats.org/officeDocument/2006/relationships/image" Target="../media/image19.png"/><Relationship Id="rId14" Type="http://schemas.openxmlformats.org/officeDocument/2006/relationships/image" Target="../media/image2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7" name="Rectangle 16">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D688432-5960-49B3-BA08-62C42B9432DC}"/>
              </a:ext>
            </a:extLst>
          </p:cNvPr>
          <p:cNvSpPr>
            <a:spLocks noGrp="1"/>
          </p:cNvSpPr>
          <p:nvPr>
            <p:ph type="title"/>
          </p:nvPr>
        </p:nvSpPr>
        <p:spPr>
          <a:xfrm>
            <a:off x="517870" y="978407"/>
            <a:ext cx="3465681" cy="5321127"/>
          </a:xfrm>
        </p:spPr>
        <p:txBody>
          <a:bodyPr vert="horz" lIns="91440" tIns="45720" rIns="91440" bIns="45720" rtlCol="0" anchor="t">
            <a:normAutofit fontScale="90000"/>
          </a:bodyPr>
          <a:lstStyle/>
          <a:p>
            <a:r>
              <a:rPr lang="en-US" sz="4800" dirty="0">
                <a:solidFill>
                  <a:schemeClr val="tx2"/>
                </a:solidFill>
              </a:rPr>
              <a:t>BMPL5020</a:t>
            </a:r>
            <a:br>
              <a:rPr lang="en-US" sz="4800" dirty="0">
                <a:solidFill>
                  <a:schemeClr val="tx2"/>
                </a:solidFill>
              </a:rPr>
            </a:br>
            <a:r>
              <a:rPr lang="en-US" sz="4800" dirty="0">
                <a:solidFill>
                  <a:schemeClr val="tx2"/>
                </a:solidFill>
              </a:rPr>
              <a:t>Gateway to Employment</a:t>
            </a:r>
            <a:br>
              <a:rPr lang="en-US" sz="4800" dirty="0">
                <a:solidFill>
                  <a:schemeClr val="tx2"/>
                </a:solidFill>
              </a:rPr>
            </a:br>
            <a:r>
              <a:rPr lang="en-US" sz="4800" dirty="0">
                <a:solidFill>
                  <a:schemeClr val="tx2"/>
                </a:solidFill>
              </a:rPr>
              <a:t> </a:t>
            </a:r>
            <a:br>
              <a:rPr lang="en-US" sz="4800" dirty="0">
                <a:solidFill>
                  <a:schemeClr val="tx2"/>
                </a:solidFill>
              </a:rPr>
            </a:br>
            <a:r>
              <a:rPr lang="en-US" sz="3900" dirty="0">
                <a:solidFill>
                  <a:schemeClr val="tx2"/>
                </a:solidFill>
              </a:rPr>
              <a:t>Introduction to Volunteering</a:t>
            </a:r>
            <a:br>
              <a:rPr lang="en-US" sz="3900" dirty="0">
                <a:solidFill>
                  <a:schemeClr val="tx2"/>
                </a:solidFill>
              </a:rPr>
            </a:br>
            <a:br>
              <a:rPr lang="en-US" sz="4800" dirty="0">
                <a:solidFill>
                  <a:schemeClr val="tx2"/>
                </a:solidFill>
              </a:rPr>
            </a:br>
            <a:r>
              <a:rPr lang="en-US" sz="2000" b="0" dirty="0">
                <a:solidFill>
                  <a:schemeClr val="tx2"/>
                </a:solidFill>
              </a:rPr>
              <a:t>Nerys Musgrove</a:t>
            </a:r>
            <a:br>
              <a:rPr lang="en-US" sz="2000" b="0" dirty="0">
                <a:solidFill>
                  <a:schemeClr val="tx2"/>
                </a:solidFill>
              </a:rPr>
            </a:br>
            <a:r>
              <a:rPr lang="en-US" sz="2000" b="0" dirty="0">
                <a:solidFill>
                  <a:schemeClr val="tx2"/>
                </a:solidFill>
              </a:rPr>
              <a:t>n.musgrove@uwtsd.ac.uk</a:t>
            </a:r>
          </a:p>
        </p:txBody>
      </p:sp>
      <p:sp>
        <p:nvSpPr>
          <p:cNvPr id="19" name="Rectangle 18">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67D2A5EC-DB63-996A-9225-E6715C94C7FD}"/>
              </a:ext>
            </a:extLst>
          </p:cNvPr>
          <p:cNvPicPr>
            <a:picLocks noGrp="1" noChangeAspect="1"/>
          </p:cNvPicPr>
          <p:nvPr>
            <p:ph idx="1"/>
          </p:nvPr>
        </p:nvPicPr>
        <p:blipFill>
          <a:blip r:embed="rId2"/>
          <a:stretch>
            <a:fillRect/>
          </a:stretch>
        </p:blipFill>
        <p:spPr>
          <a:xfrm>
            <a:off x="4287834" y="657369"/>
            <a:ext cx="7327489" cy="5642166"/>
          </a:xfrm>
          <a:prstGeom prst="rect">
            <a:avLst/>
          </a:prstGeom>
        </p:spPr>
      </p:pic>
      <p:sp>
        <p:nvSpPr>
          <p:cNvPr id="21" name="Rectangle 20">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7364616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AFA56D4A-3379-B43F-B20A-7EC66D9F27CF}"/>
              </a:ext>
            </a:extLst>
          </p:cNvPr>
          <p:cNvPicPr>
            <a:picLocks noChangeAspect="1"/>
          </p:cNvPicPr>
          <p:nvPr/>
        </p:nvPicPr>
        <p:blipFill>
          <a:blip r:embed="rId2"/>
          <a:srcRect l="16975" r="190" b="1"/>
          <a:stretch>
            <a:fillRect/>
          </a:stretch>
        </p:blipFill>
        <p:spPr>
          <a:xfrm>
            <a:off x="517868" y="76200"/>
            <a:ext cx="11426481" cy="6781799"/>
          </a:xfrm>
          <a:prstGeom prst="rect">
            <a:avLst/>
          </a:prstGeom>
        </p:spPr>
      </p:pic>
    </p:spTree>
    <p:extLst>
      <p:ext uri="{BB962C8B-B14F-4D97-AF65-F5344CB8AC3E}">
        <p14:creationId xmlns:p14="http://schemas.microsoft.com/office/powerpoint/2010/main" val="25650702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56B19-4C53-3628-A368-57ECEBCE0D10}"/>
              </a:ext>
            </a:extLst>
          </p:cNvPr>
          <p:cNvSpPr>
            <a:spLocks noGrp="1"/>
          </p:cNvSpPr>
          <p:nvPr>
            <p:ph type="title"/>
          </p:nvPr>
        </p:nvSpPr>
        <p:spPr/>
        <p:txBody>
          <a:bodyPr/>
          <a:lstStyle/>
          <a:p>
            <a:r>
              <a:rPr lang="en-GB" dirty="0"/>
              <a:t>Volunteer</a:t>
            </a:r>
          </a:p>
        </p:txBody>
      </p:sp>
      <p:sp>
        <p:nvSpPr>
          <p:cNvPr id="3" name="Content Placeholder 2">
            <a:extLst>
              <a:ext uri="{FF2B5EF4-FFF2-40B4-BE49-F238E27FC236}">
                <a16:creationId xmlns:a16="http://schemas.microsoft.com/office/drawing/2014/main" id="{4F97BAF8-36A4-6566-20D4-B4C4EB915B66}"/>
              </a:ext>
            </a:extLst>
          </p:cNvPr>
          <p:cNvSpPr>
            <a:spLocks noGrp="1"/>
          </p:cNvSpPr>
          <p:nvPr>
            <p:ph idx="1"/>
          </p:nvPr>
        </p:nvSpPr>
        <p:spPr/>
        <p:txBody>
          <a:bodyPr>
            <a:normAutofit/>
          </a:bodyPr>
          <a:lstStyle/>
          <a:p>
            <a:pPr marL="0" indent="0">
              <a:buNone/>
            </a:pPr>
            <a:r>
              <a:rPr lang="en-GB" sz="3200" b="1" dirty="0"/>
              <a:t>“A </a:t>
            </a:r>
            <a:r>
              <a:rPr lang="en-GB" sz="3200" b="1" dirty="0">
                <a:hlinkClick r:id="rId2" tooltip="person"/>
              </a:rPr>
              <a:t>person</a:t>
            </a:r>
            <a:r>
              <a:rPr lang="en-GB" sz="3200" b="1" dirty="0"/>
              <a:t> who does something, </a:t>
            </a:r>
            <a:r>
              <a:rPr lang="en-GB" sz="3200" b="1" dirty="0">
                <a:hlinkClick r:id="rId3" tooltip="especially"/>
              </a:rPr>
              <a:t>especially</a:t>
            </a:r>
            <a:r>
              <a:rPr lang="en-GB" sz="3200" b="1" dirty="0"/>
              <a:t> </a:t>
            </a:r>
            <a:r>
              <a:rPr lang="en-GB" sz="3200" b="1" dirty="0">
                <a:hlinkClick r:id="rId4" tooltip="helping"/>
              </a:rPr>
              <a:t>helping</a:t>
            </a:r>
            <a:r>
              <a:rPr lang="en-GB" sz="3200" b="1" dirty="0"/>
              <a:t> other </a:t>
            </a:r>
            <a:r>
              <a:rPr lang="en-GB" sz="3200" b="1" dirty="0">
                <a:hlinkClick r:id="rId5" tooltip="people"/>
              </a:rPr>
              <a:t>people</a:t>
            </a:r>
            <a:r>
              <a:rPr lang="en-GB" sz="3200" b="1" dirty="0"/>
              <a:t>, </a:t>
            </a:r>
            <a:r>
              <a:rPr lang="en-GB" sz="3200" b="1" dirty="0">
                <a:hlinkClick r:id="rId6" tooltip="willingly"/>
              </a:rPr>
              <a:t>willingly</a:t>
            </a:r>
            <a:r>
              <a:rPr lang="en-GB" sz="3200" b="1" dirty="0"/>
              <a:t> and without being </a:t>
            </a:r>
            <a:r>
              <a:rPr lang="en-GB" sz="3200" b="1" dirty="0">
                <a:hlinkClick r:id="rId7" tooltip="forced"/>
              </a:rPr>
              <a:t>forced</a:t>
            </a:r>
            <a:r>
              <a:rPr lang="en-GB" sz="3200" b="1" dirty="0"/>
              <a:t> or </a:t>
            </a:r>
            <a:r>
              <a:rPr lang="en-GB" sz="3200" b="1" dirty="0">
                <a:hlinkClick r:id="rId8" tooltip="paid"/>
              </a:rPr>
              <a:t>paid</a:t>
            </a:r>
            <a:r>
              <a:rPr lang="en-GB" sz="3200" b="1" dirty="0"/>
              <a:t> to do it”</a:t>
            </a:r>
          </a:p>
          <a:p>
            <a:endParaRPr lang="en-GB" sz="3200" b="1" dirty="0"/>
          </a:p>
          <a:p>
            <a:endParaRPr lang="en-GB" sz="3200" b="1" dirty="0"/>
          </a:p>
          <a:p>
            <a:pPr marL="3657600" lvl="8" indent="0">
              <a:buNone/>
            </a:pPr>
            <a:r>
              <a:rPr lang="en-GB" sz="3200" dirty="0"/>
              <a:t>(Cambridge Dictionary, 2025)</a:t>
            </a:r>
          </a:p>
        </p:txBody>
      </p:sp>
    </p:spTree>
    <p:extLst>
      <p:ext uri="{BB962C8B-B14F-4D97-AF65-F5344CB8AC3E}">
        <p14:creationId xmlns:p14="http://schemas.microsoft.com/office/powerpoint/2010/main" val="399792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F5C5E-9BA5-742D-FD84-6074F0BB53A3}"/>
              </a:ext>
            </a:extLst>
          </p:cNvPr>
          <p:cNvSpPr>
            <a:spLocks noGrp="1"/>
          </p:cNvSpPr>
          <p:nvPr>
            <p:ph type="title"/>
          </p:nvPr>
        </p:nvSpPr>
        <p:spPr/>
        <p:txBody>
          <a:bodyPr/>
          <a:lstStyle/>
          <a:p>
            <a:r>
              <a:rPr lang="en-GB" dirty="0"/>
              <a:t>The Five WH’s</a:t>
            </a:r>
          </a:p>
        </p:txBody>
      </p:sp>
      <p:pic>
        <p:nvPicPr>
          <p:cNvPr id="5" name="Content Placeholder 4">
            <a:extLst>
              <a:ext uri="{FF2B5EF4-FFF2-40B4-BE49-F238E27FC236}">
                <a16:creationId xmlns:a16="http://schemas.microsoft.com/office/drawing/2014/main" id="{2C2668FA-F1AF-DA7D-7471-7A6C4DDC97C1}"/>
              </a:ext>
            </a:extLst>
          </p:cNvPr>
          <p:cNvPicPr>
            <a:picLocks noGrp="1" noChangeAspect="1"/>
          </p:cNvPicPr>
          <p:nvPr>
            <p:ph idx="1"/>
          </p:nvPr>
        </p:nvPicPr>
        <p:blipFill>
          <a:blip r:embed="rId2"/>
          <a:stretch>
            <a:fillRect/>
          </a:stretch>
        </p:blipFill>
        <p:spPr>
          <a:xfrm>
            <a:off x="3921687" y="2578100"/>
            <a:ext cx="4354976" cy="3767138"/>
          </a:xfrm>
        </p:spPr>
      </p:pic>
    </p:spTree>
    <p:extLst>
      <p:ext uri="{BB962C8B-B14F-4D97-AF65-F5344CB8AC3E}">
        <p14:creationId xmlns:p14="http://schemas.microsoft.com/office/powerpoint/2010/main" val="333651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9BBC4-006E-23B6-871C-35096AE07EB6}"/>
              </a:ext>
            </a:extLst>
          </p:cNvPr>
          <p:cNvSpPr>
            <a:spLocks noGrp="1"/>
          </p:cNvSpPr>
          <p:nvPr>
            <p:ph type="title"/>
          </p:nvPr>
        </p:nvSpPr>
        <p:spPr/>
        <p:txBody>
          <a:bodyPr/>
          <a:lstStyle/>
          <a:p>
            <a:r>
              <a:rPr lang="en-GB" dirty="0"/>
              <a:t>Who?</a:t>
            </a:r>
          </a:p>
        </p:txBody>
      </p:sp>
      <p:pic>
        <p:nvPicPr>
          <p:cNvPr id="5" name="Content Placeholder 4">
            <a:extLst>
              <a:ext uri="{FF2B5EF4-FFF2-40B4-BE49-F238E27FC236}">
                <a16:creationId xmlns:a16="http://schemas.microsoft.com/office/drawing/2014/main" id="{6FFEB226-A3D7-38FE-AC4B-82E84EDE3DBD}"/>
              </a:ext>
            </a:extLst>
          </p:cNvPr>
          <p:cNvPicPr>
            <a:picLocks noGrp="1" noChangeAspect="1"/>
          </p:cNvPicPr>
          <p:nvPr>
            <p:ph idx="1"/>
          </p:nvPr>
        </p:nvPicPr>
        <p:blipFill>
          <a:blip r:embed="rId2"/>
          <a:stretch>
            <a:fillRect/>
          </a:stretch>
        </p:blipFill>
        <p:spPr>
          <a:xfrm>
            <a:off x="2588722" y="3027956"/>
            <a:ext cx="7020905" cy="2867425"/>
          </a:xfrm>
        </p:spPr>
      </p:pic>
    </p:spTree>
    <p:extLst>
      <p:ext uri="{BB962C8B-B14F-4D97-AF65-F5344CB8AC3E}">
        <p14:creationId xmlns:p14="http://schemas.microsoft.com/office/powerpoint/2010/main" val="37329725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Rectangle 13">
            <a:extLst>
              <a:ext uri="{FF2B5EF4-FFF2-40B4-BE49-F238E27FC236}">
                <a16:creationId xmlns:a16="http://schemas.microsoft.com/office/drawing/2014/main" id="{C71AFC83-43DA-2361-0668-F0E67D9E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0CACFC-07EE-FE7A-CC0E-C595AE77AE21}"/>
              </a:ext>
            </a:extLst>
          </p:cNvPr>
          <p:cNvSpPr>
            <a:spLocks noGrp="1"/>
          </p:cNvSpPr>
          <p:nvPr>
            <p:ph type="title"/>
          </p:nvPr>
        </p:nvSpPr>
        <p:spPr>
          <a:xfrm>
            <a:off x="7589788" y="966178"/>
            <a:ext cx="4081295" cy="3806281"/>
          </a:xfrm>
        </p:spPr>
        <p:txBody>
          <a:bodyPr vert="horz" lIns="91440" tIns="45720" rIns="91440" bIns="45720" rtlCol="0" anchor="t">
            <a:normAutofit/>
          </a:bodyPr>
          <a:lstStyle/>
          <a:p>
            <a:r>
              <a:rPr lang="en-US" sz="6000" dirty="0"/>
              <a:t>Yes, that is going to be …You!</a:t>
            </a:r>
          </a:p>
        </p:txBody>
      </p:sp>
      <p:sp>
        <p:nvSpPr>
          <p:cNvPr id="16" name="Freeform: Shape 15">
            <a:extLst>
              <a:ext uri="{FF2B5EF4-FFF2-40B4-BE49-F238E27FC236}">
                <a16:creationId xmlns:a16="http://schemas.microsoft.com/office/drawing/2014/main" id="{F35EA8DD-92F5-E06C-4DEE-B7AB507CC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6918F880-65EE-578C-BDCA-789F4858F79D}"/>
              </a:ext>
            </a:extLst>
          </p:cNvPr>
          <p:cNvPicPr>
            <a:picLocks noGrp="1" noChangeAspect="1"/>
          </p:cNvPicPr>
          <p:nvPr>
            <p:ph idx="1"/>
          </p:nvPr>
        </p:nvPicPr>
        <p:blipFill>
          <a:blip r:embed="rId2"/>
          <a:srcRect l="7705" r="10070" b="1"/>
          <a:stretch>
            <a:fillRect/>
          </a:stretch>
        </p:blipFill>
        <p:spPr>
          <a:xfrm>
            <a:off x="517869" y="965741"/>
            <a:ext cx="6554050" cy="5380263"/>
          </a:xfrm>
          <a:prstGeom prst="rect">
            <a:avLst/>
          </a:prstGeom>
        </p:spPr>
      </p:pic>
    </p:spTree>
    <p:extLst>
      <p:ext uri="{BB962C8B-B14F-4D97-AF65-F5344CB8AC3E}">
        <p14:creationId xmlns:p14="http://schemas.microsoft.com/office/powerpoint/2010/main" val="19424560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D1BDCCC-E676-2A7E-BE11-2B8C23DB2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26E1F8-8DCF-3305-3ABE-76D13E068838}"/>
              </a:ext>
            </a:extLst>
          </p:cNvPr>
          <p:cNvSpPr>
            <a:spLocks noGrp="1"/>
          </p:cNvSpPr>
          <p:nvPr>
            <p:ph type="title"/>
          </p:nvPr>
        </p:nvSpPr>
        <p:spPr>
          <a:xfrm>
            <a:off x="521208" y="978408"/>
            <a:ext cx="11155680" cy="1115568"/>
          </a:xfrm>
        </p:spPr>
        <p:txBody>
          <a:bodyPr>
            <a:normAutofit/>
          </a:bodyPr>
          <a:lstStyle/>
          <a:p>
            <a:r>
              <a:rPr lang="en-GB" dirty="0"/>
              <a:t>Why?</a:t>
            </a:r>
          </a:p>
        </p:txBody>
      </p:sp>
      <p:sp>
        <p:nvSpPr>
          <p:cNvPr id="12" name="Freeform: Shape 11">
            <a:extLst>
              <a:ext uri="{FF2B5EF4-FFF2-40B4-BE49-F238E27FC236}">
                <a16:creationId xmlns:a16="http://schemas.microsoft.com/office/drawing/2014/main" id="{781C97B1-8A09-6383-8C65-A3B735778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E0C885-CF98-E75D-8E8B-56ECA1525E53}"/>
              </a:ext>
            </a:extLst>
          </p:cNvPr>
          <p:cNvSpPr>
            <a:spLocks noGrp="1"/>
          </p:cNvSpPr>
          <p:nvPr>
            <p:ph idx="1"/>
          </p:nvPr>
        </p:nvSpPr>
        <p:spPr>
          <a:xfrm>
            <a:off x="5294820" y="978408"/>
            <a:ext cx="6372924" cy="5376672"/>
          </a:xfrm>
        </p:spPr>
        <p:txBody>
          <a:bodyPr>
            <a:normAutofit/>
          </a:bodyPr>
          <a:lstStyle/>
          <a:p>
            <a:pPr>
              <a:lnSpc>
                <a:spcPct val="100000"/>
              </a:lnSpc>
            </a:pPr>
            <a:r>
              <a:rPr lang="en-GB" sz="3200" dirty="0"/>
              <a:t>Volunteering is a module which forms part of your study towards your BSC in Professional Policing and counts towards your final award.</a:t>
            </a:r>
          </a:p>
          <a:p>
            <a:pPr>
              <a:lnSpc>
                <a:spcPct val="100000"/>
              </a:lnSpc>
            </a:pPr>
            <a:endParaRPr lang="en-GB" dirty="0"/>
          </a:p>
          <a:p>
            <a:pPr>
              <a:lnSpc>
                <a:spcPct val="100000"/>
              </a:lnSpc>
            </a:pPr>
            <a:endParaRPr lang="en-GB" dirty="0"/>
          </a:p>
        </p:txBody>
      </p:sp>
      <p:pic>
        <p:nvPicPr>
          <p:cNvPr id="6" name="Picture 5">
            <a:extLst>
              <a:ext uri="{FF2B5EF4-FFF2-40B4-BE49-F238E27FC236}">
                <a16:creationId xmlns:a16="http://schemas.microsoft.com/office/drawing/2014/main" id="{7F2C721E-58E4-A7CD-A9BA-3909D4E853C0}"/>
              </a:ext>
            </a:extLst>
          </p:cNvPr>
          <p:cNvPicPr>
            <a:picLocks noChangeAspect="1"/>
          </p:cNvPicPr>
          <p:nvPr/>
        </p:nvPicPr>
        <p:blipFill>
          <a:blip r:embed="rId2"/>
          <a:stretch>
            <a:fillRect/>
          </a:stretch>
        </p:blipFill>
        <p:spPr>
          <a:xfrm>
            <a:off x="628349" y="3195435"/>
            <a:ext cx="4305901" cy="2905530"/>
          </a:xfrm>
          <a:prstGeom prst="rect">
            <a:avLst/>
          </a:prstGeom>
        </p:spPr>
      </p:pic>
    </p:spTree>
    <p:extLst>
      <p:ext uri="{BB962C8B-B14F-4D97-AF65-F5344CB8AC3E}">
        <p14:creationId xmlns:p14="http://schemas.microsoft.com/office/powerpoint/2010/main" val="2514235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0EC38958-9A69-239A-BA79-2AEC73345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143AD9D0-5977-7C4B-6080-E8669DE8E821}"/>
              </a:ext>
            </a:extLst>
          </p:cNvPr>
          <p:cNvPicPr>
            <a:picLocks noChangeAspect="1"/>
          </p:cNvPicPr>
          <p:nvPr/>
        </p:nvPicPr>
        <p:blipFill>
          <a:blip r:embed="rId2"/>
          <a:stretch>
            <a:fillRect/>
          </a:stretch>
        </p:blipFill>
        <p:spPr>
          <a:xfrm>
            <a:off x="517867" y="2218093"/>
            <a:ext cx="4959823" cy="2417913"/>
          </a:xfrm>
          <a:prstGeom prst="rect">
            <a:avLst/>
          </a:prstGeom>
        </p:spPr>
      </p:pic>
      <p:sp>
        <p:nvSpPr>
          <p:cNvPr id="37" name="Freeform: Shape 36">
            <a:extLst>
              <a:ext uri="{FF2B5EF4-FFF2-40B4-BE49-F238E27FC236}">
                <a16:creationId xmlns:a16="http://schemas.microsoft.com/office/drawing/2014/main" id="{6EC109E5-0396-8968-4F42-DFEC28036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58484" y="508090"/>
            <a:ext cx="5513832" cy="149279"/>
          </a:xfrm>
          <a:custGeom>
            <a:avLst/>
            <a:gdLst>
              <a:gd name="connsiteX0" fmla="*/ 0 w 6090847"/>
              <a:gd name="connsiteY0" fmla="*/ 0 h 149279"/>
              <a:gd name="connsiteX1" fmla="*/ 6090847 w 6090847"/>
              <a:gd name="connsiteY1" fmla="*/ 0 h 149279"/>
              <a:gd name="connsiteX2" fmla="*/ 6090847 w 6090847"/>
              <a:gd name="connsiteY2" fmla="*/ 149279 h 149279"/>
              <a:gd name="connsiteX3" fmla="*/ 0 w 6090847"/>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6090847" h="149279">
                <a:moveTo>
                  <a:pt x="0" y="0"/>
                </a:moveTo>
                <a:lnTo>
                  <a:pt x="6090847" y="0"/>
                </a:lnTo>
                <a:lnTo>
                  <a:pt x="6090847"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4ACB88C-712E-602B-B459-B1A27A8EBA26}"/>
              </a:ext>
            </a:extLst>
          </p:cNvPr>
          <p:cNvSpPr>
            <a:spLocks noGrp="1"/>
          </p:cNvSpPr>
          <p:nvPr>
            <p:ph idx="1"/>
          </p:nvPr>
        </p:nvSpPr>
        <p:spPr>
          <a:xfrm>
            <a:off x="6153912" y="866775"/>
            <a:ext cx="5513832" cy="5479161"/>
          </a:xfrm>
        </p:spPr>
        <p:txBody>
          <a:bodyPr>
            <a:normAutofit/>
          </a:bodyPr>
          <a:lstStyle/>
          <a:p>
            <a:r>
              <a:rPr lang="en-GB" sz="3200" dirty="0"/>
              <a:t>Volunteering in the right placement will help to build valuable skills within that area, an insight and knowledge into the work being undertaken, development of role related skills and possibly future related career opportunities.</a:t>
            </a:r>
          </a:p>
          <a:p>
            <a:endParaRPr lang="en-GB" dirty="0"/>
          </a:p>
        </p:txBody>
      </p:sp>
    </p:spTree>
    <p:extLst>
      <p:ext uri="{BB962C8B-B14F-4D97-AF65-F5344CB8AC3E}">
        <p14:creationId xmlns:p14="http://schemas.microsoft.com/office/powerpoint/2010/main" val="9176678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75EAFFD-4A47-DD53-4F76-BD457E18BF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4" name="Freeform: Shape 13">
            <a:extLst>
              <a:ext uri="{FF2B5EF4-FFF2-40B4-BE49-F238E27FC236}">
                <a16:creationId xmlns:a16="http://schemas.microsoft.com/office/drawing/2014/main" id="{7CC1FECC-9CA4-341C-7E20-4728C5147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Content Placeholder 2">
            <a:extLst>
              <a:ext uri="{FF2B5EF4-FFF2-40B4-BE49-F238E27FC236}">
                <a16:creationId xmlns:a16="http://schemas.microsoft.com/office/drawing/2014/main" id="{4E4A66C0-7BBA-44E8-3406-F9D9D5C327F4}"/>
              </a:ext>
            </a:extLst>
          </p:cNvPr>
          <p:cNvSpPr>
            <a:spLocks noGrp="1"/>
          </p:cNvSpPr>
          <p:nvPr>
            <p:ph idx="1"/>
          </p:nvPr>
        </p:nvSpPr>
        <p:spPr>
          <a:xfrm>
            <a:off x="521208" y="1704975"/>
            <a:ext cx="3200400" cy="4650105"/>
          </a:xfrm>
        </p:spPr>
        <p:txBody>
          <a:bodyPr>
            <a:normAutofit/>
          </a:bodyPr>
          <a:lstStyle/>
          <a:p>
            <a:r>
              <a:rPr lang="en-GB" sz="2800" dirty="0"/>
              <a:t>It can help build a sense of purpose and belonging</a:t>
            </a:r>
          </a:p>
          <a:p>
            <a:endParaRPr lang="en-GB" sz="2800" dirty="0"/>
          </a:p>
          <a:p>
            <a:r>
              <a:rPr lang="en-GB" sz="2800" dirty="0"/>
              <a:t>Volunteering can help build connections</a:t>
            </a:r>
          </a:p>
          <a:p>
            <a:endParaRPr lang="en-GB" dirty="0"/>
          </a:p>
        </p:txBody>
      </p:sp>
      <p:pic>
        <p:nvPicPr>
          <p:cNvPr id="7" name="Picture 6">
            <a:extLst>
              <a:ext uri="{FF2B5EF4-FFF2-40B4-BE49-F238E27FC236}">
                <a16:creationId xmlns:a16="http://schemas.microsoft.com/office/drawing/2014/main" id="{9E52F322-8831-6558-184C-A4E3A1FC2422}"/>
              </a:ext>
            </a:extLst>
          </p:cNvPr>
          <p:cNvPicPr>
            <a:picLocks noChangeAspect="1"/>
          </p:cNvPicPr>
          <p:nvPr/>
        </p:nvPicPr>
        <p:blipFill>
          <a:blip r:embed="rId2"/>
          <a:srcRect l="70" r="5317" b="2"/>
          <a:stretch>
            <a:fillRect/>
          </a:stretch>
        </p:blipFill>
        <p:spPr>
          <a:xfrm>
            <a:off x="4136609" y="970929"/>
            <a:ext cx="7534183" cy="5375076"/>
          </a:xfrm>
          <a:prstGeom prst="rect">
            <a:avLst/>
          </a:prstGeom>
        </p:spPr>
      </p:pic>
    </p:spTree>
    <p:extLst>
      <p:ext uri="{BB962C8B-B14F-4D97-AF65-F5344CB8AC3E}">
        <p14:creationId xmlns:p14="http://schemas.microsoft.com/office/powerpoint/2010/main" val="2884413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8613E-7968-FD1C-EFEE-AECD7221F306}"/>
              </a:ext>
            </a:extLst>
          </p:cNvPr>
          <p:cNvSpPr>
            <a:spLocks noGrp="1"/>
          </p:cNvSpPr>
          <p:nvPr>
            <p:ph type="title"/>
          </p:nvPr>
        </p:nvSpPr>
        <p:spPr/>
        <p:txBody>
          <a:bodyPr>
            <a:normAutofit fontScale="90000"/>
          </a:bodyPr>
          <a:lstStyle/>
          <a:p>
            <a:r>
              <a:rPr lang="en-GB" dirty="0"/>
              <a:t>Volunteering is good for you!</a:t>
            </a:r>
            <a:br>
              <a:rPr lang="en-GB" dirty="0"/>
            </a:br>
            <a:br>
              <a:rPr lang="en-GB" dirty="0"/>
            </a:br>
            <a:r>
              <a:rPr lang="en-GB" dirty="0"/>
              <a:t>It releases “feelgood hormones” in the brain.</a:t>
            </a:r>
            <a:br>
              <a:rPr lang="en-GB" dirty="0"/>
            </a:br>
            <a:endParaRPr lang="en-GB" dirty="0"/>
          </a:p>
        </p:txBody>
      </p:sp>
      <p:pic>
        <p:nvPicPr>
          <p:cNvPr id="4" name="Content Placeholder 3">
            <a:extLst>
              <a:ext uri="{FF2B5EF4-FFF2-40B4-BE49-F238E27FC236}">
                <a16:creationId xmlns:a16="http://schemas.microsoft.com/office/drawing/2014/main" id="{BAB06B9C-C48F-A120-57C2-C5424BA27504}"/>
              </a:ext>
            </a:extLst>
          </p:cNvPr>
          <p:cNvPicPr>
            <a:picLocks noGrp="1" noChangeAspect="1"/>
          </p:cNvPicPr>
          <p:nvPr>
            <p:ph idx="1"/>
          </p:nvPr>
        </p:nvPicPr>
        <p:blipFill>
          <a:blip r:embed="rId2"/>
          <a:stretch>
            <a:fillRect/>
          </a:stretch>
        </p:blipFill>
        <p:spPr>
          <a:xfrm>
            <a:off x="2687428" y="3105150"/>
            <a:ext cx="6823494" cy="3240088"/>
          </a:xfrm>
          <a:prstGeom prst="rect">
            <a:avLst/>
          </a:prstGeom>
        </p:spPr>
      </p:pic>
      <p:sp>
        <p:nvSpPr>
          <p:cNvPr id="6" name="TextBox 5">
            <a:extLst>
              <a:ext uri="{FF2B5EF4-FFF2-40B4-BE49-F238E27FC236}">
                <a16:creationId xmlns:a16="http://schemas.microsoft.com/office/drawing/2014/main" id="{F927EF22-D6E4-F184-0A76-70C0AEB5E16F}"/>
              </a:ext>
            </a:extLst>
          </p:cNvPr>
          <p:cNvSpPr txBox="1"/>
          <p:nvPr/>
        </p:nvSpPr>
        <p:spPr>
          <a:xfrm flipH="1">
            <a:off x="9718534" y="4259995"/>
            <a:ext cx="2071561" cy="646331"/>
          </a:xfrm>
          <a:prstGeom prst="rect">
            <a:avLst/>
          </a:prstGeom>
          <a:noFill/>
        </p:spPr>
        <p:txBody>
          <a:bodyPr wrap="square">
            <a:spAutoFit/>
          </a:bodyPr>
          <a:lstStyle/>
          <a:p>
            <a:pPr marL="0" indent="0">
              <a:lnSpc>
                <a:spcPct val="100000"/>
              </a:lnSpc>
              <a:buNone/>
            </a:pPr>
            <a:r>
              <a:rPr lang="en-GB" dirty="0"/>
              <a:t>BMC Public Health(2017)</a:t>
            </a:r>
          </a:p>
        </p:txBody>
      </p:sp>
      <p:sp>
        <p:nvSpPr>
          <p:cNvPr id="8" name="TextBox 7">
            <a:extLst>
              <a:ext uri="{FF2B5EF4-FFF2-40B4-BE49-F238E27FC236}">
                <a16:creationId xmlns:a16="http://schemas.microsoft.com/office/drawing/2014/main" id="{B7497387-A78A-99BE-9EE7-8A32FBD7F29F}"/>
              </a:ext>
            </a:extLst>
          </p:cNvPr>
          <p:cNvSpPr txBox="1"/>
          <p:nvPr/>
        </p:nvSpPr>
        <p:spPr>
          <a:xfrm flipH="1">
            <a:off x="9504571" y="6339514"/>
            <a:ext cx="2528285" cy="553998"/>
          </a:xfrm>
          <a:prstGeom prst="rect">
            <a:avLst/>
          </a:prstGeom>
          <a:noFill/>
        </p:spPr>
        <p:txBody>
          <a:bodyPr wrap="square">
            <a:spAutoFit/>
          </a:bodyPr>
          <a:lstStyle/>
          <a:p>
            <a:pPr>
              <a:lnSpc>
                <a:spcPct val="100000"/>
              </a:lnSpc>
            </a:pPr>
            <a:r>
              <a:rPr lang="en-GB" sz="1000" dirty="0">
                <a:hlinkClick r:id="rId3"/>
              </a:rPr>
              <a:t>Volunteering and health benefits in general adults: cumulative effects and forms - PMC</a:t>
            </a:r>
            <a:endParaRPr lang="en-GB" sz="1000" dirty="0"/>
          </a:p>
        </p:txBody>
      </p:sp>
    </p:spTree>
    <p:extLst>
      <p:ext uri="{BB962C8B-B14F-4D97-AF65-F5344CB8AC3E}">
        <p14:creationId xmlns:p14="http://schemas.microsoft.com/office/powerpoint/2010/main" val="7934855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4A9E3-FEAA-DD8A-DB6F-3F45543D3FE2}"/>
              </a:ext>
            </a:extLst>
          </p:cNvPr>
          <p:cNvSpPr>
            <a:spLocks noGrp="1"/>
          </p:cNvSpPr>
          <p:nvPr>
            <p:ph type="title"/>
          </p:nvPr>
        </p:nvSpPr>
        <p:spPr/>
        <p:txBody>
          <a:bodyPr/>
          <a:lstStyle/>
          <a:p>
            <a:r>
              <a:rPr lang="en-GB" dirty="0"/>
              <a:t>When?</a:t>
            </a:r>
          </a:p>
        </p:txBody>
      </p:sp>
      <p:sp>
        <p:nvSpPr>
          <p:cNvPr id="3" name="Content Placeholder 2">
            <a:extLst>
              <a:ext uri="{FF2B5EF4-FFF2-40B4-BE49-F238E27FC236}">
                <a16:creationId xmlns:a16="http://schemas.microsoft.com/office/drawing/2014/main" id="{35AB5F27-3EE3-35C8-D047-D8DC3E265D4D}"/>
              </a:ext>
            </a:extLst>
          </p:cNvPr>
          <p:cNvSpPr>
            <a:spLocks noGrp="1"/>
          </p:cNvSpPr>
          <p:nvPr>
            <p:ph idx="1"/>
          </p:nvPr>
        </p:nvSpPr>
        <p:spPr>
          <a:xfrm>
            <a:off x="155381" y="1784324"/>
            <a:ext cx="11155680" cy="3767328"/>
          </a:xfrm>
        </p:spPr>
        <p:txBody>
          <a:bodyPr>
            <a:normAutofit/>
          </a:bodyPr>
          <a:lstStyle/>
          <a:p>
            <a:r>
              <a:rPr lang="en-GB" sz="2800" dirty="0"/>
              <a:t>October 2026 – April 2027 and hopefully ongoing………</a:t>
            </a:r>
          </a:p>
        </p:txBody>
      </p:sp>
      <p:pic>
        <p:nvPicPr>
          <p:cNvPr id="5" name="Picture 4">
            <a:extLst>
              <a:ext uri="{FF2B5EF4-FFF2-40B4-BE49-F238E27FC236}">
                <a16:creationId xmlns:a16="http://schemas.microsoft.com/office/drawing/2014/main" id="{2433064F-F38F-C5B5-8441-1BC9B42CD04E}"/>
              </a:ext>
            </a:extLst>
          </p:cNvPr>
          <p:cNvPicPr>
            <a:picLocks noChangeAspect="1"/>
          </p:cNvPicPr>
          <p:nvPr/>
        </p:nvPicPr>
        <p:blipFill>
          <a:blip r:embed="rId2"/>
          <a:stretch>
            <a:fillRect/>
          </a:stretch>
        </p:blipFill>
        <p:spPr>
          <a:xfrm>
            <a:off x="8686631" y="3667988"/>
            <a:ext cx="2419688" cy="2400635"/>
          </a:xfrm>
          <a:prstGeom prst="rect">
            <a:avLst/>
          </a:prstGeom>
        </p:spPr>
      </p:pic>
    </p:spTree>
    <p:extLst>
      <p:ext uri="{BB962C8B-B14F-4D97-AF65-F5344CB8AC3E}">
        <p14:creationId xmlns:p14="http://schemas.microsoft.com/office/powerpoint/2010/main" val="34449314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2FB32-20E8-7219-6A9F-F3BC573F5DED}"/>
              </a:ext>
            </a:extLst>
          </p:cNvPr>
          <p:cNvSpPr>
            <a:spLocks noGrp="1"/>
          </p:cNvSpPr>
          <p:nvPr>
            <p:ph type="title"/>
          </p:nvPr>
        </p:nvSpPr>
        <p:spPr>
          <a:xfrm>
            <a:off x="521208" y="997458"/>
            <a:ext cx="11155680" cy="1463040"/>
          </a:xfrm>
        </p:spPr>
        <p:txBody>
          <a:bodyPr/>
          <a:lstStyle/>
          <a:p>
            <a:r>
              <a:rPr lang="en-GB" dirty="0"/>
              <a:t>What?</a:t>
            </a:r>
            <a:br>
              <a:rPr lang="en-GB" dirty="0"/>
            </a:br>
            <a:endParaRPr lang="en-GB" dirty="0"/>
          </a:p>
        </p:txBody>
      </p:sp>
      <p:sp>
        <p:nvSpPr>
          <p:cNvPr id="3" name="Content Placeholder 2">
            <a:extLst>
              <a:ext uri="{FF2B5EF4-FFF2-40B4-BE49-F238E27FC236}">
                <a16:creationId xmlns:a16="http://schemas.microsoft.com/office/drawing/2014/main" id="{32771393-936A-FF32-A786-88ADE5107125}"/>
              </a:ext>
            </a:extLst>
          </p:cNvPr>
          <p:cNvSpPr>
            <a:spLocks noGrp="1"/>
          </p:cNvSpPr>
          <p:nvPr>
            <p:ph idx="1"/>
          </p:nvPr>
        </p:nvSpPr>
        <p:spPr>
          <a:xfrm>
            <a:off x="521208" y="1943100"/>
            <a:ext cx="11155680" cy="4402836"/>
          </a:xfrm>
        </p:spPr>
        <p:txBody>
          <a:bodyPr>
            <a:normAutofit/>
          </a:bodyPr>
          <a:lstStyle/>
          <a:p>
            <a:r>
              <a:rPr lang="en-GB" dirty="0"/>
              <a:t>You will be undertaking 80 hours unpaid work with an organisation that will enable you to develop the skills required to be a police officer.  Those skills are also desirable across many occupations!</a:t>
            </a:r>
          </a:p>
          <a:p>
            <a:r>
              <a:rPr lang="en-GB" b="1" dirty="0">
                <a:solidFill>
                  <a:srgbClr val="002060"/>
                </a:solidFill>
              </a:rPr>
              <a:t>Courage</a:t>
            </a:r>
          </a:p>
          <a:p>
            <a:r>
              <a:rPr lang="en-GB" b="1" dirty="0">
                <a:solidFill>
                  <a:srgbClr val="002060"/>
                </a:solidFill>
              </a:rPr>
              <a:t>Respect</a:t>
            </a:r>
          </a:p>
          <a:p>
            <a:r>
              <a:rPr lang="en-GB" b="1" dirty="0">
                <a:solidFill>
                  <a:srgbClr val="002060"/>
                </a:solidFill>
              </a:rPr>
              <a:t>Empathy</a:t>
            </a:r>
          </a:p>
          <a:p>
            <a:r>
              <a:rPr lang="en-GB" b="1" dirty="0">
                <a:solidFill>
                  <a:srgbClr val="002060"/>
                </a:solidFill>
              </a:rPr>
              <a:t>Public Service</a:t>
            </a:r>
          </a:p>
          <a:p>
            <a:r>
              <a:rPr lang="en-GB" b="1" dirty="0">
                <a:solidFill>
                  <a:srgbClr val="002060"/>
                </a:solidFill>
              </a:rPr>
              <a:t>Communication </a:t>
            </a:r>
          </a:p>
          <a:p>
            <a:r>
              <a:rPr lang="en-GB" b="1" dirty="0">
                <a:solidFill>
                  <a:srgbClr val="002060"/>
                </a:solidFill>
              </a:rPr>
              <a:t>Problem solving</a:t>
            </a:r>
          </a:p>
          <a:p>
            <a:r>
              <a:rPr lang="en-GB" b="1" dirty="0">
                <a:solidFill>
                  <a:srgbClr val="002060"/>
                </a:solidFill>
              </a:rPr>
              <a:t>Relationship management</a:t>
            </a:r>
            <a:endParaRPr lang="en-GB" sz="1400" dirty="0"/>
          </a:p>
          <a:p>
            <a:r>
              <a:rPr lang="en-GB" dirty="0"/>
              <a:t>(College of Policing, The Code of Ethics,2024).</a:t>
            </a:r>
          </a:p>
          <a:p>
            <a:endParaRPr lang="en-GB" dirty="0"/>
          </a:p>
        </p:txBody>
      </p:sp>
      <p:pic>
        <p:nvPicPr>
          <p:cNvPr id="6" name="Picture 5">
            <a:extLst>
              <a:ext uri="{FF2B5EF4-FFF2-40B4-BE49-F238E27FC236}">
                <a16:creationId xmlns:a16="http://schemas.microsoft.com/office/drawing/2014/main" id="{64A7D895-2CEE-A660-B551-30F55949C32C}"/>
              </a:ext>
            </a:extLst>
          </p:cNvPr>
          <p:cNvPicPr>
            <a:picLocks noChangeAspect="1"/>
          </p:cNvPicPr>
          <p:nvPr/>
        </p:nvPicPr>
        <p:blipFill>
          <a:blip r:embed="rId2"/>
          <a:stretch>
            <a:fillRect/>
          </a:stretch>
        </p:blipFill>
        <p:spPr>
          <a:xfrm>
            <a:off x="10263071" y="4843337"/>
            <a:ext cx="1667108" cy="1800476"/>
          </a:xfrm>
          <a:prstGeom prst="rect">
            <a:avLst/>
          </a:prstGeom>
        </p:spPr>
      </p:pic>
    </p:spTree>
    <p:extLst>
      <p:ext uri="{BB962C8B-B14F-4D97-AF65-F5344CB8AC3E}">
        <p14:creationId xmlns:p14="http://schemas.microsoft.com/office/powerpoint/2010/main" val="37478330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4B8A9-065C-F2C5-5C6C-80D7461B577C}"/>
              </a:ext>
            </a:extLst>
          </p:cNvPr>
          <p:cNvSpPr>
            <a:spLocks noGrp="1"/>
          </p:cNvSpPr>
          <p:nvPr>
            <p:ph type="title"/>
          </p:nvPr>
        </p:nvSpPr>
        <p:spPr/>
        <p:txBody>
          <a:bodyPr/>
          <a:lstStyle/>
          <a:p>
            <a:r>
              <a:rPr lang="en-GB" dirty="0"/>
              <a:t>Where?</a:t>
            </a:r>
          </a:p>
        </p:txBody>
      </p:sp>
      <p:sp>
        <p:nvSpPr>
          <p:cNvPr id="3" name="Content Placeholder 2">
            <a:extLst>
              <a:ext uri="{FF2B5EF4-FFF2-40B4-BE49-F238E27FC236}">
                <a16:creationId xmlns:a16="http://schemas.microsoft.com/office/drawing/2014/main" id="{454C17E1-54CC-F82B-4A18-28DECDB28D44}"/>
              </a:ext>
            </a:extLst>
          </p:cNvPr>
          <p:cNvSpPr>
            <a:spLocks noGrp="1"/>
          </p:cNvSpPr>
          <p:nvPr>
            <p:ph idx="1"/>
          </p:nvPr>
        </p:nvSpPr>
        <p:spPr>
          <a:xfrm>
            <a:off x="521208" y="1933575"/>
            <a:ext cx="11155680" cy="4412361"/>
          </a:xfrm>
        </p:spPr>
        <p:txBody>
          <a:bodyPr/>
          <a:lstStyle/>
          <a:p>
            <a:r>
              <a:rPr lang="en-GB" dirty="0"/>
              <a:t>Your placement may be at an organisation of your choosing, statutory, public body or third sector.</a:t>
            </a:r>
          </a:p>
          <a:p>
            <a:endParaRPr lang="en-GB" dirty="0"/>
          </a:p>
        </p:txBody>
      </p:sp>
      <p:pic>
        <p:nvPicPr>
          <p:cNvPr id="5" name="Picture 4">
            <a:extLst>
              <a:ext uri="{FF2B5EF4-FFF2-40B4-BE49-F238E27FC236}">
                <a16:creationId xmlns:a16="http://schemas.microsoft.com/office/drawing/2014/main" id="{CA7B576C-12DA-282D-2F3B-BE79F83AD366}"/>
              </a:ext>
            </a:extLst>
          </p:cNvPr>
          <p:cNvPicPr>
            <a:picLocks noChangeAspect="1"/>
          </p:cNvPicPr>
          <p:nvPr/>
        </p:nvPicPr>
        <p:blipFill>
          <a:blip r:embed="rId2"/>
          <a:stretch>
            <a:fillRect/>
          </a:stretch>
        </p:blipFill>
        <p:spPr>
          <a:xfrm>
            <a:off x="3142209" y="3687685"/>
            <a:ext cx="1332618" cy="1189400"/>
          </a:xfrm>
          <a:prstGeom prst="rect">
            <a:avLst/>
          </a:prstGeom>
        </p:spPr>
      </p:pic>
      <p:pic>
        <p:nvPicPr>
          <p:cNvPr id="7" name="Picture 6">
            <a:extLst>
              <a:ext uri="{FF2B5EF4-FFF2-40B4-BE49-F238E27FC236}">
                <a16:creationId xmlns:a16="http://schemas.microsoft.com/office/drawing/2014/main" id="{5D981309-B981-18B9-1FFF-FF11C8F5ED08}"/>
              </a:ext>
            </a:extLst>
          </p:cNvPr>
          <p:cNvPicPr>
            <a:picLocks noChangeAspect="1"/>
          </p:cNvPicPr>
          <p:nvPr/>
        </p:nvPicPr>
        <p:blipFill>
          <a:blip r:embed="rId3"/>
          <a:stretch>
            <a:fillRect/>
          </a:stretch>
        </p:blipFill>
        <p:spPr>
          <a:xfrm>
            <a:off x="2609850" y="5200650"/>
            <a:ext cx="1533524" cy="1247188"/>
          </a:xfrm>
          <a:prstGeom prst="rect">
            <a:avLst/>
          </a:prstGeom>
        </p:spPr>
      </p:pic>
      <p:pic>
        <p:nvPicPr>
          <p:cNvPr id="9" name="Picture 8">
            <a:extLst>
              <a:ext uri="{FF2B5EF4-FFF2-40B4-BE49-F238E27FC236}">
                <a16:creationId xmlns:a16="http://schemas.microsoft.com/office/drawing/2014/main" id="{BE662C87-F2A0-644F-5FF9-0D8B428BE651}"/>
              </a:ext>
            </a:extLst>
          </p:cNvPr>
          <p:cNvPicPr>
            <a:picLocks noChangeAspect="1"/>
          </p:cNvPicPr>
          <p:nvPr/>
        </p:nvPicPr>
        <p:blipFill>
          <a:blip r:embed="rId4"/>
          <a:stretch>
            <a:fillRect/>
          </a:stretch>
        </p:blipFill>
        <p:spPr>
          <a:xfrm>
            <a:off x="5177009" y="2593614"/>
            <a:ext cx="1367003" cy="950624"/>
          </a:xfrm>
          <a:prstGeom prst="rect">
            <a:avLst/>
          </a:prstGeom>
        </p:spPr>
      </p:pic>
      <p:pic>
        <p:nvPicPr>
          <p:cNvPr id="11" name="Picture 10">
            <a:extLst>
              <a:ext uri="{FF2B5EF4-FFF2-40B4-BE49-F238E27FC236}">
                <a16:creationId xmlns:a16="http://schemas.microsoft.com/office/drawing/2014/main" id="{8C524F58-9656-9E5F-9B21-4FE5C67BF9A9}"/>
              </a:ext>
            </a:extLst>
          </p:cNvPr>
          <p:cNvPicPr>
            <a:picLocks noChangeAspect="1"/>
          </p:cNvPicPr>
          <p:nvPr/>
        </p:nvPicPr>
        <p:blipFill>
          <a:blip r:embed="rId5"/>
          <a:stretch>
            <a:fillRect/>
          </a:stretch>
        </p:blipFill>
        <p:spPr>
          <a:xfrm>
            <a:off x="4624274" y="5293696"/>
            <a:ext cx="1629002" cy="1189400"/>
          </a:xfrm>
          <a:prstGeom prst="rect">
            <a:avLst/>
          </a:prstGeom>
        </p:spPr>
      </p:pic>
      <p:pic>
        <p:nvPicPr>
          <p:cNvPr id="13" name="Picture 12">
            <a:extLst>
              <a:ext uri="{FF2B5EF4-FFF2-40B4-BE49-F238E27FC236}">
                <a16:creationId xmlns:a16="http://schemas.microsoft.com/office/drawing/2014/main" id="{935C8441-5BFE-D416-1AEF-AA465BAE3727}"/>
              </a:ext>
            </a:extLst>
          </p:cNvPr>
          <p:cNvPicPr>
            <a:picLocks noChangeAspect="1"/>
          </p:cNvPicPr>
          <p:nvPr/>
        </p:nvPicPr>
        <p:blipFill>
          <a:blip r:embed="rId6"/>
          <a:stretch>
            <a:fillRect/>
          </a:stretch>
        </p:blipFill>
        <p:spPr>
          <a:xfrm>
            <a:off x="7014992" y="3068926"/>
            <a:ext cx="1367003" cy="1419423"/>
          </a:xfrm>
          <a:prstGeom prst="rect">
            <a:avLst/>
          </a:prstGeom>
        </p:spPr>
      </p:pic>
      <p:pic>
        <p:nvPicPr>
          <p:cNvPr id="15" name="Picture 14">
            <a:extLst>
              <a:ext uri="{FF2B5EF4-FFF2-40B4-BE49-F238E27FC236}">
                <a16:creationId xmlns:a16="http://schemas.microsoft.com/office/drawing/2014/main" id="{6BFFE7BF-4A59-6779-D233-310CEF250A88}"/>
              </a:ext>
            </a:extLst>
          </p:cNvPr>
          <p:cNvPicPr>
            <a:picLocks noChangeAspect="1"/>
          </p:cNvPicPr>
          <p:nvPr/>
        </p:nvPicPr>
        <p:blipFill>
          <a:blip r:embed="rId7"/>
          <a:stretch>
            <a:fillRect/>
          </a:stretch>
        </p:blipFill>
        <p:spPr>
          <a:xfrm>
            <a:off x="10100743" y="3068927"/>
            <a:ext cx="1570049" cy="1419422"/>
          </a:xfrm>
          <a:prstGeom prst="rect">
            <a:avLst/>
          </a:prstGeom>
        </p:spPr>
      </p:pic>
      <p:pic>
        <p:nvPicPr>
          <p:cNvPr id="17" name="Picture 16">
            <a:extLst>
              <a:ext uri="{FF2B5EF4-FFF2-40B4-BE49-F238E27FC236}">
                <a16:creationId xmlns:a16="http://schemas.microsoft.com/office/drawing/2014/main" id="{3418F419-23E6-F365-9155-6048635C8094}"/>
              </a:ext>
            </a:extLst>
          </p:cNvPr>
          <p:cNvPicPr>
            <a:picLocks noChangeAspect="1"/>
          </p:cNvPicPr>
          <p:nvPr/>
        </p:nvPicPr>
        <p:blipFill>
          <a:blip r:embed="rId8"/>
          <a:stretch>
            <a:fillRect/>
          </a:stretch>
        </p:blipFill>
        <p:spPr>
          <a:xfrm>
            <a:off x="6899782" y="5320422"/>
            <a:ext cx="1482213" cy="1154142"/>
          </a:xfrm>
          <a:prstGeom prst="rect">
            <a:avLst/>
          </a:prstGeom>
        </p:spPr>
      </p:pic>
      <p:pic>
        <p:nvPicPr>
          <p:cNvPr id="19" name="Picture 18">
            <a:extLst>
              <a:ext uri="{FF2B5EF4-FFF2-40B4-BE49-F238E27FC236}">
                <a16:creationId xmlns:a16="http://schemas.microsoft.com/office/drawing/2014/main" id="{3F930CD0-7877-18AD-E6F6-DAA475414045}"/>
              </a:ext>
            </a:extLst>
          </p:cNvPr>
          <p:cNvPicPr>
            <a:picLocks noChangeAspect="1"/>
          </p:cNvPicPr>
          <p:nvPr/>
        </p:nvPicPr>
        <p:blipFill>
          <a:blip r:embed="rId9"/>
          <a:stretch>
            <a:fillRect/>
          </a:stretch>
        </p:blipFill>
        <p:spPr>
          <a:xfrm>
            <a:off x="10029825" y="5293696"/>
            <a:ext cx="1274184" cy="1309497"/>
          </a:xfrm>
          <a:prstGeom prst="rect">
            <a:avLst/>
          </a:prstGeom>
        </p:spPr>
      </p:pic>
      <p:pic>
        <p:nvPicPr>
          <p:cNvPr id="21" name="Picture 20">
            <a:extLst>
              <a:ext uri="{FF2B5EF4-FFF2-40B4-BE49-F238E27FC236}">
                <a16:creationId xmlns:a16="http://schemas.microsoft.com/office/drawing/2014/main" id="{4706C6CB-985B-042F-47C4-7F5F7761418A}"/>
              </a:ext>
            </a:extLst>
          </p:cNvPr>
          <p:cNvPicPr>
            <a:picLocks noChangeAspect="1"/>
          </p:cNvPicPr>
          <p:nvPr/>
        </p:nvPicPr>
        <p:blipFill>
          <a:blip r:embed="rId10"/>
          <a:stretch>
            <a:fillRect/>
          </a:stretch>
        </p:blipFill>
        <p:spPr>
          <a:xfrm>
            <a:off x="8569051" y="5293696"/>
            <a:ext cx="1274184" cy="1154142"/>
          </a:xfrm>
          <a:prstGeom prst="rect">
            <a:avLst/>
          </a:prstGeom>
        </p:spPr>
      </p:pic>
      <p:pic>
        <p:nvPicPr>
          <p:cNvPr id="23" name="Picture 22">
            <a:extLst>
              <a:ext uri="{FF2B5EF4-FFF2-40B4-BE49-F238E27FC236}">
                <a16:creationId xmlns:a16="http://schemas.microsoft.com/office/drawing/2014/main" id="{D7F92E5D-2B66-428A-B4E7-229269AF2711}"/>
              </a:ext>
            </a:extLst>
          </p:cNvPr>
          <p:cNvPicPr>
            <a:picLocks noChangeAspect="1"/>
          </p:cNvPicPr>
          <p:nvPr/>
        </p:nvPicPr>
        <p:blipFill>
          <a:blip r:embed="rId11"/>
          <a:stretch>
            <a:fillRect/>
          </a:stretch>
        </p:blipFill>
        <p:spPr>
          <a:xfrm>
            <a:off x="197002" y="5215522"/>
            <a:ext cx="1686161" cy="1247188"/>
          </a:xfrm>
          <a:prstGeom prst="rect">
            <a:avLst/>
          </a:prstGeom>
        </p:spPr>
      </p:pic>
      <p:pic>
        <p:nvPicPr>
          <p:cNvPr id="25" name="Picture 24">
            <a:extLst>
              <a:ext uri="{FF2B5EF4-FFF2-40B4-BE49-F238E27FC236}">
                <a16:creationId xmlns:a16="http://schemas.microsoft.com/office/drawing/2014/main" id="{3F049187-EA94-6BF9-0F00-F66600187CC6}"/>
              </a:ext>
            </a:extLst>
          </p:cNvPr>
          <p:cNvPicPr>
            <a:picLocks noChangeAspect="1"/>
          </p:cNvPicPr>
          <p:nvPr/>
        </p:nvPicPr>
        <p:blipFill>
          <a:blip r:embed="rId12"/>
          <a:stretch>
            <a:fillRect/>
          </a:stretch>
        </p:blipFill>
        <p:spPr>
          <a:xfrm>
            <a:off x="4719537" y="3851812"/>
            <a:ext cx="1109763" cy="1184628"/>
          </a:xfrm>
          <a:prstGeom prst="rect">
            <a:avLst/>
          </a:prstGeom>
        </p:spPr>
      </p:pic>
      <p:pic>
        <p:nvPicPr>
          <p:cNvPr id="27" name="Picture 26">
            <a:extLst>
              <a:ext uri="{FF2B5EF4-FFF2-40B4-BE49-F238E27FC236}">
                <a16:creationId xmlns:a16="http://schemas.microsoft.com/office/drawing/2014/main" id="{126DD505-2813-8824-6EFD-B42669C7C704}"/>
              </a:ext>
            </a:extLst>
          </p:cNvPr>
          <p:cNvPicPr>
            <a:picLocks noChangeAspect="1"/>
          </p:cNvPicPr>
          <p:nvPr/>
        </p:nvPicPr>
        <p:blipFill>
          <a:blip r:embed="rId13"/>
          <a:stretch>
            <a:fillRect/>
          </a:stretch>
        </p:blipFill>
        <p:spPr>
          <a:xfrm>
            <a:off x="1161504" y="4096168"/>
            <a:ext cx="1533524" cy="862097"/>
          </a:xfrm>
          <a:prstGeom prst="rect">
            <a:avLst/>
          </a:prstGeom>
        </p:spPr>
      </p:pic>
      <p:pic>
        <p:nvPicPr>
          <p:cNvPr id="29" name="Picture 28">
            <a:extLst>
              <a:ext uri="{FF2B5EF4-FFF2-40B4-BE49-F238E27FC236}">
                <a16:creationId xmlns:a16="http://schemas.microsoft.com/office/drawing/2014/main" id="{B5EA7F76-AF95-CF3F-4640-A171B71FCDB4}"/>
              </a:ext>
            </a:extLst>
          </p:cNvPr>
          <p:cNvPicPr>
            <a:picLocks noChangeAspect="1"/>
          </p:cNvPicPr>
          <p:nvPr/>
        </p:nvPicPr>
        <p:blipFill>
          <a:blip r:embed="rId14"/>
          <a:stretch>
            <a:fillRect/>
          </a:stretch>
        </p:blipFill>
        <p:spPr>
          <a:xfrm>
            <a:off x="150336" y="2588485"/>
            <a:ext cx="1274308" cy="1551270"/>
          </a:xfrm>
          <a:prstGeom prst="rect">
            <a:avLst/>
          </a:prstGeom>
        </p:spPr>
      </p:pic>
      <p:pic>
        <p:nvPicPr>
          <p:cNvPr id="31" name="Picture 30">
            <a:extLst>
              <a:ext uri="{FF2B5EF4-FFF2-40B4-BE49-F238E27FC236}">
                <a16:creationId xmlns:a16="http://schemas.microsoft.com/office/drawing/2014/main" id="{2048563D-DC78-13AB-5ED8-4E7A972FD550}"/>
              </a:ext>
            </a:extLst>
          </p:cNvPr>
          <p:cNvPicPr>
            <a:picLocks noChangeAspect="1"/>
          </p:cNvPicPr>
          <p:nvPr/>
        </p:nvPicPr>
        <p:blipFill>
          <a:blip r:embed="rId15"/>
          <a:stretch>
            <a:fillRect/>
          </a:stretch>
        </p:blipFill>
        <p:spPr>
          <a:xfrm>
            <a:off x="8128482" y="4444126"/>
            <a:ext cx="1648055" cy="704948"/>
          </a:xfrm>
          <a:prstGeom prst="rect">
            <a:avLst/>
          </a:prstGeom>
        </p:spPr>
      </p:pic>
      <p:pic>
        <p:nvPicPr>
          <p:cNvPr id="6" name="Picture 5">
            <a:extLst>
              <a:ext uri="{FF2B5EF4-FFF2-40B4-BE49-F238E27FC236}">
                <a16:creationId xmlns:a16="http://schemas.microsoft.com/office/drawing/2014/main" id="{1490E358-9E89-2100-156F-ED58B4084F71}"/>
              </a:ext>
            </a:extLst>
          </p:cNvPr>
          <p:cNvPicPr>
            <a:picLocks noChangeAspect="1"/>
          </p:cNvPicPr>
          <p:nvPr/>
        </p:nvPicPr>
        <p:blipFill>
          <a:blip r:embed="rId16"/>
          <a:stretch>
            <a:fillRect/>
          </a:stretch>
        </p:blipFill>
        <p:spPr>
          <a:xfrm>
            <a:off x="1478075" y="2588485"/>
            <a:ext cx="1664730" cy="997298"/>
          </a:xfrm>
          <a:prstGeom prst="rect">
            <a:avLst/>
          </a:prstGeom>
        </p:spPr>
      </p:pic>
      <p:pic>
        <p:nvPicPr>
          <p:cNvPr id="10" name="Picture 9">
            <a:extLst>
              <a:ext uri="{FF2B5EF4-FFF2-40B4-BE49-F238E27FC236}">
                <a16:creationId xmlns:a16="http://schemas.microsoft.com/office/drawing/2014/main" id="{F7DA0972-BCAD-FE98-3F6A-DF42D7A60C3D}"/>
              </a:ext>
            </a:extLst>
          </p:cNvPr>
          <p:cNvPicPr>
            <a:picLocks noChangeAspect="1"/>
          </p:cNvPicPr>
          <p:nvPr/>
        </p:nvPicPr>
        <p:blipFill>
          <a:blip r:embed="rId17"/>
          <a:stretch>
            <a:fillRect/>
          </a:stretch>
        </p:blipFill>
        <p:spPr>
          <a:xfrm>
            <a:off x="3373479" y="2657284"/>
            <a:ext cx="1686160" cy="552527"/>
          </a:xfrm>
          <a:prstGeom prst="rect">
            <a:avLst/>
          </a:prstGeom>
        </p:spPr>
      </p:pic>
      <p:pic>
        <p:nvPicPr>
          <p:cNvPr id="18" name="Picture 17">
            <a:extLst>
              <a:ext uri="{FF2B5EF4-FFF2-40B4-BE49-F238E27FC236}">
                <a16:creationId xmlns:a16="http://schemas.microsoft.com/office/drawing/2014/main" id="{CE89F727-DBDB-C24A-E59B-4FA3BB732AA5}"/>
              </a:ext>
            </a:extLst>
          </p:cNvPr>
          <p:cNvPicPr>
            <a:picLocks noChangeAspect="1"/>
          </p:cNvPicPr>
          <p:nvPr/>
        </p:nvPicPr>
        <p:blipFill>
          <a:blip r:embed="rId18"/>
          <a:stretch>
            <a:fillRect/>
          </a:stretch>
        </p:blipFill>
        <p:spPr>
          <a:xfrm>
            <a:off x="8578216" y="2315877"/>
            <a:ext cx="752580" cy="724001"/>
          </a:xfrm>
          <a:prstGeom prst="rect">
            <a:avLst/>
          </a:prstGeom>
        </p:spPr>
      </p:pic>
      <p:pic>
        <p:nvPicPr>
          <p:cNvPr id="22" name="Picture 21">
            <a:extLst>
              <a:ext uri="{FF2B5EF4-FFF2-40B4-BE49-F238E27FC236}">
                <a16:creationId xmlns:a16="http://schemas.microsoft.com/office/drawing/2014/main" id="{D05C746D-DB2A-4ACD-2EAB-727D92FB86FA}"/>
              </a:ext>
            </a:extLst>
          </p:cNvPr>
          <p:cNvPicPr>
            <a:picLocks noChangeAspect="1"/>
          </p:cNvPicPr>
          <p:nvPr/>
        </p:nvPicPr>
        <p:blipFill>
          <a:blip r:embed="rId19"/>
          <a:stretch>
            <a:fillRect/>
          </a:stretch>
        </p:blipFill>
        <p:spPr>
          <a:xfrm>
            <a:off x="10100743" y="2272615"/>
            <a:ext cx="1570049" cy="724001"/>
          </a:xfrm>
          <a:prstGeom prst="rect">
            <a:avLst/>
          </a:prstGeom>
        </p:spPr>
      </p:pic>
      <p:pic>
        <p:nvPicPr>
          <p:cNvPr id="26" name="Picture 25">
            <a:extLst>
              <a:ext uri="{FF2B5EF4-FFF2-40B4-BE49-F238E27FC236}">
                <a16:creationId xmlns:a16="http://schemas.microsoft.com/office/drawing/2014/main" id="{B3021A1E-D70A-E347-BC02-684F156BE80A}"/>
              </a:ext>
            </a:extLst>
          </p:cNvPr>
          <p:cNvPicPr>
            <a:picLocks noChangeAspect="1"/>
          </p:cNvPicPr>
          <p:nvPr/>
        </p:nvPicPr>
        <p:blipFill>
          <a:blip r:embed="rId20"/>
          <a:stretch>
            <a:fillRect/>
          </a:stretch>
        </p:blipFill>
        <p:spPr>
          <a:xfrm>
            <a:off x="6153506" y="4463828"/>
            <a:ext cx="1394542" cy="619211"/>
          </a:xfrm>
          <a:prstGeom prst="rect">
            <a:avLst/>
          </a:prstGeom>
        </p:spPr>
      </p:pic>
      <p:pic>
        <p:nvPicPr>
          <p:cNvPr id="30" name="Picture 29">
            <a:extLst>
              <a:ext uri="{FF2B5EF4-FFF2-40B4-BE49-F238E27FC236}">
                <a16:creationId xmlns:a16="http://schemas.microsoft.com/office/drawing/2014/main" id="{C2E2B898-635A-CD78-1F03-C08D74E7AA7E}"/>
              </a:ext>
            </a:extLst>
          </p:cNvPr>
          <p:cNvPicPr>
            <a:picLocks noChangeAspect="1"/>
          </p:cNvPicPr>
          <p:nvPr/>
        </p:nvPicPr>
        <p:blipFill>
          <a:blip r:embed="rId21"/>
          <a:stretch>
            <a:fillRect/>
          </a:stretch>
        </p:blipFill>
        <p:spPr>
          <a:xfrm>
            <a:off x="8641202" y="3172061"/>
            <a:ext cx="885949" cy="1190791"/>
          </a:xfrm>
          <a:prstGeom prst="rect">
            <a:avLst/>
          </a:prstGeom>
        </p:spPr>
      </p:pic>
    </p:spTree>
    <p:extLst>
      <p:ext uri="{BB962C8B-B14F-4D97-AF65-F5344CB8AC3E}">
        <p14:creationId xmlns:p14="http://schemas.microsoft.com/office/powerpoint/2010/main" val="9142625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BDA41-FF15-D7B4-5E71-7AA52AFFD180}"/>
              </a:ext>
            </a:extLst>
          </p:cNvPr>
          <p:cNvSpPr>
            <a:spLocks noGrp="1"/>
          </p:cNvSpPr>
          <p:nvPr>
            <p:ph type="title"/>
          </p:nvPr>
        </p:nvSpPr>
        <p:spPr/>
        <p:txBody>
          <a:bodyPr/>
          <a:lstStyle/>
          <a:p>
            <a:r>
              <a:rPr lang="en-GB" dirty="0"/>
              <a:t>How ?</a:t>
            </a:r>
          </a:p>
        </p:txBody>
      </p:sp>
      <p:sp>
        <p:nvSpPr>
          <p:cNvPr id="3" name="Content Placeholder 2">
            <a:extLst>
              <a:ext uri="{FF2B5EF4-FFF2-40B4-BE49-F238E27FC236}">
                <a16:creationId xmlns:a16="http://schemas.microsoft.com/office/drawing/2014/main" id="{D1CE461A-54D2-39D7-A8A8-803E043C562C}"/>
              </a:ext>
            </a:extLst>
          </p:cNvPr>
          <p:cNvSpPr>
            <a:spLocks noGrp="1"/>
          </p:cNvSpPr>
          <p:nvPr>
            <p:ph idx="1"/>
          </p:nvPr>
        </p:nvSpPr>
        <p:spPr/>
        <p:txBody>
          <a:bodyPr/>
          <a:lstStyle/>
          <a:p>
            <a:r>
              <a:rPr lang="en-GB" dirty="0"/>
              <a:t>You now need to identify where you would like to undertake you volunteering and apply for an opportunity</a:t>
            </a:r>
          </a:p>
          <a:p>
            <a:r>
              <a:rPr lang="en-GB" dirty="0"/>
              <a:t>It is important you do this early in this semester as many organisations will require you to undertake a DBS check or vetting prior to being accepted.</a:t>
            </a:r>
          </a:p>
          <a:p>
            <a:r>
              <a:rPr lang="en-GB" dirty="0"/>
              <a:t>Ensure that you prepare properly for the application process, volunteering opportunities can be competitive.</a:t>
            </a:r>
          </a:p>
          <a:p>
            <a:r>
              <a:rPr lang="en-GB" dirty="0"/>
              <a:t>Be prepared to be interviewed and able to show the organisation that you are committed and not just doing this for your qualification but that you are invested in them, will add value and worthy of their investment in you!</a:t>
            </a:r>
          </a:p>
          <a:p>
            <a:r>
              <a:rPr lang="en-GB" dirty="0"/>
              <a:t>Be professional, caring and committed at all times.</a:t>
            </a:r>
          </a:p>
        </p:txBody>
      </p:sp>
    </p:spTree>
    <p:extLst>
      <p:ext uri="{BB962C8B-B14F-4D97-AF65-F5344CB8AC3E}">
        <p14:creationId xmlns:p14="http://schemas.microsoft.com/office/powerpoint/2010/main" val="6313641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08530-CE81-D0FA-0E54-F0F178FFB7AF}"/>
              </a:ext>
            </a:extLst>
          </p:cNvPr>
          <p:cNvSpPr>
            <a:spLocks noGrp="1"/>
          </p:cNvSpPr>
          <p:nvPr>
            <p:ph type="title"/>
          </p:nvPr>
        </p:nvSpPr>
        <p:spPr/>
        <p:txBody>
          <a:bodyPr/>
          <a:lstStyle/>
          <a:p>
            <a:r>
              <a:rPr lang="en-GB" dirty="0"/>
              <a:t>And there’s more…</a:t>
            </a:r>
          </a:p>
        </p:txBody>
      </p:sp>
      <p:sp>
        <p:nvSpPr>
          <p:cNvPr id="3" name="Content Placeholder 2">
            <a:extLst>
              <a:ext uri="{FF2B5EF4-FFF2-40B4-BE49-F238E27FC236}">
                <a16:creationId xmlns:a16="http://schemas.microsoft.com/office/drawing/2014/main" id="{B856FD39-2B8B-02C4-0240-86674F07F70E}"/>
              </a:ext>
            </a:extLst>
          </p:cNvPr>
          <p:cNvSpPr>
            <a:spLocks noGrp="1"/>
          </p:cNvSpPr>
          <p:nvPr>
            <p:ph idx="1"/>
          </p:nvPr>
        </p:nvSpPr>
        <p:spPr/>
        <p:txBody>
          <a:bodyPr/>
          <a:lstStyle/>
          <a:p>
            <a:r>
              <a:rPr lang="en-GB" dirty="0"/>
              <a:t>Undertake 80 hours work</a:t>
            </a:r>
          </a:p>
          <a:p>
            <a:r>
              <a:rPr lang="en-GB" dirty="0"/>
              <a:t>Undertake a presentation and,</a:t>
            </a:r>
          </a:p>
          <a:p>
            <a:r>
              <a:rPr lang="en-GB" dirty="0"/>
              <a:t>Submit a reflective portfolio on your experience.</a:t>
            </a:r>
          </a:p>
          <a:p>
            <a:endParaRPr lang="en-GB" dirty="0"/>
          </a:p>
          <a:p>
            <a:r>
              <a:rPr lang="en-GB" dirty="0"/>
              <a:t>Remember that this is your reputation and the reputation of UWTSD that is on the line, and we want you to get the very best out of this opportunity and those that come after you!</a:t>
            </a:r>
          </a:p>
          <a:p>
            <a:endParaRPr lang="en-GB" dirty="0"/>
          </a:p>
        </p:txBody>
      </p:sp>
    </p:spTree>
    <p:extLst>
      <p:ext uri="{BB962C8B-B14F-4D97-AF65-F5344CB8AC3E}">
        <p14:creationId xmlns:p14="http://schemas.microsoft.com/office/powerpoint/2010/main" val="13852305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FF9FFCE1-E057-415B-A971-88EC7E22A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48D621-A3BA-B0E4-D4FB-E328E09B90A8}"/>
              </a:ext>
            </a:extLst>
          </p:cNvPr>
          <p:cNvSpPr>
            <a:spLocks noGrp="1"/>
          </p:cNvSpPr>
          <p:nvPr>
            <p:ph type="title"/>
          </p:nvPr>
        </p:nvSpPr>
        <p:spPr>
          <a:xfrm>
            <a:off x="521209" y="971397"/>
            <a:ext cx="3462236" cy="2947460"/>
          </a:xfrm>
        </p:spPr>
        <p:txBody>
          <a:bodyPr vert="horz" lIns="91440" tIns="45720" rIns="91440" bIns="45720" rtlCol="0" anchor="t">
            <a:normAutofit/>
          </a:bodyPr>
          <a:lstStyle/>
          <a:p>
            <a:pPr>
              <a:lnSpc>
                <a:spcPct val="90000"/>
              </a:lnSpc>
            </a:pPr>
            <a:r>
              <a:rPr lang="en-US" sz="4800" dirty="0"/>
              <a:t>Thank you.</a:t>
            </a:r>
            <a:br>
              <a:rPr lang="en-US" sz="4800" dirty="0"/>
            </a:br>
            <a:br>
              <a:rPr lang="en-US" sz="4800" dirty="0"/>
            </a:br>
            <a:r>
              <a:rPr lang="en-US" sz="4800" dirty="0"/>
              <a:t>Any?....</a:t>
            </a:r>
            <a:br>
              <a:rPr lang="en-US" sz="4800" dirty="0"/>
            </a:br>
            <a:endParaRPr lang="en-US" sz="4800" dirty="0"/>
          </a:p>
        </p:txBody>
      </p:sp>
      <p:sp>
        <p:nvSpPr>
          <p:cNvPr id="40" name="Rectangle 3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3465576"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349AB39-25DD-F1EF-28FB-23A06366AB2A}"/>
              </a:ext>
            </a:extLst>
          </p:cNvPr>
          <p:cNvPicPr>
            <a:picLocks noGrp="1" noChangeAspect="1"/>
          </p:cNvPicPr>
          <p:nvPr>
            <p:ph idx="1"/>
          </p:nvPr>
        </p:nvPicPr>
        <p:blipFill>
          <a:blip r:embed="rId2"/>
          <a:stretch>
            <a:fillRect/>
          </a:stretch>
        </p:blipFill>
        <p:spPr>
          <a:xfrm>
            <a:off x="4775541" y="508090"/>
            <a:ext cx="6485919" cy="5626534"/>
          </a:xfrm>
          <a:prstGeom prst="rect">
            <a:avLst/>
          </a:prstGeom>
        </p:spPr>
      </p:pic>
      <p:sp>
        <p:nvSpPr>
          <p:cNvPr id="42" name="Rectangle 41">
            <a:extLst>
              <a:ext uri="{FF2B5EF4-FFF2-40B4-BE49-F238E27FC236}">
                <a16:creationId xmlns:a16="http://schemas.microsoft.com/office/drawing/2014/main" id="{D58401B5-5F1B-4D21-9AC3-AAEC8D3665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1704" y="6300216"/>
            <a:ext cx="729360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71263230"/>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0</TotalTime>
  <Words>460</Words>
  <Application>Microsoft Office PowerPoint</Application>
  <PresentationFormat>Widescreen</PresentationFormat>
  <Paragraphs>45</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Bierstadt</vt:lpstr>
      <vt:lpstr>GestaltVTI</vt:lpstr>
      <vt:lpstr>BMPL5020 Gateway to Employment   Introduction to Volunteering  Nerys Musgrove n.musgrove@uwtsd.ac.uk</vt:lpstr>
      <vt:lpstr>PowerPoint Presentation</vt:lpstr>
      <vt:lpstr>Volunteer</vt:lpstr>
      <vt:lpstr>The Five WH’s</vt:lpstr>
      <vt:lpstr>Who?</vt:lpstr>
      <vt:lpstr>Yes, that is going to be …You!</vt:lpstr>
      <vt:lpstr>Why?</vt:lpstr>
      <vt:lpstr>PowerPoint Presentation</vt:lpstr>
      <vt:lpstr>PowerPoint Presentation</vt:lpstr>
      <vt:lpstr>Volunteering is good for you!  It releases “feelgood hormones” in the brain. </vt:lpstr>
      <vt:lpstr>When?</vt:lpstr>
      <vt:lpstr>What? </vt:lpstr>
      <vt:lpstr>Where?</vt:lpstr>
      <vt:lpstr>How ?</vt:lpstr>
      <vt:lpstr>And there’s more…</vt:lpstr>
      <vt:lpstr>Thank you.  Any?....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Nerys Musgrove</cp:lastModifiedBy>
  <cp:revision>8</cp:revision>
  <dcterms:created xsi:type="dcterms:W3CDTF">2025-07-24T14:52:53Z</dcterms:created>
  <dcterms:modified xsi:type="dcterms:W3CDTF">2026-09-17T14:02:00Z</dcterms:modified>
</cp:coreProperties>
</file>