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58" r:id="rId2"/>
    <p:sldId id="259" r:id="rId3"/>
    <p:sldId id="285" r:id="rId4"/>
    <p:sldId id="286" r:id="rId5"/>
    <p:sldId id="287" r:id="rId6"/>
    <p:sldId id="288" r:id="rId7"/>
    <p:sldId id="294" r:id="rId8"/>
    <p:sldId id="302" r:id="rId9"/>
    <p:sldId id="293" r:id="rId10"/>
    <p:sldId id="289" r:id="rId11"/>
    <p:sldId id="290" r:id="rId12"/>
    <p:sldId id="295" r:id="rId13"/>
    <p:sldId id="303" r:id="rId14"/>
    <p:sldId id="308" r:id="rId15"/>
    <p:sldId id="309" r:id="rId16"/>
    <p:sldId id="307" r:id="rId17"/>
    <p:sldId id="273" r:id="rId18"/>
    <p:sldId id="297" r:id="rId19"/>
    <p:sldId id="256" r:id="rId20"/>
    <p:sldId id="257" r:id="rId21"/>
    <p:sldId id="260" r:id="rId22"/>
    <p:sldId id="262" r:id="rId23"/>
    <p:sldId id="261" r:id="rId24"/>
    <p:sldId id="298" r:id="rId25"/>
    <p:sldId id="263" r:id="rId26"/>
    <p:sldId id="264" r:id="rId27"/>
    <p:sldId id="266" r:id="rId28"/>
    <p:sldId id="265" r:id="rId29"/>
    <p:sldId id="270" r:id="rId30"/>
    <p:sldId id="271" r:id="rId31"/>
    <p:sldId id="272" r:id="rId32"/>
    <p:sldId id="304" r:id="rId33"/>
    <p:sldId id="305" r:id="rId34"/>
    <p:sldId id="306" r:id="rId35"/>
    <p:sldId id="291" r:id="rId36"/>
    <p:sldId id="299" r:id="rId37"/>
    <p:sldId id="296" r:id="rId38"/>
    <p:sldId id="268" r:id="rId39"/>
    <p:sldId id="300" r:id="rId40"/>
    <p:sldId id="301" r:id="rId41"/>
    <p:sldId id="292"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5A0345-C522-8FD2-4D7E-61C931A49BAC}" v="120" dt="2025-03-04T16:20:07.6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2913" autoAdjust="0"/>
  </p:normalViewPr>
  <p:slideViewPr>
    <p:cSldViewPr snapToGrid="0">
      <p:cViewPr varScale="1">
        <p:scale>
          <a:sx n="66" d="100"/>
          <a:sy n="66" d="100"/>
        </p:scale>
        <p:origin x="909"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600CEF-F286-4D87-A27D-B24CCEF5A2B4}" type="doc">
      <dgm:prSet loTypeId="urn:microsoft.com/office/officeart/2005/8/layout/hProcess9" loCatId="process" qsTypeId="urn:microsoft.com/office/officeart/2005/8/quickstyle/simple1" qsCatId="simple" csTypeId="urn:microsoft.com/office/officeart/2005/8/colors/colorful3" csCatId="colorful" phldr="1"/>
      <dgm:spPr/>
    </dgm:pt>
    <dgm:pt modelId="{5390171D-E6B4-4458-8F43-CE77ACF105B1}">
      <dgm:prSet phldrT="[Text]"/>
      <dgm:spPr/>
      <dgm:t>
        <a:bodyPr/>
        <a:lstStyle/>
        <a:p>
          <a:r>
            <a:rPr lang="en-GB" dirty="0"/>
            <a:t>1. Understanding the assignment brief</a:t>
          </a:r>
        </a:p>
      </dgm:t>
    </dgm:pt>
    <dgm:pt modelId="{69691744-4670-4728-AF47-1DBCA7285E83}" type="parTrans" cxnId="{A43D4533-A864-42BC-8E09-6B9F3272F4CA}">
      <dgm:prSet/>
      <dgm:spPr/>
      <dgm:t>
        <a:bodyPr/>
        <a:lstStyle/>
        <a:p>
          <a:endParaRPr lang="en-GB"/>
        </a:p>
      </dgm:t>
    </dgm:pt>
    <dgm:pt modelId="{1ACC2ED8-EBAD-491D-8F3E-85F3E27F241B}" type="sibTrans" cxnId="{A43D4533-A864-42BC-8E09-6B9F3272F4CA}">
      <dgm:prSet/>
      <dgm:spPr/>
      <dgm:t>
        <a:bodyPr/>
        <a:lstStyle/>
        <a:p>
          <a:endParaRPr lang="en-GB"/>
        </a:p>
      </dgm:t>
    </dgm:pt>
    <dgm:pt modelId="{C1E5B89C-EC03-4A96-8F84-5121A4714A7B}">
      <dgm:prSet phldrT="[Text]"/>
      <dgm:spPr/>
      <dgm:t>
        <a:bodyPr/>
        <a:lstStyle/>
        <a:p>
          <a:r>
            <a:rPr lang="en-GB" dirty="0"/>
            <a:t>2. Gathering and selecting information</a:t>
          </a:r>
        </a:p>
      </dgm:t>
    </dgm:pt>
    <dgm:pt modelId="{37D2DF64-E845-4ED5-9186-CB5CE3CFDD03}" type="parTrans" cxnId="{E94DA846-F92A-4670-9EBF-F247FC674204}">
      <dgm:prSet/>
      <dgm:spPr/>
      <dgm:t>
        <a:bodyPr/>
        <a:lstStyle/>
        <a:p>
          <a:endParaRPr lang="en-GB"/>
        </a:p>
      </dgm:t>
    </dgm:pt>
    <dgm:pt modelId="{827C8272-489A-49DD-BB62-5DFCCDB83BC8}" type="sibTrans" cxnId="{E94DA846-F92A-4670-9EBF-F247FC674204}">
      <dgm:prSet/>
      <dgm:spPr/>
      <dgm:t>
        <a:bodyPr/>
        <a:lstStyle/>
        <a:p>
          <a:endParaRPr lang="en-GB"/>
        </a:p>
      </dgm:t>
    </dgm:pt>
    <dgm:pt modelId="{3FD9693A-CA03-458F-9E66-7AD0FA9A0AB7}">
      <dgm:prSet phldrT="[Text]"/>
      <dgm:spPr/>
      <dgm:t>
        <a:bodyPr/>
        <a:lstStyle/>
        <a:p>
          <a:r>
            <a:rPr lang="en-GB" dirty="0"/>
            <a:t>3. Organising your material</a:t>
          </a:r>
        </a:p>
      </dgm:t>
    </dgm:pt>
    <dgm:pt modelId="{872B9073-00B7-438F-ACC7-E70B45576FA2}" type="parTrans" cxnId="{91FE6263-A37E-4427-BD31-6ADF1D86033A}">
      <dgm:prSet/>
      <dgm:spPr/>
      <dgm:t>
        <a:bodyPr/>
        <a:lstStyle/>
        <a:p>
          <a:endParaRPr lang="en-GB"/>
        </a:p>
      </dgm:t>
    </dgm:pt>
    <dgm:pt modelId="{1EA37AC5-842C-4A4B-898F-ED165857BE09}" type="sibTrans" cxnId="{91FE6263-A37E-4427-BD31-6ADF1D86033A}">
      <dgm:prSet/>
      <dgm:spPr/>
      <dgm:t>
        <a:bodyPr/>
        <a:lstStyle/>
        <a:p>
          <a:endParaRPr lang="en-GB"/>
        </a:p>
      </dgm:t>
    </dgm:pt>
    <dgm:pt modelId="{024A02D6-77EC-4EE6-8D6F-6E86FF361C68}">
      <dgm:prSet/>
      <dgm:spPr/>
      <dgm:t>
        <a:bodyPr/>
        <a:lstStyle/>
        <a:p>
          <a:r>
            <a:rPr lang="en-GB" dirty="0"/>
            <a:t>4.Analysing your material</a:t>
          </a:r>
        </a:p>
      </dgm:t>
    </dgm:pt>
    <dgm:pt modelId="{53B67E35-BF6A-4A81-85D2-8429D1A634F0}" type="parTrans" cxnId="{6C50977E-F846-493D-AA9E-A278E3A3DB17}">
      <dgm:prSet/>
      <dgm:spPr/>
    </dgm:pt>
    <dgm:pt modelId="{3CDCE953-BFB3-4606-B3CF-185B2E8DAA6E}" type="sibTrans" cxnId="{6C50977E-F846-493D-AA9E-A278E3A3DB17}">
      <dgm:prSet/>
      <dgm:spPr/>
    </dgm:pt>
    <dgm:pt modelId="{2EA8A009-7B28-41DC-AF89-07E288A1C3E3}">
      <dgm:prSet/>
      <dgm:spPr/>
      <dgm:t>
        <a:bodyPr/>
        <a:lstStyle/>
        <a:p>
          <a:r>
            <a:rPr lang="en-GB" dirty="0"/>
            <a:t>5. Writing your report</a:t>
          </a:r>
        </a:p>
      </dgm:t>
    </dgm:pt>
    <dgm:pt modelId="{03978362-6995-422B-9882-E6835AC4C304}" type="parTrans" cxnId="{339D087C-734D-45A7-88AD-A5E3BAF2DAC2}">
      <dgm:prSet/>
      <dgm:spPr/>
    </dgm:pt>
    <dgm:pt modelId="{48C174FD-6E49-4885-86DB-48CD9D7330B2}" type="sibTrans" cxnId="{339D087C-734D-45A7-88AD-A5E3BAF2DAC2}">
      <dgm:prSet/>
      <dgm:spPr/>
    </dgm:pt>
    <dgm:pt modelId="{E81BD2C3-E064-4B8F-9445-85A671DDC49F}" type="pres">
      <dgm:prSet presAssocID="{A6600CEF-F286-4D87-A27D-B24CCEF5A2B4}" presName="CompostProcess" presStyleCnt="0">
        <dgm:presLayoutVars>
          <dgm:dir/>
          <dgm:resizeHandles val="exact"/>
        </dgm:presLayoutVars>
      </dgm:prSet>
      <dgm:spPr/>
    </dgm:pt>
    <dgm:pt modelId="{B14472E9-68E8-4F15-9A53-5534E2410BED}" type="pres">
      <dgm:prSet presAssocID="{A6600CEF-F286-4D87-A27D-B24CCEF5A2B4}" presName="arrow" presStyleLbl="bgShp" presStyleIdx="0" presStyleCnt="1"/>
      <dgm:spPr/>
    </dgm:pt>
    <dgm:pt modelId="{3555B03A-8FCB-4FDD-961F-7A571B194B92}" type="pres">
      <dgm:prSet presAssocID="{A6600CEF-F286-4D87-A27D-B24CCEF5A2B4}" presName="linearProcess" presStyleCnt="0"/>
      <dgm:spPr/>
    </dgm:pt>
    <dgm:pt modelId="{5BB6FDC3-F0AA-4E8A-B80C-B20BC1563735}" type="pres">
      <dgm:prSet presAssocID="{5390171D-E6B4-4458-8F43-CE77ACF105B1}" presName="textNode" presStyleLbl="node1" presStyleIdx="0" presStyleCnt="5">
        <dgm:presLayoutVars>
          <dgm:bulletEnabled val="1"/>
        </dgm:presLayoutVars>
      </dgm:prSet>
      <dgm:spPr/>
    </dgm:pt>
    <dgm:pt modelId="{7AA2FF29-B9CB-4846-AE84-8B7BEAAE183A}" type="pres">
      <dgm:prSet presAssocID="{1ACC2ED8-EBAD-491D-8F3E-85F3E27F241B}" presName="sibTrans" presStyleCnt="0"/>
      <dgm:spPr/>
    </dgm:pt>
    <dgm:pt modelId="{A88B3EAF-E910-467A-9D94-16079B20DA80}" type="pres">
      <dgm:prSet presAssocID="{C1E5B89C-EC03-4A96-8F84-5121A4714A7B}" presName="textNode" presStyleLbl="node1" presStyleIdx="1" presStyleCnt="5">
        <dgm:presLayoutVars>
          <dgm:bulletEnabled val="1"/>
        </dgm:presLayoutVars>
      </dgm:prSet>
      <dgm:spPr/>
    </dgm:pt>
    <dgm:pt modelId="{E1511640-29A7-4EA8-B669-2B82C19EF5A4}" type="pres">
      <dgm:prSet presAssocID="{827C8272-489A-49DD-BB62-5DFCCDB83BC8}" presName="sibTrans" presStyleCnt="0"/>
      <dgm:spPr/>
    </dgm:pt>
    <dgm:pt modelId="{FC29E987-7F9C-45F2-B0BF-48CCBBF3E033}" type="pres">
      <dgm:prSet presAssocID="{3FD9693A-CA03-458F-9E66-7AD0FA9A0AB7}" presName="textNode" presStyleLbl="node1" presStyleIdx="2" presStyleCnt="5">
        <dgm:presLayoutVars>
          <dgm:bulletEnabled val="1"/>
        </dgm:presLayoutVars>
      </dgm:prSet>
      <dgm:spPr/>
    </dgm:pt>
    <dgm:pt modelId="{8E816447-0436-4234-9D37-E24D73E90943}" type="pres">
      <dgm:prSet presAssocID="{1EA37AC5-842C-4A4B-898F-ED165857BE09}" presName="sibTrans" presStyleCnt="0"/>
      <dgm:spPr/>
    </dgm:pt>
    <dgm:pt modelId="{0BE06CF2-9303-44BB-B658-65B1DF94DDBB}" type="pres">
      <dgm:prSet presAssocID="{024A02D6-77EC-4EE6-8D6F-6E86FF361C68}" presName="textNode" presStyleLbl="node1" presStyleIdx="3" presStyleCnt="5">
        <dgm:presLayoutVars>
          <dgm:bulletEnabled val="1"/>
        </dgm:presLayoutVars>
      </dgm:prSet>
      <dgm:spPr/>
    </dgm:pt>
    <dgm:pt modelId="{80427FA5-EC6B-4ADF-9F9B-7900F6859DAF}" type="pres">
      <dgm:prSet presAssocID="{3CDCE953-BFB3-4606-B3CF-185B2E8DAA6E}" presName="sibTrans" presStyleCnt="0"/>
      <dgm:spPr/>
    </dgm:pt>
    <dgm:pt modelId="{8C889666-3F30-4CB8-8194-1852F72561DD}" type="pres">
      <dgm:prSet presAssocID="{2EA8A009-7B28-41DC-AF89-07E288A1C3E3}" presName="textNode" presStyleLbl="node1" presStyleIdx="4" presStyleCnt="5">
        <dgm:presLayoutVars>
          <dgm:bulletEnabled val="1"/>
        </dgm:presLayoutVars>
      </dgm:prSet>
      <dgm:spPr/>
    </dgm:pt>
  </dgm:ptLst>
  <dgm:cxnLst>
    <dgm:cxn modelId="{A43D4533-A864-42BC-8E09-6B9F3272F4CA}" srcId="{A6600CEF-F286-4D87-A27D-B24CCEF5A2B4}" destId="{5390171D-E6B4-4458-8F43-CE77ACF105B1}" srcOrd="0" destOrd="0" parTransId="{69691744-4670-4728-AF47-1DBCA7285E83}" sibTransId="{1ACC2ED8-EBAD-491D-8F3E-85F3E27F241B}"/>
    <dgm:cxn modelId="{5A719938-7A59-4ED2-9323-2AB43C647646}" type="presOf" srcId="{C1E5B89C-EC03-4A96-8F84-5121A4714A7B}" destId="{A88B3EAF-E910-467A-9D94-16079B20DA80}" srcOrd="0" destOrd="0" presId="urn:microsoft.com/office/officeart/2005/8/layout/hProcess9"/>
    <dgm:cxn modelId="{99E95D40-FE40-4082-B726-91764ADC04F0}" type="presOf" srcId="{5390171D-E6B4-4458-8F43-CE77ACF105B1}" destId="{5BB6FDC3-F0AA-4E8A-B80C-B20BC1563735}" srcOrd="0" destOrd="0" presId="urn:microsoft.com/office/officeart/2005/8/layout/hProcess9"/>
    <dgm:cxn modelId="{91FE6263-A37E-4427-BD31-6ADF1D86033A}" srcId="{A6600CEF-F286-4D87-A27D-B24CCEF5A2B4}" destId="{3FD9693A-CA03-458F-9E66-7AD0FA9A0AB7}" srcOrd="2" destOrd="0" parTransId="{872B9073-00B7-438F-ACC7-E70B45576FA2}" sibTransId="{1EA37AC5-842C-4A4B-898F-ED165857BE09}"/>
    <dgm:cxn modelId="{E94DA846-F92A-4670-9EBF-F247FC674204}" srcId="{A6600CEF-F286-4D87-A27D-B24CCEF5A2B4}" destId="{C1E5B89C-EC03-4A96-8F84-5121A4714A7B}" srcOrd="1" destOrd="0" parTransId="{37D2DF64-E845-4ED5-9186-CB5CE3CFDD03}" sibTransId="{827C8272-489A-49DD-BB62-5DFCCDB83BC8}"/>
    <dgm:cxn modelId="{A2D61171-96B8-473B-8677-AACEB83EBEF0}" type="presOf" srcId="{3FD9693A-CA03-458F-9E66-7AD0FA9A0AB7}" destId="{FC29E987-7F9C-45F2-B0BF-48CCBBF3E033}" srcOrd="0" destOrd="0" presId="urn:microsoft.com/office/officeart/2005/8/layout/hProcess9"/>
    <dgm:cxn modelId="{CF878478-510E-4E33-A895-8252DA4E1DBA}" type="presOf" srcId="{A6600CEF-F286-4D87-A27D-B24CCEF5A2B4}" destId="{E81BD2C3-E064-4B8F-9445-85A671DDC49F}" srcOrd="0" destOrd="0" presId="urn:microsoft.com/office/officeart/2005/8/layout/hProcess9"/>
    <dgm:cxn modelId="{339D087C-734D-45A7-88AD-A5E3BAF2DAC2}" srcId="{A6600CEF-F286-4D87-A27D-B24CCEF5A2B4}" destId="{2EA8A009-7B28-41DC-AF89-07E288A1C3E3}" srcOrd="4" destOrd="0" parTransId="{03978362-6995-422B-9882-E6835AC4C304}" sibTransId="{48C174FD-6E49-4885-86DB-48CD9D7330B2}"/>
    <dgm:cxn modelId="{6C50977E-F846-493D-AA9E-A278E3A3DB17}" srcId="{A6600CEF-F286-4D87-A27D-B24CCEF5A2B4}" destId="{024A02D6-77EC-4EE6-8D6F-6E86FF361C68}" srcOrd="3" destOrd="0" parTransId="{53B67E35-BF6A-4A81-85D2-8429D1A634F0}" sibTransId="{3CDCE953-BFB3-4606-B3CF-185B2E8DAA6E}"/>
    <dgm:cxn modelId="{A5E932A7-F953-41AC-87AC-AC10DBB08F7F}" type="presOf" srcId="{2EA8A009-7B28-41DC-AF89-07E288A1C3E3}" destId="{8C889666-3F30-4CB8-8194-1852F72561DD}" srcOrd="0" destOrd="0" presId="urn:microsoft.com/office/officeart/2005/8/layout/hProcess9"/>
    <dgm:cxn modelId="{F82251DE-5B58-4C36-8435-CEC1529E6209}" type="presOf" srcId="{024A02D6-77EC-4EE6-8D6F-6E86FF361C68}" destId="{0BE06CF2-9303-44BB-B658-65B1DF94DDBB}" srcOrd="0" destOrd="0" presId="urn:microsoft.com/office/officeart/2005/8/layout/hProcess9"/>
    <dgm:cxn modelId="{5A35502B-608B-47EC-8F76-61D0905B11F5}" type="presParOf" srcId="{E81BD2C3-E064-4B8F-9445-85A671DDC49F}" destId="{B14472E9-68E8-4F15-9A53-5534E2410BED}" srcOrd="0" destOrd="0" presId="urn:microsoft.com/office/officeart/2005/8/layout/hProcess9"/>
    <dgm:cxn modelId="{35E96F6D-10E6-4745-965D-2025EE3814B3}" type="presParOf" srcId="{E81BD2C3-E064-4B8F-9445-85A671DDC49F}" destId="{3555B03A-8FCB-4FDD-961F-7A571B194B92}" srcOrd="1" destOrd="0" presId="urn:microsoft.com/office/officeart/2005/8/layout/hProcess9"/>
    <dgm:cxn modelId="{5225CAA7-8F78-4165-B8B0-EB9C90FA71B7}" type="presParOf" srcId="{3555B03A-8FCB-4FDD-961F-7A571B194B92}" destId="{5BB6FDC3-F0AA-4E8A-B80C-B20BC1563735}" srcOrd="0" destOrd="0" presId="urn:microsoft.com/office/officeart/2005/8/layout/hProcess9"/>
    <dgm:cxn modelId="{024E4F48-8198-4A0C-BDF6-DF7AF551F218}" type="presParOf" srcId="{3555B03A-8FCB-4FDD-961F-7A571B194B92}" destId="{7AA2FF29-B9CB-4846-AE84-8B7BEAAE183A}" srcOrd="1" destOrd="0" presId="urn:microsoft.com/office/officeart/2005/8/layout/hProcess9"/>
    <dgm:cxn modelId="{34D857E5-5F91-4772-8FDC-9761D4923972}" type="presParOf" srcId="{3555B03A-8FCB-4FDD-961F-7A571B194B92}" destId="{A88B3EAF-E910-467A-9D94-16079B20DA80}" srcOrd="2" destOrd="0" presId="urn:microsoft.com/office/officeart/2005/8/layout/hProcess9"/>
    <dgm:cxn modelId="{C52B38C3-CF43-4E77-A688-62F0FC81DF10}" type="presParOf" srcId="{3555B03A-8FCB-4FDD-961F-7A571B194B92}" destId="{E1511640-29A7-4EA8-B669-2B82C19EF5A4}" srcOrd="3" destOrd="0" presId="urn:microsoft.com/office/officeart/2005/8/layout/hProcess9"/>
    <dgm:cxn modelId="{8107C092-CFF2-4E43-948B-F0FB423849AA}" type="presParOf" srcId="{3555B03A-8FCB-4FDD-961F-7A571B194B92}" destId="{FC29E987-7F9C-45F2-B0BF-48CCBBF3E033}" srcOrd="4" destOrd="0" presId="urn:microsoft.com/office/officeart/2005/8/layout/hProcess9"/>
    <dgm:cxn modelId="{B535CE10-BBB2-448C-9F27-0BA8D6AC6A11}" type="presParOf" srcId="{3555B03A-8FCB-4FDD-961F-7A571B194B92}" destId="{8E816447-0436-4234-9D37-E24D73E90943}" srcOrd="5" destOrd="0" presId="urn:microsoft.com/office/officeart/2005/8/layout/hProcess9"/>
    <dgm:cxn modelId="{353487CC-F4A9-44F3-A602-E634EFCF17CA}" type="presParOf" srcId="{3555B03A-8FCB-4FDD-961F-7A571B194B92}" destId="{0BE06CF2-9303-44BB-B658-65B1DF94DDBB}" srcOrd="6" destOrd="0" presId="urn:microsoft.com/office/officeart/2005/8/layout/hProcess9"/>
    <dgm:cxn modelId="{3937D321-1FE7-4572-8D05-B64045833F5A}" type="presParOf" srcId="{3555B03A-8FCB-4FDD-961F-7A571B194B92}" destId="{80427FA5-EC6B-4ADF-9F9B-7900F6859DAF}" srcOrd="7" destOrd="0" presId="urn:microsoft.com/office/officeart/2005/8/layout/hProcess9"/>
    <dgm:cxn modelId="{EA7FCB1E-175B-49C9-8B4D-C335866D6134}" type="presParOf" srcId="{3555B03A-8FCB-4FDD-961F-7A571B194B92}" destId="{8C889666-3F30-4CB8-8194-1852F72561DD}"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3D5D57-3584-4F94-8264-CFB97E9F6CE9}"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A39CF231-9544-44A6-ACDF-511FDF86DAF4}">
      <dgm:prSet phldrT="[Text]"/>
      <dgm:spPr/>
      <dgm:t>
        <a:bodyPr/>
        <a:lstStyle/>
        <a:p>
          <a:r>
            <a:rPr lang="en-GB" dirty="0"/>
            <a:t>Organisational culture</a:t>
          </a:r>
        </a:p>
      </dgm:t>
    </dgm:pt>
    <dgm:pt modelId="{A0741FAD-2758-4AD8-A673-78DF0E3107D2}" type="parTrans" cxnId="{D26AA223-67D0-496A-B61B-5E573A7D429F}">
      <dgm:prSet/>
      <dgm:spPr/>
      <dgm:t>
        <a:bodyPr/>
        <a:lstStyle/>
        <a:p>
          <a:endParaRPr lang="en-GB"/>
        </a:p>
      </dgm:t>
    </dgm:pt>
    <dgm:pt modelId="{9498CA73-0716-480A-BF47-9BC94019B0AD}" type="sibTrans" cxnId="{D26AA223-67D0-496A-B61B-5E573A7D429F}">
      <dgm:prSet/>
      <dgm:spPr/>
      <dgm:t>
        <a:bodyPr/>
        <a:lstStyle/>
        <a:p>
          <a:endParaRPr lang="en-GB"/>
        </a:p>
      </dgm:t>
    </dgm:pt>
    <dgm:pt modelId="{529B5943-5646-4BD1-97A2-79E22BAA45D0}">
      <dgm:prSet phldrT="[Text]"/>
      <dgm:spPr/>
      <dgm:t>
        <a:bodyPr/>
        <a:lstStyle/>
        <a:p>
          <a:r>
            <a:rPr lang="en-GB" dirty="0"/>
            <a:t>Complex multi-agency environments</a:t>
          </a:r>
        </a:p>
      </dgm:t>
    </dgm:pt>
    <dgm:pt modelId="{11059C5A-95F6-4D0D-827B-F275A4B83484}" type="parTrans" cxnId="{1EFB5895-E0BF-441E-9A5A-B94AA3A45D8F}">
      <dgm:prSet/>
      <dgm:spPr/>
      <dgm:t>
        <a:bodyPr/>
        <a:lstStyle/>
        <a:p>
          <a:endParaRPr lang="en-GB"/>
        </a:p>
      </dgm:t>
    </dgm:pt>
    <dgm:pt modelId="{3D1A46AA-EF9F-48AE-AF37-FBD715CA1438}" type="sibTrans" cxnId="{1EFB5895-E0BF-441E-9A5A-B94AA3A45D8F}">
      <dgm:prSet/>
      <dgm:spPr/>
      <dgm:t>
        <a:bodyPr/>
        <a:lstStyle/>
        <a:p>
          <a:endParaRPr lang="en-GB"/>
        </a:p>
      </dgm:t>
    </dgm:pt>
    <dgm:pt modelId="{686C27DA-1A94-42DD-86C7-EE007BBD2D4F}">
      <dgm:prSet phldrT="[Text]"/>
      <dgm:spPr/>
      <dgm:t>
        <a:bodyPr/>
        <a:lstStyle/>
        <a:p>
          <a:r>
            <a:rPr lang="en-GB" dirty="0"/>
            <a:t>Accountability</a:t>
          </a:r>
        </a:p>
      </dgm:t>
    </dgm:pt>
    <dgm:pt modelId="{E10289E8-7B94-4AD0-B982-C7C7DE0A9EF4}" type="parTrans" cxnId="{EB6A6F99-4ACB-4890-94E8-C201EA74A3FE}">
      <dgm:prSet/>
      <dgm:spPr/>
      <dgm:t>
        <a:bodyPr/>
        <a:lstStyle/>
        <a:p>
          <a:endParaRPr lang="en-GB"/>
        </a:p>
      </dgm:t>
    </dgm:pt>
    <dgm:pt modelId="{1F71834C-7628-425A-A05F-989AB59D3E01}" type="sibTrans" cxnId="{EB6A6F99-4ACB-4890-94E8-C201EA74A3FE}">
      <dgm:prSet/>
      <dgm:spPr/>
      <dgm:t>
        <a:bodyPr/>
        <a:lstStyle/>
        <a:p>
          <a:endParaRPr lang="en-GB"/>
        </a:p>
      </dgm:t>
    </dgm:pt>
    <dgm:pt modelId="{77745372-DBBC-41D4-9872-33120D0BCD27}">
      <dgm:prSet phldrT="[Text]"/>
      <dgm:spPr/>
      <dgm:t>
        <a:bodyPr/>
        <a:lstStyle/>
        <a:p>
          <a:r>
            <a:rPr lang="en-GB" dirty="0"/>
            <a:t>Serious &amp; Organised crime</a:t>
          </a:r>
        </a:p>
      </dgm:t>
    </dgm:pt>
    <dgm:pt modelId="{6CE911B1-0E97-4131-9B68-532456930915}" type="parTrans" cxnId="{67726A6F-4512-4A98-A44E-4F484F33E4A7}">
      <dgm:prSet/>
      <dgm:spPr/>
      <dgm:t>
        <a:bodyPr/>
        <a:lstStyle/>
        <a:p>
          <a:endParaRPr lang="en-GB"/>
        </a:p>
      </dgm:t>
    </dgm:pt>
    <dgm:pt modelId="{D556E7ED-A952-4EB6-A1B2-1C6B06172BA2}" type="sibTrans" cxnId="{67726A6F-4512-4A98-A44E-4F484F33E4A7}">
      <dgm:prSet/>
      <dgm:spPr/>
      <dgm:t>
        <a:bodyPr/>
        <a:lstStyle/>
        <a:p>
          <a:endParaRPr lang="en-GB"/>
        </a:p>
      </dgm:t>
    </dgm:pt>
    <dgm:pt modelId="{509933E1-D0A8-4E1F-9CDF-43714A02D09C}">
      <dgm:prSet phldrT="[Text]"/>
      <dgm:spPr/>
      <dgm:t>
        <a:bodyPr/>
        <a:lstStyle/>
        <a:p>
          <a:r>
            <a:rPr lang="en-GB" dirty="0"/>
            <a:t>Vulnerability</a:t>
          </a:r>
        </a:p>
      </dgm:t>
    </dgm:pt>
    <dgm:pt modelId="{203E1EF4-5687-45F0-B52B-6BACA0E9AFC3}" type="parTrans" cxnId="{2C6885F9-F0E7-4BAF-871B-60ACF0DD0695}">
      <dgm:prSet/>
      <dgm:spPr/>
      <dgm:t>
        <a:bodyPr/>
        <a:lstStyle/>
        <a:p>
          <a:endParaRPr lang="en-GB"/>
        </a:p>
      </dgm:t>
    </dgm:pt>
    <dgm:pt modelId="{56AA9ABE-671B-4C57-B2FD-A5A16111FE70}" type="sibTrans" cxnId="{2C6885F9-F0E7-4BAF-871B-60ACF0DD0695}">
      <dgm:prSet/>
      <dgm:spPr/>
      <dgm:t>
        <a:bodyPr/>
        <a:lstStyle/>
        <a:p>
          <a:endParaRPr lang="en-GB"/>
        </a:p>
      </dgm:t>
    </dgm:pt>
    <dgm:pt modelId="{9E3BEE1D-98B4-408B-A5D2-6EA763947E0F}">
      <dgm:prSet/>
      <dgm:spPr/>
      <dgm:t>
        <a:bodyPr/>
        <a:lstStyle/>
        <a:p>
          <a:r>
            <a:rPr lang="en-GB" dirty="0"/>
            <a:t>Policing diverse communities</a:t>
          </a:r>
        </a:p>
      </dgm:t>
    </dgm:pt>
    <dgm:pt modelId="{6A604FA5-968B-4425-AF8A-C5917524701C}" type="parTrans" cxnId="{D4B8A01D-1677-4D7E-BF71-509492523A54}">
      <dgm:prSet/>
      <dgm:spPr/>
    </dgm:pt>
    <dgm:pt modelId="{66C1406D-A93E-4C78-B136-933FC0EFD5A0}" type="sibTrans" cxnId="{D4B8A01D-1677-4D7E-BF71-509492523A54}">
      <dgm:prSet/>
      <dgm:spPr/>
    </dgm:pt>
    <dgm:pt modelId="{86AB54B7-673E-4E26-B6E8-49B3134C3743}">
      <dgm:prSet/>
      <dgm:spPr/>
      <dgm:t>
        <a:bodyPr/>
        <a:lstStyle/>
        <a:p>
          <a:r>
            <a:rPr lang="en-GB" dirty="0"/>
            <a:t>Press &amp; media</a:t>
          </a:r>
        </a:p>
      </dgm:t>
    </dgm:pt>
    <dgm:pt modelId="{D179A97E-FA20-4489-B0D6-9AC81DBB858C}" type="parTrans" cxnId="{04E701F0-E7DF-4CB8-BFB3-1C54FBE85C82}">
      <dgm:prSet/>
      <dgm:spPr/>
    </dgm:pt>
    <dgm:pt modelId="{BE586B4A-5C04-48DF-B854-EAE4BFD68959}" type="sibTrans" cxnId="{04E701F0-E7DF-4CB8-BFB3-1C54FBE85C82}">
      <dgm:prSet/>
      <dgm:spPr/>
    </dgm:pt>
    <dgm:pt modelId="{8A13A59B-CC78-4131-B17A-F2AD7F638BB6}" type="pres">
      <dgm:prSet presAssocID="{C93D5D57-3584-4F94-8264-CFB97E9F6CE9}" presName="diagram" presStyleCnt="0">
        <dgm:presLayoutVars>
          <dgm:dir/>
          <dgm:resizeHandles val="exact"/>
        </dgm:presLayoutVars>
      </dgm:prSet>
      <dgm:spPr/>
    </dgm:pt>
    <dgm:pt modelId="{677B1F71-B66B-4F93-A888-80C97AE2FE2C}" type="pres">
      <dgm:prSet presAssocID="{A39CF231-9544-44A6-ACDF-511FDF86DAF4}" presName="node" presStyleLbl="node1" presStyleIdx="0" presStyleCnt="7">
        <dgm:presLayoutVars>
          <dgm:bulletEnabled val="1"/>
        </dgm:presLayoutVars>
      </dgm:prSet>
      <dgm:spPr/>
    </dgm:pt>
    <dgm:pt modelId="{A769B386-0C97-4E69-86D5-7620AF79B84B}" type="pres">
      <dgm:prSet presAssocID="{9498CA73-0716-480A-BF47-9BC94019B0AD}" presName="sibTrans" presStyleCnt="0"/>
      <dgm:spPr/>
    </dgm:pt>
    <dgm:pt modelId="{CF6B725D-39B8-4271-A70A-795AFB483003}" type="pres">
      <dgm:prSet presAssocID="{529B5943-5646-4BD1-97A2-79E22BAA45D0}" presName="node" presStyleLbl="node1" presStyleIdx="1" presStyleCnt="7">
        <dgm:presLayoutVars>
          <dgm:bulletEnabled val="1"/>
        </dgm:presLayoutVars>
      </dgm:prSet>
      <dgm:spPr/>
    </dgm:pt>
    <dgm:pt modelId="{EDE6482F-80BD-4893-B362-AB91388EBE0F}" type="pres">
      <dgm:prSet presAssocID="{3D1A46AA-EF9F-48AE-AF37-FBD715CA1438}" presName="sibTrans" presStyleCnt="0"/>
      <dgm:spPr/>
    </dgm:pt>
    <dgm:pt modelId="{73825440-5CBE-4556-9A90-15BEC709CD71}" type="pres">
      <dgm:prSet presAssocID="{686C27DA-1A94-42DD-86C7-EE007BBD2D4F}" presName="node" presStyleLbl="node1" presStyleIdx="2" presStyleCnt="7">
        <dgm:presLayoutVars>
          <dgm:bulletEnabled val="1"/>
        </dgm:presLayoutVars>
      </dgm:prSet>
      <dgm:spPr/>
    </dgm:pt>
    <dgm:pt modelId="{A6D1A5B5-9F92-4049-ABA6-D75973332448}" type="pres">
      <dgm:prSet presAssocID="{1F71834C-7628-425A-A05F-989AB59D3E01}" presName="sibTrans" presStyleCnt="0"/>
      <dgm:spPr/>
    </dgm:pt>
    <dgm:pt modelId="{D9BF18C0-9723-40F9-827E-766CDC95D0E2}" type="pres">
      <dgm:prSet presAssocID="{77745372-DBBC-41D4-9872-33120D0BCD27}" presName="node" presStyleLbl="node1" presStyleIdx="3" presStyleCnt="7">
        <dgm:presLayoutVars>
          <dgm:bulletEnabled val="1"/>
        </dgm:presLayoutVars>
      </dgm:prSet>
      <dgm:spPr/>
    </dgm:pt>
    <dgm:pt modelId="{B9EE378D-6E82-4B14-8C59-1A98D429C84B}" type="pres">
      <dgm:prSet presAssocID="{D556E7ED-A952-4EB6-A1B2-1C6B06172BA2}" presName="sibTrans" presStyleCnt="0"/>
      <dgm:spPr/>
    </dgm:pt>
    <dgm:pt modelId="{AD700B49-A2AA-4CCF-9432-2E168C1635B4}" type="pres">
      <dgm:prSet presAssocID="{509933E1-D0A8-4E1F-9CDF-43714A02D09C}" presName="node" presStyleLbl="node1" presStyleIdx="4" presStyleCnt="7">
        <dgm:presLayoutVars>
          <dgm:bulletEnabled val="1"/>
        </dgm:presLayoutVars>
      </dgm:prSet>
      <dgm:spPr/>
    </dgm:pt>
    <dgm:pt modelId="{AB922D79-EE5B-4282-BE12-F691C7A9A7D9}" type="pres">
      <dgm:prSet presAssocID="{56AA9ABE-671B-4C57-B2FD-A5A16111FE70}" presName="sibTrans" presStyleCnt="0"/>
      <dgm:spPr/>
    </dgm:pt>
    <dgm:pt modelId="{50EE2092-6D5C-4337-93D4-48CACE53191C}" type="pres">
      <dgm:prSet presAssocID="{9E3BEE1D-98B4-408B-A5D2-6EA763947E0F}" presName="node" presStyleLbl="node1" presStyleIdx="5" presStyleCnt="7">
        <dgm:presLayoutVars>
          <dgm:bulletEnabled val="1"/>
        </dgm:presLayoutVars>
      </dgm:prSet>
      <dgm:spPr/>
    </dgm:pt>
    <dgm:pt modelId="{9FC1724D-A703-4F9C-A4B2-8BF13962E22F}" type="pres">
      <dgm:prSet presAssocID="{66C1406D-A93E-4C78-B136-933FC0EFD5A0}" presName="sibTrans" presStyleCnt="0"/>
      <dgm:spPr/>
    </dgm:pt>
    <dgm:pt modelId="{366358A3-C5AB-4853-9984-D2D5F3EF365B}" type="pres">
      <dgm:prSet presAssocID="{86AB54B7-673E-4E26-B6E8-49B3134C3743}" presName="node" presStyleLbl="node1" presStyleIdx="6" presStyleCnt="7">
        <dgm:presLayoutVars>
          <dgm:bulletEnabled val="1"/>
        </dgm:presLayoutVars>
      </dgm:prSet>
      <dgm:spPr/>
    </dgm:pt>
  </dgm:ptLst>
  <dgm:cxnLst>
    <dgm:cxn modelId="{D4B8A01D-1677-4D7E-BF71-509492523A54}" srcId="{C93D5D57-3584-4F94-8264-CFB97E9F6CE9}" destId="{9E3BEE1D-98B4-408B-A5D2-6EA763947E0F}" srcOrd="5" destOrd="0" parTransId="{6A604FA5-968B-4425-AF8A-C5917524701C}" sibTransId="{66C1406D-A93E-4C78-B136-933FC0EFD5A0}"/>
    <dgm:cxn modelId="{D26AA223-67D0-496A-B61B-5E573A7D429F}" srcId="{C93D5D57-3584-4F94-8264-CFB97E9F6CE9}" destId="{A39CF231-9544-44A6-ACDF-511FDF86DAF4}" srcOrd="0" destOrd="0" parTransId="{A0741FAD-2758-4AD8-A673-78DF0E3107D2}" sibTransId="{9498CA73-0716-480A-BF47-9BC94019B0AD}"/>
    <dgm:cxn modelId="{67726A6F-4512-4A98-A44E-4F484F33E4A7}" srcId="{C93D5D57-3584-4F94-8264-CFB97E9F6CE9}" destId="{77745372-DBBC-41D4-9872-33120D0BCD27}" srcOrd="3" destOrd="0" parTransId="{6CE911B1-0E97-4131-9B68-532456930915}" sibTransId="{D556E7ED-A952-4EB6-A1B2-1C6B06172BA2}"/>
    <dgm:cxn modelId="{3090F275-1779-49BF-B828-CB6CDA94E3CF}" type="presOf" srcId="{86AB54B7-673E-4E26-B6E8-49B3134C3743}" destId="{366358A3-C5AB-4853-9984-D2D5F3EF365B}" srcOrd="0" destOrd="0" presId="urn:microsoft.com/office/officeart/2005/8/layout/default"/>
    <dgm:cxn modelId="{6E12F48A-EAB3-4245-A737-AE2764B4EBE5}" type="presOf" srcId="{686C27DA-1A94-42DD-86C7-EE007BBD2D4F}" destId="{73825440-5CBE-4556-9A90-15BEC709CD71}" srcOrd="0" destOrd="0" presId="urn:microsoft.com/office/officeart/2005/8/layout/default"/>
    <dgm:cxn modelId="{1EFB5895-E0BF-441E-9A5A-B94AA3A45D8F}" srcId="{C93D5D57-3584-4F94-8264-CFB97E9F6CE9}" destId="{529B5943-5646-4BD1-97A2-79E22BAA45D0}" srcOrd="1" destOrd="0" parTransId="{11059C5A-95F6-4D0D-827B-F275A4B83484}" sibTransId="{3D1A46AA-EF9F-48AE-AF37-FBD715CA1438}"/>
    <dgm:cxn modelId="{EB6A6F99-4ACB-4890-94E8-C201EA74A3FE}" srcId="{C93D5D57-3584-4F94-8264-CFB97E9F6CE9}" destId="{686C27DA-1A94-42DD-86C7-EE007BBD2D4F}" srcOrd="2" destOrd="0" parTransId="{E10289E8-7B94-4AD0-B982-C7C7DE0A9EF4}" sibTransId="{1F71834C-7628-425A-A05F-989AB59D3E01}"/>
    <dgm:cxn modelId="{AD0DB6BB-7393-4736-A04F-86300209AC9D}" type="presOf" srcId="{A39CF231-9544-44A6-ACDF-511FDF86DAF4}" destId="{677B1F71-B66B-4F93-A888-80C97AE2FE2C}" srcOrd="0" destOrd="0" presId="urn:microsoft.com/office/officeart/2005/8/layout/default"/>
    <dgm:cxn modelId="{B9C1BEC5-6AB4-462E-A4A5-8DC43CFE3C66}" type="presOf" srcId="{509933E1-D0A8-4E1F-9CDF-43714A02D09C}" destId="{AD700B49-A2AA-4CCF-9432-2E168C1635B4}" srcOrd="0" destOrd="0" presId="urn:microsoft.com/office/officeart/2005/8/layout/default"/>
    <dgm:cxn modelId="{86A858E2-C960-40CB-9FF7-E158CA7DE6D8}" type="presOf" srcId="{C93D5D57-3584-4F94-8264-CFB97E9F6CE9}" destId="{8A13A59B-CC78-4131-B17A-F2AD7F638BB6}" srcOrd="0" destOrd="0" presId="urn:microsoft.com/office/officeart/2005/8/layout/default"/>
    <dgm:cxn modelId="{04E701F0-E7DF-4CB8-BFB3-1C54FBE85C82}" srcId="{C93D5D57-3584-4F94-8264-CFB97E9F6CE9}" destId="{86AB54B7-673E-4E26-B6E8-49B3134C3743}" srcOrd="6" destOrd="0" parTransId="{D179A97E-FA20-4489-B0D6-9AC81DBB858C}" sibTransId="{BE586B4A-5C04-48DF-B854-EAE4BFD68959}"/>
    <dgm:cxn modelId="{4C161EF5-71AA-492F-87AC-AD0D25FF5722}" type="presOf" srcId="{9E3BEE1D-98B4-408B-A5D2-6EA763947E0F}" destId="{50EE2092-6D5C-4337-93D4-48CACE53191C}" srcOrd="0" destOrd="0" presId="urn:microsoft.com/office/officeart/2005/8/layout/default"/>
    <dgm:cxn modelId="{F99203F9-6845-4DC1-8243-DB0F8D8A2954}" type="presOf" srcId="{77745372-DBBC-41D4-9872-33120D0BCD27}" destId="{D9BF18C0-9723-40F9-827E-766CDC95D0E2}" srcOrd="0" destOrd="0" presId="urn:microsoft.com/office/officeart/2005/8/layout/default"/>
    <dgm:cxn modelId="{2C6885F9-F0E7-4BAF-871B-60ACF0DD0695}" srcId="{C93D5D57-3584-4F94-8264-CFB97E9F6CE9}" destId="{509933E1-D0A8-4E1F-9CDF-43714A02D09C}" srcOrd="4" destOrd="0" parTransId="{203E1EF4-5687-45F0-B52B-6BACA0E9AFC3}" sibTransId="{56AA9ABE-671B-4C57-B2FD-A5A16111FE70}"/>
    <dgm:cxn modelId="{CEDDFBFE-E465-4AC9-BE48-8A98413B2E77}" type="presOf" srcId="{529B5943-5646-4BD1-97A2-79E22BAA45D0}" destId="{CF6B725D-39B8-4271-A70A-795AFB483003}" srcOrd="0" destOrd="0" presId="urn:microsoft.com/office/officeart/2005/8/layout/default"/>
    <dgm:cxn modelId="{D868F55B-B772-4896-A0C3-43DADBD670CF}" type="presParOf" srcId="{8A13A59B-CC78-4131-B17A-F2AD7F638BB6}" destId="{677B1F71-B66B-4F93-A888-80C97AE2FE2C}" srcOrd="0" destOrd="0" presId="urn:microsoft.com/office/officeart/2005/8/layout/default"/>
    <dgm:cxn modelId="{B414F6CB-8E29-4A5C-9E8E-FDFE2F3E4C9D}" type="presParOf" srcId="{8A13A59B-CC78-4131-B17A-F2AD7F638BB6}" destId="{A769B386-0C97-4E69-86D5-7620AF79B84B}" srcOrd="1" destOrd="0" presId="urn:microsoft.com/office/officeart/2005/8/layout/default"/>
    <dgm:cxn modelId="{77DE8929-8284-4CD9-BA3B-7C67B18F423D}" type="presParOf" srcId="{8A13A59B-CC78-4131-B17A-F2AD7F638BB6}" destId="{CF6B725D-39B8-4271-A70A-795AFB483003}" srcOrd="2" destOrd="0" presId="urn:microsoft.com/office/officeart/2005/8/layout/default"/>
    <dgm:cxn modelId="{FC742610-62B9-452F-A4C1-F7AA0B22283D}" type="presParOf" srcId="{8A13A59B-CC78-4131-B17A-F2AD7F638BB6}" destId="{EDE6482F-80BD-4893-B362-AB91388EBE0F}" srcOrd="3" destOrd="0" presId="urn:microsoft.com/office/officeart/2005/8/layout/default"/>
    <dgm:cxn modelId="{DC8312A0-4115-4E38-B495-84479D68DB36}" type="presParOf" srcId="{8A13A59B-CC78-4131-B17A-F2AD7F638BB6}" destId="{73825440-5CBE-4556-9A90-15BEC709CD71}" srcOrd="4" destOrd="0" presId="urn:microsoft.com/office/officeart/2005/8/layout/default"/>
    <dgm:cxn modelId="{ACD9319E-A8F9-41DD-B051-731CFBD9A868}" type="presParOf" srcId="{8A13A59B-CC78-4131-B17A-F2AD7F638BB6}" destId="{A6D1A5B5-9F92-4049-ABA6-D75973332448}" srcOrd="5" destOrd="0" presId="urn:microsoft.com/office/officeart/2005/8/layout/default"/>
    <dgm:cxn modelId="{42F2F08A-7990-4C8D-AE76-44D942AF4CBC}" type="presParOf" srcId="{8A13A59B-CC78-4131-B17A-F2AD7F638BB6}" destId="{D9BF18C0-9723-40F9-827E-766CDC95D0E2}" srcOrd="6" destOrd="0" presId="urn:microsoft.com/office/officeart/2005/8/layout/default"/>
    <dgm:cxn modelId="{9DE47557-CFC2-497F-ACD5-56A2A94B2497}" type="presParOf" srcId="{8A13A59B-CC78-4131-B17A-F2AD7F638BB6}" destId="{B9EE378D-6E82-4B14-8C59-1A98D429C84B}" srcOrd="7" destOrd="0" presId="urn:microsoft.com/office/officeart/2005/8/layout/default"/>
    <dgm:cxn modelId="{A826188F-D0B7-4ADC-A053-E13E3BDACD33}" type="presParOf" srcId="{8A13A59B-CC78-4131-B17A-F2AD7F638BB6}" destId="{AD700B49-A2AA-4CCF-9432-2E168C1635B4}" srcOrd="8" destOrd="0" presId="urn:microsoft.com/office/officeart/2005/8/layout/default"/>
    <dgm:cxn modelId="{F8B9017A-C145-423E-8500-F3A4181120B7}" type="presParOf" srcId="{8A13A59B-CC78-4131-B17A-F2AD7F638BB6}" destId="{AB922D79-EE5B-4282-BE12-F691C7A9A7D9}" srcOrd="9" destOrd="0" presId="urn:microsoft.com/office/officeart/2005/8/layout/default"/>
    <dgm:cxn modelId="{C891B2D1-C1CA-4D44-B2A0-F3B2C952C332}" type="presParOf" srcId="{8A13A59B-CC78-4131-B17A-F2AD7F638BB6}" destId="{50EE2092-6D5C-4337-93D4-48CACE53191C}" srcOrd="10" destOrd="0" presId="urn:microsoft.com/office/officeart/2005/8/layout/default"/>
    <dgm:cxn modelId="{F959806F-6BB7-4462-AA90-1DCFE0092F25}" type="presParOf" srcId="{8A13A59B-CC78-4131-B17A-F2AD7F638BB6}" destId="{9FC1724D-A703-4F9C-A4B2-8BF13962E22F}" srcOrd="11" destOrd="0" presId="urn:microsoft.com/office/officeart/2005/8/layout/default"/>
    <dgm:cxn modelId="{13225775-2E97-4339-9144-A695172D1F16}" type="presParOf" srcId="{8A13A59B-CC78-4131-B17A-F2AD7F638BB6}" destId="{366358A3-C5AB-4853-9984-D2D5F3EF365B}"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4472E9-68E8-4F15-9A53-5534E2410BED}">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B6FDC3-F0AA-4E8A-B80C-B20BC1563735}">
      <dsp:nvSpPr>
        <dsp:cNvPr id="0" name=""/>
        <dsp:cNvSpPr/>
      </dsp:nvSpPr>
      <dsp:spPr>
        <a:xfrm>
          <a:off x="4822" y="1174908"/>
          <a:ext cx="2108299"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1. Understanding the assignment brief</a:t>
          </a:r>
        </a:p>
      </dsp:txBody>
      <dsp:txXfrm>
        <a:off x="81294" y="1251380"/>
        <a:ext cx="1955355" cy="1413601"/>
      </dsp:txXfrm>
    </dsp:sp>
    <dsp:sp modelId="{A88B3EAF-E910-467A-9D94-16079B20DA80}">
      <dsp:nvSpPr>
        <dsp:cNvPr id="0" name=""/>
        <dsp:cNvSpPr/>
      </dsp:nvSpPr>
      <dsp:spPr>
        <a:xfrm>
          <a:off x="2218536" y="1174908"/>
          <a:ext cx="2108299" cy="1566545"/>
        </a:xfrm>
        <a:prstGeom prst="round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2. Gathering and selecting information</a:t>
          </a:r>
        </a:p>
      </dsp:txBody>
      <dsp:txXfrm>
        <a:off x="2295008" y="1251380"/>
        <a:ext cx="1955355" cy="1413601"/>
      </dsp:txXfrm>
    </dsp:sp>
    <dsp:sp modelId="{FC29E987-7F9C-45F2-B0BF-48CCBBF3E033}">
      <dsp:nvSpPr>
        <dsp:cNvPr id="0" name=""/>
        <dsp:cNvSpPr/>
      </dsp:nvSpPr>
      <dsp:spPr>
        <a:xfrm>
          <a:off x="4432250" y="1174908"/>
          <a:ext cx="2108299" cy="1566545"/>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3. Organising your material</a:t>
          </a:r>
        </a:p>
      </dsp:txBody>
      <dsp:txXfrm>
        <a:off x="4508722" y="1251380"/>
        <a:ext cx="1955355" cy="1413601"/>
      </dsp:txXfrm>
    </dsp:sp>
    <dsp:sp modelId="{0BE06CF2-9303-44BB-B658-65B1DF94DDBB}">
      <dsp:nvSpPr>
        <dsp:cNvPr id="0" name=""/>
        <dsp:cNvSpPr/>
      </dsp:nvSpPr>
      <dsp:spPr>
        <a:xfrm>
          <a:off x="6645964" y="1174908"/>
          <a:ext cx="2108299" cy="1566545"/>
        </a:xfrm>
        <a:prstGeom prst="round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4.Analysing your material</a:t>
          </a:r>
        </a:p>
      </dsp:txBody>
      <dsp:txXfrm>
        <a:off x="6722436" y="1251380"/>
        <a:ext cx="1955355" cy="1413601"/>
      </dsp:txXfrm>
    </dsp:sp>
    <dsp:sp modelId="{8C889666-3F30-4CB8-8194-1852F72561DD}">
      <dsp:nvSpPr>
        <dsp:cNvPr id="0" name=""/>
        <dsp:cNvSpPr/>
      </dsp:nvSpPr>
      <dsp:spPr>
        <a:xfrm>
          <a:off x="8859678" y="1174908"/>
          <a:ext cx="2108299"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5. Writing your report</a:t>
          </a:r>
        </a:p>
      </dsp:txBody>
      <dsp:txXfrm>
        <a:off x="8936150" y="1251380"/>
        <a:ext cx="1955355" cy="14136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7B1F71-B66B-4F93-A888-80C97AE2FE2C}">
      <dsp:nvSpPr>
        <dsp:cNvPr id="0" name=""/>
        <dsp:cNvSpPr/>
      </dsp:nvSpPr>
      <dsp:spPr>
        <a:xfrm>
          <a:off x="3214" y="300474"/>
          <a:ext cx="2550318" cy="1530191"/>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Organisational culture</a:t>
          </a:r>
        </a:p>
      </dsp:txBody>
      <dsp:txXfrm>
        <a:off x="3214" y="300474"/>
        <a:ext cx="2550318" cy="1530191"/>
      </dsp:txXfrm>
    </dsp:sp>
    <dsp:sp modelId="{CF6B725D-39B8-4271-A70A-795AFB483003}">
      <dsp:nvSpPr>
        <dsp:cNvPr id="0" name=""/>
        <dsp:cNvSpPr/>
      </dsp:nvSpPr>
      <dsp:spPr>
        <a:xfrm>
          <a:off x="2808565" y="300474"/>
          <a:ext cx="2550318" cy="1530191"/>
        </a:xfrm>
        <a:prstGeom prst="rect">
          <a:avLst/>
        </a:prstGeom>
        <a:solidFill>
          <a:schemeClr val="accent3">
            <a:hueOff val="1875044"/>
            <a:satOff val="-2813"/>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Complex multi-agency environments</a:t>
          </a:r>
        </a:p>
      </dsp:txBody>
      <dsp:txXfrm>
        <a:off x="2808565" y="300474"/>
        <a:ext cx="2550318" cy="1530191"/>
      </dsp:txXfrm>
    </dsp:sp>
    <dsp:sp modelId="{73825440-5CBE-4556-9A90-15BEC709CD71}">
      <dsp:nvSpPr>
        <dsp:cNvPr id="0" name=""/>
        <dsp:cNvSpPr/>
      </dsp:nvSpPr>
      <dsp:spPr>
        <a:xfrm>
          <a:off x="5613915" y="300474"/>
          <a:ext cx="2550318" cy="1530191"/>
        </a:xfrm>
        <a:prstGeom prst="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Accountability</a:t>
          </a:r>
        </a:p>
      </dsp:txBody>
      <dsp:txXfrm>
        <a:off x="5613915" y="300474"/>
        <a:ext cx="2550318" cy="1530191"/>
      </dsp:txXfrm>
    </dsp:sp>
    <dsp:sp modelId="{D9BF18C0-9723-40F9-827E-766CDC95D0E2}">
      <dsp:nvSpPr>
        <dsp:cNvPr id="0" name=""/>
        <dsp:cNvSpPr/>
      </dsp:nvSpPr>
      <dsp:spPr>
        <a:xfrm>
          <a:off x="8419266" y="300474"/>
          <a:ext cx="2550318" cy="1530191"/>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Serious &amp; Organised crime</a:t>
          </a:r>
        </a:p>
      </dsp:txBody>
      <dsp:txXfrm>
        <a:off x="8419266" y="300474"/>
        <a:ext cx="2550318" cy="1530191"/>
      </dsp:txXfrm>
    </dsp:sp>
    <dsp:sp modelId="{AD700B49-A2AA-4CCF-9432-2E168C1635B4}">
      <dsp:nvSpPr>
        <dsp:cNvPr id="0" name=""/>
        <dsp:cNvSpPr/>
      </dsp:nvSpPr>
      <dsp:spPr>
        <a:xfrm>
          <a:off x="1405890" y="2085697"/>
          <a:ext cx="2550318" cy="1530191"/>
        </a:xfrm>
        <a:prstGeom prst="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Vulnerability</a:t>
          </a:r>
        </a:p>
      </dsp:txBody>
      <dsp:txXfrm>
        <a:off x="1405890" y="2085697"/>
        <a:ext cx="2550318" cy="1530191"/>
      </dsp:txXfrm>
    </dsp:sp>
    <dsp:sp modelId="{50EE2092-6D5C-4337-93D4-48CACE53191C}">
      <dsp:nvSpPr>
        <dsp:cNvPr id="0" name=""/>
        <dsp:cNvSpPr/>
      </dsp:nvSpPr>
      <dsp:spPr>
        <a:xfrm>
          <a:off x="4211240" y="2085697"/>
          <a:ext cx="2550318" cy="1530191"/>
        </a:xfrm>
        <a:prstGeom prst="rect">
          <a:avLst/>
        </a:prstGeom>
        <a:solidFill>
          <a:schemeClr val="accent3">
            <a:hueOff val="9375220"/>
            <a:satOff val="-14067"/>
            <a:lumOff val="-228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Policing diverse communities</a:t>
          </a:r>
        </a:p>
      </dsp:txBody>
      <dsp:txXfrm>
        <a:off x="4211240" y="2085697"/>
        <a:ext cx="2550318" cy="1530191"/>
      </dsp:txXfrm>
    </dsp:sp>
    <dsp:sp modelId="{366358A3-C5AB-4853-9984-D2D5F3EF365B}">
      <dsp:nvSpPr>
        <dsp:cNvPr id="0" name=""/>
        <dsp:cNvSpPr/>
      </dsp:nvSpPr>
      <dsp:spPr>
        <a:xfrm>
          <a:off x="7016591" y="2085697"/>
          <a:ext cx="2550318" cy="1530191"/>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Press &amp; media</a:t>
          </a:r>
        </a:p>
      </dsp:txBody>
      <dsp:txXfrm>
        <a:off x="7016591" y="2085697"/>
        <a:ext cx="2550318" cy="153019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7619234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 details can be found within the assignment booklet which is available on Moodle.</a:t>
            </a:r>
          </a:p>
          <a:p>
            <a:endParaRPr lang="en-GB" dirty="0"/>
          </a:p>
          <a:p>
            <a:r>
              <a:rPr lang="en-GB" dirty="0"/>
              <a:t>You have just short of 10 weeks to submission</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18454452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key things to identify before you begin</a:t>
            </a:r>
          </a:p>
          <a:p>
            <a:endParaRPr lang="en-GB" dirty="0"/>
          </a:p>
          <a:p>
            <a:r>
              <a:rPr lang="en-GB" dirty="0"/>
              <a:t>Directive word</a:t>
            </a:r>
          </a:p>
          <a:p>
            <a:r>
              <a:rPr lang="en-GB" dirty="0"/>
              <a:t>Topic</a:t>
            </a:r>
          </a:p>
          <a:p>
            <a:r>
              <a:rPr lang="en-GB" dirty="0"/>
              <a:t>Limitations</a:t>
            </a:r>
          </a:p>
          <a:p>
            <a:endParaRPr lang="en-GB" dirty="0"/>
          </a:p>
          <a:p>
            <a:r>
              <a:rPr lang="en-GB" dirty="0"/>
              <a:t>And lets break the actual assignment down into 3 separate parts</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690187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look at the first paragraph – </a:t>
            </a:r>
          </a:p>
          <a:p>
            <a:r>
              <a:rPr lang="en-GB" dirty="0"/>
              <a:t>Write a 5000 word reflective report…………..</a:t>
            </a:r>
          </a:p>
          <a:p>
            <a:endParaRPr lang="en-GB" dirty="0"/>
          </a:p>
          <a:p>
            <a:r>
              <a:rPr lang="en-GB" dirty="0"/>
              <a:t>Identify the directive word – write reflective report</a:t>
            </a:r>
          </a:p>
          <a:p>
            <a:r>
              <a:rPr lang="en-GB" dirty="0"/>
              <a:t>Identify the topic = </a:t>
            </a:r>
            <a:r>
              <a:rPr lang="en-GB" b="1" dirty="0"/>
              <a:t>challenges of operational leadership </a:t>
            </a:r>
            <a:r>
              <a:rPr lang="en-GB" dirty="0"/>
              <a:t>– this is key!</a:t>
            </a:r>
          </a:p>
          <a:p>
            <a:r>
              <a:rPr lang="en-GB" dirty="0"/>
              <a:t>Identify the limitations = policing, word count</a:t>
            </a:r>
          </a:p>
          <a:p>
            <a:endParaRPr lang="en-GB" dirty="0"/>
          </a:p>
          <a:p>
            <a:r>
              <a:rPr lang="en-GB" dirty="0"/>
              <a:t>However there’s a little bit more to the question…</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42777280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Paragraph 2 and 3 also have some instruction </a:t>
            </a:r>
          </a:p>
          <a:p>
            <a:endParaRPr lang="en-GB" dirty="0"/>
          </a:p>
          <a:p>
            <a:r>
              <a:rPr lang="en-GB" dirty="0"/>
              <a:t>Note = it allows you to choose a leadership issue of your choice – hence you can choose ONE or more if you so wish.</a:t>
            </a:r>
          </a:p>
          <a:p>
            <a:endParaRPr lang="en-GB" dirty="0"/>
          </a:p>
          <a:p>
            <a:r>
              <a:rPr lang="en-GB" dirty="0"/>
              <a:t>It also refers to theories of leadership – so if you are in year 2 you would have done a previous module on leadership, whereas those in year 1 will have to do some research or fall back onto leadership training you have undertaken in your role. Again there is no restriction on the number of theories</a:t>
            </a:r>
          </a:p>
          <a:p>
            <a:endParaRPr lang="en-GB" dirty="0"/>
          </a:p>
          <a:p>
            <a:r>
              <a:rPr lang="en-GB" dirty="0"/>
              <a:t>It also requires you to use academic sources and to refer to other academic theory relevant to the topic/ challenges that you refer to</a:t>
            </a:r>
          </a:p>
          <a:p>
            <a:endParaRPr lang="en-GB" dirty="0"/>
          </a:p>
          <a:p>
            <a:r>
              <a:rPr lang="en-GB" dirty="0"/>
              <a:t>And finally it refers to a reflective model/s of your choice</a:t>
            </a:r>
          </a:p>
          <a:p>
            <a:endParaRPr lang="en-GB" dirty="0"/>
          </a:p>
          <a:p>
            <a:r>
              <a:rPr lang="en-GB" dirty="0"/>
              <a:t>So those are the key elements within this assignment</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4502809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STEP 1 </a:t>
            </a:r>
            <a:r>
              <a:rPr lang="en-GB" dirty="0"/>
              <a:t>- This is the most important stage. You need to be confident that you understand the requirements of the assignment brief – if in doubt ask/drop me an email.</a:t>
            </a:r>
          </a:p>
          <a:p>
            <a:pPr marL="0" indent="0">
              <a:buNone/>
            </a:pPr>
            <a:r>
              <a:rPr lang="en-GB" dirty="0"/>
              <a:t>We’ll go through this in a bit of detail shortly</a:t>
            </a:r>
          </a:p>
          <a:p>
            <a:pPr marL="0" indent="0">
              <a:buNone/>
            </a:pPr>
            <a:r>
              <a:rPr lang="en-GB" b="1" dirty="0"/>
              <a:t>STEP 2 </a:t>
            </a:r>
            <a:r>
              <a:rPr lang="en-GB" dirty="0"/>
              <a:t>– once you’re clear about the requirements of the assignment,  Make some decisions around a) the challenge/s that you want to refer to b) the leadership theory that you wish to refer to and finally c) choose the reflective model/s that you want to use. Then spend a bit of time researching them. Read around them and get some good balanced views around them – as you read and gather information make sure that you assess its relevance to your  report so that you can then highlight what you may use or what you will discard very early on. Don’t waste time reading something if its not going to be of any use to you. If need be keep referring back to your assignment brief to keep you on track and to help you decide if it is relevant.</a:t>
            </a:r>
          </a:p>
          <a:p>
            <a:pPr marL="0" indent="0">
              <a:buNone/>
            </a:pPr>
            <a:r>
              <a:rPr lang="en-GB" b="1" dirty="0"/>
              <a:t>STEP 3  </a:t>
            </a:r>
            <a:r>
              <a:rPr lang="en-GB" dirty="0"/>
              <a:t>– once you’ve finished doing your information gathering and decided what you want to keep and include, organise the information into groups so that points that are related are in the same group which will help you then to know which section of your writing they will appear in OR  in what sequence so that your report is structured and easy to follow. Sometime its good to have some headings here to help you along.</a:t>
            </a:r>
          </a:p>
          <a:p>
            <a:pPr marL="0" indent="0">
              <a:buNone/>
            </a:pPr>
            <a:r>
              <a:rPr lang="en-GB" dirty="0"/>
              <a:t>Choose an order for your material that is logical and easy to follow</a:t>
            </a:r>
          </a:p>
          <a:p>
            <a:pPr marL="0" indent="0">
              <a:buNone/>
            </a:pPr>
            <a:r>
              <a:rPr lang="en-GB" b="1" dirty="0"/>
              <a:t>STAGE 4 </a:t>
            </a:r>
            <a:r>
              <a:rPr lang="en-GB" dirty="0"/>
              <a:t>– Before you start on your draft – take some time and make notes on the points you’ll make using the facts and evidence/quotations you have gathered. What conclusions can be drawn from the material, do any pieces of information conflict with one another?</a:t>
            </a:r>
          </a:p>
          <a:p>
            <a:pPr marL="0" indent="0">
              <a:buNone/>
            </a:pPr>
            <a:r>
              <a:rPr lang="en-GB" dirty="0"/>
              <a:t>NB – don’t just present the information you’ve gathered – it must relate to the problem or issue in your assignment brief i.e. CHALLENGES OF OPERATIONAL LEADERSHIP in a specific context</a:t>
            </a:r>
          </a:p>
          <a:p>
            <a:pPr marL="0" indent="0">
              <a:buNone/>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3104086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Although referred to as a ‘report’ it is still an academic paper</a:t>
            </a:r>
          </a:p>
          <a:p>
            <a:pPr marL="171450" indent="-171450">
              <a:buFont typeface="Arial" panose="020B0604020202020204" pitchFamily="34" charset="0"/>
              <a:buChar char="•"/>
            </a:pPr>
            <a:r>
              <a:rPr lang="en-GB" dirty="0"/>
              <a:t>Written objectively , focus on the topic and keep to the point</a:t>
            </a:r>
          </a:p>
          <a:p>
            <a:pPr marL="171450" indent="-171450">
              <a:buFont typeface="Arial" panose="020B0604020202020204" pitchFamily="34" charset="0"/>
              <a:buChar char="•"/>
            </a:pPr>
            <a:r>
              <a:rPr lang="en-GB" dirty="0"/>
              <a:t>Most academic assignments are written in the 3</a:t>
            </a:r>
            <a:r>
              <a:rPr lang="en-GB" baseline="30000" dirty="0"/>
              <a:t>rd</a:t>
            </a:r>
            <a:r>
              <a:rPr lang="en-GB" dirty="0"/>
              <a:t> person – however a reflective report is written in the 1</a:t>
            </a:r>
            <a:r>
              <a:rPr lang="en-GB" baseline="30000" dirty="0"/>
              <a:t>st</a:t>
            </a:r>
            <a:r>
              <a:rPr lang="en-GB" dirty="0"/>
              <a:t> person as you will be referring to your views, what you think of the subject, your knowledge, arguments, most importantly your EXPERIENCE </a:t>
            </a:r>
          </a:p>
          <a:p>
            <a:pPr marL="171450" indent="-171450">
              <a:buFont typeface="Arial" panose="020B0604020202020204" pitchFamily="34" charset="0"/>
              <a:buChar char="•"/>
            </a:pPr>
            <a:r>
              <a:rPr lang="en-GB" dirty="0"/>
              <a:t>Requirements to critically reflect and analyse the subject</a:t>
            </a:r>
          </a:p>
          <a:p>
            <a:pPr marL="171450" indent="-171450">
              <a:buFont typeface="Arial" panose="020B0604020202020204" pitchFamily="34" charset="0"/>
              <a:buChar char="•"/>
            </a:pPr>
            <a:r>
              <a:rPr lang="en-GB" dirty="0"/>
              <a:t>And evidence a clear line of argument using sources to support or otherwise those arguments/views</a:t>
            </a:r>
          </a:p>
          <a:p>
            <a:pPr marL="171450" indent="-171450">
              <a:buFont typeface="Arial" panose="020B0604020202020204" pitchFamily="34" charset="0"/>
              <a:buChar char="•"/>
            </a:pPr>
            <a:r>
              <a:rPr lang="en-GB" dirty="0"/>
              <a:t>Introduce different perspectives not only your own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924389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STEP 5 – WRITING YOUR REPORT</a:t>
            </a:r>
          </a:p>
          <a:p>
            <a:r>
              <a:rPr lang="en-GB" dirty="0"/>
              <a:t>Easiest structure is within 3 steps – introduction, main body and conclusion</a:t>
            </a:r>
          </a:p>
          <a:p>
            <a:r>
              <a:rPr lang="en-GB" dirty="0"/>
              <a:t>Some people like to work out their word count in advance to give them an idea of  where most of their word count will lie and to give themselves a structure around that.</a:t>
            </a:r>
          </a:p>
          <a:p>
            <a:endParaRPr lang="en-GB" dirty="0"/>
          </a:p>
          <a:p>
            <a:pPr marL="228600" indent="-228600">
              <a:buAutoNum type="alphaLcPeriod"/>
            </a:pPr>
            <a:r>
              <a:rPr lang="en-GB" dirty="0"/>
              <a:t>Aim for a writing style that is clear and precise</a:t>
            </a:r>
          </a:p>
          <a:p>
            <a:pPr marL="228600" indent="-228600">
              <a:buAutoNum type="alphaLcPeriod"/>
            </a:pPr>
            <a:r>
              <a:rPr lang="en-GB" dirty="0"/>
              <a:t>Avoid waffle and make points clearly and concisely</a:t>
            </a:r>
          </a:p>
          <a:p>
            <a:pPr marL="228600" indent="-228600">
              <a:buAutoNum type="alphaLcPeriod"/>
            </a:pPr>
            <a:r>
              <a:rPr lang="en-GB" dirty="0"/>
              <a:t>Structure your paragraphs if it helps you</a:t>
            </a:r>
          </a:p>
          <a:p>
            <a:pPr marL="228600" indent="-228600">
              <a:buAutoNum type="alphaLcPeriod"/>
            </a:pPr>
            <a:endParaRPr lang="en-GB" dirty="0"/>
          </a:p>
          <a:p>
            <a:pPr marL="228600" indent="-228600">
              <a:buAutoNum type="alphaLcPeriod"/>
            </a:pPr>
            <a:r>
              <a:rPr lang="en-GB" dirty="0"/>
              <a:t>Middle box gives some guidance on how to structure paragraphs</a:t>
            </a:r>
          </a:p>
          <a:p>
            <a:endParaRPr lang="en-GB" dirty="0"/>
          </a:p>
          <a:p>
            <a:r>
              <a:rPr lang="en-GB" dirty="0"/>
              <a:t>I am happy for you to use headings if it will help you structure your report</a:t>
            </a:r>
          </a:p>
          <a:p>
            <a:r>
              <a:rPr lang="en-GB" dirty="0"/>
              <a:t>NB – these headings are NOT included in your word count</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5467322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you’ve written your draft – walk away and go back to it a couple of hours later or the next day with a set of fresh eyes.</a:t>
            </a:r>
          </a:p>
          <a:p>
            <a:endParaRPr lang="en-GB" dirty="0"/>
          </a:p>
          <a:p>
            <a:r>
              <a:rPr lang="en-GB" dirty="0"/>
              <a:t>Try and put yourself in the shoes of your marker – go through it and ask yourself  if there’s a structure, does it flow from one paragraph to the other</a:t>
            </a:r>
          </a:p>
          <a:p>
            <a:r>
              <a:rPr lang="en-GB" dirty="0"/>
              <a:t>Have you included all the main </a:t>
            </a:r>
            <a:r>
              <a:rPr lang="en-GB" dirty="0" err="1"/>
              <a:t>requiremensts</a:t>
            </a:r>
            <a:r>
              <a:rPr lang="en-GB" dirty="0"/>
              <a:t> of the assignment – i.e. challenge/s of operational leadership, reflective model and do you refer to any theories of leadership</a:t>
            </a:r>
          </a:p>
          <a:p>
            <a:endParaRPr lang="en-GB" dirty="0"/>
          </a:p>
          <a:p>
            <a:r>
              <a:rPr lang="en-GB" dirty="0"/>
              <a:t>Are your points supported or evidenced by academic sources?</a:t>
            </a:r>
          </a:p>
          <a:p>
            <a:endParaRPr lang="en-GB" dirty="0"/>
          </a:p>
          <a:p>
            <a:r>
              <a:rPr lang="en-GB" dirty="0"/>
              <a:t>Submit a draft for feedback if you want to – I’ll give you a cut off date for that – only one draft each but be specific as to what you want feedback on.</a:t>
            </a:r>
          </a:p>
          <a:p>
            <a:endParaRPr lang="en-GB" dirty="0"/>
          </a:p>
          <a:p>
            <a:r>
              <a:rPr lang="en-GB" dirty="0"/>
              <a:t>Then just before you submit do a final read through, last spell check, have you numbered your pages, all your headings in the right place. Check and check and re-check your references and reference list /bibliography </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6063958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Start with front cover – your name, student number , module and title</a:t>
            </a:r>
          </a:p>
          <a:p>
            <a:r>
              <a:rPr lang="en-US" dirty="0">
                <a:ea typeface="Calibri"/>
                <a:cs typeface="Calibri"/>
              </a:rPr>
              <a:t>Contents page</a:t>
            </a:r>
          </a:p>
          <a:p>
            <a:r>
              <a:rPr lang="en-US" dirty="0">
                <a:ea typeface="Calibri"/>
                <a:cs typeface="Calibri"/>
              </a:rPr>
              <a:t>Introduction – here you want to be setting the scene</a:t>
            </a:r>
          </a:p>
          <a:p>
            <a:r>
              <a:rPr lang="en-US" dirty="0">
                <a:ea typeface="Calibri"/>
                <a:cs typeface="Calibri"/>
              </a:rPr>
              <a:t>Talk about leadership in the present, the challenges police leaders face – general terms backed with sources</a:t>
            </a:r>
          </a:p>
          <a:p>
            <a:r>
              <a:rPr lang="en-US" dirty="0">
                <a:ea typeface="Calibri"/>
                <a:cs typeface="Calibri"/>
              </a:rPr>
              <a:t>Then narrow down the content to what you want to concentrate on</a:t>
            </a:r>
          </a:p>
          <a:p>
            <a:r>
              <a:rPr lang="en-US" dirty="0">
                <a:ea typeface="Calibri"/>
                <a:cs typeface="Calibri"/>
              </a:rPr>
              <a:t>Identify the challenge</a:t>
            </a:r>
          </a:p>
          <a:p>
            <a:r>
              <a:rPr lang="en-US" dirty="0">
                <a:ea typeface="Calibri"/>
                <a:cs typeface="Calibri"/>
              </a:rPr>
              <a:t>, outline what you have learnt and then use the main body of the report to evidence the reflection and learning</a:t>
            </a:r>
          </a:p>
          <a:p>
            <a:r>
              <a:rPr lang="en-US" dirty="0">
                <a:ea typeface="Calibri"/>
                <a:cs typeface="Calibri"/>
              </a:rPr>
              <a:t> OR</a:t>
            </a:r>
          </a:p>
          <a:p>
            <a:r>
              <a:rPr lang="en-US" dirty="0">
                <a:ea typeface="Calibri"/>
                <a:cs typeface="Calibri"/>
              </a:rPr>
              <a:t>Start with the incident/event/subject and build up your </a:t>
            </a:r>
            <a:r>
              <a:rPr lang="en-US" dirty="0" err="1">
                <a:ea typeface="Calibri"/>
                <a:cs typeface="Calibri"/>
              </a:rPr>
              <a:t>agument</a:t>
            </a:r>
            <a:r>
              <a:rPr lang="en-US" dirty="0">
                <a:ea typeface="Calibri"/>
                <a:cs typeface="Calibri"/>
              </a:rPr>
              <a:t> in the main body</a:t>
            </a:r>
          </a:p>
          <a:p>
            <a:r>
              <a:rPr lang="en-US" dirty="0">
                <a:ea typeface="Calibri"/>
                <a:cs typeface="Calibri"/>
              </a:rPr>
              <a:t>Then highlight why it </a:t>
            </a:r>
            <a:r>
              <a:rPr lang="en-US" dirty="0" err="1">
                <a:ea typeface="Calibri"/>
                <a:cs typeface="Calibri"/>
              </a:rPr>
              <a:t>si</a:t>
            </a:r>
            <a:r>
              <a:rPr lang="en-US" dirty="0">
                <a:ea typeface="Calibri"/>
                <a:cs typeface="Calibri"/>
              </a:rPr>
              <a:t> important, outline </a:t>
            </a:r>
            <a:r>
              <a:rPr lang="en-US" dirty="0" err="1">
                <a:ea typeface="Calibri"/>
                <a:cs typeface="Calibri"/>
              </a:rPr>
              <a:t>teh</a:t>
            </a:r>
            <a:r>
              <a:rPr lang="en-US" dirty="0">
                <a:ea typeface="Calibri"/>
                <a:cs typeface="Calibri"/>
              </a:rPr>
              <a:t> KEY themes that will appear in the report</a:t>
            </a:r>
          </a:p>
          <a:p>
            <a:r>
              <a:rPr lang="en-US" dirty="0">
                <a:ea typeface="Calibri"/>
                <a:cs typeface="Calibri"/>
              </a:rPr>
              <a:t>Outline the reflective model/models you will use and why</a:t>
            </a:r>
          </a:p>
          <a:p>
            <a:endParaRPr lang="en-US" dirty="0">
              <a:ea typeface="Calibri"/>
              <a:cs typeface="Calibri"/>
            </a:endParaRPr>
          </a:p>
          <a:p>
            <a:r>
              <a:rPr lang="en-US" dirty="0">
                <a:ea typeface="Calibri"/>
                <a:cs typeface="Calibri"/>
              </a:rPr>
              <a:t>MAIN BODY</a:t>
            </a:r>
          </a:p>
          <a:p>
            <a:r>
              <a:rPr lang="en-US" dirty="0">
                <a:ea typeface="Calibri"/>
                <a:cs typeface="Calibri"/>
              </a:rPr>
              <a:t>One theme at a time</a:t>
            </a:r>
          </a:p>
          <a:p>
            <a:r>
              <a:rPr lang="en-US" dirty="0">
                <a:ea typeface="Calibri"/>
                <a:cs typeface="Calibri"/>
              </a:rPr>
              <a:t>Explore the experience – the experience should be the main component of the reflection and the writing NOT the details of the </a:t>
            </a:r>
            <a:r>
              <a:rPr lang="en-US" dirty="0" err="1">
                <a:ea typeface="Calibri"/>
                <a:cs typeface="Calibri"/>
              </a:rPr>
              <a:t>incdent</a:t>
            </a:r>
            <a:r>
              <a:rPr lang="en-US" dirty="0">
                <a:ea typeface="Calibri"/>
                <a:cs typeface="Calibri"/>
              </a:rPr>
              <a:t>/event/issue</a:t>
            </a:r>
          </a:p>
          <a:p>
            <a:r>
              <a:rPr lang="en-US" dirty="0">
                <a:ea typeface="Calibri"/>
                <a:cs typeface="Calibri"/>
              </a:rPr>
              <a:t>Only provide enough detail so that the reader can follow your analysis</a:t>
            </a:r>
          </a:p>
          <a:p>
            <a:endParaRPr lang="en-US" dirty="0">
              <a:ea typeface="Calibri"/>
              <a:cs typeface="Calibri"/>
            </a:endParaRPr>
          </a:p>
          <a:p>
            <a:r>
              <a:rPr lang="en-US" dirty="0">
                <a:ea typeface="Calibri"/>
                <a:cs typeface="Calibri"/>
              </a:rPr>
              <a:t>Then </a:t>
            </a:r>
            <a:r>
              <a:rPr lang="en-US" dirty="0" err="1">
                <a:ea typeface="Calibri"/>
                <a:cs typeface="Calibri"/>
              </a:rPr>
              <a:t>analyse</a:t>
            </a:r>
            <a:r>
              <a:rPr lang="en-US" dirty="0">
                <a:ea typeface="Calibri"/>
                <a:cs typeface="Calibri"/>
              </a:rPr>
              <a:t> and </a:t>
            </a:r>
            <a:r>
              <a:rPr lang="en-US" dirty="0" err="1">
                <a:ea typeface="Calibri"/>
                <a:cs typeface="Calibri"/>
              </a:rPr>
              <a:t>sunthesise</a:t>
            </a:r>
            <a:endParaRPr lang="en-US" dirty="0">
              <a:ea typeface="Calibri"/>
              <a:cs typeface="Calibri"/>
            </a:endParaRPr>
          </a:p>
          <a:p>
            <a:r>
              <a:rPr lang="en-US" dirty="0">
                <a:ea typeface="Calibri"/>
                <a:cs typeface="Calibri"/>
              </a:rPr>
              <a:t>Analyse each experience, issue, </a:t>
            </a:r>
            <a:r>
              <a:rPr lang="en-US" dirty="0" err="1">
                <a:ea typeface="Calibri"/>
                <a:cs typeface="Calibri"/>
              </a:rPr>
              <a:t>etc</a:t>
            </a:r>
            <a:endParaRPr lang="en-US" dirty="0">
              <a:ea typeface="Calibri"/>
              <a:cs typeface="Calibri"/>
            </a:endParaRPr>
          </a:p>
          <a:p>
            <a:r>
              <a:rPr lang="en-US" dirty="0">
                <a:ea typeface="Calibri"/>
                <a:cs typeface="Calibri"/>
              </a:rPr>
              <a:t>And then </a:t>
            </a:r>
            <a:r>
              <a:rPr lang="en-US" dirty="0" err="1">
                <a:ea typeface="Calibri"/>
                <a:cs typeface="Calibri"/>
              </a:rPr>
              <a:t>synthesise</a:t>
            </a:r>
            <a:r>
              <a:rPr lang="en-US" dirty="0">
                <a:ea typeface="Calibri"/>
                <a:cs typeface="Calibri"/>
              </a:rPr>
              <a:t> the new learning – in other words bring in different sources to effectively bring your argument together</a:t>
            </a:r>
          </a:p>
          <a:p>
            <a:r>
              <a:rPr lang="en-US" dirty="0">
                <a:ea typeface="Calibri"/>
                <a:cs typeface="Calibri"/>
              </a:rPr>
              <a:t>This will show a good understanding of the point that you make</a:t>
            </a:r>
          </a:p>
          <a:p>
            <a:endParaRPr lang="en-US" dirty="0">
              <a:ea typeface="Calibri"/>
              <a:cs typeface="Calibri"/>
            </a:endParaRPr>
          </a:p>
          <a:p>
            <a:r>
              <a:rPr lang="en-US" dirty="0">
                <a:ea typeface="Calibri"/>
                <a:cs typeface="Calibri"/>
              </a:rPr>
              <a:t>CONCLUSION</a:t>
            </a:r>
          </a:p>
          <a:p>
            <a:r>
              <a:rPr lang="en-US" dirty="0">
                <a:ea typeface="Calibri"/>
                <a:cs typeface="Calibri"/>
              </a:rPr>
              <a:t>Re-state or state your learning – make a conclusion based on your analysis and synthesizing</a:t>
            </a:r>
          </a:p>
          <a:p>
            <a:r>
              <a:rPr lang="en-US" dirty="0">
                <a:ea typeface="Calibri"/>
                <a:cs typeface="Calibri"/>
              </a:rPr>
              <a:t>THEN</a:t>
            </a:r>
          </a:p>
          <a:p>
            <a:r>
              <a:rPr lang="en-US" dirty="0">
                <a:ea typeface="Calibri"/>
                <a:cs typeface="Calibri"/>
              </a:rPr>
              <a:t>Plan for the future – how will your learning influence your future practice</a:t>
            </a:r>
          </a:p>
          <a:p>
            <a:r>
              <a:rPr lang="en-US" dirty="0">
                <a:ea typeface="Calibri"/>
                <a:cs typeface="Calibri"/>
              </a:rPr>
              <a:t>Then end by providing a succinct response on the topic using the content of your main body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5938520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8704544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move on to reflection and reflective practice – which is a large part of your assignment</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4892248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R.P. was something that was developed in disciplines such as teaching, medicine and social work as a way to learn from real life experiences.</a:t>
            </a:r>
          </a:p>
          <a:p>
            <a:r>
              <a:rPr lang="en-GB" dirty="0"/>
              <a:t>Over time many other areas have adopted the principles of reflective practice, including universities, Police , business etc.</a:t>
            </a:r>
          </a:p>
          <a:p>
            <a:r>
              <a:rPr lang="en-GB" dirty="0"/>
              <a:t>Being able to reflect is a valuable skill</a:t>
            </a:r>
          </a:p>
          <a:p>
            <a:r>
              <a:rPr lang="en-GB" dirty="0"/>
              <a:t>Helps you think about:</a:t>
            </a:r>
          </a:p>
          <a:p>
            <a:pPr lvl="1">
              <a:buFont typeface="Wingdings" panose="05000000000000000000" pitchFamily="2" charset="2"/>
              <a:buChar char="q"/>
            </a:pPr>
            <a:r>
              <a:rPr lang="en-GB" dirty="0"/>
              <a:t> Your experiences</a:t>
            </a:r>
          </a:p>
          <a:p>
            <a:pPr lvl="1">
              <a:buFont typeface="Wingdings" panose="05000000000000000000" pitchFamily="2" charset="2"/>
              <a:buChar char="q"/>
            </a:pPr>
            <a:r>
              <a:rPr lang="en-GB" dirty="0"/>
              <a:t>Why things happened the way they did</a:t>
            </a:r>
          </a:p>
          <a:p>
            <a:pPr lvl="1">
              <a:buFont typeface="Wingdings" panose="05000000000000000000" pitchFamily="2" charset="2"/>
              <a:buChar char="q"/>
            </a:pPr>
            <a:r>
              <a:rPr lang="en-GB" dirty="0"/>
              <a:t>How you can improve on these experiences in future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18</a:t>
            </a:fld>
            <a:endParaRPr lang="en-GB"/>
          </a:p>
        </p:txBody>
      </p:sp>
    </p:spTree>
    <p:extLst>
      <p:ext uri="{BB962C8B-B14F-4D97-AF65-F5344CB8AC3E}">
        <p14:creationId xmlns:p14="http://schemas.microsoft.com/office/powerpoint/2010/main" val="29117926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R.P is a very personal thing and different people will define it in different ways.</a:t>
            </a:r>
          </a:p>
          <a:p>
            <a:r>
              <a:rPr lang="en-GB" dirty="0"/>
              <a:t>There is NO one correct way of defining what it is or how it should be done as a lot of the process depends on your own circumstances.</a:t>
            </a:r>
          </a:p>
        </p:txBody>
      </p:sp>
      <p:sp>
        <p:nvSpPr>
          <p:cNvPr id="4" name="Slide Number Placeholder 3"/>
          <p:cNvSpPr>
            <a:spLocks noGrp="1"/>
          </p:cNvSpPr>
          <p:nvPr>
            <p:ph type="sldNum" sz="quarter" idx="5"/>
          </p:nvPr>
        </p:nvSpPr>
        <p:spPr/>
        <p:txBody>
          <a:bodyPr/>
          <a:lstStyle/>
          <a:p>
            <a:fld id="{AE9A0E93-3C3A-4EFD-8771-40EFB653E409}" type="slidenum">
              <a:rPr lang="en-GB" smtClean="0"/>
              <a:t>19</a:t>
            </a:fld>
            <a:endParaRPr lang="en-GB"/>
          </a:p>
        </p:txBody>
      </p:sp>
    </p:spTree>
    <p:extLst>
      <p:ext uri="{BB962C8B-B14F-4D97-AF65-F5344CB8AC3E}">
        <p14:creationId xmlns:p14="http://schemas.microsoft.com/office/powerpoint/2010/main" val="17797860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Taken from University of Cambridge , Study Skills</a:t>
            </a:r>
          </a:p>
          <a:p>
            <a:endParaRPr lang="en-GB" dirty="0"/>
          </a:p>
          <a:p>
            <a:r>
              <a:rPr lang="en-GB" dirty="0"/>
              <a:t>It has many benefits at both a personal and professional level and can help you focus on planning for future experiences.</a:t>
            </a:r>
          </a:p>
          <a:p>
            <a:endParaRPr lang="en-GB" dirty="0"/>
          </a:p>
          <a:p>
            <a:r>
              <a:rPr lang="en-GB" dirty="0"/>
              <a:t>1. Allows you to look at the bigger picture – e.g. within studying or professionally we can become too focused – RP allows you to think about your goals and your plans for the future</a:t>
            </a:r>
          </a:p>
          <a:p>
            <a:r>
              <a:rPr lang="en-GB" dirty="0"/>
              <a:t>2. Identifies areas of improvement/development – in the workplace it can give you the opportunity to think upon areas that you can work upon as well as well as what you are doing well.</a:t>
            </a:r>
          </a:p>
          <a:p>
            <a:r>
              <a:rPr lang="en-GB" dirty="0"/>
              <a:t>3. Be more creative and try new things – easy to get stuck in a rut and it can be helpful to think about what you are doing and why you are doing it. This can spark new ideas from different perspective.</a:t>
            </a:r>
          </a:p>
          <a:p>
            <a:r>
              <a:rPr lang="en-GB" dirty="0"/>
              <a:t>4. Challenge some assumptions about people and situations – human nature to make assumptions about people and situations. Taking a step back and reflecting can help you challenge those assumptions </a:t>
            </a:r>
          </a:p>
          <a:p>
            <a:r>
              <a:rPr lang="en-GB" dirty="0"/>
              <a:t>5. Key part of emotional intelligence – the ability to understand and remain in control of our emotions. Useful skill to have for your own well being and working with others.</a:t>
            </a:r>
          </a:p>
          <a:p>
            <a:r>
              <a:rPr lang="en-GB" dirty="0"/>
              <a:t>6. Helps maintain a healthy work/life balance – offers a defined process for thinking through things. Learn from them and move on rather than dwelling on what happened.</a:t>
            </a:r>
          </a:p>
          <a:p>
            <a:r>
              <a:rPr lang="en-GB" dirty="0"/>
              <a:t>7. Issues of self talk – little voice in head which reminds us of all the things we could have done better. Reflecting on an experience can help put this voice to use as we learn from what we have done and move on</a:t>
            </a:r>
          </a:p>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20</a:t>
            </a:fld>
            <a:endParaRPr lang="en-GB"/>
          </a:p>
        </p:txBody>
      </p:sp>
    </p:spTree>
    <p:extLst>
      <p:ext uri="{BB962C8B-B14F-4D97-AF65-F5344CB8AC3E}">
        <p14:creationId xmlns:p14="http://schemas.microsoft.com/office/powerpoint/2010/main" val="13221187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you know what reflection is and its benefits – how do you actually do it?</a:t>
            </a:r>
          </a:p>
          <a:p>
            <a:r>
              <a:rPr lang="en-GB" dirty="0"/>
              <a:t>Hard to know where to start process if you are not use it. In your academic work you are expected to refer to theories, models etc.</a:t>
            </a:r>
          </a:p>
          <a:p>
            <a:endParaRPr lang="en-GB" dirty="0"/>
          </a:p>
          <a:p>
            <a:r>
              <a:rPr lang="en-GB" dirty="0"/>
              <a:t>Not one clear way of doing it – you have to find what works for you – it’s a personal process and journey</a:t>
            </a:r>
          </a:p>
          <a:p>
            <a:endParaRPr lang="en-GB" dirty="0"/>
          </a:p>
          <a:p>
            <a:r>
              <a:rPr lang="en-GB" dirty="0"/>
              <a:t>Speak out loud</a:t>
            </a:r>
          </a:p>
          <a:p>
            <a:r>
              <a:rPr lang="en-GB" dirty="0"/>
              <a:t>Write it  down</a:t>
            </a:r>
          </a:p>
          <a:p>
            <a:r>
              <a:rPr lang="en-GB" b="1" dirty="0"/>
              <a:t>But </a:t>
            </a:r>
          </a:p>
          <a:p>
            <a:r>
              <a:rPr lang="en-GB" dirty="0"/>
              <a:t>Do it regularly – get into a habit</a:t>
            </a:r>
          </a:p>
          <a:p>
            <a:endParaRPr lang="en-GB" dirty="0"/>
          </a:p>
          <a:p>
            <a:r>
              <a:rPr lang="en-GB" dirty="0"/>
              <a:t>Start with the basics</a:t>
            </a:r>
          </a:p>
          <a:p>
            <a:r>
              <a:rPr lang="en-GB" dirty="0"/>
              <a:t>Think of a situation that you want to reflect on and then ask yourself these questions</a:t>
            </a:r>
          </a:p>
        </p:txBody>
      </p:sp>
      <p:sp>
        <p:nvSpPr>
          <p:cNvPr id="4" name="Slide Number Placeholder 3"/>
          <p:cNvSpPr>
            <a:spLocks noGrp="1"/>
          </p:cNvSpPr>
          <p:nvPr>
            <p:ph type="sldNum" sz="quarter" idx="5"/>
          </p:nvPr>
        </p:nvSpPr>
        <p:spPr/>
        <p:txBody>
          <a:bodyPr/>
          <a:lstStyle/>
          <a:p>
            <a:fld id="{AE9A0E93-3C3A-4EFD-8771-40EFB653E409}" type="slidenum">
              <a:rPr lang="en-GB" smtClean="0"/>
              <a:t>21</a:t>
            </a:fld>
            <a:endParaRPr lang="en-GB"/>
          </a:p>
        </p:txBody>
      </p:sp>
    </p:spTree>
    <p:extLst>
      <p:ext uri="{BB962C8B-B14F-4D97-AF65-F5344CB8AC3E}">
        <p14:creationId xmlns:p14="http://schemas.microsoft.com/office/powerpoint/2010/main" val="5642889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different reflective models available to you for the assignment  - so let’s look at a few of the best known ones</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34631185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228600" indent="-228600">
              <a:buAutoNum type="arabicPeriod"/>
            </a:pPr>
            <a:r>
              <a:rPr lang="en-GB" b="1" dirty="0"/>
              <a:t>ERA Cycle </a:t>
            </a:r>
            <a:r>
              <a:rPr lang="en-GB" dirty="0"/>
              <a:t>– most simple model – 3 stages  (</a:t>
            </a:r>
            <a:r>
              <a:rPr lang="en-GB" b="0" i="0" dirty="0">
                <a:solidFill>
                  <a:srgbClr val="333333"/>
                </a:solidFill>
                <a:effectLst/>
                <a:latin typeface="Arial" panose="020B0604020202020204" pitchFamily="34" charset="0"/>
              </a:rPr>
              <a:t>Jasper, M. (2013). Beginning Reflective Practice. Andover: Cengage Learning)</a:t>
            </a:r>
            <a:endParaRPr lang="en-GB" dirty="0"/>
          </a:p>
          <a:p>
            <a:pPr marL="0" indent="0">
              <a:buNone/>
            </a:pPr>
            <a:r>
              <a:rPr lang="en-GB" dirty="0"/>
              <a:t>EXPERIENCE – start with an experience work/personal, positive/negative, some thing new to us/been through before</a:t>
            </a:r>
          </a:p>
          <a:p>
            <a:pPr marL="0" indent="0">
              <a:buNone/>
            </a:pPr>
            <a:r>
              <a:rPr lang="en-GB" dirty="0"/>
              <a:t>REFLECTION – reflect on what happened – think through the experience, examine feelings, and decide on next step</a:t>
            </a:r>
          </a:p>
          <a:p>
            <a:pPr marL="0" indent="0">
              <a:buNone/>
            </a:pPr>
            <a:r>
              <a:rPr lang="en-GB" dirty="0"/>
              <a:t>ACTION – what we will do as a result of an experience will be different depending on the individual. This action will result in another experience and the cycle will continue.</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23</a:t>
            </a:fld>
            <a:endParaRPr lang="en-GB"/>
          </a:p>
        </p:txBody>
      </p:sp>
    </p:spTree>
    <p:extLst>
      <p:ext uri="{BB962C8B-B14F-4D97-AF65-F5344CB8AC3E}">
        <p14:creationId xmlns:p14="http://schemas.microsoft.com/office/powerpoint/2010/main" val="8754127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Driscoll’s model</a:t>
            </a:r>
          </a:p>
          <a:p>
            <a:r>
              <a:rPr lang="en-GB" dirty="0"/>
              <a:t>Developed in mid 1990’s – he based his theory on the 3 ‘what’s questions asked by Terry BORTON in his 1970’s reflective model</a:t>
            </a:r>
          </a:p>
          <a:p>
            <a:r>
              <a:rPr lang="en-GB" dirty="0"/>
              <a:t>WHAT?</a:t>
            </a:r>
          </a:p>
          <a:p>
            <a:r>
              <a:rPr lang="en-GB" dirty="0"/>
              <a:t>SO WHAT?</a:t>
            </a:r>
          </a:p>
          <a:p>
            <a:r>
              <a:rPr lang="en-GB" dirty="0"/>
              <a:t>NOW WHAT?</a:t>
            </a:r>
          </a:p>
          <a:p>
            <a:endParaRPr lang="en-GB" dirty="0"/>
          </a:p>
          <a:p>
            <a:r>
              <a:rPr lang="en-GB" dirty="0"/>
              <a:t>By asking these 3 simple questions we can analyse and learn from our experiences.</a:t>
            </a:r>
          </a:p>
          <a:p>
            <a:r>
              <a:rPr lang="en-GB" dirty="0"/>
              <a:t>1</a:t>
            </a:r>
            <a:r>
              <a:rPr lang="en-GB" baseline="30000" dirty="0"/>
              <a:t>st</a:t>
            </a:r>
            <a:r>
              <a:rPr lang="en-GB" dirty="0"/>
              <a:t> describe the situation/experience – set in context</a:t>
            </a:r>
          </a:p>
          <a:p>
            <a:r>
              <a:rPr lang="en-GB" dirty="0"/>
              <a:t>2</a:t>
            </a:r>
            <a:r>
              <a:rPr lang="en-GB" baseline="30000" dirty="0"/>
              <a:t>nd</a:t>
            </a:r>
            <a:r>
              <a:rPr lang="en-GB" dirty="0"/>
              <a:t> Reflect on experience by asking ‘SO WHAT?’ – what did we learn as a result of the experience</a:t>
            </a:r>
          </a:p>
          <a:p>
            <a:r>
              <a:rPr lang="en-GB" dirty="0"/>
              <a:t>3</a:t>
            </a:r>
            <a:r>
              <a:rPr lang="en-GB" baseline="30000" dirty="0"/>
              <a:t>rd</a:t>
            </a:r>
            <a:r>
              <a:rPr lang="en-GB" dirty="0"/>
              <a:t> think of action we will take as a result of the reflection – will we change a behaviour, try something new or carry on as a we are</a:t>
            </a:r>
          </a:p>
          <a:p>
            <a:endParaRPr lang="en-GB" dirty="0"/>
          </a:p>
          <a:p>
            <a:r>
              <a:rPr lang="en-GB" dirty="0"/>
              <a:t>Don’t forget there may not be any changes as a result and we may feel it was ok and went well – this is equally as valid an outcome so don’t worry</a:t>
            </a:r>
          </a:p>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24</a:t>
            </a:fld>
            <a:endParaRPr lang="en-GB"/>
          </a:p>
        </p:txBody>
      </p:sp>
    </p:spTree>
    <p:extLst>
      <p:ext uri="{BB962C8B-B14F-4D97-AF65-F5344CB8AC3E}">
        <p14:creationId xmlns:p14="http://schemas.microsoft.com/office/powerpoint/2010/main" val="13041498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3. Kolb’s Experiential Learning Cycle</a:t>
            </a:r>
          </a:p>
          <a:p>
            <a:endParaRPr lang="en-GB" dirty="0"/>
          </a:p>
          <a:p>
            <a:r>
              <a:rPr lang="en-GB" dirty="0"/>
              <a:t>Kolb’s model 1984 takes things a step further. Based on theories about how people learn this model centres on the concept of developing understanding through actual experiences and contains 4 stages</a:t>
            </a:r>
          </a:p>
          <a:p>
            <a:pPr marL="228600" indent="-228600">
              <a:buAutoNum type="arabicPeriod"/>
            </a:pPr>
            <a:r>
              <a:rPr lang="en-GB" dirty="0"/>
              <a:t>Concrete experience</a:t>
            </a:r>
          </a:p>
          <a:p>
            <a:pPr marL="228600" indent="-228600">
              <a:buAutoNum type="arabicPeriod"/>
            </a:pPr>
            <a:r>
              <a:rPr lang="en-GB" dirty="0"/>
              <a:t>Reflective observation</a:t>
            </a:r>
          </a:p>
          <a:p>
            <a:pPr marL="228600" indent="-228600">
              <a:buAutoNum type="arabicPeriod"/>
            </a:pPr>
            <a:r>
              <a:rPr lang="en-GB" dirty="0"/>
              <a:t>Abstract conceptualization</a:t>
            </a:r>
          </a:p>
          <a:p>
            <a:pPr marL="228600" indent="-228600">
              <a:buAutoNum type="arabicPeriod"/>
            </a:pPr>
            <a:r>
              <a:rPr lang="en-GB" dirty="0"/>
              <a:t>Active experimentation</a:t>
            </a:r>
          </a:p>
          <a:p>
            <a:pPr marL="0" indent="0">
              <a:buNone/>
            </a:pPr>
            <a:endParaRPr lang="en-GB" dirty="0"/>
          </a:p>
          <a:p>
            <a:pPr marL="0" indent="0">
              <a:buNone/>
            </a:pPr>
            <a:r>
              <a:rPr lang="en-GB" dirty="0"/>
              <a:t>Kolb argues that we start with an experience, then we reflect on it and note anything about it which we haven’t come across before</a:t>
            </a:r>
          </a:p>
          <a:p>
            <a:pPr marL="0" indent="0">
              <a:buNone/>
            </a:pPr>
            <a:r>
              <a:rPr lang="en-GB" dirty="0"/>
              <a:t>Then we start develop new ideas as a result</a:t>
            </a:r>
          </a:p>
          <a:p>
            <a:pPr marL="0" indent="0">
              <a:buNone/>
            </a:pPr>
            <a:r>
              <a:rPr lang="en-GB" dirty="0"/>
              <a:t>Final stage involves us in applying our new ideas to different situations</a:t>
            </a:r>
          </a:p>
          <a:p>
            <a:pPr marL="0" indent="0">
              <a:buNone/>
            </a:pPr>
            <a:r>
              <a:rPr lang="en-GB" dirty="0"/>
              <a:t>This demonstrates learning as a direct result of our experiences and reflection</a:t>
            </a:r>
          </a:p>
          <a:p>
            <a:pPr marL="0" indent="0">
              <a:buNone/>
            </a:pPr>
            <a:endParaRPr lang="en-GB" dirty="0"/>
          </a:p>
          <a:p>
            <a:pPr marL="0" indent="0">
              <a:buNone/>
            </a:pPr>
            <a:r>
              <a:rPr lang="en-GB" b="0" i="1" dirty="0">
                <a:solidFill>
                  <a:srgbClr val="333333"/>
                </a:solidFill>
                <a:effectLst/>
                <a:latin typeface="Arial" panose="020B0604020202020204" pitchFamily="34" charset="0"/>
              </a:rPr>
              <a:t>Kolb, D. (1984) Experiential Learning: Experience as the Source of Learning and Development. Upper Saddle River: Prentice Hall</a:t>
            </a:r>
            <a:endParaRPr lang="en-GB" i="1" dirty="0"/>
          </a:p>
          <a:p>
            <a:pPr marL="0" indent="0">
              <a:buNone/>
            </a:pPr>
            <a:endParaRPr lang="en-GB" dirty="0"/>
          </a:p>
          <a:p>
            <a:pPr marL="0" indent="0">
              <a:buNone/>
            </a:pPr>
            <a:r>
              <a:rPr lang="en-GB" b="1" u="sng" dirty="0"/>
              <a:t>4. Gibbs Reflective Cycle</a:t>
            </a:r>
          </a:p>
          <a:p>
            <a:pPr marL="0" indent="0">
              <a:buNone/>
            </a:pPr>
            <a:r>
              <a:rPr lang="en-GB" dirty="0"/>
              <a:t>Builds on the other three models and adds more stages. It’s a more complex model but you may find having those extra stages may help you or guide you better.</a:t>
            </a:r>
          </a:p>
          <a:p>
            <a:pPr marL="0" indent="0">
              <a:buNone/>
            </a:pPr>
            <a:r>
              <a:rPr lang="en-GB" dirty="0"/>
              <a:t>6 stages:</a:t>
            </a:r>
          </a:p>
          <a:p>
            <a:pPr marL="685800" lvl="1" indent="-228600">
              <a:buFont typeface="+mj-lt"/>
              <a:buAutoNum type="arabicPeriod"/>
            </a:pPr>
            <a:r>
              <a:rPr lang="en-GB" dirty="0"/>
              <a:t>Description</a:t>
            </a:r>
          </a:p>
          <a:p>
            <a:pPr marL="685800" lvl="1" indent="-228600">
              <a:buFont typeface="+mj-lt"/>
              <a:buAutoNum type="arabicPeriod"/>
            </a:pPr>
            <a:r>
              <a:rPr lang="en-GB" dirty="0"/>
              <a:t>Feelings</a:t>
            </a:r>
          </a:p>
          <a:p>
            <a:pPr marL="685800" lvl="1" indent="-228600">
              <a:buFont typeface="+mj-lt"/>
              <a:buAutoNum type="arabicPeriod"/>
            </a:pPr>
            <a:r>
              <a:rPr lang="en-GB" dirty="0"/>
              <a:t>Evaluation</a:t>
            </a:r>
          </a:p>
          <a:p>
            <a:pPr marL="685800" lvl="1" indent="-228600">
              <a:buFont typeface="+mj-lt"/>
              <a:buAutoNum type="arabicPeriod"/>
            </a:pPr>
            <a:r>
              <a:rPr lang="en-GB" dirty="0"/>
              <a:t>Analysis</a:t>
            </a:r>
          </a:p>
          <a:p>
            <a:pPr marL="685800" lvl="1" indent="-228600">
              <a:buFont typeface="+mj-lt"/>
              <a:buAutoNum type="arabicPeriod"/>
            </a:pPr>
            <a:r>
              <a:rPr lang="en-GB" dirty="0"/>
              <a:t>Conclusion</a:t>
            </a:r>
          </a:p>
          <a:p>
            <a:pPr marL="685800" lvl="1" indent="-228600">
              <a:buFont typeface="+mj-lt"/>
              <a:buAutoNum type="arabicPeriod"/>
            </a:pPr>
            <a:r>
              <a:rPr lang="en-GB" dirty="0"/>
              <a:t>Action plan</a:t>
            </a:r>
          </a:p>
          <a:p>
            <a:pPr marL="0" indent="0">
              <a:buNone/>
            </a:pPr>
            <a:r>
              <a:rPr lang="en-GB" dirty="0"/>
              <a:t>Starts with the experience – then encourages us to focus on our feelings around the experience both during and after.</a:t>
            </a:r>
          </a:p>
          <a:p>
            <a:pPr marL="0" indent="0">
              <a:buNone/>
            </a:pPr>
            <a:r>
              <a:rPr lang="en-GB" dirty="0"/>
              <a:t>Next step is evaluating the experience – what was good/bad from our point of view</a:t>
            </a:r>
          </a:p>
          <a:p>
            <a:pPr marL="0" indent="0">
              <a:buNone/>
            </a:pPr>
            <a:r>
              <a:rPr lang="en-GB" dirty="0"/>
              <a:t>We can the use this evaluation to analyse the situation to make sense.</a:t>
            </a:r>
          </a:p>
          <a:p>
            <a:pPr marL="0" indent="0">
              <a:buNone/>
            </a:pPr>
            <a:r>
              <a:rPr lang="en-GB" dirty="0"/>
              <a:t>This analysis results in a conclusion about what other actions if any we would take to reach a different outcome.</a:t>
            </a:r>
          </a:p>
          <a:p>
            <a:pPr marL="0" indent="0">
              <a:buNone/>
            </a:pPr>
            <a:r>
              <a:rPr lang="en-GB" dirty="0"/>
              <a:t>Final stage involves building an action plan of steps to take next time we find ourselves in similar situation</a:t>
            </a:r>
          </a:p>
          <a:p>
            <a:pPr marL="0" indent="0">
              <a:buNone/>
            </a:pPr>
            <a:endParaRPr lang="en-GB" dirty="0"/>
          </a:p>
          <a:p>
            <a:pPr marL="0" indent="0">
              <a:buNone/>
            </a:pPr>
            <a:r>
              <a:rPr lang="en-GB" b="0" i="1" dirty="0">
                <a:solidFill>
                  <a:srgbClr val="333333"/>
                </a:solidFill>
                <a:effectLst/>
                <a:latin typeface="Arial" panose="020B0604020202020204" pitchFamily="34" charset="0"/>
              </a:rPr>
              <a:t>Gibbs, G. (1998) Learning by Doing: A Guide to Teaching and Learning Methods. Oxford: Further Education Unit, Oxford </a:t>
            </a:r>
            <a:r>
              <a:rPr lang="en-GB" b="0" i="1" dirty="0" err="1">
                <a:solidFill>
                  <a:srgbClr val="333333"/>
                </a:solidFill>
                <a:effectLst/>
                <a:latin typeface="Arial" panose="020B0604020202020204" pitchFamily="34" charset="0"/>
              </a:rPr>
              <a:t>Polytechic</a:t>
            </a:r>
            <a:endParaRPr lang="en-GB" i="1" dirty="0"/>
          </a:p>
          <a:p>
            <a:pPr marL="0" indent="0">
              <a:buNone/>
            </a:pPr>
            <a:endParaRPr lang="en-GB" dirty="0"/>
          </a:p>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25</a:t>
            </a:fld>
            <a:endParaRPr lang="en-GB"/>
          </a:p>
        </p:txBody>
      </p:sp>
    </p:spTree>
    <p:extLst>
      <p:ext uri="{BB962C8B-B14F-4D97-AF65-F5344CB8AC3E}">
        <p14:creationId xmlns:p14="http://schemas.microsoft.com/office/powerpoint/2010/main" val="30617928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University of Cambridge</a:t>
            </a:r>
          </a:p>
        </p:txBody>
      </p:sp>
      <p:sp>
        <p:nvSpPr>
          <p:cNvPr id="4" name="Slide Number Placeholder 3"/>
          <p:cNvSpPr>
            <a:spLocks noGrp="1"/>
          </p:cNvSpPr>
          <p:nvPr>
            <p:ph type="sldNum" sz="quarter" idx="5"/>
          </p:nvPr>
        </p:nvSpPr>
        <p:spPr/>
        <p:txBody>
          <a:bodyPr/>
          <a:lstStyle/>
          <a:p>
            <a:fld id="{AE9A0E93-3C3A-4EFD-8771-40EFB653E409}" type="slidenum">
              <a:rPr lang="en-GB" smtClean="0"/>
              <a:t>26</a:t>
            </a:fld>
            <a:endParaRPr lang="en-GB"/>
          </a:p>
        </p:txBody>
      </p:sp>
    </p:spTree>
    <p:extLst>
      <p:ext uri="{BB962C8B-B14F-4D97-AF65-F5344CB8AC3E}">
        <p14:creationId xmlns:p14="http://schemas.microsoft.com/office/powerpoint/2010/main" val="10638152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28</a:t>
            </a:fld>
            <a:endParaRPr lang="en-GB"/>
          </a:p>
        </p:txBody>
      </p:sp>
    </p:spTree>
    <p:extLst>
      <p:ext uri="{BB962C8B-B14F-4D97-AF65-F5344CB8AC3E}">
        <p14:creationId xmlns:p14="http://schemas.microsoft.com/office/powerpoint/2010/main" val="1860481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31</a:t>
            </a:fld>
            <a:endParaRPr lang="en-GB"/>
          </a:p>
        </p:txBody>
      </p:sp>
    </p:spTree>
    <p:extLst>
      <p:ext uri="{BB962C8B-B14F-4D97-AF65-F5344CB8AC3E}">
        <p14:creationId xmlns:p14="http://schemas.microsoft.com/office/powerpoint/2010/main" val="33973329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32</a:t>
            </a:fld>
            <a:endParaRPr lang="en-GB"/>
          </a:p>
        </p:txBody>
      </p:sp>
    </p:spTree>
    <p:extLst>
      <p:ext uri="{BB962C8B-B14F-4D97-AF65-F5344CB8AC3E}">
        <p14:creationId xmlns:p14="http://schemas.microsoft.com/office/powerpoint/2010/main" val="1860481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When we are effective at reflective practice – what do you think we have been doing right?</a:t>
            </a:r>
          </a:p>
        </p:txBody>
      </p:sp>
      <p:sp>
        <p:nvSpPr>
          <p:cNvPr id="4" name="Slide Number Placeholder 3"/>
          <p:cNvSpPr>
            <a:spLocks noGrp="1"/>
          </p:cNvSpPr>
          <p:nvPr>
            <p:ph type="sldNum" sz="quarter" idx="5"/>
          </p:nvPr>
        </p:nvSpPr>
        <p:spPr/>
        <p:txBody>
          <a:bodyPr/>
          <a:lstStyle/>
          <a:p>
            <a:fld id="{AE9A0E93-3C3A-4EFD-8771-40EFB653E409}" type="slidenum">
              <a:rPr lang="en-GB" smtClean="0"/>
              <a:t>34</a:t>
            </a:fld>
            <a:endParaRPr lang="en-GB"/>
          </a:p>
        </p:txBody>
      </p:sp>
    </p:spTree>
    <p:extLst>
      <p:ext uri="{BB962C8B-B14F-4D97-AF65-F5344CB8AC3E}">
        <p14:creationId xmlns:p14="http://schemas.microsoft.com/office/powerpoint/2010/main" val="40819080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important to demonstrate critical thinking within your assignment – although it doesn’t specifically ask for it , you undertake that element of critical thinking in your reflection</a:t>
            </a:r>
          </a:p>
        </p:txBody>
      </p:sp>
      <p:sp>
        <p:nvSpPr>
          <p:cNvPr id="4" name="Slide Number Placeholder 3"/>
          <p:cNvSpPr>
            <a:spLocks noGrp="1"/>
          </p:cNvSpPr>
          <p:nvPr>
            <p:ph type="sldNum" sz="quarter" idx="5"/>
          </p:nvPr>
        </p:nvSpPr>
        <p:spPr/>
        <p:txBody>
          <a:bodyPr/>
          <a:lstStyle/>
          <a:p>
            <a:fld id="{D2EC847A-7DAE-4150-8492-BD754CE2926B}" type="slidenum">
              <a:rPr lang="en-GB" smtClean="0"/>
              <a:t>35</a:t>
            </a:fld>
            <a:endParaRPr lang="en-GB"/>
          </a:p>
        </p:txBody>
      </p:sp>
    </p:spTree>
    <p:extLst>
      <p:ext uri="{BB962C8B-B14F-4D97-AF65-F5344CB8AC3E}">
        <p14:creationId xmlns:p14="http://schemas.microsoft.com/office/powerpoint/2010/main" val="21332604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Resources</a:t>
            </a:r>
          </a:p>
          <a:p>
            <a:r>
              <a:rPr lang="en-GB" dirty="0"/>
              <a:t>Funding</a:t>
            </a:r>
          </a:p>
          <a:p>
            <a:r>
              <a:rPr lang="en-GB" dirty="0"/>
              <a:t>New crime threats etc </a:t>
            </a:r>
            <a:r>
              <a:rPr lang="en-GB" dirty="0" err="1"/>
              <a:t>etc</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36</a:t>
            </a:fld>
            <a:endParaRPr lang="en-GB"/>
          </a:p>
        </p:txBody>
      </p:sp>
    </p:spTree>
    <p:extLst>
      <p:ext uri="{BB962C8B-B14F-4D97-AF65-F5344CB8AC3E}">
        <p14:creationId xmlns:p14="http://schemas.microsoft.com/office/powerpoint/2010/main" val="182904658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Transformational leadership – focus is on changing the person</a:t>
            </a:r>
          </a:p>
          <a:p>
            <a:r>
              <a:rPr lang="en-GB" dirty="0"/>
              <a:t>Transactional leadership – focus on changing actions and results</a:t>
            </a:r>
          </a:p>
          <a:p>
            <a:endParaRPr lang="en-GB" dirty="0"/>
          </a:p>
          <a:p>
            <a:r>
              <a:rPr lang="en-GB" dirty="0"/>
              <a:t>Laissez-faire – demonstrates a hands off approach to leadership</a:t>
            </a:r>
          </a:p>
          <a:p>
            <a:r>
              <a:rPr lang="en-GB" dirty="0"/>
              <a:t>Bureaucratic – focuses on rules and procedures</a:t>
            </a:r>
          </a:p>
          <a:p>
            <a:r>
              <a:rPr lang="en-GB" dirty="0"/>
              <a:t>Democratic focuses on encouraging other peoples views and opinions</a:t>
            </a:r>
          </a:p>
          <a:p>
            <a:endParaRPr lang="en-GB" dirty="0"/>
          </a:p>
          <a:p>
            <a:r>
              <a:rPr lang="en-GB" dirty="0"/>
              <a:t>Authoritarian/autocratic – where orders are given on what to do and how to do it</a:t>
            </a:r>
          </a:p>
        </p:txBody>
      </p:sp>
      <p:sp>
        <p:nvSpPr>
          <p:cNvPr id="4" name="Slide Number Placeholder 3"/>
          <p:cNvSpPr>
            <a:spLocks noGrp="1"/>
          </p:cNvSpPr>
          <p:nvPr>
            <p:ph type="sldNum" sz="quarter" idx="5"/>
          </p:nvPr>
        </p:nvSpPr>
        <p:spPr/>
        <p:txBody>
          <a:bodyPr/>
          <a:lstStyle/>
          <a:p>
            <a:fld id="{AE9A0E93-3C3A-4EFD-8771-40EFB653E409}" type="slidenum">
              <a:rPr lang="en-GB" smtClean="0"/>
              <a:t>38</a:t>
            </a:fld>
            <a:endParaRPr lang="en-GB"/>
          </a:p>
        </p:txBody>
      </p:sp>
    </p:spTree>
    <p:extLst>
      <p:ext uri="{BB962C8B-B14F-4D97-AF65-F5344CB8AC3E}">
        <p14:creationId xmlns:p14="http://schemas.microsoft.com/office/powerpoint/2010/main" val="22236513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Just a reminder</a:t>
            </a:r>
          </a:p>
          <a:p>
            <a:endParaRPr lang="en-GB" dirty="0"/>
          </a:p>
          <a:p>
            <a:r>
              <a:rPr lang="en-GB" dirty="0"/>
              <a:t>I will send an email regarding a cut off date for drafts once I know what I am working over Easter</a:t>
            </a:r>
          </a:p>
          <a:p>
            <a:endParaRPr lang="en-GB" dirty="0"/>
          </a:p>
          <a:p>
            <a:r>
              <a:rPr lang="en-GB" dirty="0" err="1"/>
              <a:t>Turniti</a:t>
            </a:r>
            <a:r>
              <a:rPr lang="en-GB" dirty="0"/>
              <a:t> draft submission portal is open for you to check similarity scores</a:t>
            </a:r>
          </a:p>
          <a:p>
            <a:endParaRPr lang="en-GB" dirty="0"/>
          </a:p>
          <a:p>
            <a:r>
              <a:rPr lang="en-GB" dirty="0"/>
              <a:t>You have just short of 10 weeks to submission</a:t>
            </a:r>
          </a:p>
        </p:txBody>
      </p:sp>
      <p:sp>
        <p:nvSpPr>
          <p:cNvPr id="4" name="Slide Number Placeholder 3"/>
          <p:cNvSpPr>
            <a:spLocks noGrp="1"/>
          </p:cNvSpPr>
          <p:nvPr>
            <p:ph type="sldNum" sz="quarter" idx="5"/>
          </p:nvPr>
        </p:nvSpPr>
        <p:spPr/>
        <p:txBody>
          <a:bodyPr/>
          <a:lstStyle/>
          <a:p>
            <a:fld id="{D2EC847A-7DAE-4150-8492-BD754CE2926B}" type="slidenum">
              <a:rPr lang="en-GB" smtClean="0"/>
              <a:t>40</a:t>
            </a:fld>
            <a:endParaRPr lang="en-GB"/>
          </a:p>
        </p:txBody>
      </p:sp>
    </p:spTree>
    <p:extLst>
      <p:ext uri="{BB962C8B-B14F-4D97-AF65-F5344CB8AC3E}">
        <p14:creationId xmlns:p14="http://schemas.microsoft.com/office/powerpoint/2010/main" val="28353128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04/03/2025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04/03/2025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04/03/2025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04/03/2025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04/03/2025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04/03/2025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reflection.ed.ac.uk/reflectors-toolkit/producing-reflections/academic-reflections/structure" TargetMode="External"/><Relationship Id="rId2" Type="http://schemas.openxmlformats.org/officeDocument/2006/relationships/hyperlink" Target="https://www.sheffield.ac.uk/study-skills/research/approaches/synthesise" TargetMode="External"/><Relationship Id="rId1" Type="http://schemas.openxmlformats.org/officeDocument/2006/relationships/slideLayout" Target="../slideLayouts/slideLayout2.xml"/><Relationship Id="rId5" Type="http://schemas.openxmlformats.org/officeDocument/2006/relationships/hyperlink" Target="https://www.salford.ac.uk/sites/default/files/2024-12/Reflective-writing.pdf" TargetMode="External"/><Relationship Id="rId4" Type="http://schemas.openxmlformats.org/officeDocument/2006/relationships/hyperlink" Target="https://libguides.hull.ac.uk/reflectivewriting/essays"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5.tmp"/><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23.xml.rels><?xml version="1.0" encoding="UTF-8" standalone="yes"?>
<Relationships xmlns="http://schemas.openxmlformats.org/package/2006/relationships"><Relationship Id="rId3" Type="http://schemas.openxmlformats.org/officeDocument/2006/relationships/image" Target="../media/image20.tmp"/><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1.tmp"/><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2.tmp"/><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23.tmp"/></Relationships>
</file>

<file path=ppt/slides/_rels/slide26.xml.rels><?xml version="1.0" encoding="UTF-8" standalone="yes"?>
<Relationships xmlns="http://schemas.openxmlformats.org/package/2006/relationships"><Relationship Id="rId3" Type="http://schemas.openxmlformats.org/officeDocument/2006/relationships/image" Target="../media/image24.tmp"/><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7.tmp"/><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28.tmp"/></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7.tmp"/><Relationship Id="rId2" Type="http://schemas.openxmlformats.org/officeDocument/2006/relationships/notesSlide" Target="../notesSlides/notesSlide25.xml"/><Relationship Id="rId1" Type="http://schemas.openxmlformats.org/officeDocument/2006/relationships/slideLayout" Target="../slideLayouts/slideLayout4.xml"/><Relationship Id="rId5" Type="http://schemas.openxmlformats.org/officeDocument/2006/relationships/image" Target="../media/image29.png"/><Relationship Id="rId4" Type="http://schemas.openxmlformats.org/officeDocument/2006/relationships/image" Target="../media/image28.tmp"/></Relationships>
</file>

<file path=ppt/slides/_rels/slide3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waking-giants.com/the-top-6-leadership-styles-and-how-to-find-yours/"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096000" y="2028599"/>
            <a:ext cx="5631185" cy="1661994"/>
          </a:xfrm>
        </p:spPr>
        <p:txBody>
          <a:bodyPr>
            <a:normAutofit fontScale="90000"/>
          </a:bodyPr>
          <a:lstStyle/>
          <a:p>
            <a:br>
              <a:rPr lang="en-GB" b="1" dirty="0">
                <a:solidFill>
                  <a:schemeClr val="bg1"/>
                </a:solidFill>
              </a:rPr>
            </a:br>
            <a:r>
              <a:rPr lang="en-GB" sz="3100" b="1" dirty="0">
                <a:solidFill>
                  <a:srgbClr val="002060"/>
                </a:solidFill>
              </a:rPr>
              <a:t> </a:t>
            </a:r>
            <a:br>
              <a:rPr lang="en-GB" sz="3100" b="1" dirty="0">
                <a:solidFill>
                  <a:srgbClr val="002060"/>
                </a:solidFill>
              </a:rPr>
            </a:br>
            <a:r>
              <a:rPr lang="en-GB" sz="3100" b="1" dirty="0">
                <a:solidFill>
                  <a:srgbClr val="002060"/>
                </a:solidFill>
              </a:rPr>
              <a:t>MSc Policing (Operational &amp; Strategic Leadership)</a:t>
            </a:r>
            <a:br>
              <a:rPr lang="en-GB" sz="3100" b="1" dirty="0">
                <a:solidFill>
                  <a:srgbClr val="002060"/>
                </a:solidFill>
              </a:rPr>
            </a:br>
            <a:r>
              <a:rPr lang="en-GB" sz="3100" b="1" dirty="0">
                <a:solidFill>
                  <a:srgbClr val="002060"/>
                </a:solidFill>
              </a:rPr>
              <a:t>Lesson: Assignment Overview</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464814" y="3505707"/>
            <a:ext cx="5859786" cy="1661993"/>
          </a:xfrm>
          <a:prstGeom prst="rect">
            <a:avLst/>
          </a:prstGeom>
          <a:noFill/>
        </p:spPr>
        <p:txBody>
          <a:bodyPr wrap="square" rtlCol="0">
            <a:spAutoFit/>
          </a:bodyPr>
          <a:lstStyle/>
          <a:p>
            <a:pPr algn="ctr"/>
            <a:r>
              <a:rPr lang="en-GB" sz="2800" b="1" dirty="0">
                <a:solidFill>
                  <a:schemeClr val="bg1"/>
                </a:solidFill>
              </a:rPr>
              <a:t>MSc </a:t>
            </a:r>
            <a:r>
              <a:rPr lang="en-GB" sz="2800" b="1" dirty="0" err="1">
                <a:solidFill>
                  <a:schemeClr val="bg1"/>
                </a:solidFill>
              </a:rPr>
              <a:t>Plismona</a:t>
            </a:r>
            <a:r>
              <a:rPr lang="en-GB" sz="2800" b="1" dirty="0">
                <a:solidFill>
                  <a:schemeClr val="bg1"/>
                </a:solidFill>
              </a:rPr>
              <a:t> (</a:t>
            </a:r>
            <a:r>
              <a:rPr lang="en-GB" sz="2800" b="1" dirty="0" err="1">
                <a:solidFill>
                  <a:schemeClr val="bg1"/>
                </a:solidFill>
              </a:rPr>
              <a:t>Arweinydd</a:t>
            </a:r>
            <a:r>
              <a:rPr lang="en-GB" sz="2800" b="1" dirty="0">
                <a:solidFill>
                  <a:schemeClr val="bg1"/>
                </a:solidFill>
              </a:rPr>
              <a:t> </a:t>
            </a:r>
            <a:r>
              <a:rPr lang="en-GB" sz="2800" b="1" dirty="0" err="1">
                <a:solidFill>
                  <a:schemeClr val="bg1"/>
                </a:solidFill>
              </a:rPr>
              <a:t>Weithredol</a:t>
            </a:r>
            <a:r>
              <a:rPr lang="en-GB" sz="2800" b="1" dirty="0">
                <a:solidFill>
                  <a:schemeClr val="bg1"/>
                </a:solidFill>
              </a:rPr>
              <a:t> a </a:t>
            </a:r>
            <a:r>
              <a:rPr lang="en-GB" sz="2800" b="1" dirty="0" err="1">
                <a:solidFill>
                  <a:schemeClr val="bg1"/>
                </a:solidFill>
              </a:rPr>
              <a:t>Strategol</a:t>
            </a:r>
            <a:r>
              <a:rPr lang="en-GB" sz="2800" b="1" dirty="0">
                <a:solidFill>
                  <a:schemeClr val="bg1"/>
                </a:solidFill>
              </a:rPr>
              <a:t>)</a:t>
            </a:r>
          </a:p>
          <a:p>
            <a:pPr algn="ctr"/>
            <a:r>
              <a:rPr lang="en-GB" sz="2800" b="1" dirty="0" err="1">
                <a:solidFill>
                  <a:schemeClr val="bg1"/>
                </a:solidFill>
              </a:rPr>
              <a:t>Gwers</a:t>
            </a:r>
            <a:r>
              <a:rPr lang="en-GB" sz="2800" b="1" dirty="0">
                <a:solidFill>
                  <a:schemeClr val="bg1"/>
                </a:solidFill>
              </a:rPr>
              <a:t>: </a:t>
            </a:r>
            <a:r>
              <a:rPr lang="en-GB" sz="2800" b="1" dirty="0" err="1">
                <a:solidFill>
                  <a:schemeClr val="bg1"/>
                </a:solidFill>
              </a:rPr>
              <a:t>Trosolwg</a:t>
            </a:r>
            <a:r>
              <a:rPr lang="en-GB" sz="2800" b="1" dirty="0">
                <a:solidFill>
                  <a:schemeClr val="bg1"/>
                </a:solidFill>
              </a:rPr>
              <a:t> </a:t>
            </a:r>
            <a:r>
              <a:rPr lang="en-GB" sz="2800" b="1" dirty="0" err="1">
                <a:solidFill>
                  <a:schemeClr val="bg1"/>
                </a:solidFill>
              </a:rPr>
              <a:t>Aseiniad</a:t>
            </a:r>
            <a:endParaRPr lang="en-GB" sz="2800" b="1" dirty="0">
              <a:solidFill>
                <a:schemeClr val="bg1"/>
              </a:solidFill>
            </a:endParaRP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a:bodyPr>
          <a:lstStyle/>
          <a:p>
            <a:r>
              <a:rPr lang="en-GB" dirty="0"/>
              <a:t>Understand the requirements of the assignment</a:t>
            </a:r>
          </a:p>
          <a:p>
            <a:r>
              <a:rPr lang="en-GB" dirty="0"/>
              <a:t>Reflection &amp; reflective models</a:t>
            </a:r>
          </a:p>
          <a:p>
            <a:r>
              <a:rPr lang="en-GB" dirty="0"/>
              <a:t>Examples</a:t>
            </a:r>
          </a:p>
          <a:p>
            <a:r>
              <a:rPr lang="en-GB" dirty="0"/>
              <a:t>Leadership styles/theory</a:t>
            </a:r>
          </a:p>
          <a:p>
            <a:pPr marL="0" indent="0">
              <a:buNone/>
            </a:pPr>
            <a:endParaRPr lang="en-GB" dirty="0"/>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2"/>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113F1-E99E-1E3F-0414-9F73597CB522}"/>
              </a:ext>
            </a:extLst>
          </p:cNvPr>
          <p:cNvSpPr>
            <a:spLocks noGrp="1"/>
          </p:cNvSpPr>
          <p:nvPr>
            <p:ph type="title"/>
          </p:nvPr>
        </p:nvSpPr>
        <p:spPr>
          <a:solidFill>
            <a:srgbClr val="002060"/>
          </a:solidFill>
        </p:spPr>
        <p:txBody>
          <a:bodyPr/>
          <a:lstStyle/>
          <a:p>
            <a:r>
              <a:rPr lang="en-GB" dirty="0">
                <a:solidFill>
                  <a:schemeClr val="bg1"/>
                </a:solidFill>
              </a:rPr>
              <a:t>Module Assignment:</a:t>
            </a:r>
          </a:p>
        </p:txBody>
      </p:sp>
      <p:sp>
        <p:nvSpPr>
          <p:cNvPr id="3" name="Content Placeholder 2">
            <a:extLst>
              <a:ext uri="{FF2B5EF4-FFF2-40B4-BE49-F238E27FC236}">
                <a16:creationId xmlns:a16="http://schemas.microsoft.com/office/drawing/2014/main" id="{444463F3-3EB5-B9BD-69DC-0F17E9796C94}"/>
              </a:ext>
            </a:extLst>
          </p:cNvPr>
          <p:cNvSpPr>
            <a:spLocks noGrp="1"/>
          </p:cNvSpPr>
          <p:nvPr>
            <p:ph idx="1"/>
          </p:nvPr>
        </p:nvSpPr>
        <p:spPr/>
        <p:txBody>
          <a:bodyPr vert="horz" lIns="91440" tIns="45720" rIns="91440" bIns="45720" rtlCol="0" anchor="t">
            <a:noAutofit/>
          </a:bodyPr>
          <a:lstStyle/>
          <a:p>
            <a:pPr marL="0" indent="0" algn="ctr">
              <a:buNone/>
            </a:pPr>
            <a:r>
              <a:rPr lang="en-GB" sz="2000" b="1" dirty="0">
                <a:latin typeface="Arial"/>
                <a:cs typeface="Arial"/>
              </a:rPr>
              <a:t>You are required to write a 5000-word reflective report on the many and varied challenges of operational leadership in policing.</a:t>
            </a:r>
          </a:p>
          <a:p>
            <a:pPr marL="0" indent="0" algn="ctr">
              <a:buNone/>
            </a:pPr>
            <a:endParaRPr lang="en-GB" sz="2000" b="1" dirty="0">
              <a:latin typeface="Arial" panose="020B0604020202020204" pitchFamily="34" charset="0"/>
              <a:cs typeface="Arial" panose="020B0604020202020204" pitchFamily="34" charset="0"/>
            </a:endParaRPr>
          </a:p>
          <a:p>
            <a:r>
              <a:rPr lang="en-GB" sz="2000" i="1" dirty="0">
                <a:latin typeface="Arial"/>
                <a:cs typeface="Arial"/>
              </a:rPr>
              <a:t>You may choose a leadership issue of your choice where you will describe how theories of leadership link to practice on the ground from a personal perspective (first person narrative is therefore allowed).</a:t>
            </a:r>
          </a:p>
          <a:p>
            <a:r>
              <a:rPr lang="en-GB" sz="2000" i="1" dirty="0">
                <a:latin typeface="Arial"/>
                <a:cs typeface="Arial"/>
              </a:rPr>
              <a:t>You are required to critically reflect upon your own experiences and the </a:t>
            </a:r>
            <a:r>
              <a:rPr lang="en-GB" sz="2000" i="1">
                <a:latin typeface="Arial"/>
                <a:cs typeface="Arial"/>
              </a:rPr>
              <a:t>challenges you faced</a:t>
            </a:r>
            <a:endParaRPr lang="en-GB" sz="2000" i="1" dirty="0">
              <a:latin typeface="Arial"/>
              <a:cs typeface="Arial"/>
            </a:endParaRPr>
          </a:p>
          <a:p>
            <a:r>
              <a:rPr lang="en-GB" sz="2000" i="1" dirty="0">
                <a:latin typeface="Arial"/>
                <a:cs typeface="Arial"/>
              </a:rPr>
              <a:t>You will ensure that the reflective report is underpinned with academic theory and sources, together with Reflective model(s) of your choice.</a:t>
            </a:r>
            <a:endParaRPr lang="en-GB" sz="2000" dirty="0"/>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628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D3E47-A121-FF5E-735F-7F1429C308E9}"/>
              </a:ext>
            </a:extLst>
          </p:cNvPr>
          <p:cNvSpPr>
            <a:spLocks noGrp="1"/>
          </p:cNvSpPr>
          <p:nvPr>
            <p:ph type="title"/>
          </p:nvPr>
        </p:nvSpPr>
        <p:spPr>
          <a:solidFill>
            <a:srgbClr val="002060"/>
          </a:solidFill>
        </p:spPr>
        <p:txBody>
          <a:bodyPr/>
          <a:lstStyle/>
          <a:p>
            <a:r>
              <a:rPr lang="en-GB" dirty="0">
                <a:solidFill>
                  <a:schemeClr val="bg1"/>
                </a:solidFill>
              </a:rPr>
              <a:t>Submission date</a:t>
            </a:r>
          </a:p>
        </p:txBody>
      </p:sp>
      <p:sp>
        <p:nvSpPr>
          <p:cNvPr id="3" name="Content Placeholder 2">
            <a:extLst>
              <a:ext uri="{FF2B5EF4-FFF2-40B4-BE49-F238E27FC236}">
                <a16:creationId xmlns:a16="http://schemas.microsoft.com/office/drawing/2014/main" id="{3715DF37-3C0B-7BBC-3157-C72119A5D094}"/>
              </a:ext>
            </a:extLst>
          </p:cNvPr>
          <p:cNvSpPr>
            <a:spLocks noGrp="1"/>
          </p:cNvSpPr>
          <p:nvPr>
            <p:ph sz="half" idx="1"/>
          </p:nvPr>
        </p:nvSpPr>
        <p:spPr>
          <a:solidFill>
            <a:schemeClr val="bg1"/>
          </a:solidFill>
          <a:ln>
            <a:solidFill>
              <a:srgbClr val="FF0000"/>
            </a:solidFill>
          </a:ln>
        </p:spPr>
        <p:txBody>
          <a:bodyPr vert="horz" lIns="91440" tIns="45720" rIns="91440" bIns="45720" rtlCol="0" anchor="t">
            <a:normAutofit fontScale="92500" lnSpcReduction="10000"/>
          </a:bodyPr>
          <a:lstStyle/>
          <a:p>
            <a:pPr marL="0" indent="0" algn="ctr">
              <a:buNone/>
            </a:pPr>
            <a:endParaRPr lang="en-GB" dirty="0"/>
          </a:p>
          <a:p>
            <a:pPr marL="0" indent="0" algn="ctr">
              <a:buNone/>
            </a:pPr>
            <a:r>
              <a:rPr lang="en-GB" b="1" dirty="0"/>
              <a:t>Submission deadline:</a:t>
            </a:r>
          </a:p>
          <a:p>
            <a:pPr marL="0" indent="0" algn="ctr">
              <a:buNone/>
            </a:pPr>
            <a:endParaRPr lang="en-GB" b="1" dirty="0"/>
          </a:p>
          <a:p>
            <a:pPr marL="0" indent="0" algn="ctr">
              <a:buNone/>
            </a:pPr>
            <a:r>
              <a:rPr lang="en-GB" b="1" dirty="0">
                <a:solidFill>
                  <a:srgbClr val="7030A0"/>
                </a:solidFill>
              </a:rPr>
              <a:t>23:59hrs</a:t>
            </a:r>
          </a:p>
          <a:p>
            <a:pPr marL="0" indent="0" algn="ctr">
              <a:buNone/>
            </a:pPr>
            <a:r>
              <a:rPr lang="en-GB" b="1" dirty="0">
                <a:solidFill>
                  <a:srgbClr val="7030A0"/>
                </a:solidFill>
              </a:rPr>
              <a:t>Wednesday 30</a:t>
            </a:r>
            <a:r>
              <a:rPr lang="en-GB" b="1" baseline="30000" dirty="0">
                <a:solidFill>
                  <a:srgbClr val="7030A0"/>
                </a:solidFill>
              </a:rPr>
              <a:t>th</a:t>
            </a:r>
            <a:r>
              <a:rPr lang="en-GB" b="1" dirty="0">
                <a:solidFill>
                  <a:srgbClr val="7030A0"/>
                </a:solidFill>
              </a:rPr>
              <a:t> April 2025</a:t>
            </a:r>
          </a:p>
          <a:p>
            <a:pPr marL="0" indent="0" algn="ctr">
              <a:buNone/>
            </a:pPr>
            <a:endParaRPr lang="en-GB" b="1" dirty="0"/>
          </a:p>
          <a:p>
            <a:pPr marL="0" indent="0" algn="ctr">
              <a:buNone/>
            </a:pPr>
            <a:r>
              <a:rPr lang="en-GB" b="1" dirty="0"/>
              <a:t>Pass mark 50%</a:t>
            </a:r>
          </a:p>
          <a:p>
            <a:pPr marL="0" indent="0" algn="ctr">
              <a:buNone/>
            </a:pPr>
            <a:endParaRPr lang="en-GB" b="1" dirty="0"/>
          </a:p>
          <a:p>
            <a:pPr marL="0" indent="0" algn="ctr">
              <a:buNone/>
            </a:pPr>
            <a:r>
              <a:rPr lang="en-GB" dirty="0"/>
              <a:t>***Turnitin is now open***</a:t>
            </a:r>
          </a:p>
        </p:txBody>
      </p:sp>
      <p:pic>
        <p:nvPicPr>
          <p:cNvPr id="5" name="Content Placeholder 4">
            <a:extLst>
              <a:ext uri="{FF2B5EF4-FFF2-40B4-BE49-F238E27FC236}">
                <a16:creationId xmlns:a16="http://schemas.microsoft.com/office/drawing/2014/main" id="{3A5A705E-3160-D84F-9112-C1953C6BE1AC}"/>
              </a:ext>
            </a:extLst>
          </p:cNvPr>
          <p:cNvPicPr>
            <a:picLocks noGrp="1" noChangeAspect="1"/>
          </p:cNvPicPr>
          <p:nvPr>
            <p:ph sz="half" idx="2"/>
          </p:nvPr>
        </p:nvPicPr>
        <p:blipFill>
          <a:blip r:embed="rId3"/>
          <a:stretch>
            <a:fillRect/>
          </a:stretch>
        </p:blipFill>
        <p:spPr>
          <a:xfrm>
            <a:off x="6337300" y="2261221"/>
            <a:ext cx="5588000" cy="2667000"/>
          </a:xfrm>
          <a:prstGeom prst="rect">
            <a:avLst/>
          </a:prstGeom>
        </p:spPr>
      </p:pic>
    </p:spTree>
    <p:extLst>
      <p:ext uri="{BB962C8B-B14F-4D97-AF65-F5344CB8AC3E}">
        <p14:creationId xmlns:p14="http://schemas.microsoft.com/office/powerpoint/2010/main" val="13266877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257E9-725C-6CF5-E1CC-9849D733FE5C}"/>
              </a:ext>
            </a:extLst>
          </p:cNvPr>
          <p:cNvSpPr>
            <a:spLocks noGrp="1"/>
          </p:cNvSpPr>
          <p:nvPr>
            <p:ph type="title"/>
          </p:nvPr>
        </p:nvSpPr>
        <p:spPr>
          <a:solidFill>
            <a:srgbClr val="002060"/>
          </a:solidFill>
        </p:spPr>
        <p:txBody>
          <a:bodyPr/>
          <a:lstStyle/>
          <a:p>
            <a:r>
              <a:rPr lang="en-GB" dirty="0">
                <a:solidFill>
                  <a:schemeClr val="bg1"/>
                </a:solidFill>
              </a:rPr>
              <a:t>Understanding the assignment</a:t>
            </a:r>
          </a:p>
        </p:txBody>
      </p:sp>
      <p:sp>
        <p:nvSpPr>
          <p:cNvPr id="3" name="Content Placeholder 2">
            <a:extLst>
              <a:ext uri="{FF2B5EF4-FFF2-40B4-BE49-F238E27FC236}">
                <a16:creationId xmlns:a16="http://schemas.microsoft.com/office/drawing/2014/main" id="{29DC6DA0-2C42-865F-4FEC-9139E1BBBF7F}"/>
              </a:ext>
            </a:extLst>
          </p:cNvPr>
          <p:cNvSpPr>
            <a:spLocks noGrp="1"/>
          </p:cNvSpPr>
          <p:nvPr>
            <p:ph sz="half" idx="1"/>
          </p:nvPr>
        </p:nvSpPr>
        <p:spPr/>
        <p:txBody>
          <a:bodyPr/>
          <a:lstStyle/>
          <a:p>
            <a:endParaRPr lang="en-GB" b="1" dirty="0"/>
          </a:p>
          <a:p>
            <a:pPr algn="ctr"/>
            <a:r>
              <a:rPr lang="en-GB" b="1" dirty="0">
                <a:solidFill>
                  <a:srgbClr val="7030A0"/>
                </a:solidFill>
              </a:rPr>
              <a:t>Directive word</a:t>
            </a:r>
          </a:p>
          <a:p>
            <a:pPr algn="ctr"/>
            <a:r>
              <a:rPr lang="en-GB" b="1" dirty="0">
                <a:solidFill>
                  <a:srgbClr val="0070C0"/>
                </a:solidFill>
              </a:rPr>
              <a:t>Topic</a:t>
            </a:r>
          </a:p>
          <a:p>
            <a:pPr algn="ctr"/>
            <a:r>
              <a:rPr lang="en-GB" b="1" dirty="0">
                <a:solidFill>
                  <a:srgbClr val="00B050"/>
                </a:solidFill>
              </a:rPr>
              <a:t>Limitations</a:t>
            </a:r>
          </a:p>
        </p:txBody>
      </p:sp>
      <p:pic>
        <p:nvPicPr>
          <p:cNvPr id="5" name="Content Placeholder 4">
            <a:extLst>
              <a:ext uri="{FF2B5EF4-FFF2-40B4-BE49-F238E27FC236}">
                <a16:creationId xmlns:a16="http://schemas.microsoft.com/office/drawing/2014/main" id="{85FAC392-7692-75BA-5B47-EE5E065D93FC}"/>
              </a:ext>
            </a:extLst>
          </p:cNvPr>
          <p:cNvPicPr>
            <a:picLocks noGrp="1" noChangeAspect="1"/>
          </p:cNvPicPr>
          <p:nvPr>
            <p:ph sz="half" idx="2"/>
          </p:nvPr>
        </p:nvPicPr>
        <p:blipFill>
          <a:blip r:embed="rId3"/>
          <a:stretch>
            <a:fillRect/>
          </a:stretch>
        </p:blipFill>
        <p:spPr>
          <a:xfrm>
            <a:off x="7035446" y="2067008"/>
            <a:ext cx="4032604" cy="2828842"/>
          </a:xfrm>
          <a:prstGeom prst="rect">
            <a:avLst/>
          </a:prstGeom>
        </p:spPr>
      </p:pic>
    </p:spTree>
    <p:extLst>
      <p:ext uri="{BB962C8B-B14F-4D97-AF65-F5344CB8AC3E}">
        <p14:creationId xmlns:p14="http://schemas.microsoft.com/office/powerpoint/2010/main" val="1793388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E9C91-C0F8-9C9D-165B-69BA16AC384E}"/>
              </a:ext>
            </a:extLst>
          </p:cNvPr>
          <p:cNvSpPr>
            <a:spLocks noGrp="1"/>
          </p:cNvSpPr>
          <p:nvPr>
            <p:ph type="title"/>
          </p:nvPr>
        </p:nvSpPr>
        <p:spPr>
          <a:solidFill>
            <a:srgbClr val="002060"/>
          </a:solidFill>
        </p:spPr>
        <p:txBody>
          <a:bodyPr/>
          <a:lstStyle/>
          <a:p>
            <a:r>
              <a:rPr lang="en-GB" dirty="0">
                <a:solidFill>
                  <a:schemeClr val="bg1"/>
                </a:solidFill>
              </a:rPr>
              <a:t>Understanding the assignment</a:t>
            </a:r>
          </a:p>
        </p:txBody>
      </p:sp>
      <p:sp>
        <p:nvSpPr>
          <p:cNvPr id="3" name="Content Placeholder 2">
            <a:extLst>
              <a:ext uri="{FF2B5EF4-FFF2-40B4-BE49-F238E27FC236}">
                <a16:creationId xmlns:a16="http://schemas.microsoft.com/office/drawing/2014/main" id="{AA9F2DF1-7C7B-9D7D-31D0-18B15ED04B63}"/>
              </a:ext>
            </a:extLst>
          </p:cNvPr>
          <p:cNvSpPr>
            <a:spLocks noGrp="1"/>
          </p:cNvSpPr>
          <p:nvPr>
            <p:ph idx="1"/>
          </p:nvPr>
        </p:nvSpPr>
        <p:spPr/>
        <p:txBody>
          <a:bodyPr vert="horz" lIns="91440" tIns="45720" rIns="91440" bIns="45720" rtlCol="0" anchor="t">
            <a:normAutofit/>
          </a:bodyPr>
          <a:lstStyle/>
          <a:p>
            <a:pPr marL="0" indent="0">
              <a:buNone/>
            </a:pPr>
            <a:endParaRPr lang="en-GB" b="1" dirty="0">
              <a:latin typeface="Arial" panose="020B0604020202020204" pitchFamily="34" charset="0"/>
              <a:cs typeface="Arial" panose="020B0604020202020204" pitchFamily="34" charset="0"/>
            </a:endParaRP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a:cs typeface="Arial"/>
              </a:rPr>
              <a:t>You are required to Write a 5000-word reflective report on the many and varied challenges of operational leadership in policing.</a:t>
            </a:r>
          </a:p>
          <a:p>
            <a:endParaRPr lang="en-GB" dirty="0"/>
          </a:p>
        </p:txBody>
      </p:sp>
      <p:sp>
        <p:nvSpPr>
          <p:cNvPr id="4" name="Arrow: Down 3">
            <a:extLst>
              <a:ext uri="{FF2B5EF4-FFF2-40B4-BE49-F238E27FC236}">
                <a16:creationId xmlns:a16="http://schemas.microsoft.com/office/drawing/2014/main" id="{91B8E94E-5E32-BC1F-F7AE-F96BF260DA32}"/>
              </a:ext>
            </a:extLst>
          </p:cNvPr>
          <p:cNvSpPr/>
          <p:nvPr/>
        </p:nvSpPr>
        <p:spPr>
          <a:xfrm rot="714880">
            <a:off x="9239250" y="1481138"/>
            <a:ext cx="800100" cy="1427670"/>
          </a:xfrm>
          <a:prstGeom prst="downArrow">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9357D9E3-8A08-BF3B-046C-08395DD26775}"/>
              </a:ext>
            </a:extLst>
          </p:cNvPr>
          <p:cNvSpPr/>
          <p:nvPr/>
        </p:nvSpPr>
        <p:spPr>
          <a:xfrm rot="17916138">
            <a:off x="4327569" y="3951023"/>
            <a:ext cx="1600410" cy="6786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FF301C09-CCD3-83BF-234F-C4AE4A342977}"/>
              </a:ext>
            </a:extLst>
          </p:cNvPr>
          <p:cNvSpPr/>
          <p:nvPr/>
        </p:nvSpPr>
        <p:spPr>
          <a:xfrm rot="12953686">
            <a:off x="9133531" y="3942149"/>
            <a:ext cx="1770453" cy="689374"/>
          </a:xfrm>
          <a:prstGeom prst="right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10B35FFA-435B-91DE-14B3-39F9E721567F}"/>
              </a:ext>
            </a:extLst>
          </p:cNvPr>
          <p:cNvSpPr/>
          <p:nvPr/>
        </p:nvSpPr>
        <p:spPr>
          <a:xfrm rot="20462848">
            <a:off x="4430233" y="1481589"/>
            <a:ext cx="673116" cy="1357780"/>
          </a:xfrm>
          <a:prstGeom prst="down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94104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E1680-3B72-03A2-D014-08A2A17F3ED0}"/>
              </a:ext>
            </a:extLst>
          </p:cNvPr>
          <p:cNvSpPr>
            <a:spLocks noGrp="1"/>
          </p:cNvSpPr>
          <p:nvPr>
            <p:ph type="title"/>
          </p:nvPr>
        </p:nvSpPr>
        <p:spPr>
          <a:solidFill>
            <a:srgbClr val="002060"/>
          </a:solidFill>
        </p:spPr>
        <p:txBody>
          <a:bodyPr/>
          <a:lstStyle/>
          <a:p>
            <a:r>
              <a:rPr lang="en-GB" dirty="0">
                <a:solidFill>
                  <a:schemeClr val="bg1"/>
                </a:solidFill>
              </a:rPr>
              <a:t>Understanding the assignment</a:t>
            </a:r>
          </a:p>
        </p:txBody>
      </p:sp>
      <p:sp>
        <p:nvSpPr>
          <p:cNvPr id="3" name="Content Placeholder 2">
            <a:extLst>
              <a:ext uri="{FF2B5EF4-FFF2-40B4-BE49-F238E27FC236}">
                <a16:creationId xmlns:a16="http://schemas.microsoft.com/office/drawing/2014/main" id="{78301C08-DEFD-2231-FCDB-0A0297FB1470}"/>
              </a:ext>
            </a:extLst>
          </p:cNvPr>
          <p:cNvSpPr>
            <a:spLocks noGrp="1"/>
          </p:cNvSpPr>
          <p:nvPr>
            <p:ph idx="1"/>
          </p:nvPr>
        </p:nvSpPr>
        <p:spPr/>
        <p:txBody>
          <a:bodyPr vert="horz" lIns="91440" tIns="45720" rIns="91440" bIns="45720" rtlCol="0" anchor="t">
            <a:normAutofit/>
          </a:bodyPr>
          <a:lstStyle/>
          <a:p>
            <a:pPr marL="457200" indent="-457200"/>
            <a:endParaRPr lang="en-GB" sz="2000" i="1" dirty="0">
              <a:latin typeface="Arial"/>
              <a:cs typeface="Arial"/>
            </a:endParaRPr>
          </a:p>
          <a:p>
            <a:pPr marL="457200" indent="-457200"/>
            <a:r>
              <a:rPr lang="en-GB" sz="2000" i="1" dirty="0">
                <a:latin typeface="Arial"/>
                <a:cs typeface="Arial"/>
              </a:rPr>
              <a:t>You may choose a leadership issue of your choice where you will describe how theories of leadership link to practice on the ground from a personal perspective (first person narrative is therefore allowed).</a:t>
            </a:r>
            <a:endParaRPr lang="en-US" sz="2000">
              <a:latin typeface="Arial"/>
              <a:cs typeface="Arial"/>
            </a:endParaRPr>
          </a:p>
          <a:p>
            <a:pPr marL="457200" indent="-457200"/>
            <a:r>
              <a:rPr lang="en-GB" sz="2000" i="1" dirty="0">
                <a:latin typeface="Arial"/>
                <a:cs typeface="Arial"/>
              </a:rPr>
              <a:t>You are required to critically reflect upon your own experiences and the challenges you faced.</a:t>
            </a:r>
            <a:endParaRPr lang="en-GB" sz="2000" i="1" dirty="0">
              <a:latin typeface="Arial" panose="020B0604020202020204" pitchFamily="34" charset="0"/>
              <a:cs typeface="Arial" panose="020B0604020202020204" pitchFamily="34" charset="0"/>
            </a:endParaRPr>
          </a:p>
          <a:p>
            <a:pPr marL="457200" indent="-457200"/>
            <a:r>
              <a:rPr lang="en-GB" sz="2000" i="1" dirty="0">
                <a:latin typeface="Arial"/>
                <a:cs typeface="Arial"/>
              </a:rPr>
              <a:t>You will ensure that the reflective report is underpinned with academic theory and sources, together with reflective model(s) of your choice.</a:t>
            </a:r>
          </a:p>
          <a:p>
            <a:endParaRPr lang="en-GB" dirty="0"/>
          </a:p>
        </p:txBody>
      </p:sp>
      <p:sp>
        <p:nvSpPr>
          <p:cNvPr id="4" name="Arrow: Down 3">
            <a:extLst>
              <a:ext uri="{FF2B5EF4-FFF2-40B4-BE49-F238E27FC236}">
                <a16:creationId xmlns:a16="http://schemas.microsoft.com/office/drawing/2014/main" id="{513B63F9-592A-5085-7BEF-ADB31FF89A6D}"/>
              </a:ext>
            </a:extLst>
          </p:cNvPr>
          <p:cNvSpPr/>
          <p:nvPr/>
        </p:nvSpPr>
        <p:spPr>
          <a:xfrm rot="2296440">
            <a:off x="5154770" y="851308"/>
            <a:ext cx="532294" cy="1492282"/>
          </a:xfrm>
          <a:prstGeom prst="downArrow">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09FEE2F5-C450-83E4-9B0E-33BB6253108F}"/>
              </a:ext>
            </a:extLst>
          </p:cNvPr>
          <p:cNvSpPr/>
          <p:nvPr/>
        </p:nvSpPr>
        <p:spPr>
          <a:xfrm rot="7800000">
            <a:off x="1421389" y="1643520"/>
            <a:ext cx="1505013" cy="469207"/>
          </a:xfrm>
          <a:prstGeom prst="rightArrow">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2F9D01C8-FFEB-B285-64D1-A0954E878EEF}"/>
              </a:ext>
            </a:extLst>
          </p:cNvPr>
          <p:cNvSpPr/>
          <p:nvPr/>
        </p:nvSpPr>
        <p:spPr>
          <a:xfrm rot="7341953">
            <a:off x="10007927" y="3426616"/>
            <a:ext cx="652081" cy="17618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E6D7ED63-C65D-3491-BB05-A105CCDCBAFB}"/>
              </a:ext>
            </a:extLst>
          </p:cNvPr>
          <p:cNvSpPr/>
          <p:nvPr/>
        </p:nvSpPr>
        <p:spPr>
          <a:xfrm rot="2700000">
            <a:off x="4216400" y="2209800"/>
            <a:ext cx="484632" cy="978408"/>
          </a:xfrm>
          <a:prstGeom prst="downArrow">
            <a:avLst/>
          </a:prstGeom>
          <a:solidFill>
            <a:srgbClr val="7030A0"/>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77067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 calcmode="lin" valueType="num">
                                      <p:cBhvr additive="base">
                                        <p:cTn id="28" dur="500" fill="hold"/>
                                        <p:tgtEl>
                                          <p:spTgt spid="8"/>
                                        </p:tgtEl>
                                        <p:attrNameLst>
                                          <p:attrName>ppt_x</p:attrName>
                                        </p:attrNameLst>
                                      </p:cBhvr>
                                      <p:tavLst>
                                        <p:tav tm="0">
                                          <p:val>
                                            <p:strVal val="#ppt_x"/>
                                          </p:val>
                                        </p:tav>
                                        <p:tav tm="100000">
                                          <p:val>
                                            <p:strVal val="#ppt_x"/>
                                          </p:val>
                                        </p:tav>
                                      </p:tavLst>
                                    </p:anim>
                                    <p:anim calcmode="lin" valueType="num">
                                      <p:cBhvr additive="base">
                                        <p:cTn id="2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F00DE-5037-5AE5-CD15-63D249248BDC}"/>
              </a:ext>
            </a:extLst>
          </p:cNvPr>
          <p:cNvSpPr>
            <a:spLocks noGrp="1"/>
          </p:cNvSpPr>
          <p:nvPr>
            <p:ph type="title"/>
          </p:nvPr>
        </p:nvSpPr>
        <p:spPr>
          <a:solidFill>
            <a:srgbClr val="002060"/>
          </a:solidFill>
        </p:spPr>
        <p:txBody>
          <a:bodyPr>
            <a:normAutofit/>
          </a:bodyPr>
          <a:lstStyle/>
          <a:p>
            <a:r>
              <a:rPr lang="en-US" sz="3600" dirty="0">
                <a:solidFill>
                  <a:srgbClr val="FFFFFF"/>
                </a:solidFill>
                <a:latin typeface="Arial"/>
                <a:cs typeface="Arial"/>
              </a:rPr>
              <a:t>Key takeaways...</a:t>
            </a:r>
          </a:p>
        </p:txBody>
      </p:sp>
      <p:sp>
        <p:nvSpPr>
          <p:cNvPr id="3" name="Content Placeholder 2">
            <a:extLst>
              <a:ext uri="{FF2B5EF4-FFF2-40B4-BE49-F238E27FC236}">
                <a16:creationId xmlns:a16="http://schemas.microsoft.com/office/drawing/2014/main" id="{A73E682A-527A-8CD8-7ED8-94840E897D5D}"/>
              </a:ext>
            </a:extLst>
          </p:cNvPr>
          <p:cNvSpPr>
            <a:spLocks noGrp="1"/>
          </p:cNvSpPr>
          <p:nvPr>
            <p:ph idx="1"/>
          </p:nvPr>
        </p:nvSpPr>
        <p:spPr>
          <a:xfrm>
            <a:off x="609600" y="1600201"/>
            <a:ext cx="6334125" cy="3917032"/>
          </a:xfrm>
        </p:spPr>
        <p:txBody>
          <a:bodyPr vert="horz" lIns="91440" tIns="45720" rIns="91440" bIns="45720" rtlCol="0" anchor="t">
            <a:normAutofit/>
          </a:bodyPr>
          <a:lstStyle/>
          <a:p>
            <a:r>
              <a:rPr lang="en-US" sz="2800" dirty="0">
                <a:latin typeface="Arial"/>
                <a:cs typeface="Arial"/>
              </a:rPr>
              <a:t>5,000-word </a:t>
            </a:r>
            <a:r>
              <a:rPr lang="en-US" sz="2800" b="1" dirty="0">
                <a:latin typeface="Arial"/>
                <a:cs typeface="Arial"/>
              </a:rPr>
              <a:t>reflective report</a:t>
            </a:r>
          </a:p>
          <a:p>
            <a:r>
              <a:rPr lang="en-US" sz="2800" b="1" dirty="0">
                <a:latin typeface="Arial"/>
                <a:cs typeface="Arial"/>
              </a:rPr>
              <a:t>Challenges</a:t>
            </a:r>
            <a:r>
              <a:rPr lang="en-US" sz="2800" dirty="0">
                <a:latin typeface="Arial"/>
                <a:cs typeface="Arial"/>
              </a:rPr>
              <a:t> of Operational Leadership</a:t>
            </a:r>
          </a:p>
          <a:p>
            <a:r>
              <a:rPr lang="en-US" sz="2800" dirty="0">
                <a:latin typeface="Arial"/>
                <a:cs typeface="Arial"/>
              </a:rPr>
              <a:t>Example/s from </a:t>
            </a:r>
            <a:r>
              <a:rPr lang="en-US" sz="2800" b="1" u="sng" dirty="0">
                <a:latin typeface="Arial"/>
                <a:cs typeface="Arial"/>
              </a:rPr>
              <a:t>your</a:t>
            </a:r>
            <a:r>
              <a:rPr lang="en-US" sz="2800" dirty="0">
                <a:latin typeface="Arial"/>
                <a:cs typeface="Arial"/>
              </a:rPr>
              <a:t> professional practice</a:t>
            </a:r>
          </a:p>
          <a:p>
            <a:r>
              <a:rPr lang="en-US" sz="2800" b="1" dirty="0">
                <a:latin typeface="Arial"/>
                <a:cs typeface="Arial"/>
              </a:rPr>
              <a:t>Critically reflect</a:t>
            </a:r>
            <a:r>
              <a:rPr lang="en-US" sz="2800" dirty="0">
                <a:latin typeface="Arial"/>
                <a:cs typeface="Arial"/>
              </a:rPr>
              <a:t> upon your experiences/challenges</a:t>
            </a:r>
          </a:p>
          <a:p>
            <a:r>
              <a:rPr lang="en-US" sz="2800" dirty="0">
                <a:latin typeface="Arial"/>
                <a:cs typeface="Arial"/>
              </a:rPr>
              <a:t>Good sources</a:t>
            </a:r>
          </a:p>
        </p:txBody>
      </p:sp>
      <p:pic>
        <p:nvPicPr>
          <p:cNvPr id="4" name="Picture 3" descr="430+ Key Takeaway Stock Photos ...">
            <a:extLst>
              <a:ext uri="{FF2B5EF4-FFF2-40B4-BE49-F238E27FC236}">
                <a16:creationId xmlns:a16="http://schemas.microsoft.com/office/drawing/2014/main" id="{6338B085-B6DF-219D-F7A2-8CAD017ECE0B}"/>
              </a:ext>
            </a:extLst>
          </p:cNvPr>
          <p:cNvPicPr>
            <a:picLocks noChangeAspect="1"/>
          </p:cNvPicPr>
          <p:nvPr/>
        </p:nvPicPr>
        <p:blipFill>
          <a:blip r:embed="rId2"/>
          <a:stretch>
            <a:fillRect/>
          </a:stretch>
        </p:blipFill>
        <p:spPr>
          <a:xfrm>
            <a:off x="6958013" y="2081213"/>
            <a:ext cx="4914900" cy="2571750"/>
          </a:xfrm>
          <a:prstGeom prst="rect">
            <a:avLst/>
          </a:prstGeom>
        </p:spPr>
      </p:pic>
    </p:spTree>
    <p:extLst>
      <p:ext uri="{BB962C8B-B14F-4D97-AF65-F5344CB8AC3E}">
        <p14:creationId xmlns:p14="http://schemas.microsoft.com/office/powerpoint/2010/main" val="3354112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CB721-3295-8AAE-1BDF-C36AE19D506F}"/>
              </a:ext>
            </a:extLst>
          </p:cNvPr>
          <p:cNvSpPr>
            <a:spLocks noGrp="1"/>
          </p:cNvSpPr>
          <p:nvPr>
            <p:ph type="title"/>
          </p:nvPr>
        </p:nvSpPr>
        <p:spPr>
          <a:solidFill>
            <a:srgbClr val="002060"/>
          </a:solidFill>
        </p:spPr>
        <p:txBody>
          <a:bodyPr/>
          <a:lstStyle/>
          <a:p>
            <a:r>
              <a:rPr lang="en-GB" dirty="0">
                <a:solidFill>
                  <a:schemeClr val="bg1"/>
                </a:solidFill>
              </a:rPr>
              <a:t>Essential stages of writing your assignment</a:t>
            </a:r>
          </a:p>
        </p:txBody>
      </p:sp>
      <p:graphicFrame>
        <p:nvGraphicFramePr>
          <p:cNvPr id="4" name="Content Placeholder 3">
            <a:extLst>
              <a:ext uri="{FF2B5EF4-FFF2-40B4-BE49-F238E27FC236}">
                <a16:creationId xmlns:a16="http://schemas.microsoft.com/office/drawing/2014/main" id="{252A3ED4-3AF6-8449-CE0C-2742A9D72657}"/>
              </a:ext>
            </a:extLst>
          </p:cNvPr>
          <p:cNvGraphicFramePr>
            <a:graphicFrameLocks noGrp="1"/>
          </p:cNvGraphicFramePr>
          <p:nvPr>
            <p:ph idx="1"/>
            <p:extLst>
              <p:ext uri="{D42A27DB-BD31-4B8C-83A1-F6EECF244321}">
                <p14:modId xmlns:p14="http://schemas.microsoft.com/office/powerpoint/2010/main" val="1827359354"/>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47384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9D72A-6C14-43FD-1E9C-C74127343EAB}"/>
              </a:ext>
            </a:extLst>
          </p:cNvPr>
          <p:cNvSpPr>
            <a:spLocks noGrp="1"/>
          </p:cNvSpPr>
          <p:nvPr>
            <p:ph type="title"/>
          </p:nvPr>
        </p:nvSpPr>
        <p:spPr>
          <a:solidFill>
            <a:srgbClr val="002060"/>
          </a:solidFill>
        </p:spPr>
        <p:txBody>
          <a:bodyPr/>
          <a:lstStyle/>
          <a:p>
            <a:r>
              <a:rPr lang="en-GB" dirty="0">
                <a:solidFill>
                  <a:schemeClr val="bg1"/>
                </a:solidFill>
              </a:rPr>
              <a:t>A Reflective Report is….</a:t>
            </a:r>
          </a:p>
        </p:txBody>
      </p:sp>
      <p:sp>
        <p:nvSpPr>
          <p:cNvPr id="3" name="Content Placeholder 2">
            <a:extLst>
              <a:ext uri="{FF2B5EF4-FFF2-40B4-BE49-F238E27FC236}">
                <a16:creationId xmlns:a16="http://schemas.microsoft.com/office/drawing/2014/main" id="{1FBB6DC6-7B0B-95CB-DA43-81916B4A6E03}"/>
              </a:ext>
            </a:extLst>
          </p:cNvPr>
          <p:cNvSpPr>
            <a:spLocks noGrp="1"/>
          </p:cNvSpPr>
          <p:nvPr>
            <p:ph sz="half" idx="1"/>
          </p:nvPr>
        </p:nvSpPr>
        <p:spPr/>
        <p:txBody>
          <a:bodyPr>
            <a:normAutofit fontScale="92500" lnSpcReduction="10000"/>
          </a:bodyPr>
          <a:lstStyle/>
          <a:p>
            <a:r>
              <a:rPr lang="en-GB" dirty="0"/>
              <a:t>Academic paper</a:t>
            </a:r>
          </a:p>
          <a:p>
            <a:r>
              <a:rPr lang="en-GB" dirty="0"/>
              <a:t>Objectively written and focused</a:t>
            </a:r>
          </a:p>
          <a:p>
            <a:r>
              <a:rPr lang="en-GB" dirty="0"/>
              <a:t>Written in 1</a:t>
            </a:r>
            <a:r>
              <a:rPr lang="en-GB" baseline="30000" dirty="0"/>
              <a:t>st</a:t>
            </a:r>
            <a:r>
              <a:rPr lang="en-GB" dirty="0"/>
              <a:t> person</a:t>
            </a:r>
          </a:p>
          <a:p>
            <a:r>
              <a:rPr lang="en-GB" dirty="0"/>
              <a:t>Critical thought/analysis on a subject/event</a:t>
            </a:r>
          </a:p>
          <a:p>
            <a:r>
              <a:rPr lang="en-GB" dirty="0"/>
              <a:t>Clear lines of argument</a:t>
            </a:r>
          </a:p>
          <a:p>
            <a:r>
              <a:rPr lang="en-GB" dirty="0"/>
              <a:t>Introduces different perspectives as well as your own</a:t>
            </a:r>
          </a:p>
          <a:p>
            <a:r>
              <a:rPr lang="en-GB" dirty="0"/>
              <a:t>Refers to reflective model/s</a:t>
            </a:r>
          </a:p>
        </p:txBody>
      </p:sp>
      <p:pic>
        <p:nvPicPr>
          <p:cNvPr id="5" name="Content Placeholder 4">
            <a:extLst>
              <a:ext uri="{FF2B5EF4-FFF2-40B4-BE49-F238E27FC236}">
                <a16:creationId xmlns:a16="http://schemas.microsoft.com/office/drawing/2014/main" id="{D229B517-68B9-9553-E182-98673A848B3E}"/>
              </a:ext>
            </a:extLst>
          </p:cNvPr>
          <p:cNvPicPr>
            <a:picLocks noGrp="1" noChangeAspect="1"/>
          </p:cNvPicPr>
          <p:nvPr>
            <p:ph sz="half" idx="2"/>
          </p:nvPr>
        </p:nvPicPr>
        <p:blipFill>
          <a:blip r:embed="rId3"/>
          <a:stretch>
            <a:fillRect/>
          </a:stretch>
        </p:blipFill>
        <p:spPr>
          <a:xfrm>
            <a:off x="6090613" y="2095500"/>
            <a:ext cx="5476875" cy="3067050"/>
          </a:xfrm>
          <a:prstGeom prst="rect">
            <a:avLst/>
          </a:prstGeom>
        </p:spPr>
      </p:pic>
    </p:spTree>
    <p:extLst>
      <p:ext uri="{BB962C8B-B14F-4D97-AF65-F5344CB8AC3E}">
        <p14:creationId xmlns:p14="http://schemas.microsoft.com/office/powerpoint/2010/main" val="3778868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A9509-34D4-0728-B8BD-E21C5C5319E4}"/>
              </a:ext>
            </a:extLst>
          </p:cNvPr>
          <p:cNvSpPr>
            <a:spLocks noGrp="1"/>
          </p:cNvSpPr>
          <p:nvPr>
            <p:ph type="title"/>
          </p:nvPr>
        </p:nvSpPr>
        <p:spPr>
          <a:solidFill>
            <a:srgbClr val="002060"/>
          </a:solidFill>
        </p:spPr>
        <p:txBody>
          <a:bodyPr/>
          <a:lstStyle/>
          <a:p>
            <a:r>
              <a:rPr lang="en-GB" dirty="0">
                <a:solidFill>
                  <a:schemeClr val="bg1"/>
                </a:solidFill>
              </a:rPr>
              <a:t>Step 5 - Writing your report</a:t>
            </a:r>
          </a:p>
        </p:txBody>
      </p:sp>
      <p:sp>
        <p:nvSpPr>
          <p:cNvPr id="3" name="Content Placeholder 2">
            <a:extLst>
              <a:ext uri="{FF2B5EF4-FFF2-40B4-BE49-F238E27FC236}">
                <a16:creationId xmlns:a16="http://schemas.microsoft.com/office/drawing/2014/main" id="{28ECFFFC-273C-99FB-B93C-FC4ACAA39BFF}"/>
              </a:ext>
            </a:extLst>
          </p:cNvPr>
          <p:cNvSpPr>
            <a:spLocks noGrp="1"/>
          </p:cNvSpPr>
          <p:nvPr>
            <p:ph sz="half" idx="1"/>
          </p:nvPr>
        </p:nvSpPr>
        <p:spPr>
          <a:xfrm>
            <a:off x="609599" y="1600202"/>
            <a:ext cx="2801815" cy="1754326"/>
          </a:xfrm>
          <a:solidFill>
            <a:schemeClr val="tx2">
              <a:lumMod val="40000"/>
              <a:lumOff val="60000"/>
            </a:schemeClr>
          </a:solidFill>
          <a:ln>
            <a:solidFill>
              <a:schemeClr val="tx2">
                <a:lumMod val="75000"/>
              </a:schemeClr>
            </a:solidFill>
          </a:ln>
        </p:spPr>
        <p:txBody>
          <a:bodyPr>
            <a:normAutofit/>
          </a:bodyPr>
          <a:lstStyle/>
          <a:p>
            <a:pPr marL="0" indent="0">
              <a:buNone/>
            </a:pPr>
            <a:r>
              <a:rPr lang="en-GB" b="1" dirty="0"/>
              <a:t>1. Introduction</a:t>
            </a:r>
          </a:p>
          <a:p>
            <a:pPr marL="0" indent="0">
              <a:buNone/>
            </a:pPr>
            <a:r>
              <a:rPr lang="en-GB" b="1" dirty="0"/>
              <a:t>2. Main body</a:t>
            </a:r>
          </a:p>
          <a:p>
            <a:pPr marL="0" indent="0">
              <a:buNone/>
            </a:pPr>
            <a:r>
              <a:rPr lang="en-GB" b="1" dirty="0"/>
              <a:t>3. Conclusion</a:t>
            </a:r>
          </a:p>
          <a:p>
            <a:pPr marL="0" indent="0">
              <a:buNone/>
            </a:pPr>
            <a:endParaRPr lang="en-GB" dirty="0"/>
          </a:p>
        </p:txBody>
      </p:sp>
      <p:pic>
        <p:nvPicPr>
          <p:cNvPr id="6" name="Content Placeholder 5">
            <a:extLst>
              <a:ext uri="{FF2B5EF4-FFF2-40B4-BE49-F238E27FC236}">
                <a16:creationId xmlns:a16="http://schemas.microsoft.com/office/drawing/2014/main" id="{7E8608BC-01D9-F5F2-C063-DE063582694B}"/>
              </a:ext>
            </a:extLst>
          </p:cNvPr>
          <p:cNvPicPr>
            <a:picLocks noGrp="1" noChangeAspect="1"/>
          </p:cNvPicPr>
          <p:nvPr>
            <p:ph sz="half" idx="2"/>
          </p:nvPr>
        </p:nvPicPr>
        <p:blipFill>
          <a:blip r:embed="rId3"/>
          <a:stretch>
            <a:fillRect/>
          </a:stretch>
        </p:blipFill>
        <p:spPr>
          <a:xfrm>
            <a:off x="8289548" y="2110155"/>
            <a:ext cx="3521452" cy="2637690"/>
          </a:xfrm>
          <a:prstGeom prst="rect">
            <a:avLst/>
          </a:prstGeom>
        </p:spPr>
      </p:pic>
      <p:sp>
        <p:nvSpPr>
          <p:cNvPr id="5" name="TextBox 4">
            <a:extLst>
              <a:ext uri="{FF2B5EF4-FFF2-40B4-BE49-F238E27FC236}">
                <a16:creationId xmlns:a16="http://schemas.microsoft.com/office/drawing/2014/main" id="{E069222C-4D78-0131-7E0B-78ADA294CAA3}"/>
              </a:ext>
            </a:extLst>
          </p:cNvPr>
          <p:cNvSpPr txBox="1"/>
          <p:nvPr/>
        </p:nvSpPr>
        <p:spPr>
          <a:xfrm>
            <a:off x="609599" y="3429000"/>
            <a:ext cx="3639407" cy="1754326"/>
          </a:xfrm>
          <a:prstGeom prst="rect">
            <a:avLst/>
          </a:prstGeom>
          <a:solidFill>
            <a:schemeClr val="accent4">
              <a:lumMod val="40000"/>
              <a:lumOff val="60000"/>
            </a:schemeClr>
          </a:solidFill>
          <a:ln>
            <a:solidFill>
              <a:schemeClr val="accent4">
                <a:lumMod val="75000"/>
              </a:schemeClr>
            </a:solidFill>
          </a:ln>
        </p:spPr>
        <p:txBody>
          <a:bodyPr wrap="square" rtlCol="0">
            <a:spAutoFit/>
          </a:bodyPr>
          <a:lstStyle/>
          <a:p>
            <a:pPr marL="342900" indent="-342900">
              <a:buAutoNum type="alphaLcPeriod"/>
            </a:pPr>
            <a:r>
              <a:rPr lang="en-GB" dirty="0"/>
              <a:t>Direct and precise</a:t>
            </a:r>
          </a:p>
          <a:p>
            <a:pPr marL="342900" indent="-342900">
              <a:buAutoNum type="alphaLcPeriod"/>
            </a:pPr>
            <a:r>
              <a:rPr lang="en-GB" dirty="0"/>
              <a:t>Avoid waffle</a:t>
            </a:r>
          </a:p>
          <a:p>
            <a:pPr marL="342900" indent="-342900">
              <a:buAutoNum type="alphaLcPeriod"/>
            </a:pPr>
            <a:r>
              <a:rPr lang="en-GB" dirty="0"/>
              <a:t>Make points clearly and concisely</a:t>
            </a:r>
          </a:p>
          <a:p>
            <a:pPr marL="342900" indent="-342900">
              <a:buAutoNum type="alphaLcPeriod"/>
            </a:pPr>
            <a:r>
              <a:rPr lang="en-GB" dirty="0"/>
              <a:t>Structure your paragraphs to help you</a:t>
            </a:r>
          </a:p>
        </p:txBody>
      </p:sp>
      <p:sp>
        <p:nvSpPr>
          <p:cNvPr id="7" name="Rectangle 6">
            <a:extLst>
              <a:ext uri="{FF2B5EF4-FFF2-40B4-BE49-F238E27FC236}">
                <a16:creationId xmlns:a16="http://schemas.microsoft.com/office/drawing/2014/main" id="{B329E4C9-24E6-21B9-9BE9-4644CC6E34F4}"/>
              </a:ext>
            </a:extLst>
          </p:cNvPr>
          <p:cNvSpPr/>
          <p:nvPr/>
        </p:nvSpPr>
        <p:spPr>
          <a:xfrm>
            <a:off x="4659923" y="1617787"/>
            <a:ext cx="3006969" cy="3745521"/>
          </a:xfrm>
          <a:prstGeom prst="rect">
            <a:avLst/>
          </a:prstGeom>
          <a:solidFill>
            <a:schemeClr val="accent3">
              <a:lumMod val="60000"/>
              <a:lumOff val="4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b="1" dirty="0">
                <a:solidFill>
                  <a:schemeClr val="tx1"/>
                </a:solidFill>
              </a:rPr>
              <a:t>Introduce</a:t>
            </a:r>
            <a:r>
              <a:rPr lang="en-GB" dirty="0">
                <a:solidFill>
                  <a:schemeClr val="tx1"/>
                </a:solidFill>
              </a:rPr>
              <a:t>  main idea of paragraph</a:t>
            </a:r>
          </a:p>
          <a:p>
            <a:pPr marL="285750" indent="-285750">
              <a:buFont typeface="Arial" panose="020B0604020202020204" pitchFamily="34" charset="0"/>
              <a:buChar char="•"/>
            </a:pPr>
            <a:r>
              <a:rPr lang="en-GB" b="1" dirty="0">
                <a:solidFill>
                  <a:schemeClr val="tx1"/>
                </a:solidFill>
              </a:rPr>
              <a:t>Explain</a:t>
            </a:r>
            <a:r>
              <a:rPr lang="en-GB" dirty="0">
                <a:solidFill>
                  <a:schemeClr val="tx1"/>
                </a:solidFill>
              </a:rPr>
              <a:t> and expand the idea, define any key terms</a:t>
            </a:r>
          </a:p>
          <a:p>
            <a:pPr marL="285750" indent="-285750">
              <a:buFont typeface="Arial" panose="020B0604020202020204" pitchFamily="34" charset="0"/>
              <a:buChar char="•"/>
            </a:pPr>
            <a:r>
              <a:rPr lang="en-GB" b="1" dirty="0">
                <a:solidFill>
                  <a:schemeClr val="tx1"/>
                </a:solidFill>
              </a:rPr>
              <a:t>Present</a:t>
            </a:r>
            <a:r>
              <a:rPr lang="en-GB" dirty="0">
                <a:solidFill>
                  <a:schemeClr val="tx1"/>
                </a:solidFill>
              </a:rPr>
              <a:t> relevant evidence to support your point</a:t>
            </a:r>
          </a:p>
          <a:p>
            <a:pPr marL="285750" indent="-285750">
              <a:buFont typeface="Arial" panose="020B0604020202020204" pitchFamily="34" charset="0"/>
              <a:buChar char="•"/>
            </a:pPr>
            <a:r>
              <a:rPr lang="en-GB" b="1" dirty="0">
                <a:solidFill>
                  <a:schemeClr val="tx1"/>
                </a:solidFill>
              </a:rPr>
              <a:t>Comment</a:t>
            </a:r>
            <a:r>
              <a:rPr lang="en-GB" dirty="0">
                <a:solidFill>
                  <a:schemeClr val="tx1"/>
                </a:solidFill>
              </a:rPr>
              <a:t> on each piece of evidence</a:t>
            </a:r>
          </a:p>
          <a:p>
            <a:pPr marL="285750" indent="-285750">
              <a:buFont typeface="Arial" panose="020B0604020202020204" pitchFamily="34" charset="0"/>
              <a:buChar char="•"/>
            </a:pPr>
            <a:r>
              <a:rPr lang="en-GB" b="1" dirty="0">
                <a:solidFill>
                  <a:schemeClr val="tx1"/>
                </a:solidFill>
              </a:rPr>
              <a:t>Conclude</a:t>
            </a:r>
            <a:r>
              <a:rPr lang="en-GB" dirty="0">
                <a:solidFill>
                  <a:schemeClr val="tx1"/>
                </a:solidFill>
              </a:rPr>
              <a:t> by showing relevance to report or link to next paragraph</a:t>
            </a:r>
          </a:p>
        </p:txBody>
      </p:sp>
    </p:spTree>
    <p:extLst>
      <p:ext uri="{BB962C8B-B14F-4D97-AF65-F5344CB8AC3E}">
        <p14:creationId xmlns:p14="http://schemas.microsoft.com/office/powerpoint/2010/main" val="3688265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50ED5-4F9B-515B-ED2D-BEDA7994FDBE}"/>
              </a:ext>
            </a:extLst>
          </p:cNvPr>
          <p:cNvSpPr>
            <a:spLocks noGrp="1"/>
          </p:cNvSpPr>
          <p:nvPr>
            <p:ph type="title"/>
          </p:nvPr>
        </p:nvSpPr>
        <p:spPr>
          <a:solidFill>
            <a:srgbClr val="002060"/>
          </a:solidFill>
        </p:spPr>
        <p:txBody>
          <a:bodyPr/>
          <a:lstStyle/>
          <a:p>
            <a:r>
              <a:rPr lang="en-GB" dirty="0">
                <a:solidFill>
                  <a:schemeClr val="bg1"/>
                </a:solidFill>
              </a:rPr>
              <a:t>Don’t forget  Stage 6</a:t>
            </a:r>
          </a:p>
        </p:txBody>
      </p:sp>
      <p:sp>
        <p:nvSpPr>
          <p:cNvPr id="3" name="Content Placeholder 2">
            <a:extLst>
              <a:ext uri="{FF2B5EF4-FFF2-40B4-BE49-F238E27FC236}">
                <a16:creationId xmlns:a16="http://schemas.microsoft.com/office/drawing/2014/main" id="{83815ADF-46CC-5649-27D5-6B4BD6F5A020}"/>
              </a:ext>
            </a:extLst>
          </p:cNvPr>
          <p:cNvSpPr>
            <a:spLocks noGrp="1"/>
          </p:cNvSpPr>
          <p:nvPr>
            <p:ph sz="half" idx="1"/>
          </p:nvPr>
        </p:nvSpPr>
        <p:spPr/>
        <p:txBody>
          <a:bodyPr/>
          <a:lstStyle/>
          <a:p>
            <a:endParaRPr lang="en-GB" dirty="0"/>
          </a:p>
          <a:p>
            <a:endParaRPr lang="en-GB" dirty="0"/>
          </a:p>
          <a:p>
            <a:r>
              <a:rPr lang="en-GB" dirty="0"/>
              <a:t>Review and Redraft</a:t>
            </a:r>
          </a:p>
          <a:p>
            <a:r>
              <a:rPr lang="en-GB" dirty="0"/>
              <a:t>Check Presentation </a:t>
            </a:r>
          </a:p>
        </p:txBody>
      </p:sp>
      <p:pic>
        <p:nvPicPr>
          <p:cNvPr id="5" name="Content Placeholder 4">
            <a:extLst>
              <a:ext uri="{FF2B5EF4-FFF2-40B4-BE49-F238E27FC236}">
                <a16:creationId xmlns:a16="http://schemas.microsoft.com/office/drawing/2014/main" id="{5793045D-2195-13CD-581C-E7BA950E8837}"/>
              </a:ext>
            </a:extLst>
          </p:cNvPr>
          <p:cNvPicPr>
            <a:picLocks noGrp="1" noChangeAspect="1"/>
          </p:cNvPicPr>
          <p:nvPr>
            <p:ph sz="half" idx="2"/>
          </p:nvPr>
        </p:nvPicPr>
        <p:blipFill>
          <a:blip r:embed="rId3"/>
          <a:stretch>
            <a:fillRect/>
          </a:stretch>
        </p:blipFill>
        <p:spPr>
          <a:xfrm rot="805223">
            <a:off x="6469850" y="1765036"/>
            <a:ext cx="3419963" cy="3623906"/>
          </a:xfrm>
          <a:prstGeom prst="rect">
            <a:avLst/>
          </a:prstGeom>
        </p:spPr>
      </p:pic>
    </p:spTree>
    <p:extLst>
      <p:ext uri="{BB962C8B-B14F-4D97-AF65-F5344CB8AC3E}">
        <p14:creationId xmlns:p14="http://schemas.microsoft.com/office/powerpoint/2010/main" val="35180944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E5443-991D-A0EF-B1F2-D89E520A0AA2}"/>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Report Structure 1 </a:t>
            </a:r>
          </a:p>
        </p:txBody>
      </p:sp>
      <p:sp>
        <p:nvSpPr>
          <p:cNvPr id="3" name="Content Placeholder 2">
            <a:extLst>
              <a:ext uri="{FF2B5EF4-FFF2-40B4-BE49-F238E27FC236}">
                <a16:creationId xmlns:a16="http://schemas.microsoft.com/office/drawing/2014/main" id="{AAB76735-87EB-4EED-19FB-D94E5FF7106D}"/>
              </a:ext>
            </a:extLst>
          </p:cNvPr>
          <p:cNvSpPr>
            <a:spLocks noGrp="1"/>
          </p:cNvSpPr>
          <p:nvPr>
            <p:ph sz="half" idx="1"/>
          </p:nvPr>
        </p:nvSpPr>
        <p:spPr/>
        <p:txBody>
          <a:bodyPr vert="horz" lIns="91440" tIns="45720" rIns="91440" bIns="45720" rtlCol="0" anchor="t">
            <a:normAutofit fontScale="92500"/>
          </a:bodyPr>
          <a:lstStyle/>
          <a:p>
            <a:r>
              <a:rPr lang="en-US" dirty="0"/>
              <a:t>Front cover ( not in word count)</a:t>
            </a:r>
          </a:p>
          <a:p>
            <a:r>
              <a:rPr lang="en-US" dirty="0"/>
              <a:t>Contents page (not in word count)</a:t>
            </a:r>
          </a:p>
          <a:p>
            <a:r>
              <a:rPr lang="en-US" dirty="0"/>
              <a:t>Introduction</a:t>
            </a:r>
          </a:p>
          <a:p>
            <a:r>
              <a:rPr lang="en-US" dirty="0"/>
              <a:t>Main body</a:t>
            </a:r>
          </a:p>
          <a:p>
            <a:r>
              <a:rPr lang="en-US" dirty="0"/>
              <a:t>Analyse &amp; </a:t>
            </a:r>
            <a:r>
              <a:rPr lang="en-US" dirty="0" err="1"/>
              <a:t>synthesise</a:t>
            </a:r>
            <a:endParaRPr lang="en-US" dirty="0"/>
          </a:p>
          <a:p>
            <a:r>
              <a:rPr lang="en-US" dirty="0"/>
              <a:t>Conclusion</a:t>
            </a:r>
          </a:p>
          <a:p>
            <a:r>
              <a:rPr lang="en-US" dirty="0"/>
              <a:t>References</a:t>
            </a:r>
          </a:p>
          <a:p>
            <a:endParaRPr lang="en-US" dirty="0"/>
          </a:p>
        </p:txBody>
      </p:sp>
      <p:pic>
        <p:nvPicPr>
          <p:cNvPr id="5" name="Content Placeholder 4" descr="Stock Illustrations &amp; Drawings ...">
            <a:extLst>
              <a:ext uri="{FF2B5EF4-FFF2-40B4-BE49-F238E27FC236}">
                <a16:creationId xmlns:a16="http://schemas.microsoft.com/office/drawing/2014/main" id="{0488805C-AB49-0577-48BF-F4738E62CA53}"/>
              </a:ext>
            </a:extLst>
          </p:cNvPr>
          <p:cNvPicPr>
            <a:picLocks noGrp="1" noChangeAspect="1"/>
          </p:cNvPicPr>
          <p:nvPr>
            <p:ph sz="half" idx="2"/>
          </p:nvPr>
        </p:nvPicPr>
        <p:blipFill>
          <a:blip r:embed="rId3"/>
          <a:srcRect t="-16557" r="-80624"/>
          <a:stretch/>
        </p:blipFill>
        <p:spPr>
          <a:xfrm>
            <a:off x="7244773" y="1286640"/>
            <a:ext cx="5378695" cy="3736699"/>
          </a:xfrm>
        </p:spPr>
      </p:pic>
    </p:spTree>
    <p:extLst>
      <p:ext uri="{BB962C8B-B14F-4D97-AF65-F5344CB8AC3E}">
        <p14:creationId xmlns:p14="http://schemas.microsoft.com/office/powerpoint/2010/main" val="27971128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62267-2288-06CB-B61C-FC235C23A998}"/>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Report structure – 2 </a:t>
            </a:r>
          </a:p>
        </p:txBody>
      </p:sp>
      <p:sp>
        <p:nvSpPr>
          <p:cNvPr id="3" name="Content Placeholder 2">
            <a:extLst>
              <a:ext uri="{FF2B5EF4-FFF2-40B4-BE49-F238E27FC236}">
                <a16:creationId xmlns:a16="http://schemas.microsoft.com/office/drawing/2014/main" id="{6FA00D63-C2F1-DEC2-7852-F87E72E3BBED}"/>
              </a:ext>
            </a:extLst>
          </p:cNvPr>
          <p:cNvSpPr>
            <a:spLocks noGrp="1"/>
          </p:cNvSpPr>
          <p:nvPr>
            <p:ph sz="half" idx="1"/>
          </p:nvPr>
        </p:nvSpPr>
        <p:spPr/>
        <p:txBody>
          <a:bodyPr vert="horz" lIns="91440" tIns="45720" rIns="91440" bIns="45720" rtlCol="0" anchor="t">
            <a:normAutofit fontScale="92500" lnSpcReduction="20000"/>
          </a:bodyPr>
          <a:lstStyle/>
          <a:p>
            <a:r>
              <a:rPr lang="en-US" dirty="0"/>
              <a:t>Front cover</a:t>
            </a:r>
          </a:p>
          <a:p>
            <a:r>
              <a:rPr lang="en-US" dirty="0"/>
              <a:t>Contents page</a:t>
            </a:r>
          </a:p>
          <a:p>
            <a:r>
              <a:rPr lang="en-US" dirty="0"/>
              <a:t>Introduction</a:t>
            </a:r>
          </a:p>
          <a:p>
            <a:r>
              <a:rPr lang="en-US" dirty="0"/>
              <a:t>Description</a:t>
            </a:r>
          </a:p>
          <a:p>
            <a:r>
              <a:rPr lang="en-US" dirty="0"/>
              <a:t>Feelings</a:t>
            </a:r>
          </a:p>
          <a:p>
            <a:r>
              <a:rPr lang="en-US" dirty="0"/>
              <a:t>Evaluation</a:t>
            </a:r>
          </a:p>
          <a:p>
            <a:r>
              <a:rPr lang="en-US" dirty="0"/>
              <a:t>Analysis</a:t>
            </a:r>
          </a:p>
          <a:p>
            <a:r>
              <a:rPr lang="en-US" dirty="0"/>
              <a:t>Conclusion</a:t>
            </a:r>
          </a:p>
          <a:p>
            <a:r>
              <a:rPr lang="en-US" dirty="0"/>
              <a:t>Action Plan</a:t>
            </a:r>
          </a:p>
          <a:p>
            <a:r>
              <a:rPr lang="en-US" dirty="0"/>
              <a:t>References</a:t>
            </a:r>
          </a:p>
        </p:txBody>
      </p:sp>
      <p:pic>
        <p:nvPicPr>
          <p:cNvPr id="5" name="Content Placeholder 4" descr="Report Clipart Images - Free Download ...">
            <a:extLst>
              <a:ext uri="{FF2B5EF4-FFF2-40B4-BE49-F238E27FC236}">
                <a16:creationId xmlns:a16="http://schemas.microsoft.com/office/drawing/2014/main" id="{2FEE6468-180D-F07F-9720-2232DEB76FA3}"/>
              </a:ext>
            </a:extLst>
          </p:cNvPr>
          <p:cNvPicPr>
            <a:picLocks noGrp="1" noChangeAspect="1"/>
          </p:cNvPicPr>
          <p:nvPr>
            <p:ph sz="half" idx="2"/>
          </p:nvPr>
        </p:nvPicPr>
        <p:blipFill>
          <a:blip r:embed="rId3"/>
          <a:stretch>
            <a:fillRect/>
          </a:stretch>
        </p:blipFill>
        <p:spPr>
          <a:xfrm>
            <a:off x="6460692" y="1421722"/>
            <a:ext cx="4179743" cy="4165889"/>
          </a:xfrm>
        </p:spPr>
      </p:pic>
    </p:spTree>
    <p:extLst>
      <p:ext uri="{BB962C8B-B14F-4D97-AF65-F5344CB8AC3E}">
        <p14:creationId xmlns:p14="http://schemas.microsoft.com/office/powerpoint/2010/main" val="3110557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A574A-29AD-7EDB-9906-3F81B3D50B5E}"/>
              </a:ext>
            </a:extLst>
          </p:cNvPr>
          <p:cNvSpPr>
            <a:spLocks noGrp="1"/>
          </p:cNvSpPr>
          <p:nvPr>
            <p:ph type="title"/>
          </p:nvPr>
        </p:nvSpPr>
        <p:spPr/>
        <p:txBody>
          <a:bodyPr/>
          <a:lstStyle/>
          <a:p>
            <a:r>
              <a:rPr lang="en-GB" dirty="0"/>
              <a:t>Useful sources</a:t>
            </a:r>
          </a:p>
        </p:txBody>
      </p:sp>
      <p:sp>
        <p:nvSpPr>
          <p:cNvPr id="3" name="Content Placeholder 2">
            <a:extLst>
              <a:ext uri="{FF2B5EF4-FFF2-40B4-BE49-F238E27FC236}">
                <a16:creationId xmlns:a16="http://schemas.microsoft.com/office/drawing/2014/main" id="{53B0D421-723B-2A88-A4EB-6F0FBCD84C74}"/>
              </a:ext>
            </a:extLst>
          </p:cNvPr>
          <p:cNvSpPr>
            <a:spLocks noGrp="1"/>
          </p:cNvSpPr>
          <p:nvPr>
            <p:ph idx="1"/>
          </p:nvPr>
        </p:nvSpPr>
        <p:spPr/>
        <p:txBody>
          <a:bodyPr>
            <a:normAutofit fontScale="85000" lnSpcReduction="20000"/>
          </a:bodyPr>
          <a:lstStyle/>
          <a:p>
            <a:r>
              <a:rPr lang="en-GB" dirty="0"/>
              <a:t>How to synthesise information – University of Sheffield</a:t>
            </a:r>
          </a:p>
          <a:p>
            <a:pPr marL="0" indent="0">
              <a:buNone/>
            </a:pPr>
            <a:r>
              <a:rPr lang="en-GB" dirty="0">
                <a:hlinkClick r:id="rId2"/>
              </a:rPr>
              <a:t>https://www.sheffield.ac.uk/study-skills/research/approaches/synthesise</a:t>
            </a:r>
            <a:endParaRPr lang="en-GB" dirty="0"/>
          </a:p>
          <a:p>
            <a:r>
              <a:rPr lang="en-GB" dirty="0"/>
              <a:t>University of Edinburgh – Reflection Toolkit</a:t>
            </a:r>
          </a:p>
          <a:p>
            <a:r>
              <a:rPr lang="en-GB" dirty="0">
                <a:hlinkClick r:id="rId3"/>
              </a:rPr>
              <a:t>https://reflection.ed.ac.uk/reflectors-toolkit/producing-reflections/academic-reflections/structure</a:t>
            </a:r>
            <a:endParaRPr lang="en-GB" dirty="0"/>
          </a:p>
          <a:p>
            <a:r>
              <a:rPr lang="en-GB" dirty="0"/>
              <a:t>Hull University - </a:t>
            </a:r>
            <a:r>
              <a:rPr lang="en-GB" dirty="0">
                <a:hlinkClick r:id="rId4"/>
              </a:rPr>
              <a:t>https://libguides.hull.ac.uk/reflectivewriting/essays</a:t>
            </a:r>
            <a:endParaRPr lang="en-GB" dirty="0"/>
          </a:p>
          <a:p>
            <a:r>
              <a:rPr lang="en-GB" dirty="0"/>
              <a:t>University of Salford - </a:t>
            </a:r>
            <a:r>
              <a:rPr lang="en-GB" dirty="0">
                <a:hlinkClick r:id="rId5"/>
              </a:rPr>
              <a:t>https://www.salford.ac.uk/sites/default/files/2024-12/Reflective-writing.pdf</a:t>
            </a:r>
            <a:endParaRPr lang="en-GB" dirty="0"/>
          </a:p>
          <a:p>
            <a:endParaRPr lang="en-GB" dirty="0"/>
          </a:p>
        </p:txBody>
      </p:sp>
    </p:spTree>
    <p:extLst>
      <p:ext uri="{BB962C8B-B14F-4D97-AF65-F5344CB8AC3E}">
        <p14:creationId xmlns:p14="http://schemas.microsoft.com/office/powerpoint/2010/main" val="16197424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819BC-13D0-33E9-93B2-726046118A86}"/>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Reflective Practice</a:t>
            </a:r>
            <a:endParaRPr lang="en-US">
              <a:solidFill>
                <a:schemeClr val="bg1"/>
              </a:solidFill>
              <a:latin typeface="Arial"/>
              <a:cs typeface="Arial"/>
            </a:endParaRPr>
          </a:p>
        </p:txBody>
      </p:sp>
      <p:sp>
        <p:nvSpPr>
          <p:cNvPr id="3" name="Content Placeholder 2">
            <a:extLst>
              <a:ext uri="{FF2B5EF4-FFF2-40B4-BE49-F238E27FC236}">
                <a16:creationId xmlns:a16="http://schemas.microsoft.com/office/drawing/2014/main" id="{221984B1-E38E-0491-751A-9349D331C1E1}"/>
              </a:ext>
            </a:extLst>
          </p:cNvPr>
          <p:cNvSpPr>
            <a:spLocks noGrp="1"/>
          </p:cNvSpPr>
          <p:nvPr>
            <p:ph sz="half" idx="1"/>
          </p:nvPr>
        </p:nvSpPr>
        <p:spPr/>
        <p:txBody>
          <a:bodyPr vert="horz" lIns="91440" tIns="45720" rIns="91440" bIns="45720" rtlCol="0" anchor="t">
            <a:normAutofit/>
          </a:bodyPr>
          <a:lstStyle/>
          <a:p>
            <a:pPr marL="0" indent="0">
              <a:buNone/>
            </a:pPr>
            <a:endParaRPr lang="en-US" dirty="0"/>
          </a:p>
          <a:p>
            <a:pPr marL="0" indent="0" algn="ctr">
              <a:buNone/>
            </a:pPr>
            <a:r>
              <a:rPr lang="en-US" dirty="0">
                <a:latin typeface="Arial"/>
                <a:cs typeface="Arial"/>
              </a:rPr>
              <a:t>What does 'Reflective practice' </a:t>
            </a:r>
            <a:r>
              <a:rPr lang="en-US">
                <a:latin typeface="Arial"/>
                <a:cs typeface="Arial"/>
              </a:rPr>
              <a:t>mean to you?</a:t>
            </a:r>
          </a:p>
          <a:p>
            <a:pPr marL="0" indent="0" algn="ctr">
              <a:buNone/>
            </a:pPr>
            <a:endParaRPr lang="en-US" dirty="0">
              <a:latin typeface="Arial"/>
              <a:cs typeface="Arial"/>
            </a:endParaRPr>
          </a:p>
          <a:p>
            <a:pPr marL="0" indent="0" algn="ctr">
              <a:buNone/>
            </a:pPr>
            <a:r>
              <a:rPr lang="en-US">
                <a:latin typeface="Arial"/>
                <a:cs typeface="Arial"/>
              </a:rPr>
              <a:t>How &amp; when do you use it?</a:t>
            </a:r>
          </a:p>
        </p:txBody>
      </p:sp>
      <p:pic>
        <p:nvPicPr>
          <p:cNvPr id="5" name="Content Placeholder 4" descr="Reflective Practice – Physio Newbies">
            <a:extLst>
              <a:ext uri="{FF2B5EF4-FFF2-40B4-BE49-F238E27FC236}">
                <a16:creationId xmlns:a16="http://schemas.microsoft.com/office/drawing/2014/main" id="{409DE1BB-F977-EBC8-6518-E58EEC078D69}"/>
              </a:ext>
            </a:extLst>
          </p:cNvPr>
          <p:cNvPicPr>
            <a:picLocks noGrp="1" noChangeAspect="1"/>
          </p:cNvPicPr>
          <p:nvPr>
            <p:ph sz="half" idx="2"/>
          </p:nvPr>
        </p:nvPicPr>
        <p:blipFill>
          <a:blip r:embed="rId2"/>
          <a:stretch>
            <a:fillRect/>
          </a:stretch>
        </p:blipFill>
        <p:spPr>
          <a:xfrm>
            <a:off x="7185391" y="1714266"/>
            <a:ext cx="3585063" cy="3590925"/>
          </a:xfrm>
        </p:spPr>
      </p:pic>
    </p:spTree>
    <p:extLst>
      <p:ext uri="{BB962C8B-B14F-4D97-AF65-F5344CB8AC3E}">
        <p14:creationId xmlns:p14="http://schemas.microsoft.com/office/powerpoint/2010/main" val="2777911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CA8AE-4695-EC97-C42C-60CB0A42E825}"/>
              </a:ext>
            </a:extLst>
          </p:cNvPr>
          <p:cNvSpPr>
            <a:spLocks noGrp="1"/>
          </p:cNvSpPr>
          <p:nvPr>
            <p:ph type="title"/>
          </p:nvPr>
        </p:nvSpPr>
        <p:spPr>
          <a:solidFill>
            <a:srgbClr val="002060"/>
          </a:solidFill>
        </p:spPr>
        <p:txBody>
          <a:bodyPr/>
          <a:lstStyle/>
          <a:p>
            <a:r>
              <a:rPr lang="en-GB" dirty="0">
                <a:solidFill>
                  <a:schemeClr val="bg1"/>
                </a:solidFill>
              </a:rPr>
              <a:t>Reflective practice</a:t>
            </a:r>
          </a:p>
        </p:txBody>
      </p:sp>
      <p:pic>
        <p:nvPicPr>
          <p:cNvPr id="1026" name="Picture 2">
            <a:extLst>
              <a:ext uri="{FF2B5EF4-FFF2-40B4-BE49-F238E27FC236}">
                <a16:creationId xmlns:a16="http://schemas.microsoft.com/office/drawing/2014/main" id="{00BFAC31-7F7A-AD2A-FA57-9242846DE63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466703" y="1721777"/>
            <a:ext cx="6870727" cy="38601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81599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4041E-5453-41D8-A87C-E5866D90CBA0}"/>
              </a:ext>
            </a:extLst>
          </p:cNvPr>
          <p:cNvSpPr>
            <a:spLocks noGrp="1"/>
          </p:cNvSpPr>
          <p:nvPr>
            <p:ph type="title"/>
          </p:nvPr>
        </p:nvSpPr>
        <p:spPr>
          <a:solidFill>
            <a:srgbClr val="002060"/>
          </a:solidFill>
        </p:spPr>
        <p:txBody>
          <a:bodyPr/>
          <a:lstStyle/>
          <a:p>
            <a:r>
              <a:rPr lang="en-GB" dirty="0">
                <a:solidFill>
                  <a:schemeClr val="bg1"/>
                </a:solidFill>
              </a:rPr>
              <a:t>Reflective</a:t>
            </a:r>
            <a:r>
              <a:rPr lang="en-GB" dirty="0"/>
              <a:t> </a:t>
            </a:r>
            <a:r>
              <a:rPr lang="en-GB" dirty="0">
                <a:solidFill>
                  <a:schemeClr val="bg1"/>
                </a:solidFill>
              </a:rPr>
              <a:t>Practice</a:t>
            </a:r>
          </a:p>
        </p:txBody>
      </p:sp>
      <p:sp>
        <p:nvSpPr>
          <p:cNvPr id="3" name="Content Placeholder 2">
            <a:extLst>
              <a:ext uri="{FF2B5EF4-FFF2-40B4-BE49-F238E27FC236}">
                <a16:creationId xmlns:a16="http://schemas.microsoft.com/office/drawing/2014/main" id="{E5BD3F19-8E9F-40CB-A61E-ADE2F090288F}"/>
              </a:ext>
            </a:extLst>
          </p:cNvPr>
          <p:cNvSpPr>
            <a:spLocks noGrp="1"/>
          </p:cNvSpPr>
          <p:nvPr>
            <p:ph sz="half" idx="1"/>
          </p:nvPr>
        </p:nvSpPr>
        <p:spPr/>
        <p:txBody>
          <a:bodyPr>
            <a:normAutofit/>
          </a:bodyPr>
          <a:lstStyle/>
          <a:p>
            <a:r>
              <a:rPr lang="en-GB" dirty="0"/>
              <a:t>Being able to reflect is a valuable skill</a:t>
            </a:r>
          </a:p>
          <a:p>
            <a:r>
              <a:rPr lang="en-GB" dirty="0"/>
              <a:t>Helps you think about:</a:t>
            </a:r>
          </a:p>
          <a:p>
            <a:pPr lvl="1">
              <a:buFont typeface="Wingdings" panose="05000000000000000000" pitchFamily="2" charset="2"/>
              <a:buChar char="q"/>
            </a:pPr>
            <a:r>
              <a:rPr lang="en-GB" dirty="0"/>
              <a:t> Your experiences</a:t>
            </a:r>
          </a:p>
          <a:p>
            <a:pPr lvl="1">
              <a:buFont typeface="Wingdings" panose="05000000000000000000" pitchFamily="2" charset="2"/>
              <a:buChar char="q"/>
            </a:pPr>
            <a:r>
              <a:rPr lang="en-GB" dirty="0"/>
              <a:t>Why things happened the way they did</a:t>
            </a:r>
          </a:p>
          <a:p>
            <a:pPr lvl="1">
              <a:buFont typeface="Wingdings" panose="05000000000000000000" pitchFamily="2" charset="2"/>
              <a:buChar char="q"/>
            </a:pPr>
            <a:r>
              <a:rPr lang="en-GB" dirty="0"/>
              <a:t>How you can improve on these experiences in future</a:t>
            </a:r>
          </a:p>
        </p:txBody>
      </p:sp>
      <p:pic>
        <p:nvPicPr>
          <p:cNvPr id="6" name="Picture 5">
            <a:extLst>
              <a:ext uri="{FF2B5EF4-FFF2-40B4-BE49-F238E27FC236}">
                <a16:creationId xmlns:a16="http://schemas.microsoft.com/office/drawing/2014/main" id="{75933A76-F4F1-4FC8-B546-7B59F08C720C}"/>
              </a:ext>
            </a:extLst>
          </p:cNvPr>
          <p:cNvPicPr>
            <a:picLocks noChangeAspect="1"/>
          </p:cNvPicPr>
          <p:nvPr/>
        </p:nvPicPr>
        <p:blipFill>
          <a:blip r:embed="rId3"/>
          <a:stretch>
            <a:fillRect/>
          </a:stretch>
        </p:blipFill>
        <p:spPr>
          <a:xfrm>
            <a:off x="6739413" y="2267175"/>
            <a:ext cx="3879056" cy="3105149"/>
          </a:xfrm>
          <a:prstGeom prst="rect">
            <a:avLst/>
          </a:prstGeom>
        </p:spPr>
      </p:pic>
      <p:sp>
        <p:nvSpPr>
          <p:cNvPr id="7" name="Content Placeholder 6">
            <a:extLst>
              <a:ext uri="{FF2B5EF4-FFF2-40B4-BE49-F238E27FC236}">
                <a16:creationId xmlns:a16="http://schemas.microsoft.com/office/drawing/2014/main" id="{121C5E46-AADC-3CE5-D95E-C2A524731674}"/>
              </a:ext>
            </a:extLst>
          </p:cNvPr>
          <p:cNvSpPr>
            <a:spLocks noGrp="1"/>
          </p:cNvSpPr>
          <p:nvPr>
            <p:ph sz="half" idx="2"/>
          </p:nvPr>
        </p:nvSpPr>
        <p:spPr>
          <a:xfrm>
            <a:off x="6197600" y="1600201"/>
            <a:ext cx="4598988" cy="667197"/>
          </a:xfrm>
        </p:spPr>
        <p:txBody>
          <a:bodyPr/>
          <a:lstStyle/>
          <a:p>
            <a:endParaRPr lang="en-GB" dirty="0"/>
          </a:p>
        </p:txBody>
      </p:sp>
    </p:spTree>
    <p:extLst>
      <p:ext uri="{BB962C8B-B14F-4D97-AF65-F5344CB8AC3E}">
        <p14:creationId xmlns:p14="http://schemas.microsoft.com/office/powerpoint/2010/main" val="3876759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BAAF419-494B-4802-BA4A-29F445F49C12}"/>
              </a:ext>
            </a:extLst>
          </p:cNvPr>
          <p:cNvSpPr>
            <a:spLocks noGrp="1"/>
          </p:cNvSpPr>
          <p:nvPr>
            <p:ph type="title"/>
          </p:nvPr>
        </p:nvSpPr>
        <p:spPr>
          <a:solidFill>
            <a:srgbClr val="002060"/>
          </a:solidFill>
        </p:spPr>
        <p:txBody>
          <a:bodyPr/>
          <a:lstStyle/>
          <a:p>
            <a:pPr algn="ctr"/>
            <a:r>
              <a:rPr lang="en-GB" b="1" dirty="0">
                <a:solidFill>
                  <a:schemeClr val="bg1"/>
                </a:solidFill>
              </a:rPr>
              <a:t>What is reflective practice?</a:t>
            </a:r>
          </a:p>
        </p:txBody>
      </p:sp>
      <p:sp>
        <p:nvSpPr>
          <p:cNvPr id="5" name="Content Placeholder 4">
            <a:extLst>
              <a:ext uri="{FF2B5EF4-FFF2-40B4-BE49-F238E27FC236}">
                <a16:creationId xmlns:a16="http://schemas.microsoft.com/office/drawing/2014/main" id="{C947FB26-020C-42AA-A85D-C8D50D3D8E4E}"/>
              </a:ext>
            </a:extLst>
          </p:cNvPr>
          <p:cNvSpPr>
            <a:spLocks noGrp="1"/>
          </p:cNvSpPr>
          <p:nvPr>
            <p:ph sz="half" idx="1"/>
          </p:nvPr>
        </p:nvSpPr>
        <p:spPr>
          <a:xfrm>
            <a:off x="812801" y="1600201"/>
            <a:ext cx="5181600" cy="2256518"/>
          </a:xfrm>
          <a:solidFill>
            <a:schemeClr val="accent5">
              <a:lumMod val="20000"/>
              <a:lumOff val="80000"/>
            </a:schemeClr>
          </a:solidFill>
        </p:spPr>
        <p:txBody>
          <a:bodyPr>
            <a:normAutofit fontScale="92500"/>
          </a:bodyPr>
          <a:lstStyle/>
          <a:p>
            <a:pPr marL="0" indent="0" algn="ctr">
              <a:buNone/>
            </a:pPr>
            <a:endParaRPr lang="en-GB" dirty="0"/>
          </a:p>
          <a:p>
            <a:pPr marL="0" indent="0" algn="ctr">
              <a:buNone/>
            </a:pPr>
            <a:r>
              <a:rPr lang="en-GB" dirty="0"/>
              <a:t>‘learning through and from experience towards gaining new insights of self and practice’</a:t>
            </a:r>
          </a:p>
          <a:p>
            <a:pPr marL="0" indent="0" algn="r">
              <a:buNone/>
            </a:pPr>
            <a:r>
              <a:rPr lang="en-GB" sz="2000" dirty="0"/>
              <a:t>(Finlay, 2008)</a:t>
            </a:r>
          </a:p>
        </p:txBody>
      </p:sp>
      <p:sp>
        <p:nvSpPr>
          <p:cNvPr id="6" name="Content Placeholder 5">
            <a:extLst>
              <a:ext uri="{FF2B5EF4-FFF2-40B4-BE49-F238E27FC236}">
                <a16:creationId xmlns:a16="http://schemas.microsoft.com/office/drawing/2014/main" id="{58BDCF0F-A276-499E-8A00-14690186B0D8}"/>
              </a:ext>
            </a:extLst>
          </p:cNvPr>
          <p:cNvSpPr>
            <a:spLocks noGrp="1"/>
          </p:cNvSpPr>
          <p:nvPr>
            <p:ph sz="half" idx="2"/>
          </p:nvPr>
        </p:nvSpPr>
        <p:spPr>
          <a:solidFill>
            <a:schemeClr val="accent5">
              <a:lumMod val="40000"/>
              <a:lumOff val="60000"/>
            </a:schemeClr>
          </a:solidFill>
        </p:spPr>
        <p:txBody>
          <a:bodyPr>
            <a:normAutofit fontScale="92500"/>
          </a:bodyPr>
          <a:lstStyle/>
          <a:p>
            <a:pPr marL="0" indent="0">
              <a:buNone/>
            </a:pPr>
            <a:endParaRPr lang="en-GB" dirty="0"/>
          </a:p>
          <a:p>
            <a:pPr marL="0" indent="0">
              <a:buNone/>
            </a:pPr>
            <a:endParaRPr lang="en-GB" dirty="0"/>
          </a:p>
          <a:p>
            <a:pPr marL="0" indent="0">
              <a:buNone/>
            </a:pPr>
            <a:r>
              <a:rPr lang="en-GB" dirty="0"/>
              <a:t>‘Reflective practice is the ability to reflect on one’s actions so as to engage in a process of continuous learning’ </a:t>
            </a:r>
          </a:p>
          <a:p>
            <a:pPr marL="0" indent="0">
              <a:buNone/>
            </a:pPr>
            <a:r>
              <a:rPr lang="en-GB" sz="2000" dirty="0"/>
              <a:t>                               </a:t>
            </a:r>
            <a:r>
              <a:rPr lang="en-GB" sz="2000" i="1" dirty="0"/>
              <a:t>- Donald Schon</a:t>
            </a:r>
          </a:p>
        </p:txBody>
      </p:sp>
      <p:sp>
        <p:nvSpPr>
          <p:cNvPr id="7" name="Rectangle 6">
            <a:extLst>
              <a:ext uri="{FF2B5EF4-FFF2-40B4-BE49-F238E27FC236}">
                <a16:creationId xmlns:a16="http://schemas.microsoft.com/office/drawing/2014/main" id="{08F6AFD7-626E-4377-B3ED-0D9E97378252}"/>
              </a:ext>
            </a:extLst>
          </p:cNvPr>
          <p:cNvSpPr/>
          <p:nvPr/>
        </p:nvSpPr>
        <p:spPr>
          <a:xfrm>
            <a:off x="812801" y="4000499"/>
            <a:ext cx="5181600" cy="15887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‘In its simplest form, it is thinking about or reflecting on what you do’</a:t>
            </a:r>
          </a:p>
          <a:p>
            <a:pPr algn="r"/>
            <a:r>
              <a:rPr lang="en-GB" dirty="0"/>
              <a:t>(Skills you Need, 2021)</a:t>
            </a:r>
          </a:p>
        </p:txBody>
      </p:sp>
    </p:spTree>
    <p:extLst>
      <p:ext uri="{BB962C8B-B14F-4D97-AF65-F5344CB8AC3E}">
        <p14:creationId xmlns:p14="http://schemas.microsoft.com/office/powerpoint/2010/main" val="635699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BDF60-CD48-440C-854F-5BED602D2B4D}"/>
              </a:ext>
            </a:extLst>
          </p:cNvPr>
          <p:cNvSpPr>
            <a:spLocks noGrp="1"/>
          </p:cNvSpPr>
          <p:nvPr>
            <p:ph type="title"/>
          </p:nvPr>
        </p:nvSpPr>
        <p:spPr>
          <a:solidFill>
            <a:srgbClr val="002060"/>
          </a:solidFill>
        </p:spPr>
        <p:txBody>
          <a:bodyPr/>
          <a:lstStyle/>
          <a:p>
            <a:r>
              <a:rPr lang="en-GB" dirty="0">
                <a:solidFill>
                  <a:schemeClr val="bg1"/>
                </a:solidFill>
              </a:rPr>
              <a:t>Why do we reflect?</a:t>
            </a:r>
          </a:p>
        </p:txBody>
      </p:sp>
      <p:sp>
        <p:nvSpPr>
          <p:cNvPr id="3" name="Content Placeholder 2">
            <a:extLst>
              <a:ext uri="{FF2B5EF4-FFF2-40B4-BE49-F238E27FC236}">
                <a16:creationId xmlns:a16="http://schemas.microsoft.com/office/drawing/2014/main" id="{AFBB7712-F5C2-471C-B597-1F5CD6C994F9}"/>
              </a:ext>
            </a:extLst>
          </p:cNvPr>
          <p:cNvSpPr>
            <a:spLocks noGrp="1"/>
          </p:cNvSpPr>
          <p:nvPr>
            <p:ph sz="half" idx="1"/>
          </p:nvPr>
        </p:nvSpPr>
        <p:spPr/>
        <p:txBody>
          <a:bodyPr>
            <a:normAutofit fontScale="85000" lnSpcReduction="10000"/>
          </a:bodyPr>
          <a:lstStyle/>
          <a:p>
            <a:endParaRPr lang="en-GB" dirty="0"/>
          </a:p>
          <a:p>
            <a:r>
              <a:rPr lang="en-GB" dirty="0"/>
              <a:t>What are the benefits to reflection?</a:t>
            </a:r>
          </a:p>
        </p:txBody>
      </p:sp>
      <p:sp>
        <p:nvSpPr>
          <p:cNvPr id="4" name="Content Placeholder 3">
            <a:extLst>
              <a:ext uri="{FF2B5EF4-FFF2-40B4-BE49-F238E27FC236}">
                <a16:creationId xmlns:a16="http://schemas.microsoft.com/office/drawing/2014/main" id="{1EB99F27-0156-4BE7-99B3-F66568A8B669}"/>
              </a:ext>
            </a:extLst>
          </p:cNvPr>
          <p:cNvSpPr>
            <a:spLocks noGrp="1"/>
          </p:cNvSpPr>
          <p:nvPr>
            <p:ph sz="half" idx="2"/>
          </p:nvPr>
        </p:nvSpPr>
        <p:spPr/>
        <p:txBody>
          <a:bodyPr>
            <a:normAutofit fontScale="85000" lnSpcReduction="10000"/>
          </a:bodyPr>
          <a:lstStyle/>
          <a:p>
            <a:r>
              <a:rPr lang="en-GB" dirty="0"/>
              <a:t>Allows you to look at the bigger picture</a:t>
            </a:r>
          </a:p>
          <a:p>
            <a:r>
              <a:rPr lang="en-GB" dirty="0"/>
              <a:t>Identifies areas of improvement/development</a:t>
            </a:r>
          </a:p>
          <a:p>
            <a:r>
              <a:rPr lang="en-GB" dirty="0"/>
              <a:t>Be more creative and try new things</a:t>
            </a:r>
          </a:p>
          <a:p>
            <a:r>
              <a:rPr lang="en-GB" dirty="0"/>
              <a:t>Challenge some assumptions about people and situations</a:t>
            </a:r>
          </a:p>
          <a:p>
            <a:r>
              <a:rPr lang="en-GB" dirty="0"/>
              <a:t>Key part of emotional intelligence</a:t>
            </a:r>
          </a:p>
          <a:p>
            <a:r>
              <a:rPr lang="en-GB" dirty="0"/>
              <a:t>Helps maintain a healthy work/life balance</a:t>
            </a:r>
          </a:p>
        </p:txBody>
      </p:sp>
      <p:pic>
        <p:nvPicPr>
          <p:cNvPr id="5" name="Picture 4">
            <a:extLst>
              <a:ext uri="{FF2B5EF4-FFF2-40B4-BE49-F238E27FC236}">
                <a16:creationId xmlns:a16="http://schemas.microsoft.com/office/drawing/2014/main" id="{C6419FA6-86A4-46AC-BC2E-4977A98808DF}"/>
              </a:ext>
            </a:extLst>
          </p:cNvPr>
          <p:cNvPicPr>
            <a:picLocks noChangeAspect="1"/>
          </p:cNvPicPr>
          <p:nvPr/>
        </p:nvPicPr>
        <p:blipFill>
          <a:blip r:embed="rId3"/>
          <a:stretch>
            <a:fillRect/>
          </a:stretch>
        </p:blipFill>
        <p:spPr>
          <a:xfrm>
            <a:off x="2106612" y="2898457"/>
            <a:ext cx="2390775" cy="1914525"/>
          </a:xfrm>
          <a:prstGeom prst="rect">
            <a:avLst/>
          </a:prstGeom>
        </p:spPr>
      </p:pic>
    </p:spTree>
    <p:extLst>
      <p:ext uri="{BB962C8B-B14F-4D97-AF65-F5344CB8AC3E}">
        <p14:creationId xmlns:p14="http://schemas.microsoft.com/office/powerpoint/2010/main" val="13067593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8383-0070-43DD-A987-8D3E1D2406AE}"/>
              </a:ext>
            </a:extLst>
          </p:cNvPr>
          <p:cNvSpPr>
            <a:spLocks noGrp="1"/>
          </p:cNvSpPr>
          <p:nvPr>
            <p:ph type="title"/>
          </p:nvPr>
        </p:nvSpPr>
        <p:spPr>
          <a:solidFill>
            <a:srgbClr val="002060"/>
          </a:solidFill>
        </p:spPr>
        <p:txBody>
          <a:bodyPr/>
          <a:lstStyle/>
          <a:p>
            <a:r>
              <a:rPr lang="en-GB" dirty="0">
                <a:solidFill>
                  <a:schemeClr val="bg1"/>
                </a:solidFill>
              </a:rPr>
              <a:t>How to reflect</a:t>
            </a:r>
          </a:p>
        </p:txBody>
      </p:sp>
      <p:sp>
        <p:nvSpPr>
          <p:cNvPr id="3" name="Content Placeholder 2">
            <a:extLst>
              <a:ext uri="{FF2B5EF4-FFF2-40B4-BE49-F238E27FC236}">
                <a16:creationId xmlns:a16="http://schemas.microsoft.com/office/drawing/2014/main" id="{2E1EC5E1-5307-4893-9C6E-CEEE27AD8170}"/>
              </a:ext>
            </a:extLst>
          </p:cNvPr>
          <p:cNvSpPr>
            <a:spLocks noGrp="1"/>
          </p:cNvSpPr>
          <p:nvPr>
            <p:ph sz="half" idx="1"/>
          </p:nvPr>
        </p:nvSpPr>
        <p:spPr/>
        <p:txBody>
          <a:bodyPr/>
          <a:lstStyle/>
          <a:p>
            <a:pPr marL="0" indent="0">
              <a:buNone/>
            </a:pPr>
            <a:endParaRPr lang="en-GB" dirty="0"/>
          </a:p>
          <a:p>
            <a:pPr marL="0" indent="0">
              <a:buNone/>
            </a:pPr>
            <a:endParaRPr lang="en-GB" dirty="0"/>
          </a:p>
          <a:p>
            <a:pPr marL="0" indent="0">
              <a:buNone/>
            </a:pPr>
            <a:endParaRPr lang="en-GB" dirty="0"/>
          </a:p>
          <a:p>
            <a:pPr marL="0" indent="0" algn="ctr">
              <a:buNone/>
            </a:pPr>
            <a:r>
              <a:rPr lang="en-GB" sz="3200" dirty="0"/>
              <a:t>‘The Basics’</a:t>
            </a:r>
          </a:p>
        </p:txBody>
      </p:sp>
      <p:pic>
        <p:nvPicPr>
          <p:cNvPr id="6" name="Content Placeholder 5" descr="Diagram&#10;&#10;Description automatically generated">
            <a:extLst>
              <a:ext uri="{FF2B5EF4-FFF2-40B4-BE49-F238E27FC236}">
                <a16:creationId xmlns:a16="http://schemas.microsoft.com/office/drawing/2014/main" id="{5173AAC2-8E32-418E-A61B-3ED503BAB10E}"/>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97600" y="1917602"/>
            <a:ext cx="5384800" cy="3354584"/>
          </a:xfrm>
        </p:spPr>
      </p:pic>
    </p:spTree>
    <p:extLst>
      <p:ext uri="{BB962C8B-B14F-4D97-AF65-F5344CB8AC3E}">
        <p14:creationId xmlns:p14="http://schemas.microsoft.com/office/powerpoint/2010/main" val="10475461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Reflective Models</a:t>
            </a:r>
          </a:p>
        </p:txBody>
      </p:sp>
      <p:pic>
        <p:nvPicPr>
          <p:cNvPr id="4" name="Content Placeholder 3">
            <a:extLst>
              <a:ext uri="{FF2B5EF4-FFF2-40B4-BE49-F238E27FC236}">
                <a16:creationId xmlns:a16="http://schemas.microsoft.com/office/drawing/2014/main" id="{FCAD30AD-2AEE-D17F-FE0E-5678820FB313}"/>
              </a:ext>
            </a:extLst>
          </p:cNvPr>
          <p:cNvPicPr>
            <a:picLocks noGrp="1" noChangeAspect="1"/>
          </p:cNvPicPr>
          <p:nvPr>
            <p:ph idx="1"/>
          </p:nvPr>
        </p:nvPicPr>
        <p:blipFill>
          <a:blip r:embed="rId3"/>
          <a:stretch>
            <a:fillRect/>
          </a:stretch>
        </p:blipFill>
        <p:spPr>
          <a:xfrm>
            <a:off x="155631" y="1447315"/>
            <a:ext cx="2807522" cy="2189432"/>
          </a:xfrm>
          <a:prstGeom prst="rect">
            <a:avLst/>
          </a:prstGeom>
          <a:solidFill>
            <a:srgbClr val="002060"/>
          </a:solidFill>
        </p:spPr>
      </p:pic>
      <p:pic>
        <p:nvPicPr>
          <p:cNvPr id="5" name="Picture 4">
            <a:extLst>
              <a:ext uri="{FF2B5EF4-FFF2-40B4-BE49-F238E27FC236}">
                <a16:creationId xmlns:a16="http://schemas.microsoft.com/office/drawing/2014/main" id="{7BE48DFC-A3E0-6E7F-AE7D-8D1BB55D773B}"/>
              </a:ext>
            </a:extLst>
          </p:cNvPr>
          <p:cNvPicPr>
            <a:picLocks noChangeAspect="1"/>
          </p:cNvPicPr>
          <p:nvPr/>
        </p:nvPicPr>
        <p:blipFill>
          <a:blip r:embed="rId4"/>
          <a:stretch>
            <a:fillRect/>
          </a:stretch>
        </p:blipFill>
        <p:spPr>
          <a:xfrm>
            <a:off x="2903135" y="3405808"/>
            <a:ext cx="2840375" cy="1907481"/>
          </a:xfrm>
          <a:prstGeom prst="rect">
            <a:avLst/>
          </a:prstGeom>
        </p:spPr>
      </p:pic>
      <p:pic>
        <p:nvPicPr>
          <p:cNvPr id="6" name="Picture 5">
            <a:extLst>
              <a:ext uri="{FF2B5EF4-FFF2-40B4-BE49-F238E27FC236}">
                <a16:creationId xmlns:a16="http://schemas.microsoft.com/office/drawing/2014/main" id="{9914637A-4E44-150B-E7F4-5B8ED12B5C62}"/>
              </a:ext>
            </a:extLst>
          </p:cNvPr>
          <p:cNvPicPr>
            <a:picLocks noChangeAspect="1"/>
          </p:cNvPicPr>
          <p:nvPr/>
        </p:nvPicPr>
        <p:blipFill>
          <a:blip r:embed="rId5"/>
          <a:stretch>
            <a:fillRect/>
          </a:stretch>
        </p:blipFill>
        <p:spPr>
          <a:xfrm>
            <a:off x="5915003" y="1642680"/>
            <a:ext cx="2844683" cy="2434160"/>
          </a:xfrm>
          <a:prstGeom prst="rect">
            <a:avLst/>
          </a:prstGeom>
        </p:spPr>
      </p:pic>
      <p:sp>
        <p:nvSpPr>
          <p:cNvPr id="7" name="Rectangle 6">
            <a:extLst>
              <a:ext uri="{FF2B5EF4-FFF2-40B4-BE49-F238E27FC236}">
                <a16:creationId xmlns:a16="http://schemas.microsoft.com/office/drawing/2014/main" id="{96D229C7-C1C4-7A69-D961-9714A82FB686}"/>
              </a:ext>
            </a:extLst>
          </p:cNvPr>
          <p:cNvSpPr/>
          <p:nvPr/>
        </p:nvSpPr>
        <p:spPr>
          <a:xfrm>
            <a:off x="544927" y="3666424"/>
            <a:ext cx="1515654" cy="490746"/>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ERA</a:t>
            </a:r>
          </a:p>
        </p:txBody>
      </p:sp>
      <p:sp>
        <p:nvSpPr>
          <p:cNvPr id="8" name="Rectangle 7">
            <a:extLst>
              <a:ext uri="{FF2B5EF4-FFF2-40B4-BE49-F238E27FC236}">
                <a16:creationId xmlns:a16="http://schemas.microsoft.com/office/drawing/2014/main" id="{18DCF8A3-E7CF-C152-4B0F-4B889D0CE174}"/>
              </a:ext>
            </a:extLst>
          </p:cNvPr>
          <p:cNvSpPr/>
          <p:nvPr/>
        </p:nvSpPr>
        <p:spPr>
          <a:xfrm>
            <a:off x="3651455" y="2893838"/>
            <a:ext cx="1258956" cy="477078"/>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t>Driscolls</a:t>
            </a:r>
            <a:endParaRPr lang="en-GB" dirty="0"/>
          </a:p>
        </p:txBody>
      </p:sp>
      <p:sp>
        <p:nvSpPr>
          <p:cNvPr id="9" name="Rectangle 8">
            <a:extLst>
              <a:ext uri="{FF2B5EF4-FFF2-40B4-BE49-F238E27FC236}">
                <a16:creationId xmlns:a16="http://schemas.microsoft.com/office/drawing/2014/main" id="{6F5B17CC-FCB8-7EFF-6ECB-E96028768AE2}"/>
              </a:ext>
            </a:extLst>
          </p:cNvPr>
          <p:cNvSpPr/>
          <p:nvPr/>
        </p:nvSpPr>
        <p:spPr>
          <a:xfrm>
            <a:off x="6941332" y="4120593"/>
            <a:ext cx="1189633" cy="4779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Kolb</a:t>
            </a:r>
          </a:p>
        </p:txBody>
      </p:sp>
      <p:pic>
        <p:nvPicPr>
          <p:cNvPr id="10" name="Picture 9">
            <a:extLst>
              <a:ext uri="{FF2B5EF4-FFF2-40B4-BE49-F238E27FC236}">
                <a16:creationId xmlns:a16="http://schemas.microsoft.com/office/drawing/2014/main" id="{0AFA50AE-0707-21E0-EC65-9690D5C7C88E}"/>
              </a:ext>
            </a:extLst>
          </p:cNvPr>
          <p:cNvPicPr>
            <a:picLocks noChangeAspect="1"/>
          </p:cNvPicPr>
          <p:nvPr/>
        </p:nvPicPr>
        <p:blipFill>
          <a:blip r:embed="rId6"/>
          <a:stretch>
            <a:fillRect/>
          </a:stretch>
        </p:blipFill>
        <p:spPr>
          <a:xfrm>
            <a:off x="9135814" y="2757183"/>
            <a:ext cx="2840374" cy="2494404"/>
          </a:xfrm>
          <a:prstGeom prst="rect">
            <a:avLst/>
          </a:prstGeom>
        </p:spPr>
      </p:pic>
      <p:sp>
        <p:nvSpPr>
          <p:cNvPr id="11" name="Rectangle 10">
            <a:extLst>
              <a:ext uri="{FF2B5EF4-FFF2-40B4-BE49-F238E27FC236}">
                <a16:creationId xmlns:a16="http://schemas.microsoft.com/office/drawing/2014/main" id="{C82EEE69-6A48-75E6-831C-1CAA851BEA95}"/>
              </a:ext>
            </a:extLst>
          </p:cNvPr>
          <p:cNvSpPr/>
          <p:nvPr/>
        </p:nvSpPr>
        <p:spPr>
          <a:xfrm>
            <a:off x="9847009" y="2248051"/>
            <a:ext cx="1417983" cy="5879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Gibbs</a:t>
            </a:r>
          </a:p>
        </p:txBody>
      </p:sp>
    </p:spTree>
    <p:extLst>
      <p:ext uri="{BB962C8B-B14F-4D97-AF65-F5344CB8AC3E}">
        <p14:creationId xmlns:p14="http://schemas.microsoft.com/office/powerpoint/2010/main" val="34510935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7323F-C583-4705-A50A-3A04DC705C45}"/>
              </a:ext>
            </a:extLst>
          </p:cNvPr>
          <p:cNvSpPr>
            <a:spLocks noGrp="1"/>
          </p:cNvSpPr>
          <p:nvPr>
            <p:ph type="title"/>
          </p:nvPr>
        </p:nvSpPr>
        <p:spPr>
          <a:solidFill>
            <a:srgbClr val="002060"/>
          </a:solidFill>
        </p:spPr>
        <p:txBody>
          <a:bodyPr/>
          <a:lstStyle/>
          <a:p>
            <a:r>
              <a:rPr lang="en-GB" dirty="0">
                <a:solidFill>
                  <a:schemeClr val="bg1"/>
                </a:solidFill>
              </a:rPr>
              <a:t>Reflective Models</a:t>
            </a:r>
          </a:p>
        </p:txBody>
      </p:sp>
      <p:sp>
        <p:nvSpPr>
          <p:cNvPr id="3" name="Content Placeholder 2">
            <a:extLst>
              <a:ext uri="{FF2B5EF4-FFF2-40B4-BE49-F238E27FC236}">
                <a16:creationId xmlns:a16="http://schemas.microsoft.com/office/drawing/2014/main" id="{99AE55AD-3FE5-40CB-B02B-F1EF98FD7DCA}"/>
              </a:ext>
            </a:extLst>
          </p:cNvPr>
          <p:cNvSpPr>
            <a:spLocks noGrp="1"/>
          </p:cNvSpPr>
          <p:nvPr>
            <p:ph sz="half" idx="1"/>
          </p:nvPr>
        </p:nvSpPr>
        <p:spPr/>
        <p:txBody>
          <a:bodyPr/>
          <a:lstStyle/>
          <a:p>
            <a:pPr marL="514350" indent="-514350" algn="ctr">
              <a:buAutoNum type="arabicPeriod"/>
            </a:pPr>
            <a:r>
              <a:rPr lang="en-GB" b="1" dirty="0"/>
              <a:t>ERA Cycle  </a:t>
            </a:r>
          </a:p>
          <a:p>
            <a:pPr marL="228600" indent="-228600" algn="ctr">
              <a:buAutoNum type="arabicPeriod"/>
            </a:pPr>
            <a:endParaRPr lang="en-GB" sz="1200" b="1" dirty="0"/>
          </a:p>
          <a:p>
            <a:pPr marL="228600" indent="-228600" algn="ctr">
              <a:buAutoNum type="arabicPeriod"/>
            </a:pPr>
            <a:endParaRPr lang="en-GB" sz="1200" b="1" dirty="0"/>
          </a:p>
          <a:p>
            <a:pPr marL="228600" indent="-228600" algn="ctr">
              <a:buAutoNum type="arabicPeriod"/>
            </a:pPr>
            <a:endParaRPr lang="en-GB" sz="1200" b="1" dirty="0"/>
          </a:p>
          <a:p>
            <a:endParaRPr lang="en-GB" sz="1200" dirty="0"/>
          </a:p>
          <a:p>
            <a:pPr marL="0" indent="0">
              <a:buNone/>
            </a:pPr>
            <a:r>
              <a:rPr lang="en-GB" sz="1800" dirty="0"/>
              <a:t> Jasper, M. (2013). Beginning Reflective Practice. Andover: Cengage Learning.</a:t>
            </a:r>
          </a:p>
        </p:txBody>
      </p:sp>
      <p:pic>
        <p:nvPicPr>
          <p:cNvPr id="6" name="Content Placeholder 5" descr="Diagram&#10;&#10;Description automatically generated">
            <a:extLst>
              <a:ext uri="{FF2B5EF4-FFF2-40B4-BE49-F238E27FC236}">
                <a16:creationId xmlns:a16="http://schemas.microsoft.com/office/drawing/2014/main" id="{86FD2744-7FCC-4278-A25D-E391B5D78FA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552257" y="1892912"/>
            <a:ext cx="3929889" cy="3072175"/>
          </a:xfrm>
        </p:spPr>
      </p:pic>
    </p:spTree>
    <p:extLst>
      <p:ext uri="{BB962C8B-B14F-4D97-AF65-F5344CB8AC3E}">
        <p14:creationId xmlns:p14="http://schemas.microsoft.com/office/powerpoint/2010/main" val="20493927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735C1-D1B9-46D2-B427-844BC3EC51B0}"/>
              </a:ext>
            </a:extLst>
          </p:cNvPr>
          <p:cNvSpPr>
            <a:spLocks noGrp="1"/>
          </p:cNvSpPr>
          <p:nvPr>
            <p:ph type="title"/>
          </p:nvPr>
        </p:nvSpPr>
        <p:spPr>
          <a:solidFill>
            <a:srgbClr val="002060"/>
          </a:solidFill>
        </p:spPr>
        <p:txBody>
          <a:bodyPr/>
          <a:lstStyle/>
          <a:p>
            <a:r>
              <a:rPr lang="en-GB" dirty="0">
                <a:solidFill>
                  <a:schemeClr val="bg1"/>
                </a:solidFill>
              </a:rPr>
              <a:t>Reflective Models</a:t>
            </a:r>
          </a:p>
        </p:txBody>
      </p:sp>
      <p:sp>
        <p:nvSpPr>
          <p:cNvPr id="3" name="Content Placeholder 2">
            <a:extLst>
              <a:ext uri="{FF2B5EF4-FFF2-40B4-BE49-F238E27FC236}">
                <a16:creationId xmlns:a16="http://schemas.microsoft.com/office/drawing/2014/main" id="{7C916908-8990-4EE1-ABD6-8FEF33A38A58}"/>
              </a:ext>
            </a:extLst>
          </p:cNvPr>
          <p:cNvSpPr>
            <a:spLocks noGrp="1"/>
          </p:cNvSpPr>
          <p:nvPr>
            <p:ph sz="half" idx="1"/>
          </p:nvPr>
        </p:nvSpPr>
        <p:spPr/>
        <p:txBody>
          <a:bodyPr/>
          <a:lstStyle/>
          <a:p>
            <a:pPr marL="0" indent="0" algn="ctr">
              <a:buNone/>
            </a:pPr>
            <a:r>
              <a:rPr lang="en-GB" sz="2400" b="1" dirty="0"/>
              <a:t>2. Driscoll’s ‘What Model’</a:t>
            </a:r>
          </a:p>
          <a:p>
            <a:pPr marL="0" indent="0" algn="ctr">
              <a:buNone/>
            </a:pPr>
            <a:endParaRPr lang="en-GB" sz="2400" b="1" dirty="0"/>
          </a:p>
          <a:p>
            <a:pPr marL="0" indent="0" algn="ctr">
              <a:buNone/>
            </a:pPr>
            <a:endParaRPr lang="en-GB" b="1" dirty="0"/>
          </a:p>
          <a:p>
            <a:pPr marL="0" indent="0" algn="ctr">
              <a:buNone/>
            </a:pPr>
            <a:endParaRPr lang="en-GB" b="1" dirty="0"/>
          </a:p>
          <a:p>
            <a:pPr marL="0" indent="0" algn="ctr">
              <a:buNone/>
            </a:pPr>
            <a:endParaRPr lang="en-GB" b="1" dirty="0"/>
          </a:p>
          <a:p>
            <a:pPr marL="0" indent="0" algn="ctr">
              <a:buNone/>
            </a:pPr>
            <a:endParaRPr lang="en-GB" b="1" dirty="0"/>
          </a:p>
        </p:txBody>
      </p:sp>
      <p:pic>
        <p:nvPicPr>
          <p:cNvPr id="6" name="Content Placeholder 5" descr="Diagram&#10;&#10;Description automatically generated">
            <a:extLst>
              <a:ext uri="{FF2B5EF4-FFF2-40B4-BE49-F238E27FC236}">
                <a16:creationId xmlns:a16="http://schemas.microsoft.com/office/drawing/2014/main" id="{4ACB3D9B-2A13-4F0A-B53A-C4E925E4AC4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516566" y="2530302"/>
            <a:ext cx="3323063" cy="2229052"/>
          </a:xfrm>
        </p:spPr>
      </p:pic>
      <p:sp>
        <p:nvSpPr>
          <p:cNvPr id="8" name="TextBox 7">
            <a:extLst>
              <a:ext uri="{FF2B5EF4-FFF2-40B4-BE49-F238E27FC236}">
                <a16:creationId xmlns:a16="http://schemas.microsoft.com/office/drawing/2014/main" id="{A244053C-2600-4F6E-A5EA-762F736A58EE}"/>
              </a:ext>
            </a:extLst>
          </p:cNvPr>
          <p:cNvSpPr txBox="1"/>
          <p:nvPr/>
        </p:nvSpPr>
        <p:spPr>
          <a:xfrm>
            <a:off x="5994400" y="2406614"/>
            <a:ext cx="6099716" cy="1477328"/>
          </a:xfrm>
          <a:prstGeom prst="rect">
            <a:avLst/>
          </a:prstGeom>
          <a:noFill/>
        </p:spPr>
        <p:txBody>
          <a:bodyPr wrap="square">
            <a:spAutoFit/>
          </a:bodyPr>
          <a:lstStyle/>
          <a:p>
            <a:pPr algn="l"/>
            <a:r>
              <a:rPr lang="en-GB" b="0" i="0" dirty="0" err="1">
                <a:solidFill>
                  <a:srgbClr val="333333"/>
                </a:solidFill>
                <a:effectLst/>
                <a:latin typeface="Arial" panose="020B0604020202020204" pitchFamily="34" charset="0"/>
              </a:rPr>
              <a:t>Borton</a:t>
            </a:r>
            <a:r>
              <a:rPr lang="en-GB" b="0" i="0" dirty="0">
                <a:solidFill>
                  <a:srgbClr val="333333"/>
                </a:solidFill>
                <a:effectLst/>
                <a:latin typeface="Arial" panose="020B0604020202020204" pitchFamily="34" charset="0"/>
              </a:rPr>
              <a:t>, T. (1970) Reach, Touch and Teach. London: Hutchinson.</a:t>
            </a:r>
          </a:p>
          <a:p>
            <a:pPr algn="l"/>
            <a:r>
              <a:rPr lang="en-GB" b="0" i="0" dirty="0">
                <a:solidFill>
                  <a:srgbClr val="333333"/>
                </a:solidFill>
                <a:effectLst/>
                <a:latin typeface="Arial" panose="020B0604020202020204" pitchFamily="34" charset="0"/>
              </a:rPr>
              <a:t>Driscoll, J. (ed.) (2007) Practicing Clinical Supervision: A Reflective Approach for Healthcare Professionals. Edinburgh: </a:t>
            </a:r>
            <a:r>
              <a:rPr lang="en-GB" b="0" i="0" dirty="0" err="1">
                <a:solidFill>
                  <a:srgbClr val="333333"/>
                </a:solidFill>
                <a:effectLst/>
                <a:latin typeface="Arial" panose="020B0604020202020204" pitchFamily="34" charset="0"/>
              </a:rPr>
              <a:t>Elsevie</a:t>
            </a:r>
            <a:endParaRPr lang="en-GB" b="0" i="0" dirty="0">
              <a:solidFill>
                <a:srgbClr val="333333"/>
              </a:solidFill>
              <a:effectLst/>
              <a:latin typeface="Arial" panose="020B0604020202020204" pitchFamily="34" charset="0"/>
            </a:endParaRPr>
          </a:p>
        </p:txBody>
      </p:sp>
    </p:spTree>
    <p:extLst>
      <p:ext uri="{BB962C8B-B14F-4D97-AF65-F5344CB8AC3E}">
        <p14:creationId xmlns:p14="http://schemas.microsoft.com/office/powerpoint/2010/main" val="22396822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D2D70-1601-4506-88BC-4FFB6B5F8518}"/>
              </a:ext>
            </a:extLst>
          </p:cNvPr>
          <p:cNvSpPr>
            <a:spLocks noGrp="1"/>
          </p:cNvSpPr>
          <p:nvPr>
            <p:ph type="title"/>
          </p:nvPr>
        </p:nvSpPr>
        <p:spPr>
          <a:solidFill>
            <a:srgbClr val="002060"/>
          </a:solidFill>
        </p:spPr>
        <p:txBody>
          <a:bodyPr/>
          <a:lstStyle/>
          <a:p>
            <a:r>
              <a:rPr lang="en-GB" dirty="0">
                <a:solidFill>
                  <a:schemeClr val="bg1"/>
                </a:solidFill>
              </a:rPr>
              <a:t>Reflective Models</a:t>
            </a:r>
          </a:p>
        </p:txBody>
      </p:sp>
      <p:sp>
        <p:nvSpPr>
          <p:cNvPr id="3" name="Content Placeholder 2">
            <a:extLst>
              <a:ext uri="{FF2B5EF4-FFF2-40B4-BE49-F238E27FC236}">
                <a16:creationId xmlns:a16="http://schemas.microsoft.com/office/drawing/2014/main" id="{E5ACABB3-4451-4F5C-863F-F2CF2606B4EA}"/>
              </a:ext>
            </a:extLst>
          </p:cNvPr>
          <p:cNvSpPr>
            <a:spLocks noGrp="1"/>
          </p:cNvSpPr>
          <p:nvPr>
            <p:ph sz="half" idx="1"/>
          </p:nvPr>
        </p:nvSpPr>
        <p:spPr/>
        <p:txBody>
          <a:bodyPr>
            <a:normAutofit/>
          </a:bodyPr>
          <a:lstStyle/>
          <a:p>
            <a:pPr marL="0" indent="0" algn="ctr">
              <a:buNone/>
            </a:pPr>
            <a:r>
              <a:rPr lang="en-GB" sz="2400" b="1" dirty="0"/>
              <a:t>3. Kolb’s </a:t>
            </a:r>
          </a:p>
          <a:p>
            <a:pPr marL="0" indent="0" algn="ctr">
              <a:buNone/>
            </a:pPr>
            <a:r>
              <a:rPr lang="en-GB" sz="2400" b="1" dirty="0"/>
              <a:t>Experiential Learning Cycle</a:t>
            </a:r>
          </a:p>
          <a:p>
            <a:pPr marL="0" indent="0" algn="ctr">
              <a:buNone/>
            </a:pPr>
            <a:endParaRPr lang="en-GB" sz="2400" b="1" dirty="0"/>
          </a:p>
          <a:p>
            <a:pPr marL="0" indent="0" algn="ctr">
              <a:buNone/>
            </a:pPr>
            <a:endParaRPr lang="en-GB" sz="2400" b="1" dirty="0"/>
          </a:p>
        </p:txBody>
      </p:sp>
      <p:sp>
        <p:nvSpPr>
          <p:cNvPr id="4" name="Content Placeholder 3">
            <a:extLst>
              <a:ext uri="{FF2B5EF4-FFF2-40B4-BE49-F238E27FC236}">
                <a16:creationId xmlns:a16="http://schemas.microsoft.com/office/drawing/2014/main" id="{ECBF34F5-CC78-4A12-8FE3-8F898A5ACEE3}"/>
              </a:ext>
            </a:extLst>
          </p:cNvPr>
          <p:cNvSpPr>
            <a:spLocks noGrp="1"/>
          </p:cNvSpPr>
          <p:nvPr>
            <p:ph sz="half" idx="2"/>
          </p:nvPr>
        </p:nvSpPr>
        <p:spPr/>
        <p:txBody>
          <a:bodyPr>
            <a:normAutofit/>
          </a:bodyPr>
          <a:lstStyle/>
          <a:p>
            <a:pPr marL="0" indent="0">
              <a:buNone/>
            </a:pPr>
            <a:r>
              <a:rPr lang="en-GB" sz="2400" b="1" dirty="0"/>
              <a:t>4. Gibbs Reflective Cycle</a:t>
            </a:r>
          </a:p>
          <a:p>
            <a:pPr marL="0" indent="0">
              <a:buNone/>
            </a:pPr>
            <a:endParaRPr lang="en-GB" sz="2400" b="1" dirty="0"/>
          </a:p>
          <a:p>
            <a:pPr marL="0" indent="0">
              <a:buNone/>
            </a:pPr>
            <a:endParaRPr lang="en-GB" sz="2400" b="1" dirty="0"/>
          </a:p>
        </p:txBody>
      </p:sp>
      <p:pic>
        <p:nvPicPr>
          <p:cNvPr id="6" name="Picture 5" descr="Diagram&#10;&#10;Description automatically generated">
            <a:extLst>
              <a:ext uri="{FF2B5EF4-FFF2-40B4-BE49-F238E27FC236}">
                <a16:creationId xmlns:a16="http://schemas.microsoft.com/office/drawing/2014/main" id="{C63D48D3-F033-4392-BB40-F7180D893E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601" y="2500444"/>
            <a:ext cx="3589866" cy="3071018"/>
          </a:xfrm>
          <a:prstGeom prst="rect">
            <a:avLst/>
          </a:prstGeom>
        </p:spPr>
      </p:pic>
      <p:pic>
        <p:nvPicPr>
          <p:cNvPr id="8" name="Picture 7" descr="Chart, bubble chart&#10;&#10;Description automatically generated">
            <a:extLst>
              <a:ext uri="{FF2B5EF4-FFF2-40B4-BE49-F238E27FC236}">
                <a16:creationId xmlns:a16="http://schemas.microsoft.com/office/drawing/2014/main" id="{68B731B7-0292-4062-A88A-D22E8A5EB4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68893" y="2032684"/>
            <a:ext cx="4054708" cy="3556558"/>
          </a:xfrm>
          <a:prstGeom prst="rect">
            <a:avLst/>
          </a:prstGeom>
        </p:spPr>
      </p:pic>
    </p:spTree>
    <p:extLst>
      <p:ext uri="{BB962C8B-B14F-4D97-AF65-F5344CB8AC3E}">
        <p14:creationId xmlns:p14="http://schemas.microsoft.com/office/powerpoint/2010/main" val="1794958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5CA6D-CBD0-40BD-8894-88191FA5361B}"/>
              </a:ext>
            </a:extLst>
          </p:cNvPr>
          <p:cNvSpPr>
            <a:spLocks noGrp="1"/>
          </p:cNvSpPr>
          <p:nvPr>
            <p:ph type="title"/>
          </p:nvPr>
        </p:nvSpPr>
        <p:spPr>
          <a:solidFill>
            <a:srgbClr val="002060"/>
          </a:solidFill>
        </p:spPr>
        <p:txBody>
          <a:bodyPr/>
          <a:lstStyle/>
          <a:p>
            <a:r>
              <a:rPr lang="en-GB" dirty="0">
                <a:solidFill>
                  <a:schemeClr val="bg1"/>
                </a:solidFill>
              </a:rPr>
              <a:t>Pro’s and Con’s of Reflective Models</a:t>
            </a:r>
          </a:p>
        </p:txBody>
      </p:sp>
      <p:pic>
        <p:nvPicPr>
          <p:cNvPr id="5" name="Content Placeholder 4" descr="Graphical user interface, text, application&#10;&#10;Description automatically generated">
            <a:extLst>
              <a:ext uri="{FF2B5EF4-FFF2-40B4-BE49-F238E27FC236}">
                <a16:creationId xmlns:a16="http://schemas.microsoft.com/office/drawing/2014/main" id="{C37D1D82-9E2B-46E7-AD47-91428636A00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97675" y="1470818"/>
            <a:ext cx="7818431" cy="3916363"/>
          </a:xfrm>
        </p:spPr>
      </p:pic>
      <p:pic>
        <p:nvPicPr>
          <p:cNvPr id="6" name="Picture 5">
            <a:extLst>
              <a:ext uri="{FF2B5EF4-FFF2-40B4-BE49-F238E27FC236}">
                <a16:creationId xmlns:a16="http://schemas.microsoft.com/office/drawing/2014/main" id="{9F7D3635-E3A8-3A64-A8B9-349DB4AF93ED}"/>
              </a:ext>
            </a:extLst>
          </p:cNvPr>
          <p:cNvPicPr>
            <a:picLocks noChangeAspect="1"/>
          </p:cNvPicPr>
          <p:nvPr/>
        </p:nvPicPr>
        <p:blipFill>
          <a:blip r:embed="rId4"/>
          <a:stretch>
            <a:fillRect/>
          </a:stretch>
        </p:blipFill>
        <p:spPr>
          <a:xfrm>
            <a:off x="1397675" y="3621332"/>
            <a:ext cx="3028950" cy="1514475"/>
          </a:xfrm>
          <a:prstGeom prst="rect">
            <a:avLst/>
          </a:prstGeom>
        </p:spPr>
      </p:pic>
      <p:pic>
        <p:nvPicPr>
          <p:cNvPr id="7" name="Picture 6">
            <a:extLst>
              <a:ext uri="{FF2B5EF4-FFF2-40B4-BE49-F238E27FC236}">
                <a16:creationId xmlns:a16="http://schemas.microsoft.com/office/drawing/2014/main" id="{1086C1AF-7B16-A896-36D3-71FA97ED6533}"/>
              </a:ext>
            </a:extLst>
          </p:cNvPr>
          <p:cNvPicPr>
            <a:picLocks noChangeAspect="1"/>
          </p:cNvPicPr>
          <p:nvPr/>
        </p:nvPicPr>
        <p:blipFill>
          <a:blip r:embed="rId4"/>
          <a:stretch>
            <a:fillRect/>
          </a:stretch>
        </p:blipFill>
        <p:spPr>
          <a:xfrm>
            <a:off x="6885110" y="1769940"/>
            <a:ext cx="3028950" cy="1514475"/>
          </a:xfrm>
          <a:prstGeom prst="rect">
            <a:avLst/>
          </a:prstGeom>
        </p:spPr>
      </p:pic>
    </p:spTree>
    <p:extLst>
      <p:ext uri="{BB962C8B-B14F-4D97-AF65-F5344CB8AC3E}">
        <p14:creationId xmlns:p14="http://schemas.microsoft.com/office/powerpoint/2010/main" val="2354895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0760C4-4803-4DF4-99F5-CF8A0369BA48}"/>
              </a:ext>
            </a:extLst>
          </p:cNvPr>
          <p:cNvSpPr>
            <a:spLocks noGrp="1"/>
          </p:cNvSpPr>
          <p:nvPr>
            <p:ph type="title"/>
          </p:nvPr>
        </p:nvSpPr>
        <p:spPr>
          <a:solidFill>
            <a:srgbClr val="002060"/>
          </a:solidFill>
        </p:spPr>
        <p:txBody>
          <a:bodyPr/>
          <a:lstStyle/>
          <a:p>
            <a:r>
              <a:rPr lang="en-GB" dirty="0">
                <a:solidFill>
                  <a:schemeClr val="bg1"/>
                </a:solidFill>
              </a:rPr>
              <a:t>Barriers to Reflection?</a:t>
            </a:r>
          </a:p>
        </p:txBody>
      </p:sp>
      <p:sp>
        <p:nvSpPr>
          <p:cNvPr id="5" name="Content Placeholder 4">
            <a:extLst>
              <a:ext uri="{FF2B5EF4-FFF2-40B4-BE49-F238E27FC236}">
                <a16:creationId xmlns:a16="http://schemas.microsoft.com/office/drawing/2014/main" id="{84DE109C-A3CC-45B3-BFCF-D918E837ACBA}"/>
              </a:ext>
            </a:extLst>
          </p:cNvPr>
          <p:cNvSpPr>
            <a:spLocks noGrp="1"/>
          </p:cNvSpPr>
          <p:nvPr>
            <p:ph idx="1"/>
          </p:nvPr>
        </p:nvSpPr>
        <p:spPr/>
        <p:txBody>
          <a:bodyPr/>
          <a:lstStyle/>
          <a:p>
            <a:r>
              <a:rPr lang="en-GB" dirty="0"/>
              <a:t>No time</a:t>
            </a:r>
          </a:p>
          <a:p>
            <a:r>
              <a:rPr lang="en-GB" dirty="0"/>
              <a:t>Organisational culture</a:t>
            </a:r>
          </a:p>
          <a:p>
            <a:r>
              <a:rPr lang="en-GB" dirty="0"/>
              <a:t>Lack of skill</a:t>
            </a:r>
          </a:p>
          <a:p>
            <a:r>
              <a:rPr lang="en-GB" dirty="0"/>
              <a:t>Environment</a:t>
            </a:r>
          </a:p>
          <a:p>
            <a:r>
              <a:rPr lang="en-GB" dirty="0"/>
              <a:t>Motivation</a:t>
            </a:r>
          </a:p>
          <a:p>
            <a:r>
              <a:rPr lang="en-GB" dirty="0"/>
              <a:t>Yourself</a:t>
            </a:r>
          </a:p>
        </p:txBody>
      </p:sp>
      <p:pic>
        <p:nvPicPr>
          <p:cNvPr id="2" name="Picture 1">
            <a:extLst>
              <a:ext uri="{FF2B5EF4-FFF2-40B4-BE49-F238E27FC236}">
                <a16:creationId xmlns:a16="http://schemas.microsoft.com/office/drawing/2014/main" id="{513545E6-E5B8-3113-F50C-6A31F6FD83E8}"/>
              </a:ext>
            </a:extLst>
          </p:cNvPr>
          <p:cNvPicPr>
            <a:picLocks noChangeAspect="1"/>
          </p:cNvPicPr>
          <p:nvPr/>
        </p:nvPicPr>
        <p:blipFill>
          <a:blip r:embed="rId2"/>
          <a:stretch>
            <a:fillRect/>
          </a:stretch>
        </p:blipFill>
        <p:spPr>
          <a:xfrm>
            <a:off x="7232800" y="1757728"/>
            <a:ext cx="3601977" cy="3601977"/>
          </a:xfrm>
          <a:prstGeom prst="rect">
            <a:avLst/>
          </a:prstGeom>
        </p:spPr>
      </p:pic>
    </p:spTree>
    <p:extLst>
      <p:ext uri="{BB962C8B-B14F-4D97-AF65-F5344CB8AC3E}">
        <p14:creationId xmlns:p14="http://schemas.microsoft.com/office/powerpoint/2010/main" val="34312961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9D7D7-7EE8-4782-8152-7CA5F63FB626}"/>
              </a:ext>
            </a:extLst>
          </p:cNvPr>
          <p:cNvSpPr>
            <a:spLocks noGrp="1"/>
          </p:cNvSpPr>
          <p:nvPr>
            <p:ph type="title"/>
          </p:nvPr>
        </p:nvSpPr>
        <p:spPr>
          <a:solidFill>
            <a:srgbClr val="002060"/>
          </a:solidFill>
        </p:spPr>
        <p:txBody>
          <a:bodyPr/>
          <a:lstStyle/>
          <a:p>
            <a:r>
              <a:rPr lang="en-GB" dirty="0">
                <a:solidFill>
                  <a:schemeClr val="bg1"/>
                </a:solidFill>
              </a:rPr>
              <a:t>Reflective Writing </a:t>
            </a:r>
          </a:p>
        </p:txBody>
      </p:sp>
      <p:pic>
        <p:nvPicPr>
          <p:cNvPr id="6" name="Content Placeholder 5" descr="Graphical user interface, text, application&#10;&#10;Description automatically generated">
            <a:extLst>
              <a:ext uri="{FF2B5EF4-FFF2-40B4-BE49-F238E27FC236}">
                <a16:creationId xmlns:a16="http://schemas.microsoft.com/office/drawing/2014/main" id="{2FD5E334-A136-47D3-9C80-2FF3159E191F}"/>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115707" y="2037339"/>
            <a:ext cx="4372585" cy="3115110"/>
          </a:xfrm>
        </p:spPr>
      </p:pic>
      <p:sp>
        <p:nvSpPr>
          <p:cNvPr id="4" name="Content Placeholder 3">
            <a:extLst>
              <a:ext uri="{FF2B5EF4-FFF2-40B4-BE49-F238E27FC236}">
                <a16:creationId xmlns:a16="http://schemas.microsoft.com/office/drawing/2014/main" id="{43F9070E-EB9E-47A9-83B9-869B4AB6B507}"/>
              </a:ext>
            </a:extLst>
          </p:cNvPr>
          <p:cNvSpPr>
            <a:spLocks noGrp="1"/>
          </p:cNvSpPr>
          <p:nvPr>
            <p:ph sz="half" idx="2"/>
          </p:nvPr>
        </p:nvSpPr>
        <p:spPr/>
        <p:txBody>
          <a:bodyPr/>
          <a:lstStyle/>
          <a:p>
            <a:pPr marL="0" indent="0">
              <a:buNone/>
            </a:pPr>
            <a:endParaRPr lang="en-GB" dirty="0"/>
          </a:p>
          <a:p>
            <a:pPr marL="0" indent="0">
              <a:buNone/>
            </a:pPr>
            <a:endParaRPr lang="en-GB" dirty="0"/>
          </a:p>
        </p:txBody>
      </p:sp>
      <p:pic>
        <p:nvPicPr>
          <p:cNvPr id="8" name="Picture 7" descr="Graphical user interface, text, application&#10;&#10;Description automatically generated">
            <a:extLst>
              <a:ext uri="{FF2B5EF4-FFF2-40B4-BE49-F238E27FC236}">
                <a16:creationId xmlns:a16="http://schemas.microsoft.com/office/drawing/2014/main" id="{95CB4DE9-FCB4-418B-A445-C34529B163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27497" y="2056392"/>
            <a:ext cx="4448796" cy="3096057"/>
          </a:xfrm>
          <a:prstGeom prst="rect">
            <a:avLst/>
          </a:prstGeom>
        </p:spPr>
      </p:pic>
    </p:spTree>
    <p:extLst>
      <p:ext uri="{BB962C8B-B14F-4D97-AF65-F5344CB8AC3E}">
        <p14:creationId xmlns:p14="http://schemas.microsoft.com/office/powerpoint/2010/main" val="2695891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EA946-5A97-4378-A2F6-F6CE6132D793}"/>
              </a:ext>
            </a:extLst>
          </p:cNvPr>
          <p:cNvSpPr>
            <a:spLocks noGrp="1"/>
          </p:cNvSpPr>
          <p:nvPr>
            <p:ph type="title"/>
          </p:nvPr>
        </p:nvSpPr>
        <p:spPr>
          <a:solidFill>
            <a:srgbClr val="002060"/>
          </a:solidFill>
        </p:spPr>
        <p:txBody>
          <a:bodyPr>
            <a:normAutofit fontScale="90000"/>
          </a:bodyPr>
          <a:lstStyle/>
          <a:p>
            <a:r>
              <a:rPr lang="en-GB" dirty="0">
                <a:solidFill>
                  <a:schemeClr val="bg1"/>
                </a:solidFill>
              </a:rPr>
              <a:t>Example 1 – Teaching profession – Reflection on challenges of first 6mths</a:t>
            </a:r>
          </a:p>
        </p:txBody>
      </p:sp>
      <p:sp>
        <p:nvSpPr>
          <p:cNvPr id="3" name="Content Placeholder 2">
            <a:extLst>
              <a:ext uri="{FF2B5EF4-FFF2-40B4-BE49-F238E27FC236}">
                <a16:creationId xmlns:a16="http://schemas.microsoft.com/office/drawing/2014/main" id="{8F0E172D-7913-4CCE-9C50-DFFF70FE67CF}"/>
              </a:ext>
            </a:extLst>
          </p:cNvPr>
          <p:cNvSpPr>
            <a:spLocks noGrp="1"/>
          </p:cNvSpPr>
          <p:nvPr>
            <p:ph idx="1"/>
          </p:nvPr>
        </p:nvSpPr>
        <p:spPr/>
        <p:txBody>
          <a:bodyPr>
            <a:normAutofit fontScale="70000" lnSpcReduction="20000"/>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Scales asserts that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one quality above all that makes a good teacher (is) the ability to reflect on what we do, why and how we do things and to adapt and develop our practice within learners</a:t>
            </a:r>
            <a:r>
              <a:rPr lang="en-GB" sz="1800" dirty="0">
                <a:effectLst/>
                <a:latin typeface="Arial" panose="020B0604020202020204" pitchFamily="34" charset="0"/>
                <a:ea typeface="Calibri" panose="020F0502020204030204" pitchFamily="34" charset="0"/>
                <a:cs typeface="Times New Roman" panose="02020603050405020304" pitchFamily="18" charset="0"/>
              </a:rPr>
              <a:t>” (2013, p.20). Reflection in its simplest form is an activity of purpose in which we analyse our experiences, our practices, skills and responses in order that we can learn and improve (Birmingham.ac.uk). As a student and lecturer, reflection translates as an opportunity to learn from my mistakes, to question my actions and to maintain my good work practices in order to empower myself. Undertaking reflecting practice is not an easy activity, I agonise over how to start, what to say and how to evaluate. However, as I research more into the topic and practice it, I have come to understand that the basis of all reflective practice is firstly a willingness to undertake the process and to recognise it as being integral for improvement and development – as Scales maintains “</a:t>
            </a:r>
            <a:r>
              <a:rPr lang="en-GB" sz="1800" i="1" dirty="0">
                <a:effectLst/>
                <a:latin typeface="Arial" panose="020B0604020202020204" pitchFamily="34" charset="0"/>
                <a:ea typeface="Calibri" panose="020F0502020204030204" pitchFamily="34" charset="0"/>
                <a:cs typeface="Times New Roman" panose="02020603050405020304" pitchFamily="18" charset="0"/>
              </a:rPr>
              <a:t>It makes us take responsibility for our teaching and learning</a:t>
            </a:r>
            <a:r>
              <a:rPr lang="en-GB" sz="1800" dirty="0">
                <a:effectLst/>
                <a:latin typeface="Arial" panose="020B0604020202020204" pitchFamily="34" charset="0"/>
                <a:ea typeface="Calibri" panose="020F0502020204030204" pitchFamily="34" charset="0"/>
                <a:cs typeface="Times New Roman" panose="02020603050405020304" pitchFamily="18" charset="0"/>
              </a:rPr>
              <a:t>” ( 2013, p.27).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Undertaking the new role of lecturer has presented me with a number of challenges not only within my teaching and learning practices, but also having to adjust to the Higher Education culture and environment. I have questioned my career choice on a number of occasions, as arguably most teachers do , especially when I have struggled to understand why I fail to get students to engage with the subject matter, or when methods I use fail to explain matters sufficiently, but utilising peer support and reading and understanding theory has led me to appreciate that teaching and learning are complicated processes and there is not one right approach. Although I am still relatively new to teaching, I have come to recognise, and acknowledge, that being open to reflecting on different approaches to teaching and reshaping or reforming the knowledge gleaned from past and current experiences can lead to improvement and development in my teaching practices (skillsyouneed.com).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Reflecting on the compilation of this piece of work as part of this module has again allowed me to revisit theory and caused me to re-assess and explore my thoughts, motives and actions and to utilise the experience of reflection as a developmental tool for continuous learning for myself. As Petty asserts, “</a:t>
            </a:r>
            <a:r>
              <a:rPr lang="en-GB" sz="1800" i="1" dirty="0">
                <a:effectLst/>
                <a:latin typeface="Arial" panose="020B0604020202020204" pitchFamily="34" charset="0"/>
                <a:ea typeface="Calibri" panose="020F0502020204030204" pitchFamily="34" charset="0"/>
                <a:cs typeface="Times New Roman" panose="02020603050405020304" pitchFamily="18" charset="0"/>
              </a:rPr>
              <a:t>when teaching finishes, learning continues</a:t>
            </a:r>
            <a:r>
              <a:rPr lang="en-GB" sz="1800" dirty="0">
                <a:effectLst/>
                <a:latin typeface="Arial" panose="020B0604020202020204" pitchFamily="34" charset="0"/>
                <a:ea typeface="Calibri" panose="020F0502020204030204" pitchFamily="34" charset="0"/>
                <a:cs typeface="Times New Roman" panose="02020603050405020304" pitchFamily="18" charset="0"/>
              </a:rPr>
              <a:t>” (2004, p.322).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025201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5B259-255C-4A66-8722-4B0C4CD36903}"/>
              </a:ext>
            </a:extLst>
          </p:cNvPr>
          <p:cNvSpPr>
            <a:spLocks noGrp="1"/>
          </p:cNvSpPr>
          <p:nvPr>
            <p:ph type="title"/>
          </p:nvPr>
        </p:nvSpPr>
        <p:spPr>
          <a:solidFill>
            <a:srgbClr val="002060"/>
          </a:solidFill>
        </p:spPr>
        <p:txBody>
          <a:bodyPr>
            <a:normAutofit/>
          </a:bodyPr>
          <a:lstStyle/>
          <a:p>
            <a:r>
              <a:rPr lang="en-GB" dirty="0">
                <a:solidFill>
                  <a:schemeClr val="bg1"/>
                </a:solidFill>
              </a:rPr>
              <a:t>Example 2 – Health professional reflection</a:t>
            </a:r>
            <a:br>
              <a:rPr lang="en-GB" dirty="0">
                <a:solidFill>
                  <a:schemeClr val="bg1"/>
                </a:solidFill>
              </a:rPr>
            </a:br>
            <a:r>
              <a:rPr lang="en-GB" sz="1200" dirty="0">
                <a:solidFill>
                  <a:schemeClr val="bg1"/>
                </a:solidFill>
              </a:rPr>
              <a:t>(source : </a:t>
            </a:r>
            <a:r>
              <a:rPr lang="en-GB" sz="1300" dirty="0">
                <a:solidFill>
                  <a:schemeClr val="bg1"/>
                </a:solidFill>
              </a:rPr>
              <a:t>https://libguides.scu.edu.au/reflectivepractice/examples)</a:t>
            </a:r>
          </a:p>
        </p:txBody>
      </p:sp>
      <p:sp>
        <p:nvSpPr>
          <p:cNvPr id="3" name="Content Placeholder 2">
            <a:extLst>
              <a:ext uri="{FF2B5EF4-FFF2-40B4-BE49-F238E27FC236}">
                <a16:creationId xmlns:a16="http://schemas.microsoft.com/office/drawing/2014/main" id="{CD17C55E-79AD-441E-A3B0-26211F85C912}"/>
              </a:ext>
            </a:extLst>
          </p:cNvPr>
          <p:cNvSpPr>
            <a:spLocks noGrp="1"/>
          </p:cNvSpPr>
          <p:nvPr>
            <p:ph idx="1"/>
          </p:nvPr>
        </p:nvSpPr>
        <p:spPr/>
        <p:txBody>
          <a:bodyPr>
            <a:normAutofit fontScale="62500" lnSpcReduction="20000"/>
          </a:bodyPr>
          <a:lstStyle/>
          <a:p>
            <a:pPr algn="l"/>
            <a:r>
              <a:rPr lang="en-GB" b="0" i="0" dirty="0">
                <a:solidFill>
                  <a:srgbClr val="333333"/>
                </a:solidFill>
                <a:effectLst/>
                <a:latin typeface="Arial" panose="020B0604020202020204" pitchFamily="34" charset="0"/>
              </a:rPr>
              <a:t>I needed to understand more about what resilience actually is, and whether it is learnable or inherent in a person’s personality.  McDonald, Jackson, Wilkes, &amp; Vickers, (2013) define resilience as the capacity to deal with “significant disruption, change or adversity” (p.134) and that in the workplace, adversity relates to the difficult or challenging aspects of the role. The authors identify traits associated with resilience such as “hardiness, hope, self-confidence, resourcefulness, optimism flexibility and emotional intelligence” (McDonald et al., p.134) and discuss how training programs have been established within the workplace to teach people these skills.</a:t>
            </a:r>
          </a:p>
          <a:p>
            <a:pPr algn="l"/>
            <a:r>
              <a:rPr lang="en-GB" b="1" i="0" dirty="0">
                <a:solidFill>
                  <a:srgbClr val="333333"/>
                </a:solidFill>
                <a:effectLst/>
                <a:latin typeface="Arial" panose="020B0604020202020204" pitchFamily="34" charset="0"/>
              </a:rPr>
              <a:t>....</a:t>
            </a:r>
            <a:endParaRPr lang="en-GB" b="0" i="0" dirty="0">
              <a:solidFill>
                <a:srgbClr val="333333"/>
              </a:solidFill>
              <a:effectLst/>
              <a:latin typeface="Arial" panose="020B0604020202020204" pitchFamily="34" charset="0"/>
            </a:endParaRPr>
          </a:p>
          <a:p>
            <a:pPr algn="l"/>
            <a:r>
              <a:rPr lang="en-GB" b="0" i="0" dirty="0">
                <a:solidFill>
                  <a:srgbClr val="333333"/>
                </a:solidFill>
                <a:effectLst/>
                <a:latin typeface="Arial" panose="020B0604020202020204" pitchFamily="34" charset="0"/>
              </a:rPr>
              <a:t>A plan for building resilience for my future role as a midwife would need to start now in order that positive patterns are embedded in my practice and everyday life. This would include activities discussed above as well as attempting to engage in habits of mindfulness on a day to day basis (</a:t>
            </a:r>
            <a:r>
              <a:rPr lang="en-GB" b="0" i="0" dirty="0" err="1">
                <a:solidFill>
                  <a:srgbClr val="333333"/>
                </a:solidFill>
                <a:effectLst/>
                <a:latin typeface="Arial" panose="020B0604020202020204" pitchFamily="34" charset="0"/>
              </a:rPr>
              <a:t>Foureur</a:t>
            </a:r>
            <a:r>
              <a:rPr lang="en-GB" b="0" i="0" dirty="0">
                <a:solidFill>
                  <a:srgbClr val="333333"/>
                </a:solidFill>
                <a:effectLst/>
                <a:latin typeface="Arial" panose="020B0604020202020204" pitchFamily="34" charset="0"/>
              </a:rPr>
              <a:t>, </a:t>
            </a:r>
            <a:r>
              <a:rPr lang="en-GB" b="0" i="0" dirty="0" err="1">
                <a:solidFill>
                  <a:srgbClr val="333333"/>
                </a:solidFill>
                <a:effectLst/>
                <a:latin typeface="Arial" panose="020B0604020202020204" pitchFamily="34" charset="0"/>
              </a:rPr>
              <a:t>Besley</a:t>
            </a:r>
            <a:r>
              <a:rPr lang="en-GB" b="0" i="0" dirty="0">
                <a:solidFill>
                  <a:srgbClr val="333333"/>
                </a:solidFill>
                <a:effectLst/>
                <a:latin typeface="Arial" panose="020B0604020202020204" pitchFamily="34" charset="0"/>
              </a:rPr>
              <a:t>, Burton, Yu, &amp; Crisp, 2013).</a:t>
            </a:r>
          </a:p>
          <a:p>
            <a:endParaRPr lang="en-GB" dirty="0"/>
          </a:p>
        </p:txBody>
      </p:sp>
    </p:spTree>
    <p:extLst>
      <p:ext uri="{BB962C8B-B14F-4D97-AF65-F5344CB8AC3E}">
        <p14:creationId xmlns:p14="http://schemas.microsoft.com/office/powerpoint/2010/main" val="3482043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83DC7-FCD9-F725-3424-377E48A6A466}"/>
              </a:ext>
            </a:extLst>
          </p:cNvPr>
          <p:cNvSpPr>
            <a:spLocks noGrp="1"/>
          </p:cNvSpPr>
          <p:nvPr>
            <p:ph type="title"/>
          </p:nvPr>
        </p:nvSpPr>
        <p:spPr>
          <a:solidFill>
            <a:srgbClr val="002060"/>
          </a:solidFill>
        </p:spPr>
        <p:txBody>
          <a:bodyPr/>
          <a:lstStyle/>
          <a:p>
            <a:r>
              <a:rPr lang="en-GB" dirty="0">
                <a:solidFill>
                  <a:schemeClr val="bg1"/>
                </a:solidFill>
              </a:rPr>
              <a:t>Example 3 – Policing student</a:t>
            </a:r>
          </a:p>
        </p:txBody>
      </p:sp>
      <p:sp>
        <p:nvSpPr>
          <p:cNvPr id="3" name="Content Placeholder 2">
            <a:extLst>
              <a:ext uri="{FF2B5EF4-FFF2-40B4-BE49-F238E27FC236}">
                <a16:creationId xmlns:a16="http://schemas.microsoft.com/office/drawing/2014/main" id="{627CBB3B-67F4-F407-5DD7-CCB489CD59C1}"/>
              </a:ext>
            </a:extLst>
          </p:cNvPr>
          <p:cNvSpPr>
            <a:spLocks noGrp="1"/>
          </p:cNvSpPr>
          <p:nvPr>
            <p:ph idx="1"/>
          </p:nvPr>
        </p:nvSpPr>
        <p:spPr/>
        <p:txBody>
          <a:bodyPr>
            <a:normAutofit fontScale="55000" lnSpcReduction="20000"/>
          </a:bodyPr>
          <a:lstStyle/>
          <a:p>
            <a:pPr marL="0" indent="0">
              <a:buNone/>
            </a:pPr>
            <a:r>
              <a:rPr lang="en-GB" dirty="0"/>
              <a:t>The College of Policing states that Reflective Practice is the “ability to reflect on your actions or improve the way you work” (p.2, n.d.). It further adds that to benefit fully, practitioners must be motivated to assess their own professional practice and performance and to consider any new learning (College of Policing, n.d.). Reflection is therefore an action of purpose in which we explore our experiences, our practices, learnt skills and responses in order that we can develop and improve (Birmingham University, 2015); for police officers it also highlights increased self awareness, emotional intelligence as well as improving decision making skills (College of Policing, n.d. p.2)</a:t>
            </a:r>
          </a:p>
          <a:p>
            <a:pPr marL="0" indent="0">
              <a:buNone/>
            </a:pPr>
            <a:r>
              <a:rPr lang="en-GB" dirty="0"/>
              <a:t>Several reflective models and theories exist to assist the practitioner. Having researched these models I have found that I move from one to another depending upon the area of my professional practice that I am considering, for example when considering operational decisions I favour Gibbs (1998) model as the complex nature of the different stages align with the stages of operational decisions that I have to make. However, when considering staff development and discipline matters Kolb’s Experiential Learning Cycle (1984) offers the opportunity of better understanding of staff’s motivations and decision making.</a:t>
            </a:r>
          </a:p>
          <a:p>
            <a:pPr marL="0" indent="0">
              <a:buNone/>
            </a:pPr>
            <a:r>
              <a:rPr lang="en-GB" dirty="0"/>
              <a:t>Upon reflecting upon the last 12 months of my policing career I have identified both personal and professional challenges that have demonstrated my leadership skills and my personal and professional resilience but has also provided me with the opportunities to fulfil career ambitions. (241 words)</a:t>
            </a:r>
          </a:p>
          <a:p>
            <a:pPr marL="0" indent="0">
              <a:buNone/>
            </a:pPr>
            <a:endParaRPr lang="en-GB" dirty="0"/>
          </a:p>
        </p:txBody>
      </p:sp>
    </p:spTree>
    <p:extLst>
      <p:ext uri="{BB962C8B-B14F-4D97-AF65-F5344CB8AC3E}">
        <p14:creationId xmlns:p14="http://schemas.microsoft.com/office/powerpoint/2010/main" val="42745205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9D7D7-7EE8-4782-8152-7CA5F63FB626}"/>
              </a:ext>
            </a:extLst>
          </p:cNvPr>
          <p:cNvSpPr>
            <a:spLocks noGrp="1"/>
          </p:cNvSpPr>
          <p:nvPr>
            <p:ph type="title"/>
          </p:nvPr>
        </p:nvSpPr>
        <p:spPr>
          <a:solidFill>
            <a:srgbClr val="002060"/>
          </a:solidFill>
        </p:spPr>
        <p:txBody>
          <a:bodyPr/>
          <a:lstStyle/>
          <a:p>
            <a:r>
              <a:rPr lang="en-GB" dirty="0">
                <a:solidFill>
                  <a:schemeClr val="bg1"/>
                </a:solidFill>
              </a:rPr>
              <a:t>Reflective Writing </a:t>
            </a:r>
          </a:p>
        </p:txBody>
      </p:sp>
      <p:pic>
        <p:nvPicPr>
          <p:cNvPr id="6" name="Content Placeholder 5" descr="Graphical user interface, text, application&#10;&#10;Description automatically generated">
            <a:extLst>
              <a:ext uri="{FF2B5EF4-FFF2-40B4-BE49-F238E27FC236}">
                <a16:creationId xmlns:a16="http://schemas.microsoft.com/office/drawing/2014/main" id="{2FD5E334-A136-47D3-9C80-2FF3159E191F}"/>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399889" y="1598612"/>
            <a:ext cx="4372585" cy="3115110"/>
          </a:xfrm>
        </p:spPr>
      </p:pic>
      <p:sp>
        <p:nvSpPr>
          <p:cNvPr id="4" name="Content Placeholder 3">
            <a:extLst>
              <a:ext uri="{FF2B5EF4-FFF2-40B4-BE49-F238E27FC236}">
                <a16:creationId xmlns:a16="http://schemas.microsoft.com/office/drawing/2014/main" id="{43F9070E-EB9E-47A9-83B9-869B4AB6B507}"/>
              </a:ext>
            </a:extLst>
          </p:cNvPr>
          <p:cNvSpPr>
            <a:spLocks noGrp="1"/>
          </p:cNvSpPr>
          <p:nvPr>
            <p:ph sz="half" idx="2"/>
          </p:nvPr>
        </p:nvSpPr>
        <p:spPr/>
        <p:txBody>
          <a:bodyPr/>
          <a:lstStyle/>
          <a:p>
            <a:pPr marL="0" indent="0">
              <a:buNone/>
            </a:pPr>
            <a:endParaRPr lang="en-GB" dirty="0"/>
          </a:p>
          <a:p>
            <a:pPr marL="0" indent="0">
              <a:buNone/>
            </a:pPr>
            <a:endParaRPr lang="en-GB" dirty="0"/>
          </a:p>
        </p:txBody>
      </p:sp>
      <p:pic>
        <p:nvPicPr>
          <p:cNvPr id="8" name="Picture 7" descr="Graphical user interface, text, application&#10;&#10;Description automatically generated">
            <a:extLst>
              <a:ext uri="{FF2B5EF4-FFF2-40B4-BE49-F238E27FC236}">
                <a16:creationId xmlns:a16="http://schemas.microsoft.com/office/drawing/2014/main" id="{95CB4DE9-FCB4-418B-A445-C34529B163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41633" y="1559937"/>
            <a:ext cx="4448796" cy="3096057"/>
          </a:xfrm>
          <a:prstGeom prst="rect">
            <a:avLst/>
          </a:prstGeom>
        </p:spPr>
      </p:pic>
      <p:pic>
        <p:nvPicPr>
          <p:cNvPr id="3" name="Picture 4" descr="A person writing on a piece of paper&#10;&#10;Description automatically generated">
            <a:extLst>
              <a:ext uri="{FF2B5EF4-FFF2-40B4-BE49-F238E27FC236}">
                <a16:creationId xmlns:a16="http://schemas.microsoft.com/office/drawing/2014/main" id="{46A0F628-FA42-B3D6-1C43-2E67460EF2FD}"/>
              </a:ext>
            </a:extLst>
          </p:cNvPr>
          <p:cNvPicPr>
            <a:picLocks noChangeAspect="1"/>
          </p:cNvPicPr>
          <p:nvPr/>
        </p:nvPicPr>
        <p:blipFill>
          <a:blip r:embed="rId5"/>
          <a:stretch>
            <a:fillRect/>
          </a:stretch>
        </p:blipFill>
        <p:spPr>
          <a:xfrm>
            <a:off x="4949536" y="3284516"/>
            <a:ext cx="2743200" cy="1974604"/>
          </a:xfrm>
          <a:prstGeom prst="rect">
            <a:avLst/>
          </a:prstGeom>
        </p:spPr>
      </p:pic>
    </p:spTree>
    <p:extLst>
      <p:ext uri="{BB962C8B-B14F-4D97-AF65-F5344CB8AC3E}">
        <p14:creationId xmlns:p14="http://schemas.microsoft.com/office/powerpoint/2010/main" val="1507215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75741-C0BB-294A-C311-325B3A5BDF9B}"/>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chemeClr val="bg1"/>
                </a:solidFill>
              </a:rPr>
              <a:t>Reflection is......</a:t>
            </a:r>
          </a:p>
        </p:txBody>
      </p:sp>
      <p:sp>
        <p:nvSpPr>
          <p:cNvPr id="3" name="Content Placeholder 2">
            <a:extLst>
              <a:ext uri="{FF2B5EF4-FFF2-40B4-BE49-F238E27FC236}">
                <a16:creationId xmlns:a16="http://schemas.microsoft.com/office/drawing/2014/main" id="{1F24B808-A920-8E1F-6B77-DD5B705F39D2}"/>
              </a:ext>
            </a:extLst>
          </p:cNvPr>
          <p:cNvSpPr>
            <a:spLocks noGrp="1"/>
          </p:cNvSpPr>
          <p:nvPr>
            <p:ph sz="half" idx="1"/>
          </p:nvPr>
        </p:nvSpPr>
        <p:spPr>
          <a:xfrm>
            <a:off x="609600" y="1600201"/>
            <a:ext cx="5384800" cy="3989040"/>
          </a:xfrm>
        </p:spPr>
        <p:txBody>
          <a:bodyPr vert="horz" lIns="91440" tIns="45720" rIns="91440" bIns="45720" rtlCol="0">
            <a:normAutofit/>
          </a:bodyPr>
          <a:lstStyle/>
          <a:p>
            <a:pPr>
              <a:lnSpc>
                <a:spcPct val="90000"/>
              </a:lnSpc>
            </a:pPr>
            <a:r>
              <a:rPr lang="en-GB" sz="2200" b="1"/>
              <a:t>Reflection is thinking for a purpose </a:t>
            </a:r>
            <a:r>
              <a:rPr lang="en-GB" sz="2200"/>
              <a:t>– wanting to become a more effective operator. </a:t>
            </a:r>
          </a:p>
          <a:p>
            <a:pPr>
              <a:lnSpc>
                <a:spcPct val="90000"/>
              </a:lnSpc>
            </a:pPr>
            <a:r>
              <a:rPr lang="en-GB" sz="2200" b="1"/>
              <a:t>Reflection is analysing how we learn </a:t>
            </a:r>
            <a:r>
              <a:rPr lang="en-GB" sz="2200"/>
              <a:t>– being prepared to critically take apart relevant circumstances.</a:t>
            </a:r>
          </a:p>
          <a:p>
            <a:pPr>
              <a:lnSpc>
                <a:spcPct val="90000"/>
              </a:lnSpc>
            </a:pPr>
            <a:r>
              <a:rPr lang="en-GB" sz="2200" b="1"/>
              <a:t>Reflection is evaluating how we learn </a:t>
            </a:r>
            <a:r>
              <a:rPr lang="en-GB" sz="2200"/>
              <a:t>– judging our own performance is often not comfortable.</a:t>
            </a:r>
          </a:p>
          <a:p>
            <a:pPr>
              <a:lnSpc>
                <a:spcPct val="90000"/>
              </a:lnSpc>
            </a:pPr>
            <a:r>
              <a:rPr lang="en-GB" sz="2200" b="1"/>
              <a:t>Reflection is being critical </a:t>
            </a:r>
            <a:r>
              <a:rPr lang="en-GB" sz="2200"/>
              <a:t>– not in a destructive way but in constructively probing what and how we learn.</a:t>
            </a:r>
          </a:p>
          <a:p>
            <a:pPr>
              <a:lnSpc>
                <a:spcPct val="90000"/>
              </a:lnSpc>
            </a:pPr>
            <a:endParaRPr lang="en-GB" sz="2200"/>
          </a:p>
        </p:txBody>
      </p:sp>
      <p:pic>
        <p:nvPicPr>
          <p:cNvPr id="4" name="Picture 4" descr="A picture containing chart&#10;&#10;Description automatically generated">
            <a:extLst>
              <a:ext uri="{FF2B5EF4-FFF2-40B4-BE49-F238E27FC236}">
                <a16:creationId xmlns:a16="http://schemas.microsoft.com/office/drawing/2014/main" id="{0BCFE67D-DB2C-B202-C606-295BA4733AA1}"/>
              </a:ext>
            </a:extLst>
          </p:cNvPr>
          <p:cNvPicPr>
            <a:picLocks noChangeAspect="1"/>
          </p:cNvPicPr>
          <p:nvPr/>
        </p:nvPicPr>
        <p:blipFill>
          <a:blip r:embed="rId2"/>
          <a:stretch>
            <a:fillRect/>
          </a:stretch>
        </p:blipFill>
        <p:spPr>
          <a:xfrm>
            <a:off x="6647985" y="1600201"/>
            <a:ext cx="4484030" cy="3989040"/>
          </a:xfrm>
          <a:prstGeom prst="rect">
            <a:avLst/>
          </a:prstGeom>
          <a:noFill/>
        </p:spPr>
      </p:pic>
    </p:spTree>
    <p:extLst>
      <p:ext uri="{BB962C8B-B14F-4D97-AF65-F5344CB8AC3E}">
        <p14:creationId xmlns:p14="http://schemas.microsoft.com/office/powerpoint/2010/main" val="41361217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71B4479-E600-BF9C-7B3E-A8B2028F4347}"/>
              </a:ext>
            </a:extLst>
          </p:cNvPr>
          <p:cNvSpPr>
            <a:spLocks noGrp="1"/>
          </p:cNvSpPr>
          <p:nvPr>
            <p:ph type="title"/>
          </p:nvPr>
        </p:nvSpPr>
        <p:spPr>
          <a:xfrm>
            <a:off x="609600" y="274638"/>
            <a:ext cx="10972800" cy="1143000"/>
          </a:xfrm>
          <a:solidFill>
            <a:srgbClr val="002060"/>
          </a:solidFill>
        </p:spPr>
        <p:txBody>
          <a:bodyPr/>
          <a:lstStyle/>
          <a:p>
            <a:r>
              <a:rPr lang="en-US" dirty="0">
                <a:solidFill>
                  <a:schemeClr val="bg1"/>
                </a:solidFill>
              </a:rPr>
              <a:t>Effective Reflection</a:t>
            </a:r>
          </a:p>
        </p:txBody>
      </p:sp>
      <p:sp>
        <p:nvSpPr>
          <p:cNvPr id="3" name="Content Placeholder 2">
            <a:extLst>
              <a:ext uri="{FF2B5EF4-FFF2-40B4-BE49-F238E27FC236}">
                <a16:creationId xmlns:a16="http://schemas.microsoft.com/office/drawing/2014/main" id="{6E94699B-A4BD-3002-E55D-44B24F185916}"/>
              </a:ext>
            </a:extLst>
          </p:cNvPr>
          <p:cNvSpPr>
            <a:spLocks noGrp="1"/>
          </p:cNvSpPr>
          <p:nvPr>
            <p:ph sz="half" idx="1"/>
          </p:nvPr>
        </p:nvSpPr>
        <p:spPr>
          <a:xfrm>
            <a:off x="609600" y="1600201"/>
            <a:ext cx="5384800" cy="3989040"/>
          </a:xfrm>
        </p:spPr>
        <p:txBody>
          <a:bodyPr vert="horz" lIns="91440" tIns="45720" rIns="91440" bIns="45720" rtlCol="0" anchor="t">
            <a:normAutofit/>
          </a:bodyPr>
          <a:lstStyle/>
          <a:p>
            <a:pPr marL="0" indent="0">
              <a:lnSpc>
                <a:spcPct val="90000"/>
              </a:lnSpc>
              <a:buNone/>
            </a:pPr>
            <a:r>
              <a:rPr lang="en-GB" sz="2200" dirty="0"/>
              <a:t>You effectively reflect when you actively:</a:t>
            </a:r>
            <a:endParaRPr lang="en-US" dirty="0"/>
          </a:p>
          <a:p>
            <a:pPr>
              <a:lnSpc>
                <a:spcPct val="90000"/>
              </a:lnSpc>
            </a:pPr>
            <a:r>
              <a:rPr lang="en-GB" sz="2200" b="1" i="1" dirty="0"/>
              <a:t>Examine</a:t>
            </a:r>
            <a:r>
              <a:rPr lang="en-GB" sz="2200" i="1" dirty="0"/>
              <a:t> and </a:t>
            </a:r>
            <a:r>
              <a:rPr lang="en-GB" sz="2200" b="1" i="1" dirty="0"/>
              <a:t>investigate</a:t>
            </a:r>
            <a:r>
              <a:rPr lang="en-GB" sz="2200" i="1" dirty="0"/>
              <a:t> your learning and working practices</a:t>
            </a:r>
            <a:endParaRPr lang="en-GB" sz="2200" dirty="0"/>
          </a:p>
          <a:p>
            <a:pPr>
              <a:lnSpc>
                <a:spcPct val="90000"/>
              </a:lnSpc>
            </a:pPr>
            <a:r>
              <a:rPr lang="en-GB" sz="2200" i="1" dirty="0"/>
              <a:t>Ask </a:t>
            </a:r>
            <a:r>
              <a:rPr lang="en-GB" sz="2200" b="1" i="1" dirty="0"/>
              <a:t>question</a:t>
            </a:r>
            <a:r>
              <a:rPr lang="en-GB" sz="2200" i="1" dirty="0"/>
              <a:t>s about your experience with a view to </a:t>
            </a:r>
            <a:r>
              <a:rPr lang="en-GB" sz="2200" b="1" i="1" dirty="0"/>
              <a:t>trying to understand </a:t>
            </a:r>
            <a:r>
              <a:rPr lang="en-GB" sz="2200" i="1" dirty="0"/>
              <a:t>it </a:t>
            </a:r>
            <a:endParaRPr lang="en-GB" sz="2200" dirty="0"/>
          </a:p>
          <a:p>
            <a:pPr>
              <a:lnSpc>
                <a:spcPct val="90000"/>
              </a:lnSpc>
            </a:pPr>
            <a:r>
              <a:rPr lang="en-GB" sz="2200" b="1" i="1" dirty="0"/>
              <a:t>Probe</a:t>
            </a:r>
            <a:r>
              <a:rPr lang="en-GB" sz="2200" i="1" dirty="0"/>
              <a:t> your assumptions and the values that underlie your behaviour </a:t>
            </a:r>
            <a:endParaRPr lang="en-GB" sz="2200" dirty="0"/>
          </a:p>
          <a:p>
            <a:pPr>
              <a:lnSpc>
                <a:spcPct val="90000"/>
              </a:lnSpc>
            </a:pPr>
            <a:r>
              <a:rPr lang="en-GB" sz="2200" b="1" i="1" dirty="0"/>
              <a:t>Formulate</a:t>
            </a:r>
            <a:r>
              <a:rPr lang="en-GB" sz="2200" i="1" dirty="0"/>
              <a:t> judgements and </a:t>
            </a:r>
            <a:r>
              <a:rPr lang="en-GB" sz="2200" b="1" i="1" dirty="0"/>
              <a:t>develop conclusions </a:t>
            </a:r>
            <a:r>
              <a:rPr lang="en-GB" sz="2200" i="1" dirty="0"/>
              <a:t>about your actions.</a:t>
            </a:r>
            <a:endParaRPr lang="en-GB" sz="2200" dirty="0"/>
          </a:p>
          <a:p>
            <a:pPr>
              <a:lnSpc>
                <a:spcPct val="90000"/>
              </a:lnSpc>
            </a:pPr>
            <a:endParaRPr lang="en-GB" sz="2200"/>
          </a:p>
        </p:txBody>
      </p:sp>
      <p:pic>
        <p:nvPicPr>
          <p:cNvPr id="4" name="Picture 4" descr="A picture containing vector graphics&#10;&#10;Description automatically generated">
            <a:extLst>
              <a:ext uri="{FF2B5EF4-FFF2-40B4-BE49-F238E27FC236}">
                <a16:creationId xmlns:a16="http://schemas.microsoft.com/office/drawing/2014/main" id="{99202C4D-A651-91D0-B6CD-9133F9196B06}"/>
              </a:ext>
            </a:extLst>
          </p:cNvPr>
          <p:cNvPicPr>
            <a:picLocks noChangeAspect="1"/>
          </p:cNvPicPr>
          <p:nvPr/>
        </p:nvPicPr>
        <p:blipFill>
          <a:blip r:embed="rId3"/>
          <a:stretch>
            <a:fillRect/>
          </a:stretch>
        </p:blipFill>
        <p:spPr>
          <a:xfrm>
            <a:off x="6895480" y="1600201"/>
            <a:ext cx="3989040" cy="3989040"/>
          </a:xfrm>
          <a:prstGeom prst="rect">
            <a:avLst/>
          </a:prstGeom>
          <a:noFill/>
        </p:spPr>
      </p:pic>
    </p:spTree>
    <p:extLst>
      <p:ext uri="{BB962C8B-B14F-4D97-AF65-F5344CB8AC3E}">
        <p14:creationId xmlns:p14="http://schemas.microsoft.com/office/powerpoint/2010/main" val="40456547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AE54D-448A-A5C0-5413-709C2C412785}"/>
              </a:ext>
            </a:extLst>
          </p:cNvPr>
          <p:cNvSpPr>
            <a:spLocks noGrp="1"/>
          </p:cNvSpPr>
          <p:nvPr>
            <p:ph type="title"/>
          </p:nvPr>
        </p:nvSpPr>
        <p:spPr>
          <a:solidFill>
            <a:srgbClr val="002060"/>
          </a:solidFill>
        </p:spPr>
        <p:txBody>
          <a:bodyPr/>
          <a:lstStyle/>
          <a:p>
            <a:r>
              <a:rPr lang="en-GB" dirty="0">
                <a:solidFill>
                  <a:schemeClr val="bg1"/>
                </a:solidFill>
              </a:rPr>
              <a:t>Critical thinking…</a:t>
            </a:r>
          </a:p>
        </p:txBody>
      </p:sp>
      <p:sp>
        <p:nvSpPr>
          <p:cNvPr id="3" name="Content Placeholder 2">
            <a:extLst>
              <a:ext uri="{FF2B5EF4-FFF2-40B4-BE49-F238E27FC236}">
                <a16:creationId xmlns:a16="http://schemas.microsoft.com/office/drawing/2014/main" id="{6B9E96B5-287A-F421-8CE3-F63C4F5FFABE}"/>
              </a:ext>
            </a:extLst>
          </p:cNvPr>
          <p:cNvSpPr>
            <a:spLocks noGrp="1"/>
          </p:cNvSpPr>
          <p:nvPr>
            <p:ph sz="half" idx="1"/>
          </p:nvPr>
        </p:nvSpPr>
        <p:spPr/>
        <p:txBody>
          <a:bodyPr>
            <a:normAutofit fontScale="92500" lnSpcReduction="10000"/>
          </a:bodyPr>
          <a:lstStyle/>
          <a:p>
            <a:pPr marL="0" indent="0" algn="ctr">
              <a:buNone/>
            </a:pPr>
            <a:r>
              <a:rPr lang="en-GB" i="1" dirty="0"/>
              <a:t>To think critically is to examine ideas, evaluate them against what you already know, and make decisions about their merit. The aim of critical thinking is to maintain an ‘objective’ position. When you think critically, you weigh up all sides of an argument by evaluating its strengths and weaknesses’</a:t>
            </a:r>
          </a:p>
          <a:p>
            <a:pPr marL="0" indent="0">
              <a:buNone/>
            </a:pPr>
            <a:r>
              <a:rPr lang="en-GB" sz="2200" dirty="0"/>
              <a:t>(Open University, 2018)</a:t>
            </a:r>
          </a:p>
        </p:txBody>
      </p:sp>
      <p:pic>
        <p:nvPicPr>
          <p:cNvPr id="5" name="Content Placeholder 4">
            <a:extLst>
              <a:ext uri="{FF2B5EF4-FFF2-40B4-BE49-F238E27FC236}">
                <a16:creationId xmlns:a16="http://schemas.microsoft.com/office/drawing/2014/main" id="{F3A82F8E-2861-7E35-55D2-8B26B7019CDC}"/>
              </a:ext>
            </a:extLst>
          </p:cNvPr>
          <p:cNvPicPr>
            <a:picLocks noGrp="1" noChangeAspect="1"/>
          </p:cNvPicPr>
          <p:nvPr>
            <p:ph sz="half" idx="2"/>
          </p:nvPr>
        </p:nvPicPr>
        <p:blipFill>
          <a:blip r:embed="rId3"/>
          <a:stretch>
            <a:fillRect/>
          </a:stretch>
        </p:blipFill>
        <p:spPr>
          <a:xfrm>
            <a:off x="5994399" y="2057399"/>
            <a:ext cx="5970587" cy="3200399"/>
          </a:xfrm>
          <a:prstGeom prst="rect">
            <a:avLst/>
          </a:prstGeom>
        </p:spPr>
      </p:pic>
    </p:spTree>
    <p:extLst>
      <p:ext uri="{BB962C8B-B14F-4D97-AF65-F5344CB8AC3E}">
        <p14:creationId xmlns:p14="http://schemas.microsoft.com/office/powerpoint/2010/main" val="1414937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A8D2C-F6B5-DE5F-3F62-88C476CCAC42}"/>
              </a:ext>
            </a:extLst>
          </p:cNvPr>
          <p:cNvSpPr>
            <a:spLocks noGrp="1"/>
          </p:cNvSpPr>
          <p:nvPr>
            <p:ph type="title"/>
          </p:nvPr>
        </p:nvSpPr>
        <p:spPr>
          <a:solidFill>
            <a:srgbClr val="002060"/>
          </a:solidFill>
        </p:spPr>
        <p:txBody>
          <a:bodyPr/>
          <a:lstStyle/>
          <a:p>
            <a:r>
              <a:rPr lang="en-GB" dirty="0">
                <a:solidFill>
                  <a:schemeClr val="bg1"/>
                </a:solidFill>
              </a:rPr>
              <a:t>Leadership challenges</a:t>
            </a:r>
          </a:p>
        </p:txBody>
      </p:sp>
      <p:graphicFrame>
        <p:nvGraphicFramePr>
          <p:cNvPr id="6" name="Content Placeholder 5">
            <a:extLst>
              <a:ext uri="{FF2B5EF4-FFF2-40B4-BE49-F238E27FC236}">
                <a16:creationId xmlns:a16="http://schemas.microsoft.com/office/drawing/2014/main" id="{0FFE73A6-6104-5DE1-3A65-A3CACCB95BEE}"/>
              </a:ext>
            </a:extLst>
          </p:cNvPr>
          <p:cNvGraphicFramePr>
            <a:graphicFrameLocks noGrp="1"/>
          </p:cNvGraphicFramePr>
          <p:nvPr>
            <p:ph idx="1"/>
            <p:extLst>
              <p:ext uri="{D42A27DB-BD31-4B8C-83A1-F6EECF244321}">
                <p14:modId xmlns:p14="http://schemas.microsoft.com/office/powerpoint/2010/main" val="1372039319"/>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86328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ECC91-9825-AD7F-0882-68421501BE22}"/>
              </a:ext>
            </a:extLst>
          </p:cNvPr>
          <p:cNvSpPr>
            <a:spLocks noGrp="1"/>
          </p:cNvSpPr>
          <p:nvPr>
            <p:ph type="title"/>
          </p:nvPr>
        </p:nvSpPr>
        <p:spPr>
          <a:solidFill>
            <a:srgbClr val="002060"/>
          </a:solidFill>
        </p:spPr>
        <p:txBody>
          <a:bodyPr>
            <a:normAutofit fontScale="90000"/>
          </a:bodyPr>
          <a:lstStyle/>
          <a:p>
            <a:r>
              <a:rPr lang="en-GB" dirty="0">
                <a:solidFill>
                  <a:schemeClr val="bg1"/>
                </a:solidFill>
              </a:rPr>
              <a:t>Leadership challenges – previous submissions</a:t>
            </a:r>
          </a:p>
        </p:txBody>
      </p:sp>
      <p:sp>
        <p:nvSpPr>
          <p:cNvPr id="3" name="Content Placeholder 2">
            <a:extLst>
              <a:ext uri="{FF2B5EF4-FFF2-40B4-BE49-F238E27FC236}">
                <a16:creationId xmlns:a16="http://schemas.microsoft.com/office/drawing/2014/main" id="{751F29C3-E228-20A4-EEA0-22CB34E4C6DB}"/>
              </a:ext>
            </a:extLst>
          </p:cNvPr>
          <p:cNvSpPr>
            <a:spLocks noGrp="1"/>
          </p:cNvSpPr>
          <p:nvPr>
            <p:ph idx="1"/>
          </p:nvPr>
        </p:nvSpPr>
        <p:spPr/>
        <p:txBody>
          <a:bodyPr>
            <a:normAutofit fontScale="77500" lnSpcReduction="20000"/>
          </a:bodyPr>
          <a:lstStyle/>
          <a:p>
            <a:r>
              <a:rPr lang="en-GB" dirty="0"/>
              <a:t>Challenging staff under performance – HR issues, questioning leadership skills, making assumptions</a:t>
            </a:r>
          </a:p>
          <a:p>
            <a:r>
              <a:rPr lang="en-GB" dirty="0"/>
              <a:t>Leadership within a major incident ( flood)</a:t>
            </a:r>
          </a:p>
          <a:p>
            <a:r>
              <a:rPr lang="en-GB" dirty="0"/>
              <a:t>Leadership within a public event ( concert)</a:t>
            </a:r>
          </a:p>
          <a:p>
            <a:r>
              <a:rPr lang="en-GB" dirty="0"/>
              <a:t>Local policing matter ( night time economy)</a:t>
            </a:r>
          </a:p>
          <a:p>
            <a:r>
              <a:rPr lang="en-GB" dirty="0"/>
              <a:t>HMICFRS Inspection</a:t>
            </a:r>
          </a:p>
          <a:p>
            <a:r>
              <a:rPr lang="en-GB" dirty="0"/>
              <a:t>Change of role/rank within the service</a:t>
            </a:r>
          </a:p>
          <a:p>
            <a:r>
              <a:rPr lang="en-GB" dirty="0"/>
              <a:t>County lines operation</a:t>
            </a:r>
          </a:p>
          <a:p>
            <a:r>
              <a:rPr lang="en-GB" dirty="0"/>
              <a:t>Change programme</a:t>
            </a:r>
          </a:p>
          <a:p>
            <a:r>
              <a:rPr lang="en-GB" dirty="0"/>
              <a:t>Staff relocation</a:t>
            </a:r>
          </a:p>
          <a:p>
            <a:endParaRPr lang="en-GB" dirty="0"/>
          </a:p>
          <a:p>
            <a:endParaRPr lang="en-GB" dirty="0"/>
          </a:p>
        </p:txBody>
      </p:sp>
      <p:pic>
        <p:nvPicPr>
          <p:cNvPr id="4" name="Picture 3">
            <a:extLst>
              <a:ext uri="{FF2B5EF4-FFF2-40B4-BE49-F238E27FC236}">
                <a16:creationId xmlns:a16="http://schemas.microsoft.com/office/drawing/2014/main" id="{CD3C44E9-A21B-A7CC-824E-527133A79A6F}"/>
              </a:ext>
            </a:extLst>
          </p:cNvPr>
          <p:cNvPicPr>
            <a:picLocks noChangeAspect="1"/>
          </p:cNvPicPr>
          <p:nvPr/>
        </p:nvPicPr>
        <p:blipFill>
          <a:blip r:embed="rId2"/>
          <a:stretch>
            <a:fillRect/>
          </a:stretch>
        </p:blipFill>
        <p:spPr>
          <a:xfrm>
            <a:off x="7403123" y="3427594"/>
            <a:ext cx="4179277" cy="2089639"/>
          </a:xfrm>
          <a:prstGeom prst="rect">
            <a:avLst/>
          </a:prstGeom>
        </p:spPr>
      </p:pic>
    </p:spTree>
    <p:extLst>
      <p:ext uri="{BB962C8B-B14F-4D97-AF65-F5344CB8AC3E}">
        <p14:creationId xmlns:p14="http://schemas.microsoft.com/office/powerpoint/2010/main" val="10490041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solidFill>
            <a:srgbClr val="002060"/>
          </a:solidFill>
        </p:spPr>
        <p:txBody>
          <a:bodyPr/>
          <a:lstStyle/>
          <a:p>
            <a:r>
              <a:rPr lang="en-GB" dirty="0">
                <a:solidFill>
                  <a:schemeClr val="bg1"/>
                </a:solidFill>
              </a:rPr>
              <a:t>Leadership Theories/styles</a:t>
            </a:r>
          </a:p>
        </p:txBody>
      </p:sp>
      <p:sp>
        <p:nvSpPr>
          <p:cNvPr id="5" name="Content Placeholder 4">
            <a:extLst>
              <a:ext uri="{FF2B5EF4-FFF2-40B4-BE49-F238E27FC236}">
                <a16:creationId xmlns:a16="http://schemas.microsoft.com/office/drawing/2014/main" id="{E98195FD-5CBB-8F14-E7E0-8C1E98E2228B}"/>
              </a:ext>
            </a:extLst>
          </p:cNvPr>
          <p:cNvSpPr>
            <a:spLocks noGrp="1"/>
          </p:cNvSpPr>
          <p:nvPr>
            <p:ph idx="1"/>
          </p:nvPr>
        </p:nvSpPr>
        <p:spPr>
          <a:xfrm>
            <a:off x="609600" y="1600201"/>
            <a:ext cx="3434862" cy="3917032"/>
          </a:xfrm>
        </p:spPr>
        <p:txBody>
          <a:bodyPr>
            <a:normAutofit fontScale="70000" lnSpcReduction="20000"/>
          </a:bodyPr>
          <a:lstStyle/>
          <a:p>
            <a:r>
              <a:rPr lang="en-GB" dirty="0"/>
              <a:t>Transformational Leadership Theory</a:t>
            </a:r>
          </a:p>
          <a:p>
            <a:r>
              <a:rPr lang="en-GB" dirty="0"/>
              <a:t>Transactional Leadership Theory</a:t>
            </a:r>
          </a:p>
          <a:p>
            <a:r>
              <a:rPr lang="en-GB" dirty="0"/>
              <a:t>Charismatic Leadership Theory</a:t>
            </a:r>
          </a:p>
          <a:p>
            <a:r>
              <a:rPr lang="en-GB" dirty="0"/>
              <a:t>Fiedler’s Contingency Theory</a:t>
            </a:r>
          </a:p>
          <a:p>
            <a:r>
              <a:rPr lang="en-GB" dirty="0"/>
              <a:t>Likert’s Behavioural Theory of Leadership</a:t>
            </a:r>
          </a:p>
          <a:p>
            <a:r>
              <a:rPr lang="en-GB" dirty="0"/>
              <a:t>Bass’s Motivational Theory of Leadership</a:t>
            </a:r>
          </a:p>
          <a:p>
            <a:pPr marL="0" indent="0">
              <a:buNone/>
            </a:pPr>
            <a:endParaRPr lang="en-GB" dirty="0"/>
          </a:p>
          <a:p>
            <a:endParaRPr lang="en-GB" dirty="0"/>
          </a:p>
          <a:p>
            <a:endParaRPr lang="en-GB" dirty="0"/>
          </a:p>
        </p:txBody>
      </p:sp>
      <p:sp>
        <p:nvSpPr>
          <p:cNvPr id="3" name="Rectangle 2">
            <a:extLst>
              <a:ext uri="{FF2B5EF4-FFF2-40B4-BE49-F238E27FC236}">
                <a16:creationId xmlns:a16="http://schemas.microsoft.com/office/drawing/2014/main" id="{0DF24DF1-4036-00AB-1C5E-509383F604EE}"/>
              </a:ext>
            </a:extLst>
          </p:cNvPr>
          <p:cNvSpPr/>
          <p:nvPr/>
        </p:nvSpPr>
        <p:spPr>
          <a:xfrm>
            <a:off x="8458199" y="1600201"/>
            <a:ext cx="2936631" cy="3917032"/>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Leadership styles</a:t>
            </a:r>
          </a:p>
          <a:p>
            <a:pPr algn="ctr"/>
            <a:r>
              <a:rPr lang="en-GB" sz="2400" dirty="0">
                <a:solidFill>
                  <a:schemeClr val="tx1"/>
                </a:solidFill>
              </a:rPr>
              <a:t>Autocratic</a:t>
            </a:r>
          </a:p>
          <a:p>
            <a:pPr algn="ctr"/>
            <a:r>
              <a:rPr lang="en-GB" sz="2400" dirty="0">
                <a:solidFill>
                  <a:schemeClr val="tx1"/>
                </a:solidFill>
              </a:rPr>
              <a:t>Democratic</a:t>
            </a:r>
          </a:p>
          <a:p>
            <a:pPr algn="ctr"/>
            <a:r>
              <a:rPr lang="en-GB" sz="2400" dirty="0">
                <a:solidFill>
                  <a:schemeClr val="tx1"/>
                </a:solidFill>
              </a:rPr>
              <a:t>Laissez-faire</a:t>
            </a:r>
          </a:p>
          <a:p>
            <a:pPr algn="ctr"/>
            <a:r>
              <a:rPr lang="en-GB" sz="2400" dirty="0">
                <a:solidFill>
                  <a:schemeClr val="tx1"/>
                </a:solidFill>
              </a:rPr>
              <a:t>Coaching</a:t>
            </a:r>
          </a:p>
          <a:p>
            <a:pPr algn="ctr"/>
            <a:r>
              <a:rPr lang="en-GB" sz="2400" dirty="0">
                <a:solidFill>
                  <a:schemeClr val="tx1"/>
                </a:solidFill>
              </a:rPr>
              <a:t>Pace-setting</a:t>
            </a:r>
          </a:p>
          <a:p>
            <a:pPr algn="ctr"/>
            <a:r>
              <a:rPr lang="en-GB" sz="2400" dirty="0">
                <a:solidFill>
                  <a:schemeClr val="tx1"/>
                </a:solidFill>
              </a:rPr>
              <a:t>Authoritative</a:t>
            </a:r>
          </a:p>
          <a:p>
            <a:pPr algn="ctr"/>
            <a:r>
              <a:rPr lang="en-GB" sz="2400" dirty="0">
                <a:solidFill>
                  <a:schemeClr val="tx1"/>
                </a:solidFill>
              </a:rPr>
              <a:t>Affiliative</a:t>
            </a:r>
          </a:p>
          <a:p>
            <a:pPr algn="ctr"/>
            <a:r>
              <a:rPr lang="en-GB" sz="2400" dirty="0">
                <a:solidFill>
                  <a:schemeClr val="tx1"/>
                </a:solidFill>
              </a:rPr>
              <a:t>Delegative</a:t>
            </a:r>
          </a:p>
          <a:p>
            <a:pPr algn="ctr"/>
            <a:r>
              <a:rPr lang="en-GB" sz="2400" dirty="0">
                <a:solidFill>
                  <a:schemeClr val="tx1"/>
                </a:solidFill>
              </a:rPr>
              <a:t>Participative</a:t>
            </a:r>
          </a:p>
          <a:p>
            <a:pPr algn="ctr"/>
            <a:r>
              <a:rPr lang="en-GB" sz="2400" dirty="0">
                <a:solidFill>
                  <a:schemeClr val="tx1"/>
                </a:solidFill>
              </a:rPr>
              <a:t>Bureaucratic</a:t>
            </a:r>
          </a:p>
        </p:txBody>
      </p:sp>
      <p:pic>
        <p:nvPicPr>
          <p:cNvPr id="4" name="Picture 3">
            <a:extLst>
              <a:ext uri="{FF2B5EF4-FFF2-40B4-BE49-F238E27FC236}">
                <a16:creationId xmlns:a16="http://schemas.microsoft.com/office/drawing/2014/main" id="{F4BFB9BA-A56A-F395-BAA6-8B6598C7922A}"/>
              </a:ext>
            </a:extLst>
          </p:cNvPr>
          <p:cNvPicPr>
            <a:picLocks noChangeAspect="1"/>
          </p:cNvPicPr>
          <p:nvPr/>
        </p:nvPicPr>
        <p:blipFill>
          <a:blip r:embed="rId3"/>
          <a:stretch>
            <a:fillRect/>
          </a:stretch>
        </p:blipFill>
        <p:spPr>
          <a:xfrm>
            <a:off x="4240456" y="1755130"/>
            <a:ext cx="3567113" cy="3488542"/>
          </a:xfrm>
          <a:prstGeom prst="rect">
            <a:avLst/>
          </a:prstGeom>
        </p:spPr>
      </p:pic>
    </p:spTree>
    <p:extLst>
      <p:ext uri="{BB962C8B-B14F-4D97-AF65-F5344CB8AC3E}">
        <p14:creationId xmlns:p14="http://schemas.microsoft.com/office/powerpoint/2010/main" val="26128220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9CA25-50D4-561D-402B-9991CE851218}"/>
              </a:ext>
            </a:extLst>
          </p:cNvPr>
          <p:cNvSpPr>
            <a:spLocks noGrp="1"/>
          </p:cNvSpPr>
          <p:nvPr>
            <p:ph type="title"/>
          </p:nvPr>
        </p:nvSpPr>
        <p:spPr>
          <a:xfrm>
            <a:off x="609600" y="274638"/>
            <a:ext cx="5914292" cy="1143000"/>
          </a:xfrm>
          <a:solidFill>
            <a:srgbClr val="002060"/>
          </a:solidFill>
        </p:spPr>
        <p:txBody>
          <a:bodyPr/>
          <a:lstStyle/>
          <a:p>
            <a:r>
              <a:rPr lang="en-GB" dirty="0">
                <a:solidFill>
                  <a:schemeClr val="bg1"/>
                </a:solidFill>
              </a:rPr>
              <a:t>Leadership styles</a:t>
            </a:r>
          </a:p>
        </p:txBody>
      </p:sp>
      <p:sp>
        <p:nvSpPr>
          <p:cNvPr id="3" name="Content Placeholder 2">
            <a:extLst>
              <a:ext uri="{FF2B5EF4-FFF2-40B4-BE49-F238E27FC236}">
                <a16:creationId xmlns:a16="http://schemas.microsoft.com/office/drawing/2014/main" id="{6F4674C5-4C07-8458-C964-5400881C3172}"/>
              </a:ext>
            </a:extLst>
          </p:cNvPr>
          <p:cNvSpPr>
            <a:spLocks noGrp="1"/>
          </p:cNvSpPr>
          <p:nvPr>
            <p:ph idx="1"/>
          </p:nvPr>
        </p:nvSpPr>
        <p:spPr>
          <a:xfrm>
            <a:off x="609599" y="1600201"/>
            <a:ext cx="4155831" cy="1143000"/>
          </a:xfrm>
        </p:spPr>
        <p:txBody>
          <a:bodyPr>
            <a:normAutofit fontScale="62500" lnSpcReduction="20000"/>
          </a:bodyPr>
          <a:lstStyle/>
          <a:p>
            <a:r>
              <a:rPr lang="en-GB" dirty="0">
                <a:hlinkClick r:id="rId2"/>
              </a:rPr>
              <a:t>https://waking-giants.com/the-top-6-leadership-styles-and-how-to-find-yours/</a:t>
            </a:r>
            <a:endParaRPr lang="en-GB" dirty="0"/>
          </a:p>
          <a:p>
            <a:endParaRPr lang="en-GB" dirty="0"/>
          </a:p>
        </p:txBody>
      </p:sp>
      <p:pic>
        <p:nvPicPr>
          <p:cNvPr id="4" name="Picture 3">
            <a:extLst>
              <a:ext uri="{FF2B5EF4-FFF2-40B4-BE49-F238E27FC236}">
                <a16:creationId xmlns:a16="http://schemas.microsoft.com/office/drawing/2014/main" id="{41760FCC-42CE-F580-47F4-DE4CE2984AA0}"/>
              </a:ext>
            </a:extLst>
          </p:cNvPr>
          <p:cNvPicPr>
            <a:picLocks noChangeAspect="1"/>
          </p:cNvPicPr>
          <p:nvPr/>
        </p:nvPicPr>
        <p:blipFill>
          <a:blip r:embed="rId3"/>
          <a:stretch>
            <a:fillRect/>
          </a:stretch>
        </p:blipFill>
        <p:spPr>
          <a:xfrm>
            <a:off x="6699738" y="61805"/>
            <a:ext cx="4155830" cy="6813780"/>
          </a:xfrm>
          <a:prstGeom prst="rect">
            <a:avLst/>
          </a:prstGeom>
        </p:spPr>
      </p:pic>
    </p:spTree>
    <p:extLst>
      <p:ext uri="{BB962C8B-B14F-4D97-AF65-F5344CB8AC3E}">
        <p14:creationId xmlns:p14="http://schemas.microsoft.com/office/powerpoint/2010/main" val="26342620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D3E47-A121-FF5E-735F-7F1429C308E9}"/>
              </a:ext>
            </a:extLst>
          </p:cNvPr>
          <p:cNvSpPr>
            <a:spLocks noGrp="1"/>
          </p:cNvSpPr>
          <p:nvPr>
            <p:ph type="title"/>
          </p:nvPr>
        </p:nvSpPr>
        <p:spPr>
          <a:solidFill>
            <a:srgbClr val="002060"/>
          </a:solidFill>
        </p:spPr>
        <p:txBody>
          <a:bodyPr/>
          <a:lstStyle/>
          <a:p>
            <a:r>
              <a:rPr lang="en-GB" dirty="0">
                <a:solidFill>
                  <a:schemeClr val="bg1"/>
                </a:solidFill>
              </a:rPr>
              <a:t>Submission date</a:t>
            </a:r>
          </a:p>
        </p:txBody>
      </p:sp>
      <p:sp>
        <p:nvSpPr>
          <p:cNvPr id="3" name="Content Placeholder 2">
            <a:extLst>
              <a:ext uri="{FF2B5EF4-FFF2-40B4-BE49-F238E27FC236}">
                <a16:creationId xmlns:a16="http://schemas.microsoft.com/office/drawing/2014/main" id="{3715DF37-3C0B-7BBC-3157-C72119A5D094}"/>
              </a:ext>
            </a:extLst>
          </p:cNvPr>
          <p:cNvSpPr>
            <a:spLocks noGrp="1"/>
          </p:cNvSpPr>
          <p:nvPr>
            <p:ph sz="half" idx="1"/>
          </p:nvPr>
        </p:nvSpPr>
        <p:spPr>
          <a:solidFill>
            <a:schemeClr val="bg1"/>
          </a:solidFill>
          <a:ln>
            <a:solidFill>
              <a:srgbClr val="FF0000"/>
            </a:solidFill>
          </a:ln>
        </p:spPr>
        <p:txBody>
          <a:bodyPr vert="horz" lIns="91440" tIns="45720" rIns="91440" bIns="45720" rtlCol="0" anchor="t">
            <a:normAutofit fontScale="92500" lnSpcReduction="10000"/>
          </a:bodyPr>
          <a:lstStyle/>
          <a:p>
            <a:pPr marL="0" indent="0" algn="ctr">
              <a:buNone/>
            </a:pPr>
            <a:endParaRPr lang="en-GB" dirty="0"/>
          </a:p>
          <a:p>
            <a:pPr marL="0" indent="0" algn="ctr">
              <a:buNone/>
            </a:pPr>
            <a:r>
              <a:rPr lang="en-GB" b="1" dirty="0"/>
              <a:t>Submission deadline:</a:t>
            </a:r>
          </a:p>
          <a:p>
            <a:pPr marL="0" indent="0" algn="ctr">
              <a:buNone/>
            </a:pPr>
            <a:endParaRPr lang="en-GB" b="1" dirty="0"/>
          </a:p>
          <a:p>
            <a:pPr marL="0" indent="0" algn="ctr">
              <a:buNone/>
            </a:pPr>
            <a:r>
              <a:rPr lang="en-GB" b="1" dirty="0"/>
              <a:t>23:59hrs</a:t>
            </a:r>
          </a:p>
          <a:p>
            <a:pPr marL="0" indent="0" algn="ctr">
              <a:buNone/>
            </a:pPr>
            <a:r>
              <a:rPr lang="en-GB" b="1" dirty="0"/>
              <a:t>Wednesday 30</a:t>
            </a:r>
            <a:r>
              <a:rPr lang="en-GB" b="1" baseline="30000" dirty="0"/>
              <a:t>th</a:t>
            </a:r>
            <a:r>
              <a:rPr lang="en-GB" b="1" dirty="0"/>
              <a:t> April 2025</a:t>
            </a:r>
          </a:p>
          <a:p>
            <a:pPr marL="0" indent="0" algn="ctr">
              <a:buNone/>
            </a:pPr>
            <a:endParaRPr lang="en-GB" b="1" dirty="0"/>
          </a:p>
          <a:p>
            <a:pPr marL="0" indent="0" algn="ctr">
              <a:buNone/>
            </a:pPr>
            <a:r>
              <a:rPr lang="en-GB" b="1" dirty="0"/>
              <a:t>Pass mark 50%</a:t>
            </a:r>
          </a:p>
          <a:p>
            <a:pPr marL="0" indent="0" algn="ctr">
              <a:buNone/>
            </a:pPr>
            <a:endParaRPr lang="en-GB" b="1" dirty="0"/>
          </a:p>
          <a:p>
            <a:pPr marL="0" indent="0" algn="ctr">
              <a:buNone/>
            </a:pPr>
            <a:r>
              <a:rPr lang="en-GB" dirty="0"/>
              <a:t>***Turnitin is now open***</a:t>
            </a:r>
          </a:p>
        </p:txBody>
      </p:sp>
      <p:pic>
        <p:nvPicPr>
          <p:cNvPr id="5" name="Content Placeholder 4">
            <a:extLst>
              <a:ext uri="{FF2B5EF4-FFF2-40B4-BE49-F238E27FC236}">
                <a16:creationId xmlns:a16="http://schemas.microsoft.com/office/drawing/2014/main" id="{3A5A705E-3160-D84F-9112-C1953C6BE1AC}"/>
              </a:ext>
            </a:extLst>
          </p:cNvPr>
          <p:cNvPicPr>
            <a:picLocks noGrp="1" noChangeAspect="1"/>
          </p:cNvPicPr>
          <p:nvPr>
            <p:ph sz="half" idx="2"/>
          </p:nvPr>
        </p:nvPicPr>
        <p:blipFill>
          <a:blip r:embed="rId3"/>
          <a:stretch>
            <a:fillRect/>
          </a:stretch>
        </p:blipFill>
        <p:spPr>
          <a:xfrm>
            <a:off x="6337300" y="2261221"/>
            <a:ext cx="5588000" cy="2667000"/>
          </a:xfrm>
          <a:prstGeom prst="rect">
            <a:avLst/>
          </a:prstGeom>
        </p:spPr>
      </p:pic>
    </p:spTree>
    <p:extLst>
      <p:ext uri="{BB962C8B-B14F-4D97-AF65-F5344CB8AC3E}">
        <p14:creationId xmlns:p14="http://schemas.microsoft.com/office/powerpoint/2010/main" val="10450744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dirty="0">
                <a:solidFill>
                  <a:schemeClr val="bg1"/>
                </a:solidFill>
              </a:rPr>
              <a:t>Questions/concerns?</a:t>
            </a:r>
          </a:p>
        </p:txBody>
      </p:sp>
      <p:pic>
        <p:nvPicPr>
          <p:cNvPr id="6" name="Content Placeholder 5">
            <a:extLst>
              <a:ext uri="{FF2B5EF4-FFF2-40B4-BE49-F238E27FC236}">
                <a16:creationId xmlns:a16="http://schemas.microsoft.com/office/drawing/2014/main" id="{A69993E9-E928-3660-631D-3CE853B6E51A}"/>
              </a:ext>
            </a:extLst>
          </p:cNvPr>
          <p:cNvPicPr>
            <a:picLocks noGrp="1" noChangeAspect="1"/>
          </p:cNvPicPr>
          <p:nvPr>
            <p:ph idx="1"/>
          </p:nvPr>
        </p:nvPicPr>
        <p:blipFill>
          <a:blip r:embed="rId2"/>
          <a:stretch>
            <a:fillRect/>
          </a:stretch>
        </p:blipFill>
        <p:spPr>
          <a:xfrm>
            <a:off x="2788890" y="2172341"/>
            <a:ext cx="7603618" cy="2830695"/>
          </a:xfrm>
          <a:prstGeom prst="rect">
            <a:avLst/>
          </a:prstGeom>
        </p:spPr>
      </p:pic>
    </p:spTree>
    <p:extLst>
      <p:ext uri="{BB962C8B-B14F-4D97-AF65-F5344CB8AC3E}">
        <p14:creationId xmlns:p14="http://schemas.microsoft.com/office/powerpoint/2010/main" val="3763752730"/>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4788</Words>
  <Application>Microsoft Office PowerPoint</Application>
  <PresentationFormat>Widescreen</PresentationFormat>
  <Paragraphs>481</Paragraphs>
  <Slides>41</Slides>
  <Notes>30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Myriad Pro</vt:lpstr>
      <vt:lpstr>Arial</vt:lpstr>
      <vt:lpstr>Calibri</vt:lpstr>
      <vt:lpstr>Wingdings</vt:lpstr>
      <vt:lpstr>Theme1.thmx first page pp</vt:lpstr>
      <vt:lpstr>   MSc Policing (Operational &amp; Strategic Leadership) Lesson: Assignment Overview  </vt:lpstr>
      <vt:lpstr>Lesson Outcomes</vt:lpstr>
      <vt:lpstr>Module Assignment:</vt:lpstr>
      <vt:lpstr>Submission date</vt:lpstr>
      <vt:lpstr>Understanding the assignment</vt:lpstr>
      <vt:lpstr>Understanding the assignment</vt:lpstr>
      <vt:lpstr>Understanding the assignment</vt:lpstr>
      <vt:lpstr>Key takeaways...</vt:lpstr>
      <vt:lpstr>Essential stages of writing your assignment</vt:lpstr>
      <vt:lpstr>A Reflective Report is….</vt:lpstr>
      <vt:lpstr>Step 5 - Writing your report</vt:lpstr>
      <vt:lpstr>Don’t forget  Stage 6</vt:lpstr>
      <vt:lpstr>Report Structure 1 </vt:lpstr>
      <vt:lpstr>Report structure – 2 </vt:lpstr>
      <vt:lpstr>Useful sources</vt:lpstr>
      <vt:lpstr>Reflective Practice</vt:lpstr>
      <vt:lpstr>Reflective practice</vt:lpstr>
      <vt:lpstr>Reflective Practice</vt:lpstr>
      <vt:lpstr>What is reflective practice?</vt:lpstr>
      <vt:lpstr>Why do we reflect?</vt:lpstr>
      <vt:lpstr>How to reflect</vt:lpstr>
      <vt:lpstr>Reflective Models</vt:lpstr>
      <vt:lpstr>Reflective Models</vt:lpstr>
      <vt:lpstr>Reflective Models</vt:lpstr>
      <vt:lpstr>Reflective Models</vt:lpstr>
      <vt:lpstr>Pro’s and Con’s of Reflective Models</vt:lpstr>
      <vt:lpstr>Barriers to Reflection?</vt:lpstr>
      <vt:lpstr>Reflective Writing </vt:lpstr>
      <vt:lpstr>Example 1 – Teaching profession – Reflection on challenges of first 6mths</vt:lpstr>
      <vt:lpstr>Example 2 – Health professional reflection (source : https://libguides.scu.edu.au/reflectivepractice/examples)</vt:lpstr>
      <vt:lpstr>Example 3 – Policing student</vt:lpstr>
      <vt:lpstr>Reflective Writing </vt:lpstr>
      <vt:lpstr>Reflection is......</vt:lpstr>
      <vt:lpstr>Effective Reflection</vt:lpstr>
      <vt:lpstr>Critical thinking…</vt:lpstr>
      <vt:lpstr>Leadership challenges</vt:lpstr>
      <vt:lpstr>Leadership challenges – previous submissions</vt:lpstr>
      <vt:lpstr>Leadership Theories/styles</vt:lpstr>
      <vt:lpstr>Leadership styles</vt:lpstr>
      <vt:lpstr>Submission date</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Alison Cooke</cp:lastModifiedBy>
  <cp:revision>455</cp:revision>
  <dcterms:created xsi:type="dcterms:W3CDTF">2021-10-13T07:56:41Z</dcterms:created>
  <dcterms:modified xsi:type="dcterms:W3CDTF">2025-03-04T16:53:43Z</dcterms:modified>
</cp:coreProperties>
</file>