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11"/>
  </p:notesMasterIdLst>
  <p:sldIdLst>
    <p:sldId id="258" r:id="rId2"/>
    <p:sldId id="473" r:id="rId3"/>
    <p:sldId id="408" r:id="rId4"/>
    <p:sldId id="409" r:id="rId5"/>
    <p:sldId id="410" r:id="rId6"/>
    <p:sldId id="501" r:id="rId7"/>
    <p:sldId id="500" r:id="rId8"/>
    <p:sldId id="496" r:id="rId9"/>
    <p:sldId id="499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ABE1FF"/>
    <a:srgbClr val="007DC3"/>
    <a:srgbClr val="8A8AA3"/>
    <a:srgbClr val="007BC1"/>
    <a:srgbClr val="DA0033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4" autoAdjust="0"/>
  </p:normalViewPr>
  <p:slideViewPr>
    <p:cSldViewPr>
      <p:cViewPr varScale="1">
        <p:scale>
          <a:sx n="61" d="100"/>
          <a:sy n="61" d="100"/>
        </p:scale>
        <p:origin x="1464" y="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2B41FC-367F-4932-AE55-9D9A4C0CE590}" type="doc">
      <dgm:prSet loTypeId="urn:microsoft.com/office/officeart/2005/8/layout/hierarchy1" loCatId="hierarchy" qsTypeId="urn:microsoft.com/office/officeart/2005/8/quickstyle/simple5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2A02C9DF-0A03-473B-A892-94AADA44CF7D}">
      <dgm:prSet phldrT="[Text]" custT="1"/>
      <dgm:spPr/>
      <dgm:t>
        <a:bodyPr/>
        <a:lstStyle/>
        <a:p>
          <a:pPr algn="ctr"/>
          <a:r>
            <a:rPr lang="en-GB" sz="2000" b="1"/>
            <a:t>Working Capital</a:t>
          </a:r>
        </a:p>
      </dgm:t>
    </dgm:pt>
    <dgm:pt modelId="{728196D8-EFAC-4417-B21D-2C033810BCB7}" type="parTrans" cxnId="{4ECE3FC3-4991-491A-BADF-CC9BCB833153}">
      <dgm:prSet/>
      <dgm:spPr/>
      <dgm:t>
        <a:bodyPr/>
        <a:lstStyle/>
        <a:p>
          <a:pPr algn="ctr"/>
          <a:endParaRPr lang="en-GB"/>
        </a:p>
      </dgm:t>
    </dgm:pt>
    <dgm:pt modelId="{B83518B2-E7FC-4016-94D8-3A88AC32DE57}" type="sibTrans" cxnId="{4ECE3FC3-4991-491A-BADF-CC9BCB833153}">
      <dgm:prSet/>
      <dgm:spPr/>
      <dgm:t>
        <a:bodyPr/>
        <a:lstStyle/>
        <a:p>
          <a:pPr algn="ctr"/>
          <a:endParaRPr lang="en-GB"/>
        </a:p>
      </dgm:t>
    </dgm:pt>
    <dgm:pt modelId="{023F0889-214B-4A4C-840A-27C3872FEBEE}">
      <dgm:prSet phldrT="[Text]" custT="1"/>
      <dgm:spPr/>
      <dgm:t>
        <a:bodyPr/>
        <a:lstStyle/>
        <a:p>
          <a:pPr algn="ctr"/>
          <a:r>
            <a:rPr lang="en-GB" sz="1600" b="1"/>
            <a:t>Receivables</a:t>
          </a:r>
          <a:endParaRPr lang="en-GB" sz="700" b="0"/>
        </a:p>
        <a:p>
          <a:pPr algn="ctr"/>
          <a:r>
            <a:rPr lang="en-GB" sz="1200" b="0"/>
            <a:t>Generally increase with turnover and require constant chasing to ensure collection. </a:t>
          </a:r>
        </a:p>
      </dgm:t>
    </dgm:pt>
    <dgm:pt modelId="{09A6A751-7D4D-45EC-942A-7C623F7898EB}" type="parTrans" cxnId="{E7852434-DF57-4CD3-AE80-6C03F43CB581}">
      <dgm:prSet/>
      <dgm:spPr/>
      <dgm:t>
        <a:bodyPr/>
        <a:lstStyle/>
        <a:p>
          <a:pPr algn="ctr"/>
          <a:endParaRPr lang="en-GB"/>
        </a:p>
      </dgm:t>
    </dgm:pt>
    <dgm:pt modelId="{6CEC3902-31C8-4BED-AB77-E6F284DBD7E6}" type="sibTrans" cxnId="{E7852434-DF57-4CD3-AE80-6C03F43CB581}">
      <dgm:prSet/>
      <dgm:spPr/>
      <dgm:t>
        <a:bodyPr/>
        <a:lstStyle/>
        <a:p>
          <a:pPr algn="ctr"/>
          <a:endParaRPr lang="en-GB"/>
        </a:p>
      </dgm:t>
    </dgm:pt>
    <dgm:pt modelId="{3CBA0E84-2064-4091-A29A-21D331EED56E}">
      <dgm:prSet phldrT="[Text]" custT="1"/>
      <dgm:spPr/>
      <dgm:t>
        <a:bodyPr/>
        <a:lstStyle/>
        <a:p>
          <a:pPr algn="ctr"/>
          <a:r>
            <a:rPr lang="en-GB" sz="1600" b="1" dirty="0"/>
            <a:t>Inventory</a:t>
          </a:r>
        </a:p>
        <a:p>
          <a:pPr algn="ctr"/>
          <a:r>
            <a:rPr lang="en-GB" sz="1200" b="0" dirty="0"/>
            <a:t>Tendency to increase with turnover and requires constant review. Use of economic order quantities. </a:t>
          </a:r>
        </a:p>
      </dgm:t>
    </dgm:pt>
    <dgm:pt modelId="{6D3BD3DB-DAD5-4F8E-BD86-460A64FE3FA5}" type="parTrans" cxnId="{33E026FA-B883-4424-B50A-B82B974C3DC0}">
      <dgm:prSet/>
      <dgm:spPr/>
      <dgm:t>
        <a:bodyPr/>
        <a:lstStyle/>
        <a:p>
          <a:pPr algn="ctr"/>
          <a:endParaRPr lang="en-GB"/>
        </a:p>
      </dgm:t>
    </dgm:pt>
    <dgm:pt modelId="{205487EC-EF78-4CB8-89BD-63CFAD478EDF}" type="sibTrans" cxnId="{33E026FA-B883-4424-B50A-B82B974C3DC0}">
      <dgm:prSet/>
      <dgm:spPr/>
      <dgm:t>
        <a:bodyPr/>
        <a:lstStyle/>
        <a:p>
          <a:pPr algn="ctr"/>
          <a:endParaRPr lang="en-GB"/>
        </a:p>
      </dgm:t>
    </dgm:pt>
    <dgm:pt modelId="{5DAAF105-1CCC-402D-A793-EFAA3F893E67}">
      <dgm:prSet phldrT="[Text]" custT="1"/>
      <dgm:spPr/>
      <dgm:t>
        <a:bodyPr/>
        <a:lstStyle/>
        <a:p>
          <a:pPr algn="ctr"/>
          <a:r>
            <a:rPr lang="en-GB" sz="1600" b="1"/>
            <a:t>Cash or Overdraft</a:t>
          </a:r>
        </a:p>
        <a:p>
          <a:pPr algn="ctr"/>
          <a:r>
            <a:rPr lang="en-GB" sz="1200" b="0"/>
            <a:t>Cash or cash equivilants increases working capital. Overdrafts are generally a short term facility and can be realled on demand. </a:t>
          </a:r>
        </a:p>
      </dgm:t>
    </dgm:pt>
    <dgm:pt modelId="{6B9C4744-F7A0-4346-BD83-45FE34B1EA33}" type="parTrans" cxnId="{8F7BEE27-36D6-4FD2-92A5-DC386DEE47E7}">
      <dgm:prSet/>
      <dgm:spPr/>
      <dgm:t>
        <a:bodyPr/>
        <a:lstStyle/>
        <a:p>
          <a:pPr algn="ctr"/>
          <a:endParaRPr lang="en-GB"/>
        </a:p>
      </dgm:t>
    </dgm:pt>
    <dgm:pt modelId="{3ED450C7-4BE9-4721-82CF-2BBE247BBF1E}" type="sibTrans" cxnId="{8F7BEE27-36D6-4FD2-92A5-DC386DEE47E7}">
      <dgm:prSet/>
      <dgm:spPr/>
      <dgm:t>
        <a:bodyPr/>
        <a:lstStyle/>
        <a:p>
          <a:pPr algn="ctr"/>
          <a:endParaRPr lang="en-GB"/>
        </a:p>
      </dgm:t>
    </dgm:pt>
    <dgm:pt modelId="{43CDA5B8-C1B1-445E-B75D-D8C6F9A0CFDC}">
      <dgm:prSet phldrT="[Text]" custT="1"/>
      <dgm:spPr/>
      <dgm:t>
        <a:bodyPr/>
        <a:lstStyle/>
        <a:p>
          <a:pPr algn="ctr"/>
          <a:r>
            <a:rPr lang="en-GB" sz="1600" b="1"/>
            <a:t>Payables</a:t>
          </a:r>
        </a:p>
        <a:p>
          <a:pPr algn="ctr"/>
          <a:r>
            <a:rPr lang="en-GB" sz="1200" b="0"/>
            <a:t>Must be paid in a reasonable time to take advantage of dscounts and ensure supplies continue to be forthcoming. </a:t>
          </a:r>
        </a:p>
      </dgm:t>
    </dgm:pt>
    <dgm:pt modelId="{454B3349-75DA-4881-A996-2C857CF83D39}" type="parTrans" cxnId="{40BBB175-AC7D-42F1-A27E-5ACDA0345EEE}">
      <dgm:prSet/>
      <dgm:spPr/>
      <dgm:t>
        <a:bodyPr/>
        <a:lstStyle/>
        <a:p>
          <a:pPr algn="ctr"/>
          <a:endParaRPr lang="en-GB"/>
        </a:p>
      </dgm:t>
    </dgm:pt>
    <dgm:pt modelId="{0ABF7ACB-CB4A-48E3-BAFA-FB748AA353F6}" type="sibTrans" cxnId="{40BBB175-AC7D-42F1-A27E-5ACDA0345EEE}">
      <dgm:prSet/>
      <dgm:spPr/>
      <dgm:t>
        <a:bodyPr/>
        <a:lstStyle/>
        <a:p>
          <a:pPr algn="ctr"/>
          <a:endParaRPr lang="en-GB"/>
        </a:p>
      </dgm:t>
    </dgm:pt>
    <dgm:pt modelId="{A1D68B1E-9348-4B7D-8E5C-263969CE58FC}" type="pres">
      <dgm:prSet presAssocID="{882B41FC-367F-4932-AE55-9D9A4C0CE59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7D12311-FC67-49E4-BFE2-E2612447BEA7}" type="pres">
      <dgm:prSet presAssocID="{2A02C9DF-0A03-473B-A892-94AADA44CF7D}" presName="hierRoot1" presStyleCnt="0"/>
      <dgm:spPr/>
    </dgm:pt>
    <dgm:pt modelId="{086BCBE0-2B87-4577-8099-9989658DA26B}" type="pres">
      <dgm:prSet presAssocID="{2A02C9DF-0A03-473B-A892-94AADA44CF7D}" presName="composite" presStyleCnt="0"/>
      <dgm:spPr/>
    </dgm:pt>
    <dgm:pt modelId="{D5129819-A0DA-4905-8F91-102B27842256}" type="pres">
      <dgm:prSet presAssocID="{2A02C9DF-0A03-473B-A892-94AADA44CF7D}" presName="background" presStyleLbl="node0" presStyleIdx="0" presStyleCnt="1"/>
      <dgm:spPr/>
    </dgm:pt>
    <dgm:pt modelId="{92CB2A8D-6FDE-4F15-8A02-A9EF216856F5}" type="pres">
      <dgm:prSet presAssocID="{2A02C9DF-0A03-473B-A892-94AADA44CF7D}" presName="text" presStyleLbl="fgAcc0" presStyleIdx="0" presStyleCnt="1">
        <dgm:presLayoutVars>
          <dgm:chPref val="3"/>
        </dgm:presLayoutVars>
      </dgm:prSet>
      <dgm:spPr/>
    </dgm:pt>
    <dgm:pt modelId="{7A4BF9D5-3807-49BC-92CD-FEDD1F785195}" type="pres">
      <dgm:prSet presAssocID="{2A02C9DF-0A03-473B-A892-94AADA44CF7D}" presName="hierChild2" presStyleCnt="0"/>
      <dgm:spPr/>
    </dgm:pt>
    <dgm:pt modelId="{872658CE-6F5B-440F-9E5C-27CF1A35745A}" type="pres">
      <dgm:prSet presAssocID="{09A6A751-7D4D-45EC-942A-7C623F7898EB}" presName="Name10" presStyleLbl="parChTrans1D2" presStyleIdx="0" presStyleCnt="4"/>
      <dgm:spPr/>
    </dgm:pt>
    <dgm:pt modelId="{E572DB1A-2848-4910-9AF0-602AC9DF882C}" type="pres">
      <dgm:prSet presAssocID="{023F0889-214B-4A4C-840A-27C3872FEBEE}" presName="hierRoot2" presStyleCnt="0"/>
      <dgm:spPr/>
    </dgm:pt>
    <dgm:pt modelId="{6E28F052-7DE3-48A5-92EF-9CD42C478D6E}" type="pres">
      <dgm:prSet presAssocID="{023F0889-214B-4A4C-840A-27C3872FEBEE}" presName="composite2" presStyleCnt="0"/>
      <dgm:spPr/>
    </dgm:pt>
    <dgm:pt modelId="{457CEDBC-C0DF-4592-9524-2999FAA5148F}" type="pres">
      <dgm:prSet presAssocID="{023F0889-214B-4A4C-840A-27C3872FEBEE}" presName="background2" presStyleLbl="node2" presStyleIdx="0" presStyleCnt="4"/>
      <dgm:spPr/>
    </dgm:pt>
    <dgm:pt modelId="{398D5DD7-A897-4F58-9B52-0C46D452F174}" type="pres">
      <dgm:prSet presAssocID="{023F0889-214B-4A4C-840A-27C3872FEBEE}" presName="text2" presStyleLbl="fgAcc2" presStyleIdx="0" presStyleCnt="4" custScaleY="192578">
        <dgm:presLayoutVars>
          <dgm:chPref val="3"/>
        </dgm:presLayoutVars>
      </dgm:prSet>
      <dgm:spPr/>
    </dgm:pt>
    <dgm:pt modelId="{D6676E7C-D807-4A54-8BB9-EFBB7DA079C4}" type="pres">
      <dgm:prSet presAssocID="{023F0889-214B-4A4C-840A-27C3872FEBEE}" presName="hierChild3" presStyleCnt="0"/>
      <dgm:spPr/>
    </dgm:pt>
    <dgm:pt modelId="{B4101B2E-6AD5-47C6-9F05-DAF59B35A639}" type="pres">
      <dgm:prSet presAssocID="{6D3BD3DB-DAD5-4F8E-BD86-460A64FE3FA5}" presName="Name10" presStyleLbl="parChTrans1D2" presStyleIdx="1" presStyleCnt="4"/>
      <dgm:spPr/>
    </dgm:pt>
    <dgm:pt modelId="{3EADFD2D-28AD-4C1B-8CEB-227A81A79155}" type="pres">
      <dgm:prSet presAssocID="{3CBA0E84-2064-4091-A29A-21D331EED56E}" presName="hierRoot2" presStyleCnt="0"/>
      <dgm:spPr/>
    </dgm:pt>
    <dgm:pt modelId="{8CA7CE46-6465-4CBD-B225-5910967188D5}" type="pres">
      <dgm:prSet presAssocID="{3CBA0E84-2064-4091-A29A-21D331EED56E}" presName="composite2" presStyleCnt="0"/>
      <dgm:spPr/>
    </dgm:pt>
    <dgm:pt modelId="{056740A9-7BBE-4DC8-99D2-743120DA8289}" type="pres">
      <dgm:prSet presAssocID="{3CBA0E84-2064-4091-A29A-21D331EED56E}" presName="background2" presStyleLbl="node2" presStyleIdx="1" presStyleCnt="4"/>
      <dgm:spPr/>
    </dgm:pt>
    <dgm:pt modelId="{A9975482-0843-45A9-8FBD-EAC8E6655F2C}" type="pres">
      <dgm:prSet presAssocID="{3CBA0E84-2064-4091-A29A-21D331EED56E}" presName="text2" presStyleLbl="fgAcc2" presStyleIdx="1" presStyleCnt="4" custScaleY="192854">
        <dgm:presLayoutVars>
          <dgm:chPref val="3"/>
        </dgm:presLayoutVars>
      </dgm:prSet>
      <dgm:spPr/>
    </dgm:pt>
    <dgm:pt modelId="{7017BE38-0608-4733-AF73-052CAC5CD2B5}" type="pres">
      <dgm:prSet presAssocID="{3CBA0E84-2064-4091-A29A-21D331EED56E}" presName="hierChild3" presStyleCnt="0"/>
      <dgm:spPr/>
    </dgm:pt>
    <dgm:pt modelId="{7EF2F996-6472-49BC-AAF9-86EDD7237626}" type="pres">
      <dgm:prSet presAssocID="{6B9C4744-F7A0-4346-BD83-45FE34B1EA33}" presName="Name10" presStyleLbl="parChTrans1D2" presStyleIdx="2" presStyleCnt="4"/>
      <dgm:spPr/>
    </dgm:pt>
    <dgm:pt modelId="{94C05899-4247-42A9-A56D-8B019BD237B9}" type="pres">
      <dgm:prSet presAssocID="{5DAAF105-1CCC-402D-A793-EFAA3F893E67}" presName="hierRoot2" presStyleCnt="0"/>
      <dgm:spPr/>
    </dgm:pt>
    <dgm:pt modelId="{C58CB145-26BE-4F10-B706-1C442A19DB73}" type="pres">
      <dgm:prSet presAssocID="{5DAAF105-1CCC-402D-A793-EFAA3F893E67}" presName="composite2" presStyleCnt="0"/>
      <dgm:spPr/>
    </dgm:pt>
    <dgm:pt modelId="{CBDE1136-5477-40CF-8884-828F50502067}" type="pres">
      <dgm:prSet presAssocID="{5DAAF105-1CCC-402D-A793-EFAA3F893E67}" presName="background2" presStyleLbl="node2" presStyleIdx="2" presStyleCnt="4"/>
      <dgm:spPr/>
    </dgm:pt>
    <dgm:pt modelId="{0A73CC2D-E7CD-4C79-9B75-F2DCD34DE564}" type="pres">
      <dgm:prSet presAssocID="{5DAAF105-1CCC-402D-A793-EFAA3F893E67}" presName="text2" presStyleLbl="fgAcc2" presStyleIdx="2" presStyleCnt="4" custScaleY="270412" custLinFactNeighborX="4710" custLinFactNeighborY="3702">
        <dgm:presLayoutVars>
          <dgm:chPref val="3"/>
        </dgm:presLayoutVars>
      </dgm:prSet>
      <dgm:spPr/>
    </dgm:pt>
    <dgm:pt modelId="{FE772FF4-2264-4307-A74C-ACC69A41E8A2}" type="pres">
      <dgm:prSet presAssocID="{5DAAF105-1CCC-402D-A793-EFAA3F893E67}" presName="hierChild3" presStyleCnt="0"/>
      <dgm:spPr/>
    </dgm:pt>
    <dgm:pt modelId="{CD2178B3-CF66-44D2-B41A-3C2CA52AFBCF}" type="pres">
      <dgm:prSet presAssocID="{454B3349-75DA-4881-A996-2C857CF83D39}" presName="Name10" presStyleLbl="parChTrans1D2" presStyleIdx="3" presStyleCnt="4"/>
      <dgm:spPr/>
    </dgm:pt>
    <dgm:pt modelId="{B5DED49A-B7EF-43AD-B717-403A863AEC62}" type="pres">
      <dgm:prSet presAssocID="{43CDA5B8-C1B1-445E-B75D-D8C6F9A0CFDC}" presName="hierRoot2" presStyleCnt="0"/>
      <dgm:spPr/>
    </dgm:pt>
    <dgm:pt modelId="{7C826896-53FB-44F3-85FE-A532075DCD6A}" type="pres">
      <dgm:prSet presAssocID="{43CDA5B8-C1B1-445E-B75D-D8C6F9A0CFDC}" presName="composite2" presStyleCnt="0"/>
      <dgm:spPr/>
    </dgm:pt>
    <dgm:pt modelId="{17BEAB56-17D6-4283-B7EC-4AF47CBEA87C}" type="pres">
      <dgm:prSet presAssocID="{43CDA5B8-C1B1-445E-B75D-D8C6F9A0CFDC}" presName="background2" presStyleLbl="node2" presStyleIdx="3" presStyleCnt="4"/>
      <dgm:spPr/>
    </dgm:pt>
    <dgm:pt modelId="{DC2AAE18-65AB-4886-8315-362FC857093F}" type="pres">
      <dgm:prSet presAssocID="{43CDA5B8-C1B1-445E-B75D-D8C6F9A0CFDC}" presName="text2" presStyleLbl="fgAcc2" presStyleIdx="3" presStyleCnt="4" custScaleY="270412">
        <dgm:presLayoutVars>
          <dgm:chPref val="3"/>
        </dgm:presLayoutVars>
      </dgm:prSet>
      <dgm:spPr/>
    </dgm:pt>
    <dgm:pt modelId="{86126B2F-F5B3-4636-8AD9-BEEF09DB48E8}" type="pres">
      <dgm:prSet presAssocID="{43CDA5B8-C1B1-445E-B75D-D8C6F9A0CFDC}" presName="hierChild3" presStyleCnt="0"/>
      <dgm:spPr/>
    </dgm:pt>
  </dgm:ptLst>
  <dgm:cxnLst>
    <dgm:cxn modelId="{8F7BEE27-36D6-4FD2-92A5-DC386DEE47E7}" srcId="{2A02C9DF-0A03-473B-A892-94AADA44CF7D}" destId="{5DAAF105-1CCC-402D-A793-EFAA3F893E67}" srcOrd="2" destOrd="0" parTransId="{6B9C4744-F7A0-4346-BD83-45FE34B1EA33}" sibTransId="{3ED450C7-4BE9-4721-82CF-2BBE247BBF1E}"/>
    <dgm:cxn modelId="{E7852434-DF57-4CD3-AE80-6C03F43CB581}" srcId="{2A02C9DF-0A03-473B-A892-94AADA44CF7D}" destId="{023F0889-214B-4A4C-840A-27C3872FEBEE}" srcOrd="0" destOrd="0" parTransId="{09A6A751-7D4D-45EC-942A-7C623F7898EB}" sibTransId="{6CEC3902-31C8-4BED-AB77-E6F284DBD7E6}"/>
    <dgm:cxn modelId="{5081BF41-641D-4038-A2C4-F24F0E34EA2F}" type="presOf" srcId="{43CDA5B8-C1B1-445E-B75D-D8C6F9A0CFDC}" destId="{DC2AAE18-65AB-4886-8315-362FC857093F}" srcOrd="0" destOrd="0" presId="urn:microsoft.com/office/officeart/2005/8/layout/hierarchy1"/>
    <dgm:cxn modelId="{A21C7549-46D4-4317-A04C-D56CFF8AE0A8}" type="presOf" srcId="{882B41FC-367F-4932-AE55-9D9A4C0CE590}" destId="{A1D68B1E-9348-4B7D-8E5C-263969CE58FC}" srcOrd="0" destOrd="0" presId="urn:microsoft.com/office/officeart/2005/8/layout/hierarchy1"/>
    <dgm:cxn modelId="{C716AD6E-4767-4F49-9D50-81BF9BF3D149}" type="presOf" srcId="{2A02C9DF-0A03-473B-A892-94AADA44CF7D}" destId="{92CB2A8D-6FDE-4F15-8A02-A9EF216856F5}" srcOrd="0" destOrd="0" presId="urn:microsoft.com/office/officeart/2005/8/layout/hierarchy1"/>
    <dgm:cxn modelId="{40BBB175-AC7D-42F1-A27E-5ACDA0345EEE}" srcId="{2A02C9DF-0A03-473B-A892-94AADA44CF7D}" destId="{43CDA5B8-C1B1-445E-B75D-D8C6F9A0CFDC}" srcOrd="3" destOrd="0" parTransId="{454B3349-75DA-4881-A996-2C857CF83D39}" sibTransId="{0ABF7ACB-CB4A-48E3-BAFA-FB748AA353F6}"/>
    <dgm:cxn modelId="{A0CFFD58-7307-47D4-9A8E-6100A7C86ABD}" type="presOf" srcId="{3CBA0E84-2064-4091-A29A-21D331EED56E}" destId="{A9975482-0843-45A9-8FBD-EAC8E6655F2C}" srcOrd="0" destOrd="0" presId="urn:microsoft.com/office/officeart/2005/8/layout/hierarchy1"/>
    <dgm:cxn modelId="{2A4FC459-F698-426B-878D-EA9F2F1B5A01}" type="presOf" srcId="{5DAAF105-1CCC-402D-A793-EFAA3F893E67}" destId="{0A73CC2D-E7CD-4C79-9B75-F2DCD34DE564}" srcOrd="0" destOrd="0" presId="urn:microsoft.com/office/officeart/2005/8/layout/hierarchy1"/>
    <dgm:cxn modelId="{4B6AD088-DD00-4DE7-85A8-3C90197023AC}" type="presOf" srcId="{6B9C4744-F7A0-4346-BD83-45FE34B1EA33}" destId="{7EF2F996-6472-49BC-AAF9-86EDD7237626}" srcOrd="0" destOrd="0" presId="urn:microsoft.com/office/officeart/2005/8/layout/hierarchy1"/>
    <dgm:cxn modelId="{A237289A-C6EB-4FF2-A165-D5B8F388047E}" type="presOf" srcId="{023F0889-214B-4A4C-840A-27C3872FEBEE}" destId="{398D5DD7-A897-4F58-9B52-0C46D452F174}" srcOrd="0" destOrd="0" presId="urn:microsoft.com/office/officeart/2005/8/layout/hierarchy1"/>
    <dgm:cxn modelId="{C867AB9A-E845-4FFF-B010-3330DA1264C9}" type="presOf" srcId="{454B3349-75DA-4881-A996-2C857CF83D39}" destId="{CD2178B3-CF66-44D2-B41A-3C2CA52AFBCF}" srcOrd="0" destOrd="0" presId="urn:microsoft.com/office/officeart/2005/8/layout/hierarchy1"/>
    <dgm:cxn modelId="{3972EDB4-7E23-44FB-8095-1A8081BB88A9}" type="presOf" srcId="{09A6A751-7D4D-45EC-942A-7C623F7898EB}" destId="{872658CE-6F5B-440F-9E5C-27CF1A35745A}" srcOrd="0" destOrd="0" presId="urn:microsoft.com/office/officeart/2005/8/layout/hierarchy1"/>
    <dgm:cxn modelId="{4ECE3FC3-4991-491A-BADF-CC9BCB833153}" srcId="{882B41FC-367F-4932-AE55-9D9A4C0CE590}" destId="{2A02C9DF-0A03-473B-A892-94AADA44CF7D}" srcOrd="0" destOrd="0" parTransId="{728196D8-EFAC-4417-B21D-2C033810BCB7}" sibTransId="{B83518B2-E7FC-4016-94D8-3A88AC32DE57}"/>
    <dgm:cxn modelId="{AB96FCF9-46A3-42BE-909F-06491E5481BE}" type="presOf" srcId="{6D3BD3DB-DAD5-4F8E-BD86-460A64FE3FA5}" destId="{B4101B2E-6AD5-47C6-9F05-DAF59B35A639}" srcOrd="0" destOrd="0" presId="urn:microsoft.com/office/officeart/2005/8/layout/hierarchy1"/>
    <dgm:cxn modelId="{33E026FA-B883-4424-B50A-B82B974C3DC0}" srcId="{2A02C9DF-0A03-473B-A892-94AADA44CF7D}" destId="{3CBA0E84-2064-4091-A29A-21D331EED56E}" srcOrd="1" destOrd="0" parTransId="{6D3BD3DB-DAD5-4F8E-BD86-460A64FE3FA5}" sibTransId="{205487EC-EF78-4CB8-89BD-63CFAD478EDF}"/>
    <dgm:cxn modelId="{8904C22A-7D90-49F2-BCA4-1BB9D6E8D1FB}" type="presParOf" srcId="{A1D68B1E-9348-4B7D-8E5C-263969CE58FC}" destId="{67D12311-FC67-49E4-BFE2-E2612447BEA7}" srcOrd="0" destOrd="0" presId="urn:microsoft.com/office/officeart/2005/8/layout/hierarchy1"/>
    <dgm:cxn modelId="{95F6451D-A7E5-4CBE-AEB3-9D067775FCE0}" type="presParOf" srcId="{67D12311-FC67-49E4-BFE2-E2612447BEA7}" destId="{086BCBE0-2B87-4577-8099-9989658DA26B}" srcOrd="0" destOrd="0" presId="urn:microsoft.com/office/officeart/2005/8/layout/hierarchy1"/>
    <dgm:cxn modelId="{DA9AFEB5-8230-40AC-BFD6-D4033619CE06}" type="presParOf" srcId="{086BCBE0-2B87-4577-8099-9989658DA26B}" destId="{D5129819-A0DA-4905-8F91-102B27842256}" srcOrd="0" destOrd="0" presId="urn:microsoft.com/office/officeart/2005/8/layout/hierarchy1"/>
    <dgm:cxn modelId="{DFDFA1FD-18D1-4588-9406-CE97B614428A}" type="presParOf" srcId="{086BCBE0-2B87-4577-8099-9989658DA26B}" destId="{92CB2A8D-6FDE-4F15-8A02-A9EF216856F5}" srcOrd="1" destOrd="0" presId="urn:microsoft.com/office/officeart/2005/8/layout/hierarchy1"/>
    <dgm:cxn modelId="{83F8AC74-98D6-432F-91A0-54AAD6CE8D17}" type="presParOf" srcId="{67D12311-FC67-49E4-BFE2-E2612447BEA7}" destId="{7A4BF9D5-3807-49BC-92CD-FEDD1F785195}" srcOrd="1" destOrd="0" presId="urn:microsoft.com/office/officeart/2005/8/layout/hierarchy1"/>
    <dgm:cxn modelId="{3D42E48E-4D6A-4068-AFE4-42A2DA1C345C}" type="presParOf" srcId="{7A4BF9D5-3807-49BC-92CD-FEDD1F785195}" destId="{872658CE-6F5B-440F-9E5C-27CF1A35745A}" srcOrd="0" destOrd="0" presId="urn:microsoft.com/office/officeart/2005/8/layout/hierarchy1"/>
    <dgm:cxn modelId="{9048E362-DDF2-4E3E-887F-025FB642FB4B}" type="presParOf" srcId="{7A4BF9D5-3807-49BC-92CD-FEDD1F785195}" destId="{E572DB1A-2848-4910-9AF0-602AC9DF882C}" srcOrd="1" destOrd="0" presId="urn:microsoft.com/office/officeart/2005/8/layout/hierarchy1"/>
    <dgm:cxn modelId="{C5AAD08B-BC6B-42D1-AFF2-217D6FC1A3B1}" type="presParOf" srcId="{E572DB1A-2848-4910-9AF0-602AC9DF882C}" destId="{6E28F052-7DE3-48A5-92EF-9CD42C478D6E}" srcOrd="0" destOrd="0" presId="urn:microsoft.com/office/officeart/2005/8/layout/hierarchy1"/>
    <dgm:cxn modelId="{574BE7EF-3A91-42CD-93AC-D8A3A79A8948}" type="presParOf" srcId="{6E28F052-7DE3-48A5-92EF-9CD42C478D6E}" destId="{457CEDBC-C0DF-4592-9524-2999FAA5148F}" srcOrd="0" destOrd="0" presId="urn:microsoft.com/office/officeart/2005/8/layout/hierarchy1"/>
    <dgm:cxn modelId="{04122123-6E9D-4BFB-8B42-0542B3DA56E7}" type="presParOf" srcId="{6E28F052-7DE3-48A5-92EF-9CD42C478D6E}" destId="{398D5DD7-A897-4F58-9B52-0C46D452F174}" srcOrd="1" destOrd="0" presId="urn:microsoft.com/office/officeart/2005/8/layout/hierarchy1"/>
    <dgm:cxn modelId="{552B4B77-CC7C-4A73-BECB-662EF7BBB420}" type="presParOf" srcId="{E572DB1A-2848-4910-9AF0-602AC9DF882C}" destId="{D6676E7C-D807-4A54-8BB9-EFBB7DA079C4}" srcOrd="1" destOrd="0" presId="urn:microsoft.com/office/officeart/2005/8/layout/hierarchy1"/>
    <dgm:cxn modelId="{B6929175-3910-4966-86A6-579A17D9C287}" type="presParOf" srcId="{7A4BF9D5-3807-49BC-92CD-FEDD1F785195}" destId="{B4101B2E-6AD5-47C6-9F05-DAF59B35A639}" srcOrd="2" destOrd="0" presId="urn:microsoft.com/office/officeart/2005/8/layout/hierarchy1"/>
    <dgm:cxn modelId="{7D21B7E9-6FAF-42F6-B0CF-96902CB3D6A1}" type="presParOf" srcId="{7A4BF9D5-3807-49BC-92CD-FEDD1F785195}" destId="{3EADFD2D-28AD-4C1B-8CEB-227A81A79155}" srcOrd="3" destOrd="0" presId="urn:microsoft.com/office/officeart/2005/8/layout/hierarchy1"/>
    <dgm:cxn modelId="{8D240B9C-3BA3-4578-A561-0E3D72F56340}" type="presParOf" srcId="{3EADFD2D-28AD-4C1B-8CEB-227A81A79155}" destId="{8CA7CE46-6465-4CBD-B225-5910967188D5}" srcOrd="0" destOrd="0" presId="urn:microsoft.com/office/officeart/2005/8/layout/hierarchy1"/>
    <dgm:cxn modelId="{A189F67C-32C4-4CB5-B7C3-64A6C6D1841A}" type="presParOf" srcId="{8CA7CE46-6465-4CBD-B225-5910967188D5}" destId="{056740A9-7BBE-4DC8-99D2-743120DA8289}" srcOrd="0" destOrd="0" presId="urn:microsoft.com/office/officeart/2005/8/layout/hierarchy1"/>
    <dgm:cxn modelId="{276A4453-49F0-4282-8ED3-A3663F576636}" type="presParOf" srcId="{8CA7CE46-6465-4CBD-B225-5910967188D5}" destId="{A9975482-0843-45A9-8FBD-EAC8E6655F2C}" srcOrd="1" destOrd="0" presId="urn:microsoft.com/office/officeart/2005/8/layout/hierarchy1"/>
    <dgm:cxn modelId="{68AD27EE-65AE-4A06-A52C-E215D0AC46C2}" type="presParOf" srcId="{3EADFD2D-28AD-4C1B-8CEB-227A81A79155}" destId="{7017BE38-0608-4733-AF73-052CAC5CD2B5}" srcOrd="1" destOrd="0" presId="urn:microsoft.com/office/officeart/2005/8/layout/hierarchy1"/>
    <dgm:cxn modelId="{E042673E-5007-4D91-9877-8BE288F44E2E}" type="presParOf" srcId="{7A4BF9D5-3807-49BC-92CD-FEDD1F785195}" destId="{7EF2F996-6472-49BC-AAF9-86EDD7237626}" srcOrd="4" destOrd="0" presId="urn:microsoft.com/office/officeart/2005/8/layout/hierarchy1"/>
    <dgm:cxn modelId="{060545E6-95BC-478B-A0FD-0B0E68BD2414}" type="presParOf" srcId="{7A4BF9D5-3807-49BC-92CD-FEDD1F785195}" destId="{94C05899-4247-42A9-A56D-8B019BD237B9}" srcOrd="5" destOrd="0" presId="urn:microsoft.com/office/officeart/2005/8/layout/hierarchy1"/>
    <dgm:cxn modelId="{E7C33B55-F001-4C25-8804-545E0E478C61}" type="presParOf" srcId="{94C05899-4247-42A9-A56D-8B019BD237B9}" destId="{C58CB145-26BE-4F10-B706-1C442A19DB73}" srcOrd="0" destOrd="0" presId="urn:microsoft.com/office/officeart/2005/8/layout/hierarchy1"/>
    <dgm:cxn modelId="{BCD4F31E-2FCF-481E-A690-77ADB0DD4242}" type="presParOf" srcId="{C58CB145-26BE-4F10-B706-1C442A19DB73}" destId="{CBDE1136-5477-40CF-8884-828F50502067}" srcOrd="0" destOrd="0" presId="urn:microsoft.com/office/officeart/2005/8/layout/hierarchy1"/>
    <dgm:cxn modelId="{47AB978E-6A71-497D-AA91-597B431C7327}" type="presParOf" srcId="{C58CB145-26BE-4F10-B706-1C442A19DB73}" destId="{0A73CC2D-E7CD-4C79-9B75-F2DCD34DE564}" srcOrd="1" destOrd="0" presId="urn:microsoft.com/office/officeart/2005/8/layout/hierarchy1"/>
    <dgm:cxn modelId="{3BE61FD2-6370-46E5-82D4-B888F5D306B4}" type="presParOf" srcId="{94C05899-4247-42A9-A56D-8B019BD237B9}" destId="{FE772FF4-2264-4307-A74C-ACC69A41E8A2}" srcOrd="1" destOrd="0" presId="urn:microsoft.com/office/officeart/2005/8/layout/hierarchy1"/>
    <dgm:cxn modelId="{CE20693B-0B6B-4BDE-9275-ED4EBAFBF2A4}" type="presParOf" srcId="{7A4BF9D5-3807-49BC-92CD-FEDD1F785195}" destId="{CD2178B3-CF66-44D2-B41A-3C2CA52AFBCF}" srcOrd="6" destOrd="0" presId="urn:microsoft.com/office/officeart/2005/8/layout/hierarchy1"/>
    <dgm:cxn modelId="{EC0E4094-9EAD-42A2-A426-600FA52EFE1D}" type="presParOf" srcId="{7A4BF9D5-3807-49BC-92CD-FEDD1F785195}" destId="{B5DED49A-B7EF-43AD-B717-403A863AEC62}" srcOrd="7" destOrd="0" presId="urn:microsoft.com/office/officeart/2005/8/layout/hierarchy1"/>
    <dgm:cxn modelId="{FF07B16D-2B3A-4A60-80BE-4DC850660B11}" type="presParOf" srcId="{B5DED49A-B7EF-43AD-B717-403A863AEC62}" destId="{7C826896-53FB-44F3-85FE-A532075DCD6A}" srcOrd="0" destOrd="0" presId="urn:microsoft.com/office/officeart/2005/8/layout/hierarchy1"/>
    <dgm:cxn modelId="{FF6D8FF2-82E9-4799-A6BB-364B095D6B73}" type="presParOf" srcId="{7C826896-53FB-44F3-85FE-A532075DCD6A}" destId="{17BEAB56-17D6-4283-B7EC-4AF47CBEA87C}" srcOrd="0" destOrd="0" presId="urn:microsoft.com/office/officeart/2005/8/layout/hierarchy1"/>
    <dgm:cxn modelId="{076004F9-FF12-4267-B51D-0790CFB08D8B}" type="presParOf" srcId="{7C826896-53FB-44F3-85FE-A532075DCD6A}" destId="{DC2AAE18-65AB-4886-8315-362FC857093F}" srcOrd="1" destOrd="0" presId="urn:microsoft.com/office/officeart/2005/8/layout/hierarchy1"/>
    <dgm:cxn modelId="{8B42EB16-1D1A-40F7-910A-6B835835BD32}" type="presParOf" srcId="{B5DED49A-B7EF-43AD-B717-403A863AEC62}" destId="{86126B2F-F5B3-4636-8AD9-BEEF09DB48E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2178B3-CF66-44D2-B41A-3C2CA52AFBCF}">
      <dsp:nvSpPr>
        <dsp:cNvPr id="0" name=""/>
        <dsp:cNvSpPr/>
      </dsp:nvSpPr>
      <dsp:spPr>
        <a:xfrm>
          <a:off x="4188207" y="894050"/>
          <a:ext cx="2574417" cy="4083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8310"/>
              </a:lnTo>
              <a:lnTo>
                <a:pt x="2574417" y="278310"/>
              </a:lnTo>
              <a:lnTo>
                <a:pt x="2574417" y="408396"/>
              </a:lnTo>
            </a:path>
          </a:pathLst>
        </a:custGeom>
        <a:noFill/>
        <a:ln w="254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F2F996-6472-49BC-AAF9-86EDD7237626}">
      <dsp:nvSpPr>
        <dsp:cNvPr id="0" name=""/>
        <dsp:cNvSpPr/>
      </dsp:nvSpPr>
      <dsp:spPr>
        <a:xfrm>
          <a:off x="4188207" y="894050"/>
          <a:ext cx="924278" cy="41076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0676"/>
              </a:lnTo>
              <a:lnTo>
                <a:pt x="924278" y="280676"/>
              </a:lnTo>
              <a:lnTo>
                <a:pt x="924278" y="410762"/>
              </a:lnTo>
            </a:path>
          </a:pathLst>
        </a:custGeom>
        <a:noFill/>
        <a:ln w="254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101B2E-6AD5-47C6-9F05-DAF59B35A639}">
      <dsp:nvSpPr>
        <dsp:cNvPr id="0" name=""/>
        <dsp:cNvSpPr/>
      </dsp:nvSpPr>
      <dsp:spPr>
        <a:xfrm>
          <a:off x="3330068" y="894050"/>
          <a:ext cx="858139" cy="408396"/>
        </a:xfrm>
        <a:custGeom>
          <a:avLst/>
          <a:gdLst/>
          <a:ahLst/>
          <a:cxnLst/>
          <a:rect l="0" t="0" r="0" b="0"/>
          <a:pathLst>
            <a:path>
              <a:moveTo>
                <a:pt x="858139" y="0"/>
              </a:moveTo>
              <a:lnTo>
                <a:pt x="858139" y="278310"/>
              </a:lnTo>
              <a:lnTo>
                <a:pt x="0" y="278310"/>
              </a:lnTo>
              <a:lnTo>
                <a:pt x="0" y="408396"/>
              </a:lnTo>
            </a:path>
          </a:pathLst>
        </a:custGeom>
        <a:noFill/>
        <a:ln w="254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72658CE-6F5B-440F-9E5C-27CF1A35745A}">
      <dsp:nvSpPr>
        <dsp:cNvPr id="0" name=""/>
        <dsp:cNvSpPr/>
      </dsp:nvSpPr>
      <dsp:spPr>
        <a:xfrm>
          <a:off x="1613789" y="894050"/>
          <a:ext cx="2574417" cy="408396"/>
        </a:xfrm>
        <a:custGeom>
          <a:avLst/>
          <a:gdLst/>
          <a:ahLst/>
          <a:cxnLst/>
          <a:rect l="0" t="0" r="0" b="0"/>
          <a:pathLst>
            <a:path>
              <a:moveTo>
                <a:pt x="2574417" y="0"/>
              </a:moveTo>
              <a:lnTo>
                <a:pt x="2574417" y="278310"/>
              </a:lnTo>
              <a:lnTo>
                <a:pt x="0" y="278310"/>
              </a:lnTo>
              <a:lnTo>
                <a:pt x="0" y="408396"/>
              </a:lnTo>
            </a:path>
          </a:pathLst>
        </a:custGeom>
        <a:noFill/>
        <a:ln w="254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129819-A0DA-4905-8F91-102B27842256}">
      <dsp:nvSpPr>
        <dsp:cNvPr id="0" name=""/>
        <dsp:cNvSpPr/>
      </dsp:nvSpPr>
      <dsp:spPr>
        <a:xfrm>
          <a:off x="3486093" y="2366"/>
          <a:ext cx="1404227" cy="8916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2CB2A8D-6FDE-4F15-8A02-A9EF216856F5}">
      <dsp:nvSpPr>
        <dsp:cNvPr id="0" name=""/>
        <dsp:cNvSpPr/>
      </dsp:nvSpPr>
      <dsp:spPr>
        <a:xfrm>
          <a:off x="3642118" y="150590"/>
          <a:ext cx="1404227" cy="891684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Working Capital</a:t>
          </a:r>
        </a:p>
      </dsp:txBody>
      <dsp:txXfrm>
        <a:off x="3668235" y="176707"/>
        <a:ext cx="1351993" cy="839450"/>
      </dsp:txXfrm>
    </dsp:sp>
    <dsp:sp modelId="{457CEDBC-C0DF-4592-9524-2999FAA5148F}">
      <dsp:nvSpPr>
        <dsp:cNvPr id="0" name=""/>
        <dsp:cNvSpPr/>
      </dsp:nvSpPr>
      <dsp:spPr>
        <a:xfrm>
          <a:off x="911675" y="1302447"/>
          <a:ext cx="1404227" cy="17171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98D5DD7-A897-4F58-9B52-0C46D452F174}">
      <dsp:nvSpPr>
        <dsp:cNvPr id="0" name=""/>
        <dsp:cNvSpPr/>
      </dsp:nvSpPr>
      <dsp:spPr>
        <a:xfrm>
          <a:off x="1067700" y="1450671"/>
          <a:ext cx="1404227" cy="1717188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Receivables</a:t>
          </a:r>
          <a:endParaRPr lang="en-GB" sz="700" b="0" kern="1200"/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/>
            <a:t>Generally increase with turnover and require constant chasing to ensure collection. </a:t>
          </a:r>
        </a:p>
      </dsp:txBody>
      <dsp:txXfrm>
        <a:off x="1108828" y="1491799"/>
        <a:ext cx="1321971" cy="1634932"/>
      </dsp:txXfrm>
    </dsp:sp>
    <dsp:sp modelId="{056740A9-7BBE-4DC8-99D2-743120DA8289}">
      <dsp:nvSpPr>
        <dsp:cNvPr id="0" name=""/>
        <dsp:cNvSpPr/>
      </dsp:nvSpPr>
      <dsp:spPr>
        <a:xfrm>
          <a:off x="2627954" y="1302447"/>
          <a:ext cx="1404227" cy="17196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9975482-0843-45A9-8FBD-EAC8E6655F2C}">
      <dsp:nvSpPr>
        <dsp:cNvPr id="0" name=""/>
        <dsp:cNvSpPr/>
      </dsp:nvSpPr>
      <dsp:spPr>
        <a:xfrm>
          <a:off x="2783979" y="1450671"/>
          <a:ext cx="1404227" cy="1719649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Inventory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 dirty="0"/>
            <a:t>Tendency to increase with turnover and requires constant review. Use of economic order quantities. </a:t>
          </a:r>
        </a:p>
      </dsp:txBody>
      <dsp:txXfrm>
        <a:off x="2825107" y="1491799"/>
        <a:ext cx="1321971" cy="1637393"/>
      </dsp:txXfrm>
    </dsp:sp>
    <dsp:sp modelId="{CBDE1136-5477-40CF-8884-828F50502067}">
      <dsp:nvSpPr>
        <dsp:cNvPr id="0" name=""/>
        <dsp:cNvSpPr/>
      </dsp:nvSpPr>
      <dsp:spPr>
        <a:xfrm>
          <a:off x="4410371" y="1304813"/>
          <a:ext cx="1404227" cy="24112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A73CC2D-E7CD-4C79-9B75-F2DCD34DE564}">
      <dsp:nvSpPr>
        <dsp:cNvPr id="0" name=""/>
        <dsp:cNvSpPr/>
      </dsp:nvSpPr>
      <dsp:spPr>
        <a:xfrm>
          <a:off x="4566397" y="1453037"/>
          <a:ext cx="1404227" cy="2411222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Cash or Overdraft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/>
            <a:t>Cash or cash equivilants increases working capital. Overdrafts are generally a short term facility and can be realled on demand. </a:t>
          </a:r>
        </a:p>
      </dsp:txBody>
      <dsp:txXfrm>
        <a:off x="4607525" y="1494165"/>
        <a:ext cx="1321971" cy="2328966"/>
      </dsp:txXfrm>
    </dsp:sp>
    <dsp:sp modelId="{17BEAB56-17D6-4283-B7EC-4AF47CBEA87C}">
      <dsp:nvSpPr>
        <dsp:cNvPr id="0" name=""/>
        <dsp:cNvSpPr/>
      </dsp:nvSpPr>
      <dsp:spPr>
        <a:xfrm>
          <a:off x="6060511" y="1302447"/>
          <a:ext cx="1404227" cy="24112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C2AAE18-65AB-4886-8315-362FC857093F}">
      <dsp:nvSpPr>
        <dsp:cNvPr id="0" name=""/>
        <dsp:cNvSpPr/>
      </dsp:nvSpPr>
      <dsp:spPr>
        <a:xfrm>
          <a:off x="6216536" y="1450671"/>
          <a:ext cx="1404227" cy="2411222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Payables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/>
            <a:t>Must be paid in a reasonable time to take advantage of dscounts and ensure supplies continue to be forthcoming. </a:t>
          </a:r>
        </a:p>
      </dsp:txBody>
      <dsp:txXfrm>
        <a:off x="6257664" y="1491799"/>
        <a:ext cx="1321971" cy="23289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12/07/2022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12/07/2022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12/07/2022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12/07/2022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12/07/2022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12/07/2022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12/07/2022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12/07/2022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12/07/2022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12/07/2022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12/07/2022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12/07/2022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12/07/2022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12/07/2022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10" Type="http://schemas.openxmlformats.org/officeDocument/2006/relationships/image" Target="../media/image7.pn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moodle.uwtsd.ac.uk/mod/resource/view.php?id=428998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FFFF00"/>
                </a:solidFill>
              </a:rPr>
              <a:t>Management Accounting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560" y="3744615"/>
            <a:ext cx="7920880" cy="17526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Budgeting – Working Capital Management </a:t>
            </a:r>
            <a:r>
              <a:rPr lang="en-GB" sz="4000">
                <a:solidFill>
                  <a:schemeClr val="bg1"/>
                </a:solidFill>
              </a:rPr>
              <a:t>&amp; Cash </a:t>
            </a:r>
            <a:r>
              <a:rPr lang="en-GB" sz="4000" dirty="0">
                <a:solidFill>
                  <a:schemeClr val="bg1"/>
                </a:solidFill>
              </a:rPr>
              <a:t>Budgets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/>
          <a:lstStyle/>
          <a:p>
            <a:fld id="{C2C2459C-41A3-4DEE-9162-AED796F61C72}" type="slidenum">
              <a:rPr lang="en-GB" smtClean="0"/>
              <a:pPr/>
              <a:t>1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48088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79828" y="3010937"/>
            <a:ext cx="820891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b="1" dirty="0"/>
              <a:t>Budgeting</a:t>
            </a:r>
            <a:r>
              <a:rPr lang="en-GB" sz="3000" dirty="0"/>
              <a:t> </a:t>
            </a:r>
          </a:p>
          <a:p>
            <a:pPr algn="ctr"/>
            <a:endParaRPr lang="en-GB" sz="3000" dirty="0"/>
          </a:p>
          <a:p>
            <a:pPr algn="ctr"/>
            <a:endParaRPr lang="en-GB" sz="3000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90749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23528" y="4152"/>
            <a:ext cx="8208912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dirty="0"/>
              <a:t>Working Capital defined by CIMA: </a:t>
            </a:r>
          </a:p>
          <a:p>
            <a:pPr algn="ctr"/>
            <a:endParaRPr lang="en-GB" sz="3000" dirty="0"/>
          </a:p>
          <a:p>
            <a:pPr algn="ctr"/>
            <a:r>
              <a:rPr lang="en-GB" dirty="0"/>
              <a:t>the capital available for conducting the </a:t>
            </a:r>
            <a:r>
              <a:rPr lang="en-GB" b="1" dirty="0"/>
              <a:t>day to day operations </a:t>
            </a:r>
            <a:r>
              <a:rPr lang="en-GB" dirty="0"/>
              <a:t>of an organisation; normally the </a:t>
            </a:r>
            <a:r>
              <a:rPr lang="en-GB" sz="3000" b="1" dirty="0">
                <a:solidFill>
                  <a:srgbClr val="FF0000"/>
                </a:solidFill>
              </a:rPr>
              <a:t>excess of current assets over current liabilities</a:t>
            </a:r>
            <a:r>
              <a:rPr lang="en-GB" dirty="0"/>
              <a:t>. </a:t>
            </a:r>
            <a:endParaRPr lang="en-GB" sz="3000" dirty="0"/>
          </a:p>
          <a:p>
            <a:pPr algn="ctr"/>
            <a:endParaRPr lang="en-GB" sz="3000" dirty="0"/>
          </a:p>
          <a:p>
            <a:pPr algn="ctr"/>
            <a:r>
              <a:rPr lang="en-GB" sz="3000" dirty="0"/>
              <a:t>Therefore: </a:t>
            </a:r>
            <a:r>
              <a:rPr lang="en-GB" sz="3000" b="1" dirty="0"/>
              <a:t>Net current assets =  </a:t>
            </a:r>
            <a:r>
              <a:rPr lang="en-GB" sz="3000" b="1" dirty="0">
                <a:solidFill>
                  <a:srgbClr val="FF0000"/>
                </a:solidFill>
              </a:rPr>
              <a:t>Inventory + Debtors + Cash/Bank – Creditors – Overdraft</a:t>
            </a:r>
          </a:p>
          <a:p>
            <a:pPr algn="ctr"/>
            <a:endParaRPr lang="en-GB" sz="3000" b="1" dirty="0">
              <a:solidFill>
                <a:srgbClr val="FF0000"/>
              </a:solidFill>
            </a:endParaRPr>
          </a:p>
          <a:p>
            <a:pPr algn="ctr"/>
            <a:r>
              <a:rPr lang="en-GB" sz="3000" b="1" dirty="0">
                <a:solidFill>
                  <a:srgbClr val="FF0000"/>
                </a:solidFill>
              </a:rPr>
              <a:t>Key point: know when cash will be collected from those who owe the company or paid to those who the company owe</a:t>
            </a:r>
          </a:p>
          <a:p>
            <a:pPr algn="ctr"/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40338852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929332026"/>
              </p:ext>
            </p:extLst>
          </p:nvPr>
        </p:nvGraphicFramePr>
        <p:xfrm>
          <a:off x="297383" y="275692"/>
          <a:ext cx="8532440" cy="3864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801439" y="-84348"/>
            <a:ext cx="7908115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800" b="1" dirty="0"/>
              <a:t>Working Capital </a:t>
            </a:r>
            <a:r>
              <a:rPr lang="en-GB" sz="2500" b="1" dirty="0"/>
              <a:t>elements</a:t>
            </a:r>
            <a:endParaRPr lang="en-GB" sz="2500" dirty="0"/>
          </a:p>
          <a:p>
            <a:pPr algn="ctr"/>
            <a:endParaRPr lang="en-GB" sz="3000" dirty="0"/>
          </a:p>
          <a:p>
            <a:pPr algn="ctr"/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8103226">
            <a:off x="263762" y="3901885"/>
            <a:ext cx="2179239" cy="110800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9445760">
            <a:off x="1870820" y="4039815"/>
            <a:ext cx="2806245" cy="71580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06308" y="4184374"/>
            <a:ext cx="1387389" cy="36145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8464948">
            <a:off x="6155917" y="4373507"/>
            <a:ext cx="2290889" cy="344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126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A541B01-F14D-4B98-A830-4C1C2325FEA3}"/>
              </a:ext>
            </a:extLst>
          </p:cNvPr>
          <p:cNvSpPr txBox="1"/>
          <p:nvPr/>
        </p:nvSpPr>
        <p:spPr>
          <a:xfrm>
            <a:off x="0" y="0"/>
            <a:ext cx="91440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2060"/>
                </a:solidFill>
              </a:rPr>
              <a:t>Cash Budget</a:t>
            </a:r>
            <a:endParaRPr lang="en-GB" sz="2400" b="1" i="1" dirty="0">
              <a:solidFill>
                <a:srgbClr val="002060"/>
              </a:solidFill>
            </a:endParaRP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>
                <a:solidFill>
                  <a:srgbClr val="002060"/>
                </a:solidFill>
              </a:rPr>
              <a:t>A </a:t>
            </a:r>
            <a:r>
              <a:rPr lang="en-GB" b="1" dirty="0">
                <a:solidFill>
                  <a:srgbClr val="FF6600"/>
                </a:solidFill>
              </a:rPr>
              <a:t>Cash Budget </a:t>
            </a:r>
            <a:r>
              <a:rPr lang="en-GB" b="1" dirty="0">
                <a:solidFill>
                  <a:srgbClr val="002060"/>
                </a:solidFill>
              </a:rPr>
              <a:t>is a summary of anticipated cash receipts and payments showing when cash/ bank receipts will be received and/or cash/bank payments will be done. In cash budgets, timing is important as it enables management plan cash availability against cash requirements and make necessary arrangements if need be for </a:t>
            </a:r>
            <a:r>
              <a:rPr lang="en-GB" b="1" dirty="0" err="1">
                <a:solidFill>
                  <a:srgbClr val="002060"/>
                </a:solidFill>
              </a:rPr>
              <a:t>e.g</a:t>
            </a:r>
            <a:r>
              <a:rPr lang="en-GB" b="1" dirty="0">
                <a:solidFill>
                  <a:srgbClr val="002060"/>
                </a:solidFill>
              </a:rPr>
              <a:t> overdraft, payment terms negotiation etc. </a:t>
            </a:r>
            <a:r>
              <a:rPr lang="en-GB" b="1" dirty="0">
                <a:solidFill>
                  <a:srgbClr val="C00000"/>
                </a:solidFill>
              </a:rPr>
              <a:t>Anything that is not a cash flow must not be included </a:t>
            </a:r>
            <a:r>
              <a:rPr lang="en-GB" b="1" dirty="0" err="1">
                <a:solidFill>
                  <a:srgbClr val="C00000"/>
                </a:solidFill>
              </a:rPr>
              <a:t>e.g</a:t>
            </a:r>
            <a:r>
              <a:rPr lang="en-GB" b="1" dirty="0">
                <a:solidFill>
                  <a:srgbClr val="C00000"/>
                </a:solidFill>
              </a:rPr>
              <a:t> depreciation. </a:t>
            </a:r>
            <a:r>
              <a:rPr lang="en-GB" b="1" dirty="0">
                <a:solidFill>
                  <a:srgbClr val="002060"/>
                </a:solidFill>
              </a:rPr>
              <a:t>Cash Budgets are normally in the format below and </a:t>
            </a:r>
            <a:r>
              <a:rPr lang="en-GB" b="1" dirty="0">
                <a:solidFill>
                  <a:srgbClr val="002060"/>
                </a:solidFill>
                <a:hlinkClick r:id="rId2"/>
              </a:rPr>
              <a:t>on </a:t>
            </a:r>
            <a:r>
              <a:rPr lang="en-GB" b="1" dirty="0" err="1">
                <a:solidFill>
                  <a:srgbClr val="002060"/>
                </a:solidFill>
                <a:hlinkClick r:id="rId2"/>
              </a:rPr>
              <a:t>moodle</a:t>
            </a:r>
            <a:r>
              <a:rPr lang="en-GB" b="1" dirty="0">
                <a:solidFill>
                  <a:srgbClr val="002060"/>
                </a:solidFill>
                <a:hlinkClick r:id="rId2"/>
              </a:rPr>
              <a:t> in week 7</a:t>
            </a:r>
            <a:endParaRPr lang="en-GB" dirty="0">
              <a:solidFill>
                <a:srgbClr val="002060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892302B-B5DF-4247-A162-20CA0CD240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4" y="2677656"/>
            <a:ext cx="8928992" cy="3000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181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A541B01-F14D-4B98-A830-4C1C2325FEA3}"/>
              </a:ext>
            </a:extLst>
          </p:cNvPr>
          <p:cNvSpPr txBox="1"/>
          <p:nvPr/>
        </p:nvSpPr>
        <p:spPr>
          <a:xfrm>
            <a:off x="0" y="0"/>
            <a:ext cx="9144000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2060"/>
                </a:solidFill>
              </a:rPr>
              <a:t>Practice </a:t>
            </a:r>
            <a:r>
              <a:rPr lang="en-GB" sz="2400" b="1" i="1" dirty="0">
                <a:solidFill>
                  <a:srgbClr val="002060"/>
                </a:solidFill>
              </a:rPr>
              <a:t>(class and individual tasks)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 err="1">
                <a:solidFill>
                  <a:srgbClr val="002060"/>
                </a:solidFill>
              </a:rPr>
              <a:t>SweetSpot</a:t>
            </a:r>
            <a:r>
              <a:rPr lang="en-GB" b="1" dirty="0">
                <a:solidFill>
                  <a:srgbClr val="002060"/>
                </a:solidFill>
              </a:rPr>
              <a:t> Foods specialises in the production chocolate production and produces a variety of flavours. 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>
                <a:solidFill>
                  <a:srgbClr val="002060"/>
                </a:solidFill>
              </a:rPr>
              <a:t>The sales budgets were given as follows: </a:t>
            </a:r>
          </a:p>
          <a:p>
            <a:r>
              <a:rPr lang="en-GB" b="1" dirty="0">
                <a:solidFill>
                  <a:srgbClr val="002060"/>
                </a:solidFill>
              </a:rPr>
              <a:t>November 	£40,000</a:t>
            </a:r>
          </a:p>
          <a:p>
            <a:r>
              <a:rPr lang="en-GB" b="1" dirty="0">
                <a:solidFill>
                  <a:srgbClr val="002060"/>
                </a:solidFill>
              </a:rPr>
              <a:t>December	£60,000</a:t>
            </a:r>
          </a:p>
          <a:p>
            <a:r>
              <a:rPr lang="en-GB" b="1" dirty="0">
                <a:solidFill>
                  <a:srgbClr val="002060"/>
                </a:solidFill>
              </a:rPr>
              <a:t>January		£30,000</a:t>
            </a:r>
          </a:p>
          <a:p>
            <a:r>
              <a:rPr lang="en-GB" b="1" dirty="0">
                <a:solidFill>
                  <a:srgbClr val="002060"/>
                </a:solidFill>
              </a:rPr>
              <a:t>February	£30,000</a:t>
            </a:r>
          </a:p>
          <a:p>
            <a:r>
              <a:rPr lang="en-GB" b="1" dirty="0">
                <a:solidFill>
                  <a:srgbClr val="002060"/>
                </a:solidFill>
              </a:rPr>
              <a:t>March		£20,000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>
                <a:solidFill>
                  <a:srgbClr val="002060"/>
                </a:solidFill>
              </a:rPr>
              <a:t>Calculate the amount of cash collected from Debtors each month if: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rgbClr val="002060"/>
                </a:solidFill>
              </a:rPr>
              <a:t>All sales  are credit sales and customers pay 100% in the month following sale </a:t>
            </a:r>
          </a:p>
          <a:p>
            <a:pPr marL="342900" indent="-342900">
              <a:buFont typeface="+mj-lt"/>
              <a:buAutoNum type="arabicPeriod"/>
            </a:pPr>
            <a:endParaRPr lang="en-GB" b="1" dirty="0">
              <a:solidFill>
                <a:srgbClr val="00206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rgbClr val="FF6600"/>
                </a:solidFill>
              </a:rPr>
              <a:t>All sales are credit sales and customers pay 50% in the month following month of sale and 50% two months after month of sale.</a:t>
            </a:r>
          </a:p>
          <a:p>
            <a:pPr marL="342900" indent="-342900">
              <a:buFont typeface="+mj-lt"/>
              <a:buAutoNum type="arabicPeriod"/>
            </a:pPr>
            <a:endParaRPr lang="en-GB" b="1" dirty="0">
              <a:solidFill>
                <a:srgbClr val="FF660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rgbClr val="002060"/>
                </a:solidFill>
              </a:rPr>
              <a:t>Customers pay 20% in the month of sale, 50% in the month following sale month and 30% two months after month of sale. 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8546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A541B01-F14D-4B98-A830-4C1C2325FEA3}"/>
              </a:ext>
            </a:extLst>
          </p:cNvPr>
          <p:cNvSpPr txBox="1"/>
          <p:nvPr/>
        </p:nvSpPr>
        <p:spPr>
          <a:xfrm>
            <a:off x="0" y="0"/>
            <a:ext cx="914400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2060"/>
                </a:solidFill>
              </a:rPr>
              <a:t>Practice </a:t>
            </a:r>
            <a:r>
              <a:rPr lang="en-GB" b="1" i="1" dirty="0">
                <a:solidFill>
                  <a:srgbClr val="002060"/>
                </a:solidFill>
              </a:rPr>
              <a:t>(class and individual tasks)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 err="1">
                <a:solidFill>
                  <a:srgbClr val="002060"/>
                </a:solidFill>
              </a:rPr>
              <a:t>SweetSpot</a:t>
            </a:r>
            <a:r>
              <a:rPr lang="en-GB" b="1" dirty="0">
                <a:solidFill>
                  <a:srgbClr val="002060"/>
                </a:solidFill>
              </a:rPr>
              <a:t> Foods specialises in the production chocolate production and produces a variety of flavours. 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>
                <a:solidFill>
                  <a:srgbClr val="002060"/>
                </a:solidFill>
              </a:rPr>
              <a:t>The purchase budgets were given as follows: </a:t>
            </a:r>
          </a:p>
          <a:p>
            <a:r>
              <a:rPr lang="en-GB" b="1" dirty="0">
                <a:solidFill>
                  <a:srgbClr val="002060"/>
                </a:solidFill>
              </a:rPr>
              <a:t>November 	£20,000</a:t>
            </a:r>
          </a:p>
          <a:p>
            <a:r>
              <a:rPr lang="en-GB" b="1" dirty="0">
                <a:solidFill>
                  <a:srgbClr val="002060"/>
                </a:solidFill>
              </a:rPr>
              <a:t>December	£35,000</a:t>
            </a:r>
          </a:p>
          <a:p>
            <a:r>
              <a:rPr lang="en-GB" b="1" dirty="0">
                <a:solidFill>
                  <a:srgbClr val="002060"/>
                </a:solidFill>
              </a:rPr>
              <a:t>January		£12,000</a:t>
            </a:r>
          </a:p>
          <a:p>
            <a:r>
              <a:rPr lang="en-GB" b="1" dirty="0">
                <a:solidFill>
                  <a:srgbClr val="002060"/>
                </a:solidFill>
              </a:rPr>
              <a:t>February	£12,000</a:t>
            </a:r>
          </a:p>
          <a:p>
            <a:r>
              <a:rPr lang="en-GB" b="1" dirty="0">
                <a:solidFill>
                  <a:srgbClr val="002060"/>
                </a:solidFill>
              </a:rPr>
              <a:t>March		£8,000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>
                <a:solidFill>
                  <a:srgbClr val="002060"/>
                </a:solidFill>
              </a:rPr>
              <a:t>Calculate the amount of cash paid to Creditors each month if: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rgbClr val="002060"/>
                </a:solidFill>
              </a:rPr>
              <a:t>All purchases are credit purchases and suppliers are paid 100% in the month following the month of purchase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rgbClr val="FF6600"/>
                </a:solidFill>
              </a:rPr>
              <a:t>All purchases are credit purchases and suppliers are paid 70% in the month following month of purchase and 30% two months after month of purchase.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rgbClr val="002060"/>
                </a:solidFill>
              </a:rPr>
              <a:t>Suppliers are paid 40% in the month of purchase, 50% in the month following purchase month and 10% two months after month of purchase. 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6684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7504" y="2306568"/>
            <a:ext cx="878497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accent4">
                    <a:lumMod val="50000"/>
                  </a:schemeClr>
                </a:solidFill>
              </a:rPr>
              <a:t>End… any questions???</a:t>
            </a:r>
            <a:endParaRPr lang="en-GB" sz="2000" b="1" dirty="0">
              <a:solidFill>
                <a:schemeClr val="accent4">
                  <a:lumMod val="50000"/>
                </a:schemeClr>
              </a:solidFill>
            </a:endParaRPr>
          </a:p>
          <a:p>
            <a:pPr algn="ctr"/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1876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211503-411A-4FB8-8F3A-31C6E7AB8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9</a:t>
            </a:fld>
            <a:endParaRPr lang="en-GB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4FFD34F3-93FF-436C-B2CB-EA14C73E729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17900" y="29198"/>
            <a:ext cx="8914235" cy="14618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152352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F5496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List of References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Atrill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P., 2021. Management accounting for decision makers. In: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accounting for </a:t>
            </a:r>
            <a:b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decision makers.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accounting for decision makers: Pearson</a:t>
            </a: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68879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7534</TotalTime>
  <Words>582</Words>
  <Application>Microsoft Office PowerPoint</Application>
  <PresentationFormat>On-screen Show (4:3)</PresentationFormat>
  <Paragraphs>65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Myriad Pro</vt:lpstr>
      <vt:lpstr>20140311PresentationUWTSDTemplate</vt:lpstr>
      <vt:lpstr>Management Accounting</vt:lpstr>
      <vt:lpstr>  </vt:lpstr>
      <vt:lpstr>  </vt:lpstr>
      <vt:lpstr>  </vt:lpstr>
      <vt:lpstr>PowerPoint Presentation</vt:lpstr>
      <vt:lpstr>PowerPoint Presentation</vt:lpstr>
      <vt:lpstr>PowerPoint Presentation</vt:lpstr>
      <vt:lpstr>  </vt:lpstr>
      <vt:lpstr>List of References Atrill, P., 2021. Management accounting for decision makers. In: Management accounting for  decision makers. Management accounting for decision makers: Pearson.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Muno</cp:lastModifiedBy>
  <cp:revision>308</cp:revision>
  <dcterms:created xsi:type="dcterms:W3CDTF">2013-10-11T12:05:37Z</dcterms:created>
  <dcterms:modified xsi:type="dcterms:W3CDTF">2022-07-13T10:17:56Z</dcterms:modified>
</cp:coreProperties>
</file>