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3"/>
  </p:notesMasterIdLst>
  <p:sldIdLst>
    <p:sldId id="256" r:id="rId2"/>
    <p:sldId id="257" r:id="rId3"/>
    <p:sldId id="258" r:id="rId4"/>
    <p:sldId id="259" r:id="rId5"/>
    <p:sldId id="260" r:id="rId6"/>
    <p:sldId id="261" r:id="rId7"/>
    <p:sldId id="262" r:id="rId8"/>
    <p:sldId id="266" r:id="rId9"/>
    <p:sldId id="267"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86162" autoAdjust="0"/>
  </p:normalViewPr>
  <p:slideViewPr>
    <p:cSldViewPr snapToGrid="0">
      <p:cViewPr varScale="1">
        <p:scale>
          <a:sx n="62" d="100"/>
          <a:sy n="62" d="100"/>
        </p:scale>
        <p:origin x="93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C5C1F2-0564-4758-9BD0-E0AD1BBD2E9E}" type="datetimeFigureOut">
              <a:rPr lang="en-US" smtClean="0"/>
              <a:t>7/23/2020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F1641B-8F1E-4127-A315-08C3622A5788}" type="slidenum">
              <a:rPr lang="en-US" smtClean="0"/>
              <a:t>‹#›</a:t>
            </a:fld>
            <a:endParaRPr lang="en-US"/>
          </a:p>
        </p:txBody>
      </p:sp>
    </p:spTree>
    <p:extLst>
      <p:ext uri="{BB962C8B-B14F-4D97-AF65-F5344CB8AC3E}">
        <p14:creationId xmlns:p14="http://schemas.microsoft.com/office/powerpoint/2010/main" val="2009990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study provides an appropriate discussion on the business operations of Whitbread in different situations. COVI-19 pandemic has impacted the operations of the company. However, the company has taken various decision to manage its brand value during the situation and increase business sustainability. </a:t>
            </a:r>
            <a:endParaRPr lang="en-US" dirty="0"/>
          </a:p>
        </p:txBody>
      </p:sp>
      <p:sp>
        <p:nvSpPr>
          <p:cNvPr id="4" name="Slide Number Placeholder 3"/>
          <p:cNvSpPr>
            <a:spLocks noGrp="1"/>
          </p:cNvSpPr>
          <p:nvPr>
            <p:ph type="sldNum" sz="quarter" idx="10"/>
          </p:nvPr>
        </p:nvSpPr>
        <p:spPr/>
        <p:txBody>
          <a:bodyPr/>
          <a:lstStyle/>
          <a:p>
            <a:fld id="{11F1641B-8F1E-4127-A315-08C3622A5788}" type="slidenum">
              <a:rPr lang="en-US" smtClean="0"/>
              <a:t>2</a:t>
            </a:fld>
            <a:endParaRPr lang="en-US"/>
          </a:p>
        </p:txBody>
      </p:sp>
    </p:spTree>
    <p:extLst>
      <p:ext uri="{BB962C8B-B14F-4D97-AF65-F5344CB8AC3E}">
        <p14:creationId xmlns:p14="http://schemas.microsoft.com/office/powerpoint/2010/main" val="2151246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Whitbread is investing a huge amount of money in providing positive culture and development opportunity to employees. Appropriate business structure has been proved beneficial in managing its operation for around 278 years in the country. </a:t>
            </a:r>
          </a:p>
          <a:p>
            <a:endParaRPr lang="en-US" dirty="0"/>
          </a:p>
        </p:txBody>
      </p:sp>
      <p:sp>
        <p:nvSpPr>
          <p:cNvPr id="4" name="Slide Number Placeholder 3"/>
          <p:cNvSpPr>
            <a:spLocks noGrp="1"/>
          </p:cNvSpPr>
          <p:nvPr>
            <p:ph type="sldNum" sz="quarter" idx="10"/>
          </p:nvPr>
        </p:nvSpPr>
        <p:spPr/>
        <p:txBody>
          <a:bodyPr/>
          <a:lstStyle/>
          <a:p>
            <a:fld id="{11F1641B-8F1E-4127-A315-08C3622A5788}" type="slidenum">
              <a:rPr lang="en-US" smtClean="0"/>
              <a:t>3</a:t>
            </a:fld>
            <a:endParaRPr lang="en-US"/>
          </a:p>
        </p:txBody>
      </p:sp>
    </p:spTree>
    <p:extLst>
      <p:ext uri="{BB962C8B-B14F-4D97-AF65-F5344CB8AC3E}">
        <p14:creationId xmlns:p14="http://schemas.microsoft.com/office/powerpoint/2010/main" val="4167727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has been observed that various changes have been done in Whitbread to deal with the pandemic situation and manage business performance. The business cost of the company has been increased due to the pandemic situation.  </a:t>
            </a:r>
          </a:p>
          <a:p>
            <a:endParaRPr lang="en-US" dirty="0"/>
          </a:p>
        </p:txBody>
      </p:sp>
      <p:sp>
        <p:nvSpPr>
          <p:cNvPr id="4" name="Slide Number Placeholder 3"/>
          <p:cNvSpPr>
            <a:spLocks noGrp="1"/>
          </p:cNvSpPr>
          <p:nvPr>
            <p:ph type="sldNum" sz="quarter" idx="10"/>
          </p:nvPr>
        </p:nvSpPr>
        <p:spPr/>
        <p:txBody>
          <a:bodyPr/>
          <a:lstStyle/>
          <a:p>
            <a:fld id="{11F1641B-8F1E-4127-A315-08C3622A5788}" type="slidenum">
              <a:rPr lang="en-US" smtClean="0"/>
              <a:t>4</a:t>
            </a:fld>
            <a:endParaRPr lang="en-US"/>
          </a:p>
        </p:txBody>
      </p:sp>
    </p:spTree>
    <p:extLst>
      <p:ext uri="{BB962C8B-B14F-4D97-AF65-F5344CB8AC3E}">
        <p14:creationId xmlns:p14="http://schemas.microsoft.com/office/powerpoint/2010/main" val="94332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company has archived the support of government and increased its suitability by helping staff of NHS and providing food to a large number of people during the pandemic. </a:t>
            </a:r>
            <a:endParaRPr lang="en-US" dirty="0"/>
          </a:p>
        </p:txBody>
      </p:sp>
      <p:sp>
        <p:nvSpPr>
          <p:cNvPr id="4" name="Slide Number Placeholder 3"/>
          <p:cNvSpPr>
            <a:spLocks noGrp="1"/>
          </p:cNvSpPr>
          <p:nvPr>
            <p:ph type="sldNum" sz="quarter" idx="10"/>
          </p:nvPr>
        </p:nvSpPr>
        <p:spPr/>
        <p:txBody>
          <a:bodyPr/>
          <a:lstStyle/>
          <a:p>
            <a:fld id="{11F1641B-8F1E-4127-A315-08C3622A5788}" type="slidenum">
              <a:rPr lang="en-US" smtClean="0"/>
              <a:t>5</a:t>
            </a:fld>
            <a:endParaRPr lang="en-US"/>
          </a:p>
        </p:txBody>
      </p:sp>
    </p:spTree>
    <p:extLst>
      <p:ext uri="{BB962C8B-B14F-4D97-AF65-F5344CB8AC3E}">
        <p14:creationId xmlns:p14="http://schemas.microsoft.com/office/powerpoint/2010/main" val="4243575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increasing number of hotels and focusing on Theory E and Theory O have been proved beneficial for increasing future growth of the company. </a:t>
            </a:r>
          </a:p>
          <a:p>
            <a:endParaRPr lang="en-US" dirty="0"/>
          </a:p>
        </p:txBody>
      </p:sp>
      <p:sp>
        <p:nvSpPr>
          <p:cNvPr id="4" name="Slide Number Placeholder 3"/>
          <p:cNvSpPr>
            <a:spLocks noGrp="1"/>
          </p:cNvSpPr>
          <p:nvPr>
            <p:ph type="sldNum" sz="quarter" idx="10"/>
          </p:nvPr>
        </p:nvSpPr>
        <p:spPr/>
        <p:txBody>
          <a:bodyPr/>
          <a:lstStyle/>
          <a:p>
            <a:fld id="{11F1641B-8F1E-4127-A315-08C3622A5788}" type="slidenum">
              <a:rPr lang="en-US" smtClean="0"/>
              <a:t>6</a:t>
            </a:fld>
            <a:endParaRPr lang="en-US"/>
          </a:p>
        </p:txBody>
      </p:sp>
    </p:spTree>
    <p:extLst>
      <p:ext uri="{BB962C8B-B14F-4D97-AF65-F5344CB8AC3E}">
        <p14:creationId xmlns:p14="http://schemas.microsoft.com/office/powerpoint/2010/main" val="2769601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company is making strategies such as the development of employees and increasing facility in hotels to manage business performance. </a:t>
            </a:r>
          </a:p>
          <a:p>
            <a:endParaRPr lang="en-US" dirty="0"/>
          </a:p>
        </p:txBody>
      </p:sp>
      <p:sp>
        <p:nvSpPr>
          <p:cNvPr id="4" name="Slide Number Placeholder 3"/>
          <p:cNvSpPr>
            <a:spLocks noGrp="1"/>
          </p:cNvSpPr>
          <p:nvPr>
            <p:ph type="sldNum" sz="quarter" idx="10"/>
          </p:nvPr>
        </p:nvSpPr>
        <p:spPr/>
        <p:txBody>
          <a:bodyPr/>
          <a:lstStyle/>
          <a:p>
            <a:fld id="{11F1641B-8F1E-4127-A315-08C3622A5788}" type="slidenum">
              <a:rPr lang="en-US" smtClean="0"/>
              <a:t>7</a:t>
            </a:fld>
            <a:endParaRPr lang="en-US"/>
          </a:p>
        </p:txBody>
      </p:sp>
    </p:spTree>
    <p:extLst>
      <p:ext uri="{BB962C8B-B14F-4D97-AF65-F5344CB8AC3E}">
        <p14:creationId xmlns:p14="http://schemas.microsoft.com/office/powerpoint/2010/main" val="1792992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FF0000"/>
                </a:solidFill>
              </a:rPr>
              <a:t>Recommendations have been provided here to manage the performance of the hotel in the pandemic. </a:t>
            </a:r>
          </a:p>
        </p:txBody>
      </p:sp>
      <p:sp>
        <p:nvSpPr>
          <p:cNvPr id="4" name="Slide Number Placeholder 3"/>
          <p:cNvSpPr>
            <a:spLocks noGrp="1"/>
          </p:cNvSpPr>
          <p:nvPr>
            <p:ph type="sldNum" sz="quarter" idx="5"/>
          </p:nvPr>
        </p:nvSpPr>
        <p:spPr/>
        <p:txBody>
          <a:bodyPr/>
          <a:lstStyle/>
          <a:p>
            <a:fld id="{11F1641B-8F1E-4127-A315-08C3622A5788}" type="slidenum">
              <a:rPr lang="en-US" smtClean="0"/>
              <a:t>8</a:t>
            </a:fld>
            <a:endParaRPr lang="en-US"/>
          </a:p>
        </p:txBody>
      </p:sp>
    </p:spTree>
    <p:extLst>
      <p:ext uri="{BB962C8B-B14F-4D97-AF65-F5344CB8AC3E}">
        <p14:creationId xmlns:p14="http://schemas.microsoft.com/office/powerpoint/2010/main" val="844349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9183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3354309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475224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96D440-9F54-45DC-AB07-3038DD62EBE3}" type="datetimeFigureOut">
              <a:rPr lang="en-US" smtClean="0"/>
              <a:t>7/23/2020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121361594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96D440-9F54-45DC-AB07-3038DD62EBE3}" type="datetimeFigureOut">
              <a:rPr lang="en-US" smtClean="0"/>
              <a:t>7/23/2020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399514658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96D440-9F54-45DC-AB07-3038DD62EBE3}" type="datetimeFigureOut">
              <a:rPr lang="en-US" smtClean="0"/>
              <a:t>7/23/2020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564930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96D440-9F54-45DC-AB07-3038DD62EBE3}" type="datetimeFigureOut">
              <a:rPr lang="en-US" smtClean="0"/>
              <a:t>7/23/2020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1253491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96D440-9F54-45DC-AB07-3038DD62EBE3}" type="datetimeFigureOut">
              <a:rPr lang="en-US" smtClean="0"/>
              <a:t>7/23/2020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209485733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96D440-9F54-45DC-AB07-3038DD62EBE3}" type="datetimeFigureOut">
              <a:rPr lang="en-US" smtClean="0"/>
              <a:t>7/23/2020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1294623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496D440-9F54-45DC-AB07-3038DD62EBE3}" type="datetimeFigureOut">
              <a:rPr lang="en-US" smtClean="0"/>
              <a:t>7/23/2020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2737427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3389463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297192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7389587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04755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988757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4063139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96D440-9F54-45DC-AB07-3038DD62EBE3}" type="datetimeFigureOut">
              <a:rPr lang="en-US" smtClean="0"/>
              <a:t>7/23/2020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E192B4-9915-4101-BF3B-3632A39DD47A}" type="slidenum">
              <a:rPr lang="en-US" smtClean="0"/>
              <a:t>‹#›</a:t>
            </a:fld>
            <a:endParaRPr lang="en-US"/>
          </a:p>
        </p:txBody>
      </p:sp>
    </p:spTree>
    <p:extLst>
      <p:ext uri="{BB962C8B-B14F-4D97-AF65-F5344CB8AC3E}">
        <p14:creationId xmlns:p14="http://schemas.microsoft.com/office/powerpoint/2010/main" val="172464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496D440-9F54-45DC-AB07-3038DD62EBE3}" type="datetimeFigureOut">
              <a:rPr lang="en-US" smtClean="0"/>
              <a:t>7/23/2020</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C6E192B4-9915-4101-BF3B-3632A39DD47A}" type="slidenum">
              <a:rPr lang="en-US" smtClean="0"/>
              <a:t>‹#›</a:t>
            </a:fld>
            <a:endParaRPr lang="en-US"/>
          </a:p>
        </p:txBody>
      </p:sp>
    </p:spTree>
    <p:extLst>
      <p:ext uri="{BB962C8B-B14F-4D97-AF65-F5344CB8AC3E}">
        <p14:creationId xmlns:p14="http://schemas.microsoft.com/office/powerpoint/2010/main" val="3190558528"/>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invest.co.uk/articles/stockmarketwire/196903/whitbread-confirms-eligibility-uk-government-covid-19-funding" TargetMode="External"/><Relationship Id="rId2" Type="http://schemas.openxmlformats.org/officeDocument/2006/relationships/hyperlink" Target="https://www.whitbread.co.uk/media/press-releases/2020/14-04-202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8A973E8-C2D4-4C81-8ADE-C5C021A61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C6B15-6351-4B3B-BD9D-14D752493227}"/>
              </a:ext>
            </a:extLst>
          </p:cNvPr>
          <p:cNvSpPr>
            <a:spLocks noGrp="1"/>
          </p:cNvSpPr>
          <p:nvPr>
            <p:ph type="ctrTitle"/>
          </p:nvPr>
        </p:nvSpPr>
        <p:spPr>
          <a:xfrm>
            <a:off x="665641" y="4298153"/>
            <a:ext cx="9622280" cy="894656"/>
          </a:xfrm>
        </p:spPr>
        <p:txBody>
          <a:bodyPr>
            <a:normAutofit fontScale="90000"/>
          </a:bodyPr>
          <a:lstStyle/>
          <a:p>
            <a:pPr algn="ctr">
              <a:lnSpc>
                <a:spcPct val="90000"/>
              </a:lnSpc>
            </a:pPr>
            <a:br>
              <a:rPr lang="en-US" sz="2600" b="1" dirty="0"/>
            </a:br>
            <a:br>
              <a:rPr lang="en-US" sz="2600" b="1" dirty="0"/>
            </a:br>
            <a:r>
              <a:rPr lang="en-US" sz="3600" b="1" dirty="0"/>
              <a:t> </a:t>
            </a:r>
            <a:br>
              <a:rPr lang="en-US" sz="3600" b="1" dirty="0"/>
            </a:br>
            <a:br>
              <a:rPr lang="en-US" sz="3600" b="1" dirty="0"/>
            </a:br>
            <a:r>
              <a:rPr lang="en-US" sz="3600" b="1" dirty="0"/>
              <a:t>an Audit</a:t>
            </a:r>
            <a:br>
              <a:rPr lang="en-US" sz="2600" dirty="0"/>
            </a:br>
            <a:endParaRPr lang="en-US" sz="2600" dirty="0"/>
          </a:p>
        </p:txBody>
      </p:sp>
      <p:grpSp>
        <p:nvGrpSpPr>
          <p:cNvPr id="41" name="Group 40">
            <a:extLst>
              <a:ext uri="{FF2B5EF4-FFF2-40B4-BE49-F238E27FC236}">
                <a16:creationId xmlns:a16="http://schemas.microsoft.com/office/drawing/2014/main" id="{A08E251A-5371-4E82-A0F3-2CA0C15AB0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2" name="Straight Connector 41">
              <a:extLst>
                <a:ext uri="{FF2B5EF4-FFF2-40B4-BE49-F238E27FC236}">
                  <a16:creationId xmlns:a16="http://schemas.microsoft.com/office/drawing/2014/main" id="{D31AC21F-237B-4CA8-BC96-29F3607FAB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9959094C-A1B3-4AD4-9AAE-0FCDDD798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D5EC0EFA-8A7F-4299-A623-3EE741461B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965D7216-F9AF-42BE-99AD-1904DEF69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CDE3349B-AD7F-48C8-9300-D81D694367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8" name="Snip Diagonal Corner Rectangle 12">
            <a:extLst>
              <a:ext uri="{FF2B5EF4-FFF2-40B4-BE49-F238E27FC236}">
                <a16:creationId xmlns:a16="http://schemas.microsoft.com/office/drawing/2014/main" id="{E05CABE9-5E7C-4773-BFCD-24B199FA1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251" y="690851"/>
            <a:ext cx="9615670" cy="3607302"/>
          </a:xfrm>
          <a:prstGeom prst="snip2DiagRect">
            <a:avLst>
              <a:gd name="adj1" fmla="val 12305"/>
              <a:gd name="adj2" fmla="val 0"/>
            </a:avLst>
          </a:prstGeom>
          <a:solidFill>
            <a:schemeClr val="tx1"/>
          </a:solidFill>
          <a:ln>
            <a:solidFill>
              <a:srgbClr val="FFFFFF">
                <a:alpha val="40000"/>
              </a:srgbClr>
            </a:soli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logo&#10;&#10;Description automatically generated">
            <a:extLst>
              <a:ext uri="{FF2B5EF4-FFF2-40B4-BE49-F238E27FC236}">
                <a16:creationId xmlns:a16="http://schemas.microsoft.com/office/drawing/2014/main" id="{18093ADE-1ED8-41CC-9C67-89F24B23E850}"/>
              </a:ext>
            </a:extLst>
          </p:cNvPr>
          <p:cNvPicPr>
            <a:picLocks noChangeAspect="1"/>
          </p:cNvPicPr>
          <p:nvPr/>
        </p:nvPicPr>
        <p:blipFill rotWithShape="1">
          <a:blip r:embed="rId2">
            <a:extLst>
              <a:ext uri="{28A0092B-C50C-407E-A947-70E740481C1C}">
                <a14:useLocalDpi xmlns:a14="http://schemas.microsoft.com/office/drawing/2010/main" val="0"/>
              </a:ext>
            </a:extLst>
          </a:blip>
          <a:srcRect t="16012" r="1" b="13359"/>
          <a:stretch/>
        </p:blipFill>
        <p:spPr>
          <a:xfrm>
            <a:off x="1022888" y="920462"/>
            <a:ext cx="8601559" cy="3037604"/>
          </a:xfrm>
          <a:custGeom>
            <a:avLst/>
            <a:gdLst/>
            <a:ahLst/>
            <a:cxnLst/>
            <a:rect l="l" t="t" r="r" b="b"/>
            <a:pathLst>
              <a:path w="9290304" h="3280831">
                <a:moveTo>
                  <a:pt x="402071" y="0"/>
                </a:moveTo>
                <a:lnTo>
                  <a:pt x="9290304" y="0"/>
                </a:lnTo>
                <a:lnTo>
                  <a:pt x="9290304" y="2876895"/>
                </a:lnTo>
                <a:lnTo>
                  <a:pt x="8886368" y="3280831"/>
                </a:lnTo>
                <a:lnTo>
                  <a:pt x="0" y="3280831"/>
                </a:lnTo>
                <a:lnTo>
                  <a:pt x="0" y="402071"/>
                </a:lnTo>
                <a:close/>
              </a:path>
            </a:pathLst>
          </a:custGeom>
        </p:spPr>
      </p:pic>
      <p:sp>
        <p:nvSpPr>
          <p:cNvPr id="5" name="TextBox 4">
            <a:extLst>
              <a:ext uri="{FF2B5EF4-FFF2-40B4-BE49-F238E27FC236}">
                <a16:creationId xmlns:a16="http://schemas.microsoft.com/office/drawing/2014/main" id="{D7DA8915-9CE1-4927-9AF6-6F36DC1173E9}"/>
              </a:ext>
            </a:extLst>
          </p:cNvPr>
          <p:cNvSpPr txBox="1"/>
          <p:nvPr/>
        </p:nvSpPr>
        <p:spPr>
          <a:xfrm>
            <a:off x="665641" y="5532896"/>
            <a:ext cx="9777462" cy="1200329"/>
          </a:xfrm>
          <a:prstGeom prst="rect">
            <a:avLst/>
          </a:prstGeom>
          <a:noFill/>
        </p:spPr>
        <p:txBody>
          <a:bodyPr wrap="square" rtlCol="0">
            <a:spAutoFit/>
          </a:bodyPr>
          <a:lstStyle/>
          <a:p>
            <a:pPr algn="ctr"/>
            <a:r>
              <a:rPr lang="en-GB" b="1" dirty="0"/>
              <a:t>BA International Hotel Management</a:t>
            </a:r>
          </a:p>
          <a:p>
            <a:pPr algn="ctr"/>
            <a:r>
              <a:rPr lang="en-GB" b="1" dirty="0"/>
              <a:t>Management and Organisational Behaviour</a:t>
            </a:r>
          </a:p>
          <a:p>
            <a:pPr algn="ctr"/>
            <a:r>
              <a:rPr lang="en-GB" b="1" dirty="0"/>
              <a:t>M5X01924</a:t>
            </a:r>
          </a:p>
          <a:p>
            <a:pPr algn="ctr"/>
            <a:r>
              <a:rPr lang="en-GB" b="1" dirty="0"/>
              <a:t>Lecturer: Dr Olu Adegbite            Student: Monuar Moni (1818185)</a:t>
            </a:r>
          </a:p>
        </p:txBody>
      </p:sp>
    </p:spTree>
    <p:extLst>
      <p:ext uri="{BB962C8B-B14F-4D97-AF65-F5344CB8AC3E}">
        <p14:creationId xmlns:p14="http://schemas.microsoft.com/office/powerpoint/2010/main" val="3182637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D9F8E-692B-4710-BD36-B47CAD7928B9}"/>
              </a:ext>
            </a:extLst>
          </p:cNvPr>
          <p:cNvSpPr>
            <a:spLocks noGrp="1"/>
          </p:cNvSpPr>
          <p:nvPr>
            <p:ph type="title"/>
          </p:nvPr>
        </p:nvSpPr>
        <p:spPr>
          <a:xfrm rot="10800000" flipV="1">
            <a:off x="402956" y="402955"/>
            <a:ext cx="11127782" cy="1053886"/>
          </a:xfrm>
        </p:spPr>
        <p:txBody>
          <a:bodyPr>
            <a:normAutofit fontScale="90000"/>
          </a:bodyPr>
          <a:lstStyle/>
          <a:p>
            <a:pPr algn="ctr"/>
            <a:br>
              <a:rPr lang="en-US" b="1" dirty="0">
                <a:cs typeface="Times New Roman" panose="02020603050405020304" pitchFamily="18" charset="0"/>
              </a:rPr>
            </a:br>
            <a:r>
              <a:rPr lang="en-US" b="1" dirty="0">
                <a:cs typeface="Times New Roman" panose="02020603050405020304" pitchFamily="18" charset="0"/>
              </a:rPr>
              <a:t>Introduction</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C541940-8700-4B29-AF14-CB38793E94EA}"/>
              </a:ext>
            </a:extLst>
          </p:cNvPr>
          <p:cNvSpPr>
            <a:spLocks noGrp="1"/>
          </p:cNvSpPr>
          <p:nvPr>
            <p:ph idx="1"/>
          </p:nvPr>
        </p:nvSpPr>
        <p:spPr>
          <a:xfrm>
            <a:off x="526942" y="2076772"/>
            <a:ext cx="10104895" cy="3518115"/>
          </a:xfrm>
        </p:spPr>
        <p:txBody>
          <a:bodyPr>
            <a:normAutofit/>
          </a:bodyPr>
          <a:lstStyle/>
          <a:p>
            <a:pPr lvl="0" algn="just">
              <a:lnSpc>
                <a:spcPct val="150000"/>
              </a:lnSpc>
            </a:pPr>
            <a:r>
              <a:rPr lang="en-US" b="1" dirty="0">
                <a:solidFill>
                  <a:schemeClr val="bg2">
                    <a:lumMod val="50000"/>
                  </a:schemeClr>
                </a:solidFill>
                <a:cs typeface="Times New Roman" panose="02020603050405020304" pitchFamily="18" charset="0"/>
              </a:rPr>
              <a:t>Managing changes are necessary to deal with the different market situation.</a:t>
            </a:r>
          </a:p>
          <a:p>
            <a:pPr lvl="0" algn="just">
              <a:lnSpc>
                <a:spcPct val="150000"/>
              </a:lnSpc>
            </a:pPr>
            <a:r>
              <a:rPr lang="en-US" b="1" dirty="0">
                <a:solidFill>
                  <a:schemeClr val="bg2">
                    <a:lumMod val="50000"/>
                  </a:schemeClr>
                </a:solidFill>
                <a:cs typeface="Times New Roman" panose="02020603050405020304" pitchFamily="18" charset="0"/>
              </a:rPr>
              <a:t>Whitbread has been selected to understand audit management. </a:t>
            </a:r>
          </a:p>
          <a:p>
            <a:pPr lvl="0" algn="just">
              <a:lnSpc>
                <a:spcPct val="150000"/>
              </a:lnSpc>
            </a:pPr>
            <a:r>
              <a:rPr lang="en-US" b="1" dirty="0">
                <a:solidFill>
                  <a:schemeClr val="bg2">
                    <a:lumMod val="50000"/>
                  </a:schemeClr>
                </a:solidFill>
                <a:cs typeface="Times New Roman" panose="02020603050405020304" pitchFamily="18" charset="0"/>
              </a:rPr>
              <a:t>The company has been managing its strategies to deal with a different situation such as COVID-19 pandemic. </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706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90924-4490-40E7-A15C-F47C64D2A13C}"/>
              </a:ext>
            </a:extLst>
          </p:cNvPr>
          <p:cNvSpPr>
            <a:spLocks noGrp="1"/>
          </p:cNvSpPr>
          <p:nvPr>
            <p:ph type="title"/>
          </p:nvPr>
        </p:nvSpPr>
        <p:spPr>
          <a:xfrm>
            <a:off x="557939" y="154984"/>
            <a:ext cx="11143281" cy="1167136"/>
          </a:xfrm>
        </p:spPr>
        <p:txBody>
          <a:bodyPr>
            <a:normAutofit fontScale="90000"/>
          </a:bodyPr>
          <a:lstStyle/>
          <a:p>
            <a:pPr algn="ctr"/>
            <a:br>
              <a:rPr lang="en-US" b="1" dirty="0">
                <a:cs typeface="Times New Roman" panose="02020603050405020304" pitchFamily="18" charset="0"/>
              </a:rPr>
            </a:br>
            <a:r>
              <a:rPr lang="en-US" b="1" dirty="0">
                <a:cs typeface="Times New Roman" panose="02020603050405020304" pitchFamily="18" charset="0"/>
              </a:rPr>
              <a:t>Structure, goals and culture of Whitbread </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357CF64-ABEF-4305-8F30-BFEA602A90D9}"/>
              </a:ext>
            </a:extLst>
          </p:cNvPr>
          <p:cNvSpPr>
            <a:spLocks noGrp="1"/>
          </p:cNvSpPr>
          <p:nvPr>
            <p:ph idx="1"/>
          </p:nvPr>
        </p:nvSpPr>
        <p:spPr>
          <a:xfrm>
            <a:off x="0" y="1658319"/>
            <a:ext cx="8384583" cy="4215539"/>
          </a:xfrm>
        </p:spPr>
        <p:txBody>
          <a:bodyPr>
            <a:normAutofit/>
          </a:bodyPr>
          <a:lstStyle/>
          <a:p>
            <a:pPr lvl="0" algn="just">
              <a:lnSpc>
                <a:spcPct val="150000"/>
              </a:lnSpc>
            </a:pPr>
            <a:r>
              <a:rPr lang="en-US" b="1" dirty="0">
                <a:solidFill>
                  <a:schemeClr val="bg2">
                    <a:lumMod val="50000"/>
                  </a:schemeClr>
                </a:solidFill>
                <a:cs typeface="Times New Roman" panose="02020603050405020304" pitchFamily="18" charset="0"/>
              </a:rPr>
              <a:t>Whitbread has been managing hierarchical structure to operate its 800 hotels across UK.</a:t>
            </a:r>
          </a:p>
          <a:p>
            <a:pPr lvl="0" algn="just">
              <a:lnSpc>
                <a:spcPct val="150000"/>
              </a:lnSpc>
            </a:pPr>
            <a:r>
              <a:rPr lang="en-US" b="1" dirty="0">
                <a:solidFill>
                  <a:schemeClr val="bg2">
                    <a:lumMod val="50000"/>
                  </a:schemeClr>
                </a:solidFill>
                <a:cs typeface="Times New Roman" panose="02020603050405020304" pitchFamily="18" charset="0"/>
              </a:rPr>
              <a:t>As stated by Rotimi </a:t>
            </a:r>
            <a:r>
              <a:rPr lang="en-US" b="1" i="1" dirty="0">
                <a:solidFill>
                  <a:schemeClr val="bg2">
                    <a:lumMod val="50000"/>
                  </a:schemeClr>
                </a:solidFill>
                <a:cs typeface="Times New Roman" panose="02020603050405020304" pitchFamily="18" charset="0"/>
              </a:rPr>
              <a:t>et al.</a:t>
            </a:r>
            <a:r>
              <a:rPr lang="en-US" b="1" dirty="0">
                <a:solidFill>
                  <a:schemeClr val="bg2">
                    <a:lumMod val="50000"/>
                  </a:schemeClr>
                </a:solidFill>
                <a:cs typeface="Times New Roman" panose="02020603050405020304" pitchFamily="18" charset="0"/>
              </a:rPr>
              <a:t> (2017), positive workplace culture is beneficial for employees to manage customers service and improve their performance. </a:t>
            </a:r>
          </a:p>
          <a:p>
            <a:pPr lvl="0" algn="just">
              <a:lnSpc>
                <a:spcPct val="150000"/>
              </a:lnSpc>
            </a:pPr>
            <a:r>
              <a:rPr lang="en-US" b="1" dirty="0">
                <a:solidFill>
                  <a:schemeClr val="bg2">
                    <a:lumMod val="50000"/>
                  </a:schemeClr>
                </a:solidFill>
                <a:cs typeface="Times New Roman" panose="02020603050405020304" pitchFamily="18" charset="0"/>
              </a:rPr>
              <a:t>The goal of the company is to become the best hotel group in the world and win the heart of customers. </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AA9AAFA-83A8-4A51-90AA-4697402CF6EB}"/>
              </a:ext>
            </a:extLst>
          </p:cNvPr>
          <p:cNvPicPr/>
          <p:nvPr/>
        </p:nvPicPr>
        <p:blipFill>
          <a:blip r:embed="rId3"/>
          <a:stretch>
            <a:fillRect/>
          </a:stretch>
        </p:blipFill>
        <p:spPr>
          <a:xfrm>
            <a:off x="8725547" y="1766807"/>
            <a:ext cx="3133938" cy="3522878"/>
          </a:xfrm>
          <a:prstGeom prst="rect">
            <a:avLst/>
          </a:prstGeom>
        </p:spPr>
      </p:pic>
      <p:sp>
        <p:nvSpPr>
          <p:cNvPr id="5" name="TextBox 4">
            <a:extLst>
              <a:ext uri="{FF2B5EF4-FFF2-40B4-BE49-F238E27FC236}">
                <a16:creationId xmlns:a16="http://schemas.microsoft.com/office/drawing/2014/main" id="{760AC343-0D08-4852-98F9-9D1F6319C7B6}"/>
              </a:ext>
            </a:extLst>
          </p:cNvPr>
          <p:cNvSpPr txBox="1"/>
          <p:nvPr/>
        </p:nvSpPr>
        <p:spPr>
          <a:xfrm>
            <a:off x="8725547" y="5625884"/>
            <a:ext cx="3133938" cy="577081"/>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Source: https://www.wisdomjobs.com/e-university/hotel-management-and-operations-tutorial-370/hotel-organization-structures-13072.html</a:t>
            </a:r>
          </a:p>
        </p:txBody>
      </p:sp>
    </p:spTree>
    <p:extLst>
      <p:ext uri="{BB962C8B-B14F-4D97-AF65-F5344CB8AC3E}">
        <p14:creationId xmlns:p14="http://schemas.microsoft.com/office/powerpoint/2010/main" val="2393884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289E8-E4FC-4C1C-AA64-2880FEC2E240}"/>
              </a:ext>
            </a:extLst>
          </p:cNvPr>
          <p:cNvSpPr>
            <a:spLocks noGrp="1"/>
          </p:cNvSpPr>
          <p:nvPr>
            <p:ph type="title"/>
          </p:nvPr>
        </p:nvSpPr>
        <p:spPr>
          <a:xfrm>
            <a:off x="123986" y="123986"/>
            <a:ext cx="11654725" cy="852407"/>
          </a:xfrm>
        </p:spPr>
        <p:txBody>
          <a:bodyPr>
            <a:noAutofit/>
          </a:bodyPr>
          <a:lstStyle/>
          <a:p>
            <a:pPr algn="ctr"/>
            <a:br>
              <a:rPr lang="en-US" sz="3200" b="1" dirty="0">
                <a:cs typeface="Times New Roman" panose="02020603050405020304" pitchFamily="18" charset="0"/>
              </a:rPr>
            </a:br>
            <a:r>
              <a:rPr lang="en-US" sz="3200" b="1" dirty="0">
                <a:cs typeface="Times New Roman" panose="02020603050405020304" pitchFamily="18" charset="0"/>
              </a:rPr>
              <a:t>Change initiatives taken in Whitbread </a:t>
            </a:r>
            <a:br>
              <a:rPr lang="en-US" sz="3200" b="1" dirty="0">
                <a:cs typeface="Times New Roman" panose="02020603050405020304" pitchFamily="18" charset="0"/>
              </a:rPr>
            </a:br>
            <a:endParaRPr lang="en-US" sz="32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6101B60C-5653-4965-8CC5-F7CF012EF4C0}"/>
              </a:ext>
            </a:extLst>
          </p:cNvPr>
          <p:cNvSpPr>
            <a:spLocks noGrp="1"/>
          </p:cNvSpPr>
          <p:nvPr>
            <p:ph idx="1"/>
          </p:nvPr>
        </p:nvSpPr>
        <p:spPr>
          <a:xfrm>
            <a:off x="4277532" y="1146875"/>
            <a:ext cx="7914467" cy="4959457"/>
          </a:xfrm>
        </p:spPr>
        <p:txBody>
          <a:bodyPr>
            <a:noAutofit/>
          </a:bodyPr>
          <a:lstStyle/>
          <a:p>
            <a:pPr lvl="0" algn="just">
              <a:lnSpc>
                <a:spcPct val="150000"/>
              </a:lnSpc>
            </a:pPr>
            <a:r>
              <a:rPr lang="en-US" b="1" dirty="0">
                <a:cs typeface="Times New Roman" panose="02020603050405020304" pitchFamily="18" charset="0"/>
              </a:rPr>
              <a:t>The company has provided 5000 rooms to the staff of NHS staff during coronavirus.</a:t>
            </a:r>
          </a:p>
          <a:p>
            <a:pPr lvl="0" algn="just">
              <a:lnSpc>
                <a:spcPct val="150000"/>
              </a:lnSpc>
            </a:pPr>
            <a:r>
              <a:rPr lang="en-US" b="1" dirty="0">
                <a:cs typeface="Times New Roman" panose="02020603050405020304" pitchFamily="18" charset="0"/>
              </a:rPr>
              <a:t>It has also done a partnership with FareShare to donate Fresh food.</a:t>
            </a:r>
          </a:p>
          <a:p>
            <a:pPr lvl="0" algn="just">
              <a:lnSpc>
                <a:spcPct val="150000"/>
              </a:lnSpc>
            </a:pPr>
            <a:r>
              <a:rPr lang="en-US" b="1" dirty="0">
                <a:cs typeface="Times New Roman" panose="02020603050405020304" pitchFamily="18" charset="0"/>
              </a:rPr>
              <a:t> Salary of employees has been deducted by 30% to manage the business profitability during the pandemic (Youinvest.co.uk, 2020). </a:t>
            </a:r>
          </a:p>
          <a:p>
            <a:pPr algn="just">
              <a:lnSpc>
                <a:spcPct val="150000"/>
              </a:lnSpc>
            </a:pPr>
            <a:r>
              <a:rPr lang="en-US" b="1" dirty="0">
                <a:cs typeface="Times New Roman" panose="02020603050405020304" pitchFamily="18" charset="0"/>
              </a:rPr>
              <a:t>It has starting investment on technology to check temperature of people and sanitize them automatically at the entrance. </a:t>
            </a:r>
          </a:p>
        </p:txBody>
      </p:sp>
      <p:pic>
        <p:nvPicPr>
          <p:cNvPr id="5" name="Picture 4">
            <a:extLst>
              <a:ext uri="{FF2B5EF4-FFF2-40B4-BE49-F238E27FC236}">
                <a16:creationId xmlns:a16="http://schemas.microsoft.com/office/drawing/2014/main" id="{7A9E6093-7586-4841-B42B-42794FFF569F}"/>
              </a:ext>
            </a:extLst>
          </p:cNvPr>
          <p:cNvPicPr>
            <a:picLocks noChangeAspect="1"/>
          </p:cNvPicPr>
          <p:nvPr/>
        </p:nvPicPr>
        <p:blipFill>
          <a:blip r:embed="rId3"/>
          <a:stretch>
            <a:fillRect/>
          </a:stretch>
        </p:blipFill>
        <p:spPr>
          <a:xfrm>
            <a:off x="123986" y="1146875"/>
            <a:ext cx="4153547" cy="4959457"/>
          </a:xfrm>
          <a:prstGeom prst="rect">
            <a:avLst/>
          </a:prstGeom>
        </p:spPr>
      </p:pic>
    </p:spTree>
    <p:extLst>
      <p:ext uri="{BB962C8B-B14F-4D97-AF65-F5344CB8AC3E}">
        <p14:creationId xmlns:p14="http://schemas.microsoft.com/office/powerpoint/2010/main" val="1752108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10B71-40B3-40B4-AAC5-4EB788585E4A}"/>
              </a:ext>
            </a:extLst>
          </p:cNvPr>
          <p:cNvSpPr>
            <a:spLocks noGrp="1"/>
          </p:cNvSpPr>
          <p:nvPr>
            <p:ph type="title"/>
          </p:nvPr>
        </p:nvSpPr>
        <p:spPr>
          <a:xfrm>
            <a:off x="356461" y="340963"/>
            <a:ext cx="11329261" cy="914400"/>
          </a:xfrm>
        </p:spPr>
        <p:txBody>
          <a:bodyPr>
            <a:normAutofit fontScale="90000"/>
          </a:bodyPr>
          <a:lstStyle/>
          <a:p>
            <a:pPr algn="ctr"/>
            <a:br>
              <a:rPr lang="en-US" b="1" dirty="0">
                <a:cs typeface="Times New Roman" panose="02020603050405020304" pitchFamily="18" charset="0"/>
              </a:rPr>
            </a:br>
            <a:r>
              <a:rPr lang="en-US" b="1" dirty="0">
                <a:cs typeface="Times New Roman" panose="02020603050405020304" pitchFamily="18" charset="0"/>
              </a:rPr>
              <a:t>Impact and management of changes</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47C596-3A00-4E43-82E6-9804A40112DF}"/>
              </a:ext>
            </a:extLst>
          </p:cNvPr>
          <p:cNvSpPr>
            <a:spLocks noGrp="1"/>
          </p:cNvSpPr>
          <p:nvPr>
            <p:ph idx="1"/>
          </p:nvPr>
        </p:nvSpPr>
        <p:spPr>
          <a:xfrm>
            <a:off x="173762" y="1363852"/>
            <a:ext cx="11329261" cy="4308528"/>
          </a:xfrm>
        </p:spPr>
        <p:txBody>
          <a:bodyPr>
            <a:normAutofit/>
          </a:bodyPr>
          <a:lstStyle/>
          <a:p>
            <a:pPr lvl="0" algn="just">
              <a:lnSpc>
                <a:spcPct val="150000"/>
              </a:lnSpc>
            </a:pPr>
            <a:r>
              <a:rPr lang="en-US" b="1" dirty="0">
                <a:solidFill>
                  <a:schemeClr val="bg2">
                    <a:lumMod val="50000"/>
                  </a:schemeClr>
                </a:solidFill>
                <a:cs typeface="Times New Roman" panose="02020603050405020304" pitchFamily="18" charset="0"/>
              </a:rPr>
              <a:t>Funding has been received by the government by providing 5000 rooms to staff of NHS (Youinvest.co.uk, 2020). </a:t>
            </a:r>
          </a:p>
          <a:p>
            <a:pPr lvl="0" algn="just">
              <a:lnSpc>
                <a:spcPct val="150000"/>
              </a:lnSpc>
            </a:pPr>
            <a:r>
              <a:rPr lang="en-US" b="1" dirty="0">
                <a:solidFill>
                  <a:schemeClr val="bg2">
                    <a:lumMod val="50000"/>
                  </a:schemeClr>
                </a:solidFill>
                <a:cs typeface="Times New Roman" panose="02020603050405020304" pitchFamily="18" charset="0"/>
              </a:rPr>
              <a:t>Brand value of the company has been increased by donating fresh food to people. </a:t>
            </a:r>
          </a:p>
          <a:p>
            <a:pPr lvl="0" algn="just">
              <a:lnSpc>
                <a:spcPct val="150000"/>
              </a:lnSpc>
            </a:pPr>
            <a:r>
              <a:rPr lang="en-US" b="1" dirty="0">
                <a:solidFill>
                  <a:schemeClr val="bg2">
                    <a:lumMod val="50000"/>
                  </a:schemeClr>
                </a:solidFill>
                <a:cs typeface="Times New Roman" panose="02020603050405020304" pitchFamily="18" charset="0"/>
              </a:rPr>
              <a:t>It has invested high amount of money in changing workplace and providing safety to employees and customers. </a:t>
            </a:r>
          </a:p>
          <a:p>
            <a:pPr lvl="0" algn="just">
              <a:lnSpc>
                <a:spcPct val="150000"/>
              </a:lnSpc>
            </a:pPr>
            <a:r>
              <a:rPr lang="en-US" b="1" dirty="0">
                <a:solidFill>
                  <a:schemeClr val="bg2">
                    <a:lumMod val="50000"/>
                  </a:schemeClr>
                </a:solidFill>
                <a:cs typeface="Times New Roman" panose="02020603050405020304" pitchFamily="18" charset="0"/>
              </a:rPr>
              <a:t>It can successfully manage business operations after the lockdown with the help of technology to check temperature and sanitize people at the entrance.  </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6066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E0401-608B-48E3-AE8A-4563D3E255DD}"/>
              </a:ext>
            </a:extLst>
          </p:cNvPr>
          <p:cNvSpPr>
            <a:spLocks noGrp="1"/>
          </p:cNvSpPr>
          <p:nvPr>
            <p:ph type="title"/>
          </p:nvPr>
        </p:nvSpPr>
        <p:spPr>
          <a:xfrm>
            <a:off x="340963" y="154983"/>
            <a:ext cx="11328318" cy="836909"/>
          </a:xfrm>
        </p:spPr>
        <p:txBody>
          <a:bodyPr>
            <a:normAutofit fontScale="90000"/>
          </a:bodyPr>
          <a:lstStyle/>
          <a:p>
            <a:pPr algn="ctr"/>
            <a:br>
              <a:rPr lang="en-US" b="1" dirty="0">
                <a:latin typeface="Times New Roman" panose="02020603050405020304" pitchFamily="18" charset="0"/>
                <a:cs typeface="Times New Roman" panose="02020603050405020304" pitchFamily="18" charset="0"/>
              </a:rPr>
            </a:br>
            <a:r>
              <a:rPr lang="en-US" b="1" dirty="0">
                <a:cs typeface="Times New Roman" panose="02020603050405020304" pitchFamily="18" charset="0"/>
              </a:rPr>
              <a:t>Strategic direction of Whitbread </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9428725-DEAE-4C95-A602-BDB967B2FD52}"/>
              </a:ext>
            </a:extLst>
          </p:cNvPr>
          <p:cNvSpPr>
            <a:spLocks noGrp="1"/>
          </p:cNvSpPr>
          <p:nvPr>
            <p:ph idx="1"/>
          </p:nvPr>
        </p:nvSpPr>
        <p:spPr>
          <a:xfrm>
            <a:off x="158777" y="991892"/>
            <a:ext cx="8721752" cy="5300420"/>
          </a:xfrm>
        </p:spPr>
        <p:txBody>
          <a:bodyPr>
            <a:normAutofit/>
          </a:bodyPr>
          <a:lstStyle/>
          <a:p>
            <a:pPr lvl="0" algn="just">
              <a:lnSpc>
                <a:spcPct val="150000"/>
              </a:lnSpc>
            </a:pPr>
            <a:r>
              <a:rPr lang="en-US" b="1" dirty="0">
                <a:solidFill>
                  <a:schemeClr val="bg2">
                    <a:lumMod val="50000"/>
                  </a:schemeClr>
                </a:solidFill>
                <a:cs typeface="Times New Roman" panose="02020603050405020304" pitchFamily="18" charset="0"/>
              </a:rPr>
              <a:t>The company tries to provide value for money service to customers so that they can use the services again and gain.</a:t>
            </a:r>
          </a:p>
          <a:p>
            <a:pPr lvl="0" algn="just">
              <a:lnSpc>
                <a:spcPct val="150000"/>
              </a:lnSpc>
            </a:pPr>
            <a:r>
              <a:rPr lang="en-US" b="1" dirty="0">
                <a:solidFill>
                  <a:schemeClr val="bg2">
                    <a:lumMod val="50000"/>
                  </a:schemeClr>
                </a:solidFill>
                <a:cs typeface="Times New Roman" panose="02020603050405020304" pitchFamily="18" charset="0"/>
              </a:rPr>
              <a:t>As commented by Armstrong and Matters (2016), it focuses on strengthening its value by opening many hotels across the world. </a:t>
            </a:r>
          </a:p>
          <a:p>
            <a:pPr lvl="0" algn="just">
              <a:lnSpc>
                <a:spcPct val="150000"/>
              </a:lnSpc>
            </a:pPr>
            <a:r>
              <a:rPr lang="en-US" b="1" dirty="0">
                <a:solidFill>
                  <a:schemeClr val="bg2">
                    <a:lumMod val="50000"/>
                  </a:schemeClr>
                </a:solidFill>
                <a:cs typeface="Times New Roman" panose="02020603050405020304" pitchFamily="18" charset="0"/>
              </a:rPr>
              <a:t>It has been observed that the company open around 3 new hotels with 4000 rooms in the country. </a:t>
            </a:r>
          </a:p>
          <a:p>
            <a:pPr lvl="0" algn="just">
              <a:lnSpc>
                <a:spcPct val="150000"/>
              </a:lnSpc>
            </a:pPr>
            <a:r>
              <a:rPr lang="en-US" b="1" dirty="0">
                <a:solidFill>
                  <a:schemeClr val="bg2">
                    <a:lumMod val="50000"/>
                  </a:schemeClr>
                </a:solidFill>
                <a:cs typeface="Times New Roman" panose="02020603050405020304" pitchFamily="18" charset="0"/>
              </a:rPr>
              <a:t>It has the strategic direction to improve efficiency, capabilities and infrastructure of Costa and Premier Inn by growing and innovating them. </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2050" name="Picture 2" descr="Whitbread employment 2016-2019 | Statista">
            <a:extLst>
              <a:ext uri="{FF2B5EF4-FFF2-40B4-BE49-F238E27FC236}">
                <a16:creationId xmlns:a16="http://schemas.microsoft.com/office/drawing/2014/main" id="{87EEC8AB-EFFC-4566-9AC7-9F8183D57C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4515" y="1456841"/>
            <a:ext cx="3028709" cy="30584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DEE2540-24D4-4C1B-AA39-8D127EDC666E}"/>
              </a:ext>
            </a:extLst>
          </p:cNvPr>
          <p:cNvSpPr txBox="1"/>
          <p:nvPr/>
        </p:nvSpPr>
        <p:spPr>
          <a:xfrm>
            <a:off x="9453966" y="4515261"/>
            <a:ext cx="2215315" cy="577081"/>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Source: https://www.statista.com/statistics/755720/whitbread-employment/</a:t>
            </a:r>
          </a:p>
        </p:txBody>
      </p:sp>
    </p:spTree>
    <p:extLst>
      <p:ext uri="{BB962C8B-B14F-4D97-AF65-F5344CB8AC3E}">
        <p14:creationId xmlns:p14="http://schemas.microsoft.com/office/powerpoint/2010/main" val="1598614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7177B-72B5-4562-9F25-F69B89CB0F49}"/>
              </a:ext>
            </a:extLst>
          </p:cNvPr>
          <p:cNvSpPr>
            <a:spLocks noGrp="1"/>
          </p:cNvSpPr>
          <p:nvPr>
            <p:ph type="title"/>
          </p:nvPr>
        </p:nvSpPr>
        <p:spPr>
          <a:xfrm rot="10800000" flipV="1">
            <a:off x="914397" y="193729"/>
            <a:ext cx="10585343" cy="1247612"/>
          </a:xfrm>
        </p:spPr>
        <p:txBody>
          <a:bodyPr>
            <a:normAutofit fontScale="90000"/>
          </a:bodyPr>
          <a:lstStyle/>
          <a:p>
            <a:pPr algn="ctr"/>
            <a:r>
              <a:rPr lang="en-US" b="1" dirty="0">
                <a:cs typeface="Times New Roman" panose="02020603050405020304" pitchFamily="18" charset="0"/>
              </a:rPr>
              <a:t>Current business performance of Whitbread </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83D82A7-3C42-44D3-BCAE-24A26EAC389B}"/>
              </a:ext>
            </a:extLst>
          </p:cNvPr>
          <p:cNvSpPr>
            <a:spLocks noGrp="1"/>
          </p:cNvSpPr>
          <p:nvPr>
            <p:ph idx="1"/>
          </p:nvPr>
        </p:nvSpPr>
        <p:spPr>
          <a:xfrm>
            <a:off x="3161654" y="1565329"/>
            <a:ext cx="8834034" cy="4773478"/>
          </a:xfrm>
        </p:spPr>
        <p:txBody>
          <a:bodyPr>
            <a:normAutofit/>
          </a:bodyPr>
          <a:lstStyle/>
          <a:p>
            <a:pPr lvl="0" algn="just">
              <a:lnSpc>
                <a:spcPct val="150000"/>
              </a:lnSpc>
            </a:pPr>
            <a:r>
              <a:rPr lang="en-US" b="1" dirty="0">
                <a:solidFill>
                  <a:schemeClr val="bg2">
                    <a:lumMod val="50000"/>
                  </a:schemeClr>
                </a:solidFill>
                <a:cs typeface="Times New Roman" panose="02020603050405020304" pitchFamily="18" charset="0"/>
              </a:rPr>
              <a:t>The company has generated revenue of around 2 billion British pounds in 2019 (Whitbread.co.uk, 2020). </a:t>
            </a:r>
          </a:p>
          <a:p>
            <a:pPr lvl="0" algn="just">
              <a:lnSpc>
                <a:spcPct val="150000"/>
              </a:lnSpc>
            </a:pPr>
            <a:r>
              <a:rPr lang="en-US" b="1" dirty="0">
                <a:solidFill>
                  <a:schemeClr val="bg2">
                    <a:lumMod val="50000"/>
                  </a:schemeClr>
                </a:solidFill>
                <a:cs typeface="Times New Roman" panose="02020603050405020304" pitchFamily="18" charset="0"/>
              </a:rPr>
              <a:t>The profitability of the company has been reduced during the pandemic. </a:t>
            </a:r>
          </a:p>
          <a:p>
            <a:pPr lvl="0" algn="just">
              <a:lnSpc>
                <a:spcPct val="150000"/>
              </a:lnSpc>
            </a:pPr>
            <a:r>
              <a:rPr lang="en-US" b="1" dirty="0">
                <a:solidFill>
                  <a:schemeClr val="bg2">
                    <a:lumMod val="50000"/>
                  </a:schemeClr>
                </a:solidFill>
                <a:cs typeface="Times New Roman" panose="02020603050405020304" pitchFamily="18" charset="0"/>
              </a:rPr>
              <a:t>Appropriate strategies and increasing number of hotels can be beneficial in achieving future growth.</a:t>
            </a:r>
          </a:p>
          <a:p>
            <a:pPr lvl="0" algn="just">
              <a:lnSpc>
                <a:spcPct val="150000"/>
              </a:lnSpc>
            </a:pPr>
            <a:r>
              <a:rPr lang="en-US" b="1" dirty="0">
                <a:solidFill>
                  <a:schemeClr val="bg2">
                    <a:lumMod val="50000"/>
                  </a:schemeClr>
                </a:solidFill>
                <a:cs typeface="Times New Roman" panose="02020603050405020304" pitchFamily="18" charset="0"/>
              </a:rPr>
              <a:t>2.1% growth has been observed in the organization in 2019 in revenue and 1.2% in profit in comparison with the previous year. </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026" name="Picture 2" descr="Whitbread Could Be Initiating Another Bull Run (OTCMKTS:WTBCF ...">
            <a:extLst>
              <a:ext uri="{FF2B5EF4-FFF2-40B4-BE49-F238E27FC236}">
                <a16:creationId xmlns:a16="http://schemas.microsoft.com/office/drawing/2014/main" id="{DDBA669A-0CD6-4004-B131-39E5FCCE7B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65329"/>
            <a:ext cx="2882685" cy="36343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82E8A62-5BCF-4499-B293-BE217B340A67}"/>
              </a:ext>
            </a:extLst>
          </p:cNvPr>
          <p:cNvSpPr txBox="1"/>
          <p:nvPr/>
        </p:nvSpPr>
        <p:spPr>
          <a:xfrm>
            <a:off x="196312" y="5569146"/>
            <a:ext cx="2500393" cy="577081"/>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Source: https://seekingalpha.com/article/4037352-whitbread-be-initiating-another-bull-run</a:t>
            </a:r>
          </a:p>
        </p:txBody>
      </p:sp>
    </p:spTree>
    <p:extLst>
      <p:ext uri="{BB962C8B-B14F-4D97-AF65-F5344CB8AC3E}">
        <p14:creationId xmlns:p14="http://schemas.microsoft.com/office/powerpoint/2010/main" val="758386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213B6-F93A-4FC5-861A-EDAD8C594808}"/>
              </a:ext>
            </a:extLst>
          </p:cNvPr>
          <p:cNvSpPr>
            <a:spLocks noGrp="1"/>
          </p:cNvSpPr>
          <p:nvPr>
            <p:ph type="title"/>
          </p:nvPr>
        </p:nvSpPr>
        <p:spPr>
          <a:xfrm>
            <a:off x="684212" y="278970"/>
            <a:ext cx="10490066" cy="1208867"/>
          </a:xfrm>
        </p:spPr>
        <p:txBody>
          <a:bodyPr>
            <a:normAutofit/>
          </a:bodyPr>
          <a:lstStyle/>
          <a:p>
            <a:pPr algn="ctr"/>
            <a:r>
              <a:rPr lang="en-US" sz="3200" b="1" dirty="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E82451C3-3B74-44E3-9B2E-4BCF1DFE1820}"/>
              </a:ext>
            </a:extLst>
          </p:cNvPr>
          <p:cNvSpPr>
            <a:spLocks noGrp="1"/>
          </p:cNvSpPr>
          <p:nvPr>
            <p:ph idx="1"/>
          </p:nvPr>
        </p:nvSpPr>
        <p:spPr>
          <a:xfrm>
            <a:off x="684213" y="1875295"/>
            <a:ext cx="10598554" cy="3487119"/>
          </a:xfrm>
        </p:spPr>
        <p:txBody>
          <a:bodyPr/>
          <a:lstStyle/>
          <a:p>
            <a:pPr algn="just">
              <a:lnSpc>
                <a:spcPct val="150000"/>
              </a:lnSpc>
            </a:pPr>
            <a:r>
              <a:rPr lang="en-US" b="1" dirty="0">
                <a:solidFill>
                  <a:schemeClr val="bg2">
                    <a:lumMod val="50000"/>
                  </a:schemeClr>
                </a:solidFill>
                <a:cs typeface="Times New Roman" panose="02020603050405020304" pitchFamily="18" charset="0"/>
              </a:rPr>
              <a:t>The organization can use technology to check temperature of people and sanitize them automatically at the entrance. </a:t>
            </a:r>
          </a:p>
          <a:p>
            <a:pPr algn="just">
              <a:lnSpc>
                <a:spcPct val="150000"/>
              </a:lnSpc>
            </a:pPr>
            <a:r>
              <a:rPr lang="en-US" b="1" dirty="0">
                <a:solidFill>
                  <a:schemeClr val="bg2">
                    <a:lumMod val="50000"/>
                  </a:schemeClr>
                </a:solidFill>
                <a:cs typeface="Times New Roman" panose="02020603050405020304" pitchFamily="18" charset="0"/>
              </a:rPr>
              <a:t>Wok from home option can be provided to technical team of the hotel.</a:t>
            </a:r>
          </a:p>
          <a:p>
            <a:pPr algn="just">
              <a:lnSpc>
                <a:spcPct val="150000"/>
              </a:lnSpc>
            </a:pPr>
            <a:r>
              <a:rPr lang="en-US" b="1" dirty="0">
                <a:solidFill>
                  <a:schemeClr val="bg2">
                    <a:lumMod val="50000"/>
                  </a:schemeClr>
                </a:solidFill>
                <a:cs typeface="Times New Roman" panose="02020603050405020304" pitchFamily="18" charset="0"/>
              </a:rPr>
              <a:t>Weekly meeting can be organized to keep the employee's motivation during the pandemic.</a:t>
            </a:r>
            <a:r>
              <a:rPr lang="en-US" dirty="0">
                <a:solidFill>
                  <a:srgbClr val="FF000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484013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7CAF8-ACC9-4FFA-A933-7617CC89B0F3}"/>
              </a:ext>
            </a:extLst>
          </p:cNvPr>
          <p:cNvSpPr>
            <a:spLocks noGrp="1"/>
          </p:cNvSpPr>
          <p:nvPr>
            <p:ph type="title"/>
          </p:nvPr>
        </p:nvSpPr>
        <p:spPr>
          <a:xfrm>
            <a:off x="309965" y="108489"/>
            <a:ext cx="10926305" cy="999640"/>
          </a:xfrm>
        </p:spPr>
        <p:txBody>
          <a:bodyPr>
            <a:normAutofit/>
          </a:bodyPr>
          <a:lstStyle/>
          <a:p>
            <a:pPr algn="ctr"/>
            <a:r>
              <a:rPr lang="en-US" sz="3600" b="1" dirty="0">
                <a:cs typeface="Times New Roman" panose="02020603050405020304" pitchFamily="18" charset="0"/>
              </a:rPr>
              <a:t>Conclusion</a:t>
            </a:r>
            <a:endParaRPr lang="en-GB" dirty="0"/>
          </a:p>
        </p:txBody>
      </p:sp>
      <p:sp>
        <p:nvSpPr>
          <p:cNvPr id="3" name="Content Placeholder 2">
            <a:extLst>
              <a:ext uri="{FF2B5EF4-FFF2-40B4-BE49-F238E27FC236}">
                <a16:creationId xmlns:a16="http://schemas.microsoft.com/office/drawing/2014/main" id="{04052DD0-A413-4FEA-8856-05B018E4A3DD}"/>
              </a:ext>
            </a:extLst>
          </p:cNvPr>
          <p:cNvSpPr>
            <a:spLocks noGrp="1"/>
          </p:cNvSpPr>
          <p:nvPr>
            <p:ph idx="1"/>
          </p:nvPr>
        </p:nvSpPr>
        <p:spPr>
          <a:xfrm>
            <a:off x="309965" y="1162373"/>
            <a:ext cx="10151391" cy="4587498"/>
          </a:xfrm>
        </p:spPr>
        <p:txBody>
          <a:bodyPr>
            <a:normAutofit/>
          </a:bodyPr>
          <a:lstStyle/>
          <a:p>
            <a:pPr lvl="0" algn="just">
              <a:lnSpc>
                <a:spcPct val="150000"/>
              </a:lnSpc>
            </a:pPr>
            <a:r>
              <a:rPr lang="en-US" b="1" dirty="0">
                <a:solidFill>
                  <a:schemeClr val="bg2">
                    <a:lumMod val="50000"/>
                  </a:schemeClr>
                </a:solidFill>
                <a:cs typeface="Times New Roman" panose="02020603050405020304" pitchFamily="18" charset="0"/>
              </a:rPr>
              <a:t>The pandemic situation has impacted the hospitality business of UK negatively.</a:t>
            </a:r>
          </a:p>
          <a:p>
            <a:pPr lvl="0" algn="just">
              <a:lnSpc>
                <a:spcPct val="150000"/>
              </a:lnSpc>
            </a:pPr>
            <a:r>
              <a:rPr lang="en-US" b="1" dirty="0">
                <a:solidFill>
                  <a:schemeClr val="bg2">
                    <a:lumMod val="50000"/>
                  </a:schemeClr>
                </a:solidFill>
                <a:cs typeface="Times New Roman" panose="02020603050405020304" pitchFamily="18" charset="0"/>
              </a:rPr>
              <a:t>Investment of the company has been increased during the pandemic on safety equipment and technology.</a:t>
            </a:r>
          </a:p>
          <a:p>
            <a:pPr lvl="0" algn="just">
              <a:lnSpc>
                <a:spcPct val="150000"/>
              </a:lnSpc>
            </a:pPr>
            <a:r>
              <a:rPr lang="en-US" b="1" dirty="0">
                <a:solidFill>
                  <a:schemeClr val="bg2">
                    <a:lumMod val="50000"/>
                  </a:schemeClr>
                </a:solidFill>
                <a:cs typeface="Times New Roman" panose="02020603050405020304" pitchFamily="18" charset="0"/>
              </a:rPr>
              <a:t>Positive culture and hierarchical structure have been proved beneficial in managing its business performance.</a:t>
            </a:r>
          </a:p>
          <a:p>
            <a:pPr lvl="0" algn="just">
              <a:lnSpc>
                <a:spcPct val="150000"/>
              </a:lnSpc>
            </a:pPr>
            <a:r>
              <a:rPr lang="en-US" b="1" dirty="0">
                <a:solidFill>
                  <a:schemeClr val="bg2">
                    <a:lumMod val="50000"/>
                  </a:schemeClr>
                </a:solidFill>
                <a:cs typeface="Times New Roman" panose="02020603050405020304" pitchFamily="18" charset="0"/>
              </a:rPr>
              <a:t>It has improved its brand value by helping many health professional during the pandemic</a:t>
            </a:r>
          </a:p>
          <a:p>
            <a:endParaRPr lang="en-GB" dirty="0"/>
          </a:p>
        </p:txBody>
      </p:sp>
    </p:spTree>
    <p:extLst>
      <p:ext uri="{BB962C8B-B14F-4D97-AF65-F5344CB8AC3E}">
        <p14:creationId xmlns:p14="http://schemas.microsoft.com/office/powerpoint/2010/main" val="1179176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6D4DE-44FD-46E8-95DC-6D8071DA0B2D}"/>
              </a:ext>
            </a:extLst>
          </p:cNvPr>
          <p:cNvSpPr>
            <a:spLocks noGrp="1"/>
          </p:cNvSpPr>
          <p:nvPr>
            <p:ph type="title"/>
          </p:nvPr>
        </p:nvSpPr>
        <p:spPr>
          <a:xfrm>
            <a:off x="201477" y="108489"/>
            <a:ext cx="11301545" cy="1301858"/>
          </a:xfrm>
        </p:spPr>
        <p:txBody>
          <a:bodyPr>
            <a:normAutofit/>
          </a:bodyPr>
          <a:lstStyle/>
          <a:p>
            <a:pPr algn="ctr"/>
            <a:r>
              <a:rPr lang="en-US" sz="3200" b="1" dirty="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3D2152E-8280-4A5F-A5B5-FCD639062CC5}"/>
              </a:ext>
            </a:extLst>
          </p:cNvPr>
          <p:cNvSpPr>
            <a:spLocks noGrp="1"/>
          </p:cNvSpPr>
          <p:nvPr>
            <p:ph idx="1"/>
          </p:nvPr>
        </p:nvSpPr>
        <p:spPr>
          <a:xfrm>
            <a:off x="402956" y="1797803"/>
            <a:ext cx="11100067" cy="3993397"/>
          </a:xfrm>
        </p:spPr>
        <p:txBody>
          <a:bodyPr>
            <a:normAutofit/>
          </a:bodyPr>
          <a:lstStyle/>
          <a:p>
            <a:pPr algn="just"/>
            <a:r>
              <a:rPr lang="en-US" sz="2000" b="1" dirty="0">
                <a:solidFill>
                  <a:schemeClr val="bg2">
                    <a:lumMod val="50000"/>
                  </a:schemeClr>
                </a:solidFill>
                <a:cs typeface="Times New Roman" panose="02020603050405020304" pitchFamily="18" charset="0"/>
              </a:rPr>
              <a:t>Armstrong, R. and Matters, R.T., 2016. Modern slavery: risks for the UK hospitality industry. </a:t>
            </a:r>
            <a:r>
              <a:rPr lang="en-US" sz="2000" b="1" i="1" dirty="0">
                <a:solidFill>
                  <a:schemeClr val="bg2">
                    <a:lumMod val="50000"/>
                  </a:schemeClr>
                </a:solidFill>
                <a:cs typeface="Times New Roman" panose="02020603050405020304" pitchFamily="18" charset="0"/>
              </a:rPr>
              <a:t>Progress in Responsible Tourism</a:t>
            </a:r>
            <a:r>
              <a:rPr lang="en-US" sz="2000" b="1" dirty="0">
                <a:solidFill>
                  <a:schemeClr val="bg2">
                    <a:lumMod val="50000"/>
                  </a:schemeClr>
                </a:solidFill>
                <a:cs typeface="Times New Roman" panose="02020603050405020304" pitchFamily="18" charset="0"/>
              </a:rPr>
              <a:t>, </a:t>
            </a:r>
            <a:r>
              <a:rPr lang="en-US" sz="2000" b="1" i="1" dirty="0">
                <a:solidFill>
                  <a:schemeClr val="bg2">
                    <a:lumMod val="50000"/>
                  </a:schemeClr>
                </a:solidFill>
                <a:cs typeface="Times New Roman" panose="02020603050405020304" pitchFamily="18" charset="0"/>
              </a:rPr>
              <a:t>5</a:t>
            </a:r>
            <a:r>
              <a:rPr lang="en-US" sz="2000" b="1" dirty="0">
                <a:solidFill>
                  <a:schemeClr val="bg2">
                    <a:lumMod val="50000"/>
                  </a:schemeClr>
                </a:solidFill>
                <a:cs typeface="Times New Roman" panose="02020603050405020304" pitchFamily="18" charset="0"/>
              </a:rPr>
              <a:t>(1), pp.67-78.</a:t>
            </a:r>
          </a:p>
          <a:p>
            <a:pPr algn="just"/>
            <a:r>
              <a:rPr lang="en-US" sz="2000" b="1" dirty="0">
                <a:solidFill>
                  <a:schemeClr val="bg2">
                    <a:lumMod val="50000"/>
                  </a:schemeClr>
                </a:solidFill>
                <a:cs typeface="Times New Roman" panose="02020603050405020304" pitchFamily="18" charset="0"/>
              </a:rPr>
              <a:t>Rotimi, A., Bahadori-Jahromi, A., Mylona, A., Godfrey, P. and Cook, D., 2017. Estimation and validation of energy consumption in UK existing hotel building using dynamic simulation software. </a:t>
            </a:r>
            <a:r>
              <a:rPr lang="en-US" sz="2000" b="1" i="1" dirty="0">
                <a:solidFill>
                  <a:schemeClr val="bg2">
                    <a:lumMod val="50000"/>
                  </a:schemeClr>
                </a:solidFill>
                <a:cs typeface="Times New Roman" panose="02020603050405020304" pitchFamily="18" charset="0"/>
              </a:rPr>
              <a:t>Sustainability</a:t>
            </a:r>
            <a:r>
              <a:rPr lang="en-US" sz="2000" b="1" dirty="0">
                <a:solidFill>
                  <a:schemeClr val="bg2">
                    <a:lumMod val="50000"/>
                  </a:schemeClr>
                </a:solidFill>
                <a:cs typeface="Times New Roman" panose="02020603050405020304" pitchFamily="18" charset="0"/>
              </a:rPr>
              <a:t>, </a:t>
            </a:r>
            <a:r>
              <a:rPr lang="en-US" sz="2000" b="1" i="1" dirty="0">
                <a:solidFill>
                  <a:schemeClr val="bg2">
                    <a:lumMod val="50000"/>
                  </a:schemeClr>
                </a:solidFill>
                <a:cs typeface="Times New Roman" panose="02020603050405020304" pitchFamily="18" charset="0"/>
              </a:rPr>
              <a:t>9</a:t>
            </a:r>
            <a:r>
              <a:rPr lang="en-US" sz="2000" b="1" dirty="0">
                <a:solidFill>
                  <a:schemeClr val="bg2">
                    <a:lumMod val="50000"/>
                  </a:schemeClr>
                </a:solidFill>
                <a:cs typeface="Times New Roman" panose="02020603050405020304" pitchFamily="18" charset="0"/>
              </a:rPr>
              <a:t>(8), p.1391.</a:t>
            </a:r>
          </a:p>
          <a:p>
            <a:pPr algn="just"/>
            <a:r>
              <a:rPr lang="en-US" sz="2000" b="1" dirty="0">
                <a:solidFill>
                  <a:schemeClr val="bg2">
                    <a:lumMod val="50000"/>
                  </a:schemeClr>
                </a:solidFill>
                <a:cs typeface="Times New Roman" panose="02020603050405020304" pitchFamily="18" charset="0"/>
              </a:rPr>
              <a:t>Whitbread.co.uk (2020), Covid-19 updates, available at: </a:t>
            </a:r>
            <a:r>
              <a:rPr lang="en-US" sz="2000" b="1" u="sng" dirty="0">
                <a:solidFill>
                  <a:schemeClr val="bg2">
                    <a:lumMod val="50000"/>
                  </a:schemeClr>
                </a:solidFill>
                <a:cs typeface="Times New Roman" panose="02020603050405020304" pitchFamily="18" charset="0"/>
                <a:hlinkClick r:id="rId2">
                  <a:extLst>
                    <a:ext uri="{A12FA001-AC4F-418D-AE19-62706E023703}">
                      <ahyp:hlinkClr xmlns:ahyp="http://schemas.microsoft.com/office/drawing/2018/hyperlinkcolor" val="tx"/>
                    </a:ext>
                  </a:extLst>
                </a:hlinkClick>
              </a:rPr>
              <a:t>https://www.whitbread.co.uk/media/press-releases/2020/14-04-2020</a:t>
            </a:r>
            <a:r>
              <a:rPr lang="en-US" sz="2000" b="1" dirty="0">
                <a:solidFill>
                  <a:schemeClr val="bg2">
                    <a:lumMod val="50000"/>
                  </a:schemeClr>
                </a:solidFill>
                <a:cs typeface="Times New Roman" panose="02020603050405020304" pitchFamily="18" charset="0"/>
              </a:rPr>
              <a:t> [Accessed on: </a:t>
            </a:r>
            <a:r>
              <a:rPr lang="en-US" b="1" dirty="0">
                <a:solidFill>
                  <a:schemeClr val="bg2">
                    <a:lumMod val="50000"/>
                  </a:schemeClr>
                </a:solidFill>
                <a:cs typeface="Times New Roman" panose="02020603050405020304" pitchFamily="18" charset="0"/>
              </a:rPr>
              <a:t>11</a:t>
            </a:r>
            <a:r>
              <a:rPr lang="en-US" sz="2000" b="1" baseline="30000" dirty="0">
                <a:solidFill>
                  <a:schemeClr val="bg2">
                    <a:lumMod val="50000"/>
                  </a:schemeClr>
                </a:solidFill>
                <a:cs typeface="Times New Roman" panose="02020603050405020304" pitchFamily="18" charset="0"/>
              </a:rPr>
              <a:t>th</a:t>
            </a:r>
            <a:r>
              <a:rPr lang="en-US" sz="2000" b="1" dirty="0">
                <a:solidFill>
                  <a:schemeClr val="bg2">
                    <a:lumMod val="50000"/>
                  </a:schemeClr>
                </a:solidFill>
                <a:cs typeface="Times New Roman" panose="02020603050405020304" pitchFamily="18" charset="0"/>
              </a:rPr>
              <a:t> July 2020]</a:t>
            </a:r>
          </a:p>
          <a:p>
            <a:pPr algn="just"/>
            <a:r>
              <a:rPr lang="en-US" sz="2000" b="1" dirty="0">
                <a:solidFill>
                  <a:schemeClr val="bg2">
                    <a:lumMod val="50000"/>
                  </a:schemeClr>
                </a:solidFill>
                <a:cs typeface="Times New Roman" panose="02020603050405020304" pitchFamily="18" charset="0"/>
              </a:rPr>
              <a:t>Youinvest.co.uk (2020), Government support, available at: </a:t>
            </a:r>
            <a:r>
              <a:rPr lang="en-US" sz="2000" b="1" u="sng" dirty="0">
                <a:solidFill>
                  <a:schemeClr val="bg2">
                    <a:lumMod val="50000"/>
                  </a:schemeClr>
                </a:solidFill>
                <a:cs typeface="Times New Roman" panose="02020603050405020304" pitchFamily="18" charset="0"/>
                <a:hlinkClick r:id="rId3">
                  <a:extLst>
                    <a:ext uri="{A12FA001-AC4F-418D-AE19-62706E023703}">
                      <ahyp:hlinkClr xmlns:ahyp="http://schemas.microsoft.com/office/drawing/2018/hyperlinkcolor" val="tx"/>
                    </a:ext>
                  </a:extLst>
                </a:hlinkClick>
              </a:rPr>
              <a:t>https://www.youinvest.co.uk/articles/stockmarketwire/196903/whitbread-confirms-eligibility-uk-government-covid-19-funding</a:t>
            </a:r>
            <a:r>
              <a:rPr lang="en-US" sz="2000" b="1" dirty="0">
                <a:solidFill>
                  <a:schemeClr val="bg2">
                    <a:lumMod val="50000"/>
                  </a:schemeClr>
                </a:solidFill>
                <a:cs typeface="Times New Roman" panose="02020603050405020304" pitchFamily="18" charset="0"/>
              </a:rPr>
              <a:t> [Accessed on: </a:t>
            </a:r>
            <a:r>
              <a:rPr lang="en-US" b="1" dirty="0">
                <a:solidFill>
                  <a:schemeClr val="bg2">
                    <a:lumMod val="50000"/>
                  </a:schemeClr>
                </a:solidFill>
                <a:cs typeface="Times New Roman" panose="02020603050405020304" pitchFamily="18" charset="0"/>
              </a:rPr>
              <a:t>11</a:t>
            </a:r>
            <a:r>
              <a:rPr lang="en-US" sz="2000" b="1" baseline="30000" dirty="0">
                <a:solidFill>
                  <a:schemeClr val="bg2">
                    <a:lumMod val="50000"/>
                  </a:schemeClr>
                </a:solidFill>
                <a:cs typeface="Times New Roman" panose="02020603050405020304" pitchFamily="18" charset="0"/>
              </a:rPr>
              <a:t>th</a:t>
            </a:r>
            <a:r>
              <a:rPr lang="en-US" sz="2000" b="1" dirty="0">
                <a:solidFill>
                  <a:schemeClr val="bg2">
                    <a:lumMod val="50000"/>
                  </a:schemeClr>
                </a:solidFill>
                <a:cs typeface="Times New Roman" panose="02020603050405020304" pitchFamily="18" charset="0"/>
              </a:rPr>
              <a:t> July 2020]</a:t>
            </a:r>
          </a:p>
          <a:p>
            <a:pPr algn="just"/>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5014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8991FE-F897-475A-9E88-E1E06B28A9B1}"/>
              </a:ext>
            </a:extLst>
          </p:cNvPr>
          <p:cNvSpPr>
            <a:spLocks noGrp="1"/>
          </p:cNvSpPr>
          <p:nvPr>
            <p:ph idx="1"/>
          </p:nvPr>
        </p:nvSpPr>
        <p:spPr>
          <a:xfrm>
            <a:off x="684211" y="685800"/>
            <a:ext cx="10536561" cy="3615267"/>
          </a:xfrm>
        </p:spPr>
        <p:txBody>
          <a:bodyPr>
            <a:normAutofit/>
          </a:bodyPr>
          <a:lstStyle/>
          <a:p>
            <a:pPr marL="0" indent="0" algn="ctr">
              <a:buNone/>
            </a:pPr>
            <a:r>
              <a:rPr lang="en-US" sz="4800" b="1" dirty="0">
                <a:latin typeface="Times New Roman" panose="02020603050405020304" pitchFamily="18" charset="0"/>
                <a:cs typeface="Times New Roman" panose="02020603050405020304" pitchFamily="18" charset="0"/>
              </a:rPr>
              <a:t>THANK  YOU</a:t>
            </a:r>
          </a:p>
          <a:p>
            <a:pPr marL="0" indent="0" algn="ctr">
              <a:buNone/>
            </a:pPr>
            <a:r>
              <a:rPr lang="en-US" sz="4800" b="1" dirty="0">
                <a:latin typeface="Times New Roman" panose="02020603050405020304" pitchFamily="18" charset="0"/>
                <a:cs typeface="Times New Roman" panose="02020603050405020304" pitchFamily="18" charset="0"/>
              </a:rPr>
              <a:t>ANY QUESTION?</a:t>
            </a:r>
          </a:p>
        </p:txBody>
      </p:sp>
    </p:spTree>
    <p:extLst>
      <p:ext uri="{BB962C8B-B14F-4D97-AF65-F5344CB8AC3E}">
        <p14:creationId xmlns:p14="http://schemas.microsoft.com/office/powerpoint/2010/main" val="310897335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1017</Words>
  <Application>Microsoft Office PowerPoint</Application>
  <PresentationFormat>Widescreen</PresentationFormat>
  <Paragraphs>66</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Gothic</vt:lpstr>
      <vt:lpstr>Times New Roman</vt:lpstr>
      <vt:lpstr>Wingdings 3</vt:lpstr>
      <vt:lpstr>Slice</vt:lpstr>
      <vt:lpstr>     an Audit </vt:lpstr>
      <vt:lpstr> Introduction </vt:lpstr>
      <vt:lpstr> Structure, goals and culture of Whitbread  </vt:lpstr>
      <vt:lpstr> Change initiatives taken in Whitbread  </vt:lpstr>
      <vt:lpstr> Impact and management of changes </vt:lpstr>
      <vt:lpstr> Strategic direction of Whitbread  </vt:lpstr>
      <vt:lpstr>Current business performance of Whitbread  </vt:lpstr>
      <vt:lpstr>Recommendations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an Audit </dc:title>
  <dc:creator>Stilyana-filipova Mincheva</dc:creator>
  <cp:lastModifiedBy>Stilyana-filipova Mincheva</cp:lastModifiedBy>
  <cp:revision>1</cp:revision>
  <dcterms:created xsi:type="dcterms:W3CDTF">2020-07-23T19:35:38Z</dcterms:created>
  <dcterms:modified xsi:type="dcterms:W3CDTF">2020-07-23T20:04:36Z</dcterms:modified>
</cp:coreProperties>
</file>