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handoutMasterIdLst>
    <p:handoutMasterId r:id="rId31"/>
  </p:handoutMasterIdLst>
  <p:sldIdLst>
    <p:sldId id="256" r:id="rId2"/>
    <p:sldId id="297" r:id="rId3"/>
    <p:sldId id="298" r:id="rId4"/>
    <p:sldId id="305" r:id="rId5"/>
    <p:sldId id="311" r:id="rId6"/>
    <p:sldId id="302" r:id="rId7"/>
    <p:sldId id="306" r:id="rId8"/>
    <p:sldId id="303" r:id="rId9"/>
    <p:sldId id="299" r:id="rId10"/>
    <p:sldId id="300" r:id="rId11"/>
    <p:sldId id="262" r:id="rId12"/>
    <p:sldId id="264" r:id="rId13"/>
    <p:sldId id="265" r:id="rId14"/>
    <p:sldId id="266" r:id="rId15"/>
    <p:sldId id="267" r:id="rId16"/>
    <p:sldId id="310" r:id="rId17"/>
    <p:sldId id="309" r:id="rId18"/>
    <p:sldId id="271" r:id="rId19"/>
    <p:sldId id="307" r:id="rId20"/>
    <p:sldId id="308" r:id="rId21"/>
    <p:sldId id="284" r:id="rId22"/>
    <p:sldId id="285" r:id="rId23"/>
    <p:sldId id="286" r:id="rId24"/>
    <p:sldId id="289" r:id="rId25"/>
    <p:sldId id="290" r:id="rId26"/>
    <p:sldId id="304" r:id="rId27"/>
    <p:sldId id="291" r:id="rId28"/>
    <p:sldId id="292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6479" autoAdjust="0"/>
  </p:normalViewPr>
  <p:slideViewPr>
    <p:cSldViewPr>
      <p:cViewPr>
        <p:scale>
          <a:sx n="66" d="100"/>
          <a:sy n="66" d="100"/>
        </p:scale>
        <p:origin x="-750" y="-9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BC161F-3C66-4FD9-9D1E-FB0A4CC7966F}" type="datetimeFigureOut">
              <a:rPr lang="en-US" smtClean="0"/>
              <a:pPr/>
              <a:t>10/1/2012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E3FE20-347B-4FC9-9A33-94CFA00FCF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95C9DE-FD38-4CDD-9D4C-BA69F9BB6CD6}" type="datetimeFigureOut">
              <a:rPr lang="en-US" smtClean="0"/>
              <a:pPr/>
              <a:t>10/1/2012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6C093F-0372-4EBB-B875-C3A470EA8A1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093F-0372-4EBB-B875-C3A470EA8A17}" type="slidenum">
              <a:rPr lang="en-GB" smtClean="0"/>
              <a:pPr/>
              <a:t>1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093F-0372-4EBB-B875-C3A470EA8A17}" type="slidenum">
              <a:rPr lang="en-GB" smtClean="0"/>
              <a:pPr/>
              <a:t>2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093F-0372-4EBB-B875-C3A470EA8A17}" type="slidenum">
              <a:rPr lang="en-GB" smtClean="0"/>
              <a:pPr/>
              <a:t>3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093F-0372-4EBB-B875-C3A470EA8A17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093F-0372-4EBB-B875-C3A470EA8A17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093F-0372-4EBB-B875-C3A470EA8A17}" type="slidenum">
              <a:rPr lang="en-GB" smtClean="0"/>
              <a:pPr/>
              <a:t>7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093F-0372-4EBB-B875-C3A470EA8A17}" type="slidenum">
              <a:rPr lang="en-GB" smtClean="0"/>
              <a:pPr/>
              <a:t>8</a:t>
            </a:fld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093F-0372-4EBB-B875-C3A470EA8A17}" type="slidenum">
              <a:rPr lang="en-GB" smtClean="0"/>
              <a:pPr/>
              <a:t>9</a:t>
            </a:fld>
            <a:endParaRPr lang="en-GB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093F-0372-4EBB-B875-C3A470EA8A17}" type="slidenum">
              <a:rPr lang="en-GB" smtClean="0"/>
              <a:pPr/>
              <a:t>10</a:t>
            </a:fld>
            <a:endParaRPr lang="en-GB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093F-0372-4EBB-B875-C3A470EA8A17}" type="slidenum">
              <a:rPr lang="en-GB" smtClean="0"/>
              <a:pPr/>
              <a:t>11</a:t>
            </a:fld>
            <a:endParaRPr lang="en-GB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093F-0372-4EBB-B875-C3A470EA8A17}" type="slidenum">
              <a:rPr lang="en-GB" smtClean="0"/>
              <a:pPr/>
              <a:t>12</a:t>
            </a:fld>
            <a:endParaRPr lang="en-GB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093F-0372-4EBB-B875-C3A470EA8A17}" type="slidenum">
              <a:rPr lang="en-GB" smtClean="0"/>
              <a:pPr/>
              <a:t>13</a:t>
            </a:fld>
            <a:endParaRPr lang="en-GB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093F-0372-4EBB-B875-C3A470EA8A17}" type="slidenum">
              <a:rPr lang="en-GB" smtClean="0"/>
              <a:pPr/>
              <a:t>14</a:t>
            </a:fld>
            <a:endParaRPr lang="en-GB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093F-0372-4EBB-B875-C3A470EA8A17}" type="slidenum">
              <a:rPr lang="en-GB" smtClean="0"/>
              <a:pPr/>
              <a:t>15</a:t>
            </a:fld>
            <a:endParaRPr lang="en-GB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093F-0372-4EBB-B875-C3A470EA8A17}" type="slidenum">
              <a:rPr lang="en-GB" smtClean="0"/>
              <a:pPr/>
              <a:t>16</a:t>
            </a:fld>
            <a:endParaRPr lang="en-GB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093F-0372-4EBB-B875-C3A470EA8A17}" type="slidenum">
              <a:rPr lang="en-GB" smtClean="0"/>
              <a:pPr/>
              <a:t>17</a:t>
            </a:fld>
            <a:endParaRPr lang="en-GB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093F-0372-4EBB-B875-C3A470EA8A17}" type="slidenum">
              <a:rPr lang="en-GB" smtClean="0"/>
              <a:pPr/>
              <a:t>18</a:t>
            </a:fld>
            <a:endParaRPr lang="en-GB"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093F-0372-4EBB-B875-C3A470EA8A17}" type="slidenum">
              <a:rPr lang="en-GB" smtClean="0"/>
              <a:pPr/>
              <a:t>19</a:t>
            </a:fld>
            <a:endParaRPr lang="en-GB" dirty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093F-0372-4EBB-B875-C3A470EA8A17}" type="slidenum">
              <a:rPr lang="en-GB" smtClean="0"/>
              <a:pPr/>
              <a:t>20</a:t>
            </a:fld>
            <a:endParaRPr lang="en-GB" dirty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093F-0372-4EBB-B875-C3A470EA8A17}" type="slidenum">
              <a:rPr lang="en-GB" smtClean="0"/>
              <a:pPr/>
              <a:t>21</a:t>
            </a:fld>
            <a:endParaRPr lang="en-GB" dirty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093F-0372-4EBB-B875-C3A470EA8A17}" type="slidenum">
              <a:rPr lang="en-GB" smtClean="0"/>
              <a:pPr/>
              <a:t>22</a:t>
            </a:fld>
            <a:endParaRPr lang="en-GB" dirty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093F-0372-4EBB-B875-C3A470EA8A17}" type="slidenum">
              <a:rPr lang="en-GB" smtClean="0"/>
              <a:pPr/>
              <a:t>23</a:t>
            </a:fld>
            <a:endParaRPr lang="en-GB" dirty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093F-0372-4EBB-B875-C3A470EA8A17}" type="slidenum">
              <a:rPr lang="en-GB" smtClean="0"/>
              <a:pPr/>
              <a:t>24</a:t>
            </a:fld>
            <a:endParaRPr lang="en-GB" dirty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093F-0372-4EBB-B875-C3A470EA8A17}" type="slidenum">
              <a:rPr lang="en-GB" smtClean="0"/>
              <a:pPr/>
              <a:t>25</a:t>
            </a:fld>
            <a:endParaRPr lang="en-GB" dirty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093F-0372-4EBB-B875-C3A470EA8A17}" type="slidenum">
              <a:rPr lang="en-GB" smtClean="0"/>
              <a:pPr/>
              <a:t>26</a:t>
            </a:fld>
            <a:endParaRPr lang="en-GB" dirty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093F-0372-4EBB-B875-C3A470EA8A17}" type="slidenum">
              <a:rPr lang="en-GB" smtClean="0"/>
              <a:pPr/>
              <a:t>27</a:t>
            </a:fld>
            <a:endParaRPr lang="en-GB" dirty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6C093F-0372-4EBB-B875-C3A470EA8A17}" type="slidenum">
              <a:rPr lang="en-GB" smtClean="0"/>
              <a:pPr/>
              <a:t>28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DDE2A-A7C3-4321-AB6C-048395E55334}" type="datetimeFigureOut">
              <a:rPr lang="en-US" smtClean="0"/>
              <a:pPr/>
              <a:t>10/1/2012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AE9FC-35BD-4BA3-B884-D53D0B9A79A1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DDE2A-A7C3-4321-AB6C-048395E55334}" type="datetimeFigureOut">
              <a:rPr lang="en-US" smtClean="0"/>
              <a:pPr/>
              <a:t>10/1/2012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AE9FC-35BD-4BA3-B884-D53D0B9A79A1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DDE2A-A7C3-4321-AB6C-048395E55334}" type="datetimeFigureOut">
              <a:rPr lang="en-US" smtClean="0"/>
              <a:pPr/>
              <a:t>10/1/2012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AE9FC-35BD-4BA3-B884-D53D0B9A79A1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DDE2A-A7C3-4321-AB6C-048395E55334}" type="datetimeFigureOut">
              <a:rPr lang="en-US" smtClean="0"/>
              <a:pPr/>
              <a:t>10/1/2012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AE9FC-35BD-4BA3-B884-D53D0B9A79A1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DDE2A-A7C3-4321-AB6C-048395E55334}" type="datetimeFigureOut">
              <a:rPr lang="en-US" smtClean="0"/>
              <a:pPr/>
              <a:t>10/1/2012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AE9FC-35BD-4BA3-B884-D53D0B9A79A1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DDE2A-A7C3-4321-AB6C-048395E55334}" type="datetimeFigureOut">
              <a:rPr lang="en-US" smtClean="0"/>
              <a:pPr/>
              <a:t>10/1/2012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AE9FC-35BD-4BA3-B884-D53D0B9A79A1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DDE2A-A7C3-4321-AB6C-048395E55334}" type="datetimeFigureOut">
              <a:rPr lang="en-US" smtClean="0"/>
              <a:pPr/>
              <a:t>10/1/2012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AE9FC-35BD-4BA3-B884-D53D0B9A79A1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DDE2A-A7C3-4321-AB6C-048395E55334}" type="datetimeFigureOut">
              <a:rPr lang="en-US" smtClean="0"/>
              <a:pPr/>
              <a:t>10/1/2012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AE9FC-35BD-4BA3-B884-D53D0B9A79A1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DDE2A-A7C3-4321-AB6C-048395E55334}" type="datetimeFigureOut">
              <a:rPr lang="en-US" smtClean="0"/>
              <a:pPr/>
              <a:t>10/1/2012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AE9FC-35BD-4BA3-B884-D53D0B9A79A1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DDE2A-A7C3-4321-AB6C-048395E55334}" type="datetimeFigureOut">
              <a:rPr lang="en-US" smtClean="0"/>
              <a:pPr/>
              <a:t>10/1/2012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AE9FC-35BD-4BA3-B884-D53D0B9A79A1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DDE2A-A7C3-4321-AB6C-048395E55334}" type="datetimeFigureOut">
              <a:rPr lang="en-US" smtClean="0"/>
              <a:pPr/>
              <a:t>10/1/2012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AE9FC-35BD-4BA3-B884-D53D0B9A79A1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0DDE2A-A7C3-4321-AB6C-048395E55334}" type="datetimeFigureOut">
              <a:rPr lang="en-US" smtClean="0"/>
              <a:pPr/>
              <a:t>10/1/2012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FAE9FC-35BD-4BA3-B884-D53D0B9A79A1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ipd.co.uk/cipd-hr-profession/hr-profession-map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Developing Professional Practice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Understand what is required to be an effective HR professional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as a business partner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Does HRM improve business performance?</a:t>
            </a:r>
          </a:p>
          <a:p>
            <a:r>
              <a:rPr lang="en-GB" dirty="0" smtClean="0"/>
              <a:t>What are the mechanisms by which it does this?</a:t>
            </a:r>
          </a:p>
          <a:p>
            <a:r>
              <a:rPr lang="en-GB" dirty="0" smtClean="0"/>
              <a:t>Identify the specific policies and initiatives that HR practitioners can identify that ‘make a difference’ to business performance</a:t>
            </a:r>
          </a:p>
          <a:p>
            <a:r>
              <a:rPr lang="en-GB" dirty="0" smtClean="0"/>
              <a:t>Purcell et al. (2003) researched how HR practices impacted on organisational performance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Business partnering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HR gaining credibility, legitimacy and influence through business partnering (Ulrich,2002): professionalising the function</a:t>
            </a:r>
          </a:p>
          <a:p>
            <a:r>
              <a:rPr lang="en-GB" dirty="0" smtClean="0"/>
              <a:t>HR work closely with senior business leaders so HR systems and processes ensure the strategic vision is </a:t>
            </a:r>
            <a:r>
              <a:rPr lang="en-GB" dirty="0" smtClean="0"/>
              <a:t>met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Competencies of business partners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Understand the managerial issues facing organisations in conditions of change</a:t>
            </a:r>
          </a:p>
          <a:p>
            <a:r>
              <a:rPr lang="en-GB" dirty="0" smtClean="0"/>
              <a:t>Act professionally and ethically</a:t>
            </a:r>
          </a:p>
          <a:p>
            <a:r>
              <a:rPr lang="en-GB" dirty="0" smtClean="0"/>
              <a:t>Keep informed about the implications of the internal and external changes affecting organisations</a:t>
            </a:r>
          </a:p>
          <a:p>
            <a:r>
              <a:rPr lang="en-GB" dirty="0" smtClean="0"/>
              <a:t>Carry out data gathering and knowledge sharing to produce added value for organisations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does it mean to be a professional?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Codes of conduct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Focus on individual behaviour of professional workers </a:t>
            </a:r>
          </a:p>
          <a:p>
            <a:r>
              <a:rPr lang="en-GB" dirty="0" smtClean="0"/>
              <a:t>Serve to regulate the behaviour of professionals with their clients and other stakeholders</a:t>
            </a:r>
          </a:p>
          <a:p>
            <a:r>
              <a:rPr lang="en-GB" dirty="0" smtClean="0"/>
              <a:t>Public statement of ethical principles and inform others of what to expect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Purpose of ethical codes (Lawton, 1998)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Promote ethical behaviour and deterrence of unethical behaviour</a:t>
            </a:r>
          </a:p>
          <a:p>
            <a:r>
              <a:rPr lang="en-GB" dirty="0" smtClean="0"/>
              <a:t>Provide a set of standards against which to judge behaviour</a:t>
            </a:r>
          </a:p>
          <a:p>
            <a:r>
              <a:rPr lang="en-GB" dirty="0" smtClean="0"/>
              <a:t>Act as guidance when faced with difficult decisions</a:t>
            </a:r>
          </a:p>
          <a:p>
            <a:r>
              <a:rPr lang="en-GB" dirty="0" smtClean="0"/>
              <a:t>Establish rights and responsibilities</a:t>
            </a:r>
          </a:p>
          <a:p>
            <a:r>
              <a:rPr lang="en-GB" dirty="0" smtClean="0"/>
              <a:t>Provide a statement of principles indication what the profession stands for</a:t>
            </a:r>
          </a:p>
          <a:p>
            <a:r>
              <a:rPr lang="en-GB" dirty="0" smtClean="0"/>
              <a:t>Create a contract between professionals and their clients</a:t>
            </a:r>
          </a:p>
          <a:p>
            <a:r>
              <a:rPr lang="en-GB" dirty="0" smtClean="0"/>
              <a:t>Enhance the status of the profession</a:t>
            </a:r>
          </a:p>
          <a:p>
            <a:r>
              <a:rPr lang="en-GB" dirty="0" smtClean="0"/>
              <a:t>Legitimise professional norms and justification for sanctions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4 concentric circles of HR professionalism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Managing self</a:t>
            </a:r>
          </a:p>
          <a:p>
            <a:r>
              <a:rPr lang="en-GB" dirty="0" smtClean="0"/>
              <a:t>Managing in groups/teams</a:t>
            </a:r>
          </a:p>
          <a:p>
            <a:r>
              <a:rPr lang="en-GB" dirty="0" smtClean="0"/>
              <a:t>Managing upwards</a:t>
            </a:r>
          </a:p>
          <a:p>
            <a:r>
              <a:rPr lang="en-GB" dirty="0" smtClean="0"/>
              <a:t>Managing across the organisation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thinking performer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Competent and knowledgeable</a:t>
            </a:r>
          </a:p>
          <a:p>
            <a:r>
              <a:rPr lang="en-GB" dirty="0" smtClean="0"/>
              <a:t>Move beyond compliance to provide critiques of organisational strategies, policies and procedures</a:t>
            </a:r>
          </a:p>
          <a:p>
            <a:r>
              <a:rPr lang="en-GB" dirty="0" smtClean="0"/>
              <a:t>Knowledge of current research and current thinking to inform views and proposals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CIPD HR Profession </a:t>
            </a:r>
            <a:r>
              <a:rPr lang="en-GB" dirty="0" smtClean="0"/>
              <a:t>Map</a:t>
            </a:r>
            <a:br>
              <a:rPr lang="en-GB" dirty="0" smtClean="0"/>
            </a:br>
            <a:r>
              <a:rPr lang="en-GB" sz="1100" dirty="0" smtClean="0">
                <a:hlinkClick r:id="rId3"/>
              </a:rPr>
              <a:t>http://www.cipd.co.uk/cipd-hr-profession/hr-profession-map</a:t>
            </a:r>
            <a:r>
              <a:rPr lang="en-GB" sz="1100" dirty="0" smtClean="0">
                <a:hlinkClick r:id="rId3"/>
              </a:rPr>
              <a:t>/</a:t>
            </a:r>
            <a:r>
              <a:rPr lang="en-GB" sz="1100" dirty="0" smtClean="0"/>
              <a:t> </a:t>
            </a:r>
            <a:endParaRPr lang="en-US" sz="11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Outlines the underpinning skills, knowledge and behaviours needed for HR excellence</a:t>
            </a:r>
          </a:p>
          <a:p>
            <a:r>
              <a:rPr lang="en-GB" dirty="0" smtClean="0"/>
              <a:t>10 Professional Areas</a:t>
            </a:r>
          </a:p>
          <a:p>
            <a:pPr lvl="1"/>
            <a:r>
              <a:rPr lang="en-GB" dirty="0" smtClean="0"/>
              <a:t>Eg. Leading and managing, learning and talent management</a:t>
            </a:r>
          </a:p>
          <a:p>
            <a:r>
              <a:rPr lang="en-GB" dirty="0" smtClean="0"/>
              <a:t>4 Bands of Competence</a:t>
            </a:r>
          </a:p>
          <a:p>
            <a:pPr lvl="1"/>
            <a:r>
              <a:rPr lang="en-GB" dirty="0" smtClean="0"/>
              <a:t>Eg. Band 1,2,3 &amp; 4</a:t>
            </a:r>
          </a:p>
          <a:p>
            <a:r>
              <a:rPr lang="en-GB" dirty="0" smtClean="0"/>
              <a:t>8 Behaviours</a:t>
            </a:r>
          </a:p>
          <a:p>
            <a:pPr lvl="1"/>
            <a:r>
              <a:rPr lang="en-GB" dirty="0" smtClean="0"/>
              <a:t>Eg. Curious, Decisive thinker, driven to deliver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The customers and stakeholders for the HR professional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functions have a responsibility to serve customers</a:t>
            </a:r>
          </a:p>
          <a:p>
            <a:r>
              <a:rPr lang="en-GB" dirty="0" smtClean="0"/>
              <a:t>Functions that do not deal directly with the organisation's customers have ‘internal’ customers</a:t>
            </a:r>
          </a:p>
          <a:p>
            <a:r>
              <a:rPr lang="en-GB" dirty="0" smtClean="0"/>
              <a:t>Customers will judge you on the service you are perceived to give to them</a:t>
            </a:r>
          </a:p>
          <a:p>
            <a:r>
              <a:rPr lang="en-GB" dirty="0" smtClean="0"/>
              <a:t>Who are your customers?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makes good customer service</a:t>
            </a:r>
            <a:r>
              <a:rPr lang="en-GB" dirty="0" smtClean="0"/>
              <a:t>?</a:t>
            </a:r>
            <a:br>
              <a:rPr lang="en-GB" dirty="0" smtClean="0"/>
            </a:br>
            <a:endParaRPr lang="en-US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Think back to when something went wrong. Choose an occasion when you felt, despite the problem, that you had some excellent customer service.</a:t>
            </a:r>
          </a:p>
          <a:p>
            <a:r>
              <a:rPr lang="en-GB" dirty="0" smtClean="0"/>
              <a:t>Make a list of what it was that led you to that feeling – how did the other person or organisation behave?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makes good customer service?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2910" y="1643050"/>
            <a:ext cx="8229600" cy="4525963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You were able to speak to someone quickly</a:t>
            </a:r>
          </a:p>
          <a:p>
            <a:r>
              <a:rPr lang="en-GB" dirty="0" smtClean="0"/>
              <a:t>Your call was returned</a:t>
            </a:r>
          </a:p>
          <a:p>
            <a:r>
              <a:rPr lang="en-GB" dirty="0" smtClean="0"/>
              <a:t>When I explained the problem I knew I was understood because the problem was acknowledged by the other person</a:t>
            </a:r>
          </a:p>
          <a:p>
            <a:r>
              <a:rPr lang="en-GB" dirty="0" smtClean="0"/>
              <a:t>My complaint was treated as legitimate</a:t>
            </a:r>
          </a:p>
          <a:p>
            <a:r>
              <a:rPr lang="en-GB" dirty="0" smtClean="0"/>
              <a:t>The person spoke in a way that I understood</a:t>
            </a:r>
          </a:p>
          <a:p>
            <a:r>
              <a:rPr lang="en-GB" dirty="0" smtClean="0"/>
              <a:t>I was treated with respect</a:t>
            </a:r>
          </a:p>
          <a:p>
            <a:r>
              <a:rPr lang="en-GB" dirty="0" smtClean="0"/>
              <a:t>The person took responsibility for solving the problem</a:t>
            </a:r>
          </a:p>
          <a:p>
            <a:r>
              <a:rPr lang="en-GB" dirty="0" smtClean="0"/>
              <a:t>The apology was genuine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How many of these behaviours are evident where you work?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Enabling good customer service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is your area structured?</a:t>
            </a:r>
          </a:p>
          <a:p>
            <a:r>
              <a:rPr lang="en-GB" dirty="0" smtClean="0"/>
              <a:t>What are its values?/ mission statement?</a:t>
            </a:r>
          </a:p>
          <a:p>
            <a:r>
              <a:rPr lang="en-GB" dirty="0" smtClean="0"/>
              <a:t>What are its goals?</a:t>
            </a:r>
          </a:p>
          <a:p>
            <a:r>
              <a:rPr lang="en-GB" dirty="0" smtClean="0"/>
              <a:t>How do these impact on the customer relationship?</a:t>
            </a:r>
          </a:p>
          <a:p>
            <a:r>
              <a:rPr lang="en-GB" dirty="0" smtClean="0"/>
              <a:t>Draw up an action plan of steps you could take to improve the customer service delivery of your department or service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Action Plan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Are these responses that you’d want to make but are not able to do so?</a:t>
            </a:r>
          </a:p>
          <a:p>
            <a:r>
              <a:rPr lang="en-GB" dirty="0" smtClean="0"/>
              <a:t>Are you changing the things you can?</a:t>
            </a:r>
          </a:p>
          <a:p>
            <a:r>
              <a:rPr lang="en-GB" dirty="0" smtClean="0"/>
              <a:t>Can you accept and live with what you cannot change?</a:t>
            </a:r>
          </a:p>
          <a:p>
            <a:r>
              <a:rPr lang="en-GB" dirty="0" smtClean="0"/>
              <a:t>Do you know the difference?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of service levels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Response time to provide information on employees training record</a:t>
            </a:r>
          </a:p>
          <a:p>
            <a:r>
              <a:rPr lang="en-GB" dirty="0" smtClean="0"/>
              <a:t>Response times for information on collective information such as PDR completions</a:t>
            </a:r>
          </a:p>
          <a:p>
            <a:r>
              <a:rPr lang="en-GB" dirty="0" smtClean="0"/>
              <a:t>Time to fill a vacancy</a:t>
            </a:r>
          </a:p>
          <a:p>
            <a:r>
              <a:rPr lang="en-GB" dirty="0" smtClean="0"/>
              <a:t>Time to resolve a job grading query</a:t>
            </a:r>
          </a:p>
          <a:p>
            <a:r>
              <a:rPr lang="en-GB" dirty="0" smtClean="0"/>
              <a:t>Number of resolved disciplinary disputes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Measuring customer service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Some organisations have service level agreements</a:t>
            </a:r>
          </a:p>
          <a:p>
            <a:r>
              <a:rPr lang="en-GB" dirty="0" smtClean="0"/>
              <a:t>Setting some standards impresses other functions and motivates you to achieve them</a:t>
            </a:r>
          </a:p>
          <a:p>
            <a:r>
              <a:rPr lang="en-GB" dirty="0" smtClean="0"/>
              <a:t>How might you measure the level of service that you provide?</a:t>
            </a:r>
          </a:p>
          <a:p>
            <a:pPr lvl="1"/>
            <a:r>
              <a:rPr lang="en-GB" dirty="0" smtClean="0"/>
              <a:t>Make a list of appropriate measures and appropriate levels of service that you might provide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do you balance conflict between different customers?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Who has priority – prospective employees, current employees, senior managers, your manager?</a:t>
            </a:r>
          </a:p>
          <a:p>
            <a:r>
              <a:rPr lang="en-GB" dirty="0" smtClean="0"/>
              <a:t>The stakeholder concept is about other people or customers who are seen as having a stake in your department’s time.</a:t>
            </a:r>
          </a:p>
          <a:p>
            <a:r>
              <a:rPr lang="en-GB" dirty="0" smtClean="0"/>
              <a:t>It is necessary to mediate between the various people who make demands on our time</a:t>
            </a:r>
          </a:p>
          <a:p>
            <a:r>
              <a:rPr lang="en-GB" dirty="0" smtClean="0"/>
              <a:t>How can you balance the needs of different stakeholders?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Stake holder mapping (Johnson &amp; </a:t>
            </a:r>
            <a:r>
              <a:rPr lang="en-GB" dirty="0" err="1" smtClean="0"/>
              <a:t>Scholes</a:t>
            </a:r>
            <a:r>
              <a:rPr lang="en-GB" dirty="0" smtClean="0"/>
              <a:t>, 1997)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Not all stake holders are equal</a:t>
            </a:r>
          </a:p>
          <a:p>
            <a:r>
              <a:rPr lang="en-GB" dirty="0" smtClean="0"/>
              <a:t>Stakeholder mapping classifies stakeholders by the power they have over the organisation and the degree of interest they have in it</a:t>
            </a:r>
          </a:p>
          <a:p>
            <a:r>
              <a:rPr lang="en-GB" dirty="0" smtClean="0"/>
              <a:t>Stakeholders have to be actively managed. They can be crucial in mobilising support for the organisation, or if things go badly they can cripple it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9196"/>
          </a:xfrm>
        </p:spPr>
        <p:txBody>
          <a:bodyPr>
            <a:normAutofit fontScale="85000" lnSpcReduction="20000"/>
          </a:bodyPr>
          <a:lstStyle/>
          <a:p>
            <a:pPr algn="ctr">
              <a:buNone/>
            </a:pPr>
            <a:r>
              <a:rPr lang="en-GB" i="1" dirty="0" smtClean="0"/>
              <a:t>level of interest</a:t>
            </a:r>
          </a:p>
          <a:p>
            <a:pPr>
              <a:buNone/>
            </a:pPr>
            <a:r>
              <a:rPr lang="en-GB" dirty="0" smtClean="0"/>
              <a:t>                             Low			 high</a:t>
            </a:r>
          </a:p>
          <a:p>
            <a:pPr>
              <a:buNone/>
            </a:pPr>
            <a:r>
              <a:rPr lang="en-GB" dirty="0" smtClean="0"/>
              <a:t>      </a:t>
            </a:r>
          </a:p>
          <a:p>
            <a:pPr>
              <a:buNone/>
            </a:pPr>
            <a:r>
              <a:rPr lang="en-GB" dirty="0" smtClean="0"/>
              <a:t>      Low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i="1" dirty="0" smtClean="0"/>
              <a:t>Power</a:t>
            </a:r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      high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714480" y="2571745"/>
          <a:ext cx="5810248" cy="37862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71834"/>
                <a:gridCol w="2738414"/>
              </a:tblGrid>
              <a:tr h="2000264">
                <a:tc>
                  <a:txBody>
                    <a:bodyPr/>
                    <a:lstStyle/>
                    <a:p>
                      <a:r>
                        <a:rPr lang="en-GB" dirty="0" smtClean="0"/>
                        <a:t>A</a:t>
                      </a:r>
                    </a:p>
                    <a:p>
                      <a:endParaRPr lang="en-GB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smtClean="0"/>
                        <a:t>                 Don’t bother</a:t>
                      </a:r>
                    </a:p>
                    <a:p>
                      <a:endParaRPr lang="en-GB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</a:t>
                      </a:r>
                    </a:p>
                    <a:p>
                      <a:endParaRPr lang="en-GB" dirty="0" smtClean="0"/>
                    </a:p>
                    <a:p>
                      <a:r>
                        <a:rPr lang="en-GB" sz="1800" dirty="0" smtClean="0"/>
                        <a:t>               Inform</a:t>
                      </a:r>
                      <a:endParaRPr lang="en-GB" sz="1800" dirty="0"/>
                    </a:p>
                  </a:txBody>
                  <a:tcPr/>
                </a:tc>
              </a:tr>
              <a:tr h="1785950">
                <a:tc>
                  <a:txBody>
                    <a:bodyPr/>
                    <a:lstStyle/>
                    <a:p>
                      <a:r>
                        <a:rPr lang="en-GB" dirty="0" smtClean="0"/>
                        <a:t>C</a:t>
                      </a:r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                      Satisfy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</a:t>
                      </a:r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                Crucial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Continuous Professional Development (CPD)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“CPD is a process by which individuals take control of their own learning and development, by engaging in an on-going process of reflection and action” Megginson &amp; Whitaker (2003:5)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CIPD policy on CPD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Development should be continuous in the sense that the professional should always be actively seeking improved performance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Development should be owned and managed by the individual learner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CPD is a personal matter and the effective learner knows best what he or she needs to learn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Learning objectives should be clear and wherever possible should serve organisational or client needs as well as individual goals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Regular investment of time in learning should be seen as an essential part of professional life, not as an optional extra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of CPD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Every experience is an opportunity but this at first may not be appreciated. We need to give ourselves the chance to reflect and question and plan the future</a:t>
            </a:r>
          </a:p>
          <a:p>
            <a:r>
              <a:rPr lang="en-GB" dirty="0" smtClean="0"/>
              <a:t>Ensures we keep up to date with skills, knowledge and experience. It ensures we keep on learning and therefore more able to deliver effectively</a:t>
            </a:r>
          </a:p>
          <a:p>
            <a:r>
              <a:rPr lang="en-GB" dirty="0" smtClean="0"/>
              <a:t>Assists succession planning and staff retention</a:t>
            </a:r>
          </a:p>
          <a:p>
            <a:r>
              <a:rPr lang="en-GB" dirty="0" smtClean="0"/>
              <a:t>Promotes balance and quality of life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Transforming limitations to CPD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Address skills deficit </a:t>
            </a:r>
          </a:p>
          <a:p>
            <a:r>
              <a:rPr lang="en-GB" dirty="0" smtClean="0"/>
              <a:t>Choosing </a:t>
            </a:r>
            <a:r>
              <a:rPr lang="en-GB" dirty="0" smtClean="0"/>
              <a:t>your attitude</a:t>
            </a:r>
          </a:p>
          <a:p>
            <a:r>
              <a:rPr lang="en-GB" dirty="0" smtClean="0"/>
              <a:t>Putting </a:t>
            </a:r>
            <a:r>
              <a:rPr lang="en-GB" dirty="0" smtClean="0"/>
              <a:t>our priorities first</a:t>
            </a:r>
          </a:p>
          <a:p>
            <a:r>
              <a:rPr lang="en-GB" dirty="0" smtClean="0"/>
              <a:t>Preventing </a:t>
            </a:r>
            <a:r>
              <a:rPr lang="en-GB" dirty="0" smtClean="0"/>
              <a:t>procrastination</a:t>
            </a:r>
          </a:p>
          <a:p>
            <a:r>
              <a:rPr lang="en-GB" dirty="0" smtClean="0"/>
              <a:t>Succeeding </a:t>
            </a:r>
            <a:r>
              <a:rPr lang="en-GB" dirty="0" smtClean="0"/>
              <a:t>for self</a:t>
            </a:r>
          </a:p>
          <a:p>
            <a:r>
              <a:rPr lang="en-GB" dirty="0" smtClean="0"/>
              <a:t>Acknowledging </a:t>
            </a:r>
            <a:r>
              <a:rPr lang="en-GB" dirty="0" smtClean="0"/>
              <a:t>our responsibility</a:t>
            </a:r>
          </a:p>
          <a:p>
            <a:r>
              <a:rPr lang="en-GB" dirty="0" smtClean="0"/>
              <a:t>Living </a:t>
            </a:r>
            <a:r>
              <a:rPr lang="en-GB" dirty="0" smtClean="0"/>
              <a:t>in the present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Planning for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What do I do well in my present job?</a:t>
            </a:r>
          </a:p>
          <a:p>
            <a:r>
              <a:rPr lang="en-GB" dirty="0" smtClean="0"/>
              <a:t>What could I do better?</a:t>
            </a:r>
          </a:p>
          <a:p>
            <a:r>
              <a:rPr lang="en-GB" dirty="0" smtClean="0"/>
              <a:t>Where and in what roles do I see myself in the future?</a:t>
            </a:r>
          </a:p>
          <a:p>
            <a:r>
              <a:rPr lang="en-GB" dirty="0" smtClean="0"/>
              <a:t>What new skills and knowledge will I need?</a:t>
            </a:r>
          </a:p>
          <a:p>
            <a:r>
              <a:rPr lang="en-GB" dirty="0" smtClean="0"/>
              <a:t>What support might I need from colleagues</a:t>
            </a:r>
          </a:p>
          <a:p>
            <a:r>
              <a:rPr lang="en-GB" dirty="0" smtClean="0"/>
              <a:t>What constraints or problems do I see?</a:t>
            </a:r>
          </a:p>
          <a:p>
            <a:r>
              <a:rPr lang="en-GB" dirty="0" smtClean="0"/>
              <a:t>What resources are available to me?</a:t>
            </a:r>
          </a:p>
          <a:p>
            <a:r>
              <a:rPr lang="en-GB" dirty="0" smtClean="0"/>
              <a:t>What development methods should I use?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design of a meaningful personal development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Meaningful?</a:t>
            </a:r>
          </a:p>
          <a:p>
            <a:r>
              <a:rPr lang="en-GB" dirty="0" smtClean="0"/>
              <a:t>Achievable?</a:t>
            </a:r>
          </a:p>
          <a:p>
            <a:r>
              <a:rPr lang="en-GB" dirty="0" smtClean="0"/>
              <a:t>Time bound</a:t>
            </a:r>
          </a:p>
          <a:p>
            <a:r>
              <a:rPr lang="en-GB" dirty="0" smtClean="0"/>
              <a:t>Stretching development goals and objectives</a:t>
            </a:r>
          </a:p>
          <a:p>
            <a:r>
              <a:rPr lang="en-GB" dirty="0" smtClean="0"/>
              <a:t>Types of learning activity linked to own learning style preference</a:t>
            </a:r>
          </a:p>
          <a:p>
            <a:r>
              <a:rPr lang="en-GB" dirty="0" smtClean="0"/>
              <a:t>Evaluate options for self development and know advantages and disadvantages of each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Plan to meet your development needs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Work activities as a source of learning</a:t>
            </a:r>
          </a:p>
          <a:p>
            <a:r>
              <a:rPr lang="en-GB" dirty="0" smtClean="0"/>
              <a:t>Professional activities</a:t>
            </a:r>
          </a:p>
          <a:p>
            <a:r>
              <a:rPr lang="en-GB" dirty="0" smtClean="0"/>
              <a:t>Courses and conferences</a:t>
            </a:r>
          </a:p>
          <a:p>
            <a:r>
              <a:rPr lang="en-GB" dirty="0" smtClean="0"/>
              <a:t>Reading</a:t>
            </a:r>
          </a:p>
          <a:p>
            <a:r>
              <a:rPr lang="en-GB" dirty="0" smtClean="0"/>
              <a:t>Self directed and informal activities</a:t>
            </a:r>
          </a:p>
          <a:p>
            <a:r>
              <a:rPr lang="en-GB" dirty="0" smtClean="0"/>
              <a:t>Groups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Consider: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you will evaluate the learning?</a:t>
            </a:r>
          </a:p>
          <a:p>
            <a:r>
              <a:rPr lang="en-GB" dirty="0" smtClean="0"/>
              <a:t>How will you know when you have met the learning need?</a:t>
            </a:r>
          </a:p>
          <a:p>
            <a:r>
              <a:rPr lang="en-GB" dirty="0" smtClean="0"/>
              <a:t>What future learning may come out of meeting the initial learning need?</a:t>
            </a:r>
          </a:p>
          <a:p>
            <a:r>
              <a:rPr lang="en-GB" dirty="0" smtClean="0"/>
              <a:t>Plan-performance-review-plan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576</TotalTime>
  <Words>1312</Words>
  <Application>Microsoft Office PowerPoint</Application>
  <PresentationFormat>On-screen Show (4:3)</PresentationFormat>
  <Paragraphs>197</Paragraphs>
  <Slides>28</Slides>
  <Notes>27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Office Theme</vt:lpstr>
      <vt:lpstr>Developing Professional Practice</vt:lpstr>
      <vt:lpstr>HR as a business partner</vt:lpstr>
      <vt:lpstr>Business partnering</vt:lpstr>
      <vt:lpstr>Competencies of business partners</vt:lpstr>
      <vt:lpstr>What does it mean to be a professional?</vt:lpstr>
      <vt:lpstr> Codes of conduct</vt:lpstr>
      <vt:lpstr>Purpose of ethical codes (Lawton, 1998)</vt:lpstr>
      <vt:lpstr>4 concentric circles of HR professionalism</vt:lpstr>
      <vt:lpstr>The thinking performer</vt:lpstr>
      <vt:lpstr>CIPD HR Profession Map http://www.cipd.co.uk/cipd-hr-profession/hr-profession-map/ </vt:lpstr>
      <vt:lpstr>The customers and stakeholders for the HR professional</vt:lpstr>
      <vt:lpstr>What makes good customer service? </vt:lpstr>
      <vt:lpstr>What makes good customer service?</vt:lpstr>
      <vt:lpstr>Enabling good customer service</vt:lpstr>
      <vt:lpstr>Action Plan</vt:lpstr>
      <vt:lpstr>Examples of service levels</vt:lpstr>
      <vt:lpstr>Measuring customer service</vt:lpstr>
      <vt:lpstr>How do you balance conflict between different customers?</vt:lpstr>
      <vt:lpstr>Stake holder mapping (Johnson &amp; Scholes, 1997)</vt:lpstr>
      <vt:lpstr>Slide 20</vt:lpstr>
      <vt:lpstr>Continuous Professional Development (CPD)</vt:lpstr>
      <vt:lpstr>CIPD policy on CPD</vt:lpstr>
      <vt:lpstr>Benefits of CPD</vt:lpstr>
      <vt:lpstr>Transforming limitations to CPD</vt:lpstr>
      <vt:lpstr>Planning for development</vt:lpstr>
      <vt:lpstr>The design of a meaningful personal development plan</vt:lpstr>
      <vt:lpstr>Plan to meet your development needs</vt:lpstr>
      <vt:lpstr>Consider: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yourself as an effective L&amp;D practitioner</dc:title>
  <dc:creator>Maggie</dc:creator>
  <cp:lastModifiedBy>MI</cp:lastModifiedBy>
  <cp:revision>56</cp:revision>
  <dcterms:created xsi:type="dcterms:W3CDTF">2010-09-03T17:53:01Z</dcterms:created>
  <dcterms:modified xsi:type="dcterms:W3CDTF">2012-10-01T09:49:29Z</dcterms:modified>
</cp:coreProperties>
</file>