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5"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173" autoAdjust="0"/>
  </p:normalViewPr>
  <p:slideViewPr>
    <p:cSldViewPr snapToGrid="0">
      <p:cViewPr varScale="1">
        <p:scale>
          <a:sx n="55" d="100"/>
          <a:sy n="55" d="100"/>
        </p:scale>
        <p:origin x="1096"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86F93B-2DCD-4E0D-934E-B1A818750EF7}" type="datetimeFigureOut">
              <a:rPr lang="en-US" smtClean="0"/>
              <a:t>8/1/2022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873DA-3298-4E93-8869-1A53D0B8C539}" type="slidenum">
              <a:rPr lang="en-US" smtClean="0"/>
              <a:t>‹#›</a:t>
            </a:fld>
            <a:endParaRPr lang="en-US"/>
          </a:p>
        </p:txBody>
      </p:sp>
    </p:spTree>
    <p:extLst>
      <p:ext uri="{BB962C8B-B14F-4D97-AF65-F5344CB8AC3E}">
        <p14:creationId xmlns:p14="http://schemas.microsoft.com/office/powerpoint/2010/main" val="2685171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 must understand what my clients want and according to their demands, I must perform to gain a competitive advantage over other competitors. I must implement communication theories such as Shannon and Weaver's communication model to send messages to the receiver properly. Thus, I must understand the importance of sending a formal email to the requirements of formal verbal communication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Kornelakis</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and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Petrakaki</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9D2873DA-3298-4E93-8869-1A53D0B8C539}" type="slidenum">
              <a:rPr lang="en-US" smtClean="0"/>
              <a:t>3</a:t>
            </a:fld>
            <a:endParaRPr lang="en-US"/>
          </a:p>
        </p:txBody>
      </p:sp>
    </p:spTree>
    <p:extLst>
      <p:ext uri="{BB962C8B-B14F-4D97-AF65-F5344CB8AC3E}">
        <p14:creationId xmlns:p14="http://schemas.microsoft.com/office/powerpoint/2010/main" val="467377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Collaboration is important in this field and as I lack leadership qualities and I don't understand how to resolve a conflict I can face problems in the future. I must follow situational leadership Theory so that I can change my strategies depending on the changing situation. collaborating with others requires patience and confidence and as I lack confidence I want to work on this soft skill and improve it adequately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Osmani et al., 2019)</a:t>
            </a:r>
            <a:r>
              <a:rPr lang="en-GB" sz="1800" dirty="0">
                <a:effectLst/>
                <a:latin typeface="Times New Roman" panose="02020603050405020304" pitchFamily="18" charset="0"/>
                <a:ea typeface="Times New Roman" panose="02020603050405020304" pitchFamily="18" charset="0"/>
              </a:rPr>
              <a:t>. Following the Thomas and kill man conflict resolution model I must resolve conflict with other people in the same profession and collaborate with them to get better results.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9D2873DA-3298-4E93-8869-1A53D0B8C539}" type="slidenum">
              <a:rPr lang="en-US" smtClean="0"/>
              <a:t>4</a:t>
            </a:fld>
            <a:endParaRPr lang="en-US"/>
          </a:p>
        </p:txBody>
      </p:sp>
    </p:spTree>
    <p:extLst>
      <p:ext uri="{BB962C8B-B14F-4D97-AF65-F5344CB8AC3E}">
        <p14:creationId xmlns:p14="http://schemas.microsoft.com/office/powerpoint/2010/main" val="115938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 aspire to be an entrepreneur in the future and want to have in-depth knowledge about different beauty products and how they can be more effective on different skin types. In order to do so, I must gain knowledge about makeup, and beauty products as well as create looks according to the client's demand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Cotronei</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-Baird, 2020)</a:t>
            </a:r>
            <a:r>
              <a:rPr lang="en-GB" sz="1800" dirty="0">
                <a:effectLst/>
                <a:latin typeface="Times New Roman" panose="02020603050405020304" pitchFamily="18" charset="0"/>
                <a:ea typeface="Times New Roman" panose="02020603050405020304" pitchFamily="18" charset="0"/>
              </a:rPr>
              <a:t>. After graduating I want to work at a makeup and beauty company that produces organic and natural beauty products such as Evolve Beauty and Awake organics. After gaining experience I will form my own company and become a successful makeup artist and beauty practitioner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Laguna-Sánchez, 2020)</a:t>
            </a:r>
            <a:r>
              <a:rPr lang="en-GB"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9D2873DA-3298-4E93-8869-1A53D0B8C539}" type="slidenum">
              <a:rPr lang="en-US" smtClean="0"/>
              <a:t>5</a:t>
            </a:fld>
            <a:endParaRPr lang="en-US"/>
          </a:p>
        </p:txBody>
      </p:sp>
    </p:spTree>
    <p:extLst>
      <p:ext uri="{BB962C8B-B14F-4D97-AF65-F5344CB8AC3E}">
        <p14:creationId xmlns:p14="http://schemas.microsoft.com/office/powerpoint/2010/main" val="2123149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importance of taking help from a good time management tool is essential. Time management tools like Google Keep, Pomodoro and to-do list apps help to manage time in a better way. incorporating this application will guide me through difficult times and I can create a timetable and maintain adequate deadlines to finish specific tasks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Fahimirad</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et al., 2019)</a:t>
            </a:r>
            <a:r>
              <a:rPr lang="en-GB" sz="1800" dirty="0">
                <a:effectLst/>
                <a:latin typeface="Times New Roman" panose="02020603050405020304" pitchFamily="18" charset="0"/>
                <a:ea typeface="Times New Roman" panose="02020603050405020304" pitchFamily="18" charset="0"/>
              </a:rPr>
              <a:t>. Apart from this, I will also concentrate on finishing the task which is more important than others. These applications also help to reduce distraction and enhance the confidence level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Suleman, 2018)</a:t>
            </a:r>
            <a:r>
              <a:rPr lang="en-GB" sz="1800" dirty="0">
                <a:effectLst/>
                <a:latin typeface="Times New Roman" panose="02020603050405020304" pitchFamily="18" charset="0"/>
                <a:ea typeface="Times New Roman" panose="02020603050405020304" pitchFamily="18" charset="0"/>
              </a:rPr>
              <a: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9D2873DA-3298-4E93-8869-1A53D0B8C539}" type="slidenum">
              <a:rPr lang="en-US" smtClean="0"/>
              <a:t>7</a:t>
            </a:fld>
            <a:endParaRPr lang="en-US"/>
          </a:p>
        </p:txBody>
      </p:sp>
    </p:spTree>
    <p:extLst>
      <p:ext uri="{BB962C8B-B14F-4D97-AF65-F5344CB8AC3E}">
        <p14:creationId xmlns:p14="http://schemas.microsoft.com/office/powerpoint/2010/main" val="4140512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7684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419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8/1/2022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99559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8/1/2022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7534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8/1/2022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4965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8/1/2022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4738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8/1/2022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63457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8/1/2022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3972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8/1/2022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5244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5740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12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8/1/2022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7306018"/>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US"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Employability and Academic Skills</a:t>
            </a:r>
          </a:p>
        </p:txBody>
      </p:sp>
    </p:spTree>
    <p:extLst>
      <p:ext uri="{BB962C8B-B14F-4D97-AF65-F5344CB8AC3E}">
        <p14:creationId xmlns:p14="http://schemas.microsoft.com/office/powerpoint/2010/main" val="3034944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1BAAB-A424-57AE-2476-5737B542B655}"/>
              </a:ext>
            </a:extLst>
          </p:cNvPr>
          <p:cNvSpPr>
            <a:spLocks noGrp="1"/>
          </p:cNvSpPr>
          <p:nvPr>
            <p:ph type="title"/>
          </p:nvPr>
        </p:nvSpPr>
        <p:spPr/>
        <p:txBody>
          <a:bodyPr>
            <a:normAutofit/>
          </a:bodyP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a:t>
            </a:r>
            <a:endPar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3C21D30-FB8B-E5FE-5F33-554FC83DC23D}"/>
              </a:ext>
            </a:extLst>
          </p:cNvPr>
          <p:cNvSpPr>
            <a:spLocks noGrp="1"/>
          </p:cNvSpPr>
          <p:nvPr>
            <p:ph idx="1"/>
          </p:nvPr>
        </p:nvSpPr>
        <p:spPr/>
        <p:txBody>
          <a:bodyPr/>
          <a:lstStyle/>
          <a:p>
            <a:pPr algn="just"/>
            <a:r>
              <a:rPr lang="en-GB" sz="1800" dirty="0">
                <a:effectLst/>
                <a:latin typeface="Times New Roman" panose="02020603050405020304" pitchFamily="18" charset="0"/>
                <a:ea typeface="Times New Roman" panose="02020603050405020304" pitchFamily="18" charset="0"/>
              </a:rPr>
              <a:t>Education and experience make a person eligible and qualified to apply for different jobs. employability on the other hand is some skills that are required in this current business scenario in order to be successful in those job roles. In this presentation, there will be a discussion on the employability skills that I have and that I do not have and want to achieve to stay relevant in the field I want to work in. Apart from this SWOT analysis personal development plan and time management tools will also be discussed along with the importance of employability skills. </a:t>
            </a:r>
            <a:endParaRPr lang="en-IN" sz="18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67246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3999C-B1F9-105F-1A7B-83084A065DC5}"/>
              </a:ext>
            </a:extLst>
          </p:cNvPr>
          <p:cNvSpPr>
            <a:spLocks noGrp="1"/>
          </p:cNvSpPr>
          <p:nvPr>
            <p:ph type="title"/>
          </p:nvPr>
        </p:nvSpPr>
        <p:spPr/>
        <p:txBody>
          <a:bodyPr>
            <a:normAutofit/>
          </a:bodyPr>
          <a:lstStyle/>
          <a:p>
            <a:pPr algn="ctr"/>
            <a:r>
              <a:rPr lang="en-GB" sz="28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Skills I already have</a:t>
            </a:r>
            <a:endParaRPr lang="en-IN" sz="4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80DB5A-F78A-FF2D-C8C0-4F96230A7857}"/>
              </a:ext>
            </a:extLst>
          </p:cNvPr>
          <p:cNvSpPr>
            <a:spLocks noGrp="1"/>
          </p:cNvSpPr>
          <p:nvPr>
            <p:ph idx="1"/>
          </p:nvPr>
        </p:nvSpPr>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 want to work as a makeup artist at a reputed beauty salon in the United Kingdom and for that, I require some employability skills.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my opinion, I have communication skills, time management skills and quick decision-making skills and these are my strengths.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As a professional makeup artist, I must understand what my clients want from me and I must self-motivate myself to perform better.</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916827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2491C-E7E3-9466-7733-461AA8ABC8B9}"/>
              </a:ext>
            </a:extLst>
          </p:cNvPr>
          <p:cNvSpPr>
            <a:spLocks noGrp="1"/>
          </p:cNvSpPr>
          <p:nvPr>
            <p:ph type="title"/>
          </p:nvPr>
        </p:nvSpPr>
        <p:spPr/>
        <p:txBody>
          <a:bodyPr>
            <a:normAutofit/>
          </a:bodyPr>
          <a:lstStyle/>
          <a:p>
            <a:pPr algn="ctr"/>
            <a:r>
              <a:rPr lang="en-GB" sz="28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Skills I want to develop</a:t>
            </a:r>
            <a:endParaRPr lang="en-IN" sz="4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6D1B78EF-BE36-384B-7A76-4AE41E570E92}"/>
              </a:ext>
            </a:extLst>
          </p:cNvPr>
          <p:cNvSpPr>
            <a:spLocks noGrp="1"/>
          </p:cNvSpPr>
          <p:nvPr>
            <p:ph idx="1"/>
          </p:nvPr>
        </p:nvSpPr>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 lack leadership qualities and to gain a competitive advantage in the fierce market I must enhance these skills.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Sometimes I lose confidence and get very nervous in a tough situations and I must overcome this problem to perform better.</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Improving conflict resolution skills is another trait so that I can collaborate with different fashion brands to stay relevant in this field.</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723670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3B0E5-E17E-3A35-EC9F-9ECBF59B4A32}"/>
              </a:ext>
            </a:extLst>
          </p:cNvPr>
          <p:cNvSpPr>
            <a:spLocks noGrp="1"/>
          </p:cNvSpPr>
          <p:nvPr>
            <p:ph type="title"/>
          </p:nvPr>
        </p:nvSpPr>
        <p:spPr/>
        <p:txBody>
          <a:bodyPr>
            <a:normAutofit fontScale="90000"/>
          </a:bodyPr>
          <a:lstStyle/>
          <a:p>
            <a:pPr algn="ctr"/>
            <a:r>
              <a:rPr lang="en-GB" sz="28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Understanding the requirement of my field</a:t>
            </a:r>
            <a:br>
              <a:rPr lang="en-IN" sz="28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br>
            <a:endParaRPr lang="en-IN" sz="4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E998FE7-A064-5BF3-C571-613522785F75}"/>
              </a:ext>
            </a:extLst>
          </p:cNvPr>
          <p:cNvSpPr>
            <a:spLocks noGrp="1"/>
          </p:cNvSpPr>
          <p:nvPr>
            <p:ph idx="1"/>
          </p:nvPr>
        </p:nvSpPr>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Makeup artists are considered beauty practitioners and the primary duty of a makeup artist is to enhance a person's aesthetic through makeup.</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 want to create a personalised look for my client so that they can appreciate my work and through client recommendations, I can gain clients to expand my business.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the future, I want to expand my client base and I also want to work on the movie set with actors and actresses.</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854442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22424-95C4-CC71-CD18-3BB06C7927F2}"/>
              </a:ext>
            </a:extLst>
          </p:cNvPr>
          <p:cNvSpPr>
            <a:spLocks noGrp="1"/>
          </p:cNvSpPr>
          <p:nvPr>
            <p:ph type="title"/>
          </p:nvPr>
        </p:nvSpPr>
        <p:spPr/>
        <p:txBody>
          <a:bodyPr>
            <a:normAutofit/>
          </a:bodyPr>
          <a:lstStyle/>
          <a:p>
            <a:pPr algn="ctr"/>
            <a:r>
              <a:rPr lang="en-GB" sz="28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SWOT analysis</a:t>
            </a:r>
            <a:endParaRPr lang="en-IN" sz="4400" dirty="0">
              <a:effectLst>
                <a:outerShdw blurRad="38100" dist="38100" dir="2700000" algn="tl">
                  <a:srgbClr val="000000">
                    <a:alpha val="43137"/>
                  </a:srgbClr>
                </a:outerShdw>
              </a:effectLst>
            </a:endParaRPr>
          </a:p>
        </p:txBody>
      </p:sp>
      <p:graphicFrame>
        <p:nvGraphicFramePr>
          <p:cNvPr id="4" name="Table 3">
            <a:extLst>
              <a:ext uri="{FF2B5EF4-FFF2-40B4-BE49-F238E27FC236}">
                <a16:creationId xmlns:a16="http://schemas.microsoft.com/office/drawing/2014/main" id="{C3BA1D8C-2148-E8D2-0619-9F60F3526D69}"/>
              </a:ext>
            </a:extLst>
          </p:cNvPr>
          <p:cNvGraphicFramePr>
            <a:graphicFrameLocks noGrp="1"/>
          </p:cNvGraphicFramePr>
          <p:nvPr>
            <p:extLst>
              <p:ext uri="{D42A27DB-BD31-4B8C-83A1-F6EECF244321}">
                <p14:modId xmlns:p14="http://schemas.microsoft.com/office/powerpoint/2010/main" val="658069886"/>
              </p:ext>
            </p:extLst>
          </p:nvPr>
        </p:nvGraphicFramePr>
        <p:xfrm>
          <a:off x="706056" y="2257062"/>
          <a:ext cx="10348798" cy="3534654"/>
        </p:xfrm>
        <a:graphic>
          <a:graphicData uri="http://schemas.openxmlformats.org/drawingml/2006/table">
            <a:tbl>
              <a:tblPr>
                <a:tableStyleId>{5C22544A-7EE6-4342-B048-85BDC9FD1C3A}</a:tableStyleId>
              </a:tblPr>
              <a:tblGrid>
                <a:gridCol w="5129141">
                  <a:extLst>
                    <a:ext uri="{9D8B030D-6E8A-4147-A177-3AD203B41FA5}">
                      <a16:colId xmlns:a16="http://schemas.microsoft.com/office/drawing/2014/main" val="3514084643"/>
                    </a:ext>
                  </a:extLst>
                </a:gridCol>
                <a:gridCol w="5219657">
                  <a:extLst>
                    <a:ext uri="{9D8B030D-6E8A-4147-A177-3AD203B41FA5}">
                      <a16:colId xmlns:a16="http://schemas.microsoft.com/office/drawing/2014/main" val="2138003555"/>
                    </a:ext>
                  </a:extLst>
                </a:gridCol>
              </a:tblGrid>
              <a:tr h="290654">
                <a:tc>
                  <a:txBody>
                    <a:bodyPr/>
                    <a:lstStyle/>
                    <a:p>
                      <a:pPr algn="ctr">
                        <a:lnSpc>
                          <a:spcPct val="150000"/>
                        </a:lnSpc>
                      </a:pPr>
                      <a:r>
                        <a:rPr lang="en-GB" sz="1200" b="1">
                          <a:effectLst/>
                          <a:latin typeface="Times New Roman" panose="02020603050405020304" pitchFamily="18" charset="0"/>
                          <a:cs typeface="Times New Roman" panose="02020603050405020304" pitchFamily="18" charset="0"/>
                        </a:rPr>
                        <a:t>Strengths</a:t>
                      </a:r>
                      <a:endParaRPr lang="en-IN" sz="1200" b="1">
                        <a:effectLst/>
                        <a:latin typeface="Times New Roman" panose="02020603050405020304" pitchFamily="18" charset="0"/>
                        <a:ea typeface="Arial" panose="020B0604020202020204" pitchFamily="34" charset="0"/>
                        <a:cs typeface="Times New Roman" panose="02020603050405020304" pitchFamily="18" charset="0"/>
                      </a:endParaRPr>
                    </a:p>
                  </a:txBody>
                  <a:tcPr marL="27189" marR="27189" marT="27189" marB="27189"/>
                </a:tc>
                <a:tc>
                  <a:txBody>
                    <a:bodyPr/>
                    <a:lstStyle/>
                    <a:p>
                      <a:pPr algn="ctr">
                        <a:lnSpc>
                          <a:spcPct val="150000"/>
                        </a:lnSpc>
                      </a:pPr>
                      <a:r>
                        <a:rPr lang="en-GB" sz="1200" b="1" dirty="0">
                          <a:effectLst/>
                          <a:latin typeface="Times New Roman" panose="02020603050405020304" pitchFamily="18" charset="0"/>
                          <a:cs typeface="Times New Roman" panose="02020603050405020304" pitchFamily="18" charset="0"/>
                        </a:rPr>
                        <a:t>Weaknesses</a:t>
                      </a:r>
                      <a:endParaRPr lang="en-IN" sz="12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27189" marR="27189" marT="27189" marB="27189"/>
                </a:tc>
                <a:extLst>
                  <a:ext uri="{0D108BD9-81ED-4DB2-BD59-A6C34878D82A}">
                    <a16:rowId xmlns:a16="http://schemas.microsoft.com/office/drawing/2014/main" val="2837670814"/>
                  </a:ext>
                </a:extLst>
              </a:tr>
              <a:tr h="1614019">
                <a:tc>
                  <a:txBody>
                    <a:bodyPr/>
                    <a:lstStyle/>
                    <a:p>
                      <a:pPr marL="342900" lvl="0" indent="-342900" algn="just">
                        <a:lnSpc>
                          <a:spcPct val="150000"/>
                        </a:lnSpc>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In my opinion, my strength is my communication skills, my time management skills and critical thinking ability.</a:t>
                      </a:r>
                      <a:endParaRPr lang="en-IN" sz="105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 I am empathetic and listen intently to the person I am interacting with.</a:t>
                      </a:r>
                      <a:endParaRPr lang="en-IN" sz="105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In the field of makeup professionals, I believe I will be successful as I want to enhance these qualities of mine. </a:t>
                      </a:r>
                      <a:endParaRPr lang="en-IN" sz="105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27189" marR="27189" marT="27189" marB="27189"/>
                </a:tc>
                <a:tc>
                  <a:txBody>
                    <a:bodyPr/>
                    <a:lstStyle/>
                    <a:p>
                      <a:pPr marL="342900" lvl="0" indent="-342900" algn="just">
                        <a:lnSpc>
                          <a:spcPct val="150000"/>
                        </a:lnSpc>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As I am still a student, I lack adequate experience as a makeup professional.</a:t>
                      </a:r>
                      <a:endParaRPr lang="en-IN" sz="105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Apart from this, my lack of understanding of leadership quality and problem-solving skills can become a bigger weakness in the future.</a:t>
                      </a:r>
                      <a:endParaRPr lang="en-IN" sz="105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As I aspire to be an entrepreneur Lack of skills can create a challenging situation.</a:t>
                      </a:r>
                      <a:endParaRPr lang="en-IN" sz="105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27189" marR="27189" marT="27189" marB="27189"/>
                </a:tc>
                <a:extLst>
                  <a:ext uri="{0D108BD9-81ED-4DB2-BD59-A6C34878D82A}">
                    <a16:rowId xmlns:a16="http://schemas.microsoft.com/office/drawing/2014/main" val="454866294"/>
                  </a:ext>
                </a:extLst>
              </a:tr>
              <a:tr h="290654">
                <a:tc>
                  <a:txBody>
                    <a:bodyPr/>
                    <a:lstStyle/>
                    <a:p>
                      <a:pPr algn="ctr">
                        <a:lnSpc>
                          <a:spcPct val="150000"/>
                        </a:lnSpc>
                      </a:pPr>
                      <a:r>
                        <a:rPr lang="en-GB" sz="1200" b="1">
                          <a:effectLst/>
                          <a:latin typeface="Times New Roman" panose="02020603050405020304" pitchFamily="18" charset="0"/>
                          <a:cs typeface="Times New Roman" panose="02020603050405020304" pitchFamily="18" charset="0"/>
                        </a:rPr>
                        <a:t>Opportunities</a:t>
                      </a:r>
                      <a:endParaRPr lang="en-IN" sz="1200" b="1">
                        <a:effectLst/>
                        <a:latin typeface="Times New Roman" panose="02020603050405020304" pitchFamily="18" charset="0"/>
                        <a:ea typeface="Arial" panose="020B0604020202020204" pitchFamily="34" charset="0"/>
                        <a:cs typeface="Times New Roman" panose="02020603050405020304" pitchFamily="18" charset="0"/>
                      </a:endParaRPr>
                    </a:p>
                  </a:txBody>
                  <a:tcPr marL="27189" marR="27189" marT="27189" marB="27189"/>
                </a:tc>
                <a:tc>
                  <a:txBody>
                    <a:bodyPr/>
                    <a:lstStyle/>
                    <a:p>
                      <a:pPr algn="ctr">
                        <a:lnSpc>
                          <a:spcPct val="150000"/>
                        </a:lnSpc>
                      </a:pPr>
                      <a:r>
                        <a:rPr lang="en-GB" sz="1200" b="1" dirty="0">
                          <a:effectLst/>
                          <a:latin typeface="Times New Roman" panose="02020603050405020304" pitchFamily="18" charset="0"/>
                          <a:cs typeface="Times New Roman" panose="02020603050405020304" pitchFamily="18" charset="0"/>
                        </a:rPr>
                        <a:t>Threats</a:t>
                      </a:r>
                      <a:endParaRPr lang="en-IN" sz="12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27189" marR="27189" marT="27189" marB="27189"/>
                </a:tc>
                <a:extLst>
                  <a:ext uri="{0D108BD9-81ED-4DB2-BD59-A6C34878D82A}">
                    <a16:rowId xmlns:a16="http://schemas.microsoft.com/office/drawing/2014/main" val="3054187716"/>
                  </a:ext>
                </a:extLst>
              </a:tr>
              <a:tr h="1329025">
                <a:tc>
                  <a:txBody>
                    <a:bodyPr/>
                    <a:lstStyle/>
                    <a:p>
                      <a:pPr marL="342900" lvl="0" indent="-342900" algn="just">
                        <a:lnSpc>
                          <a:spcPct val="150000"/>
                        </a:lnSpc>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The UK service industry is one of the affluent industries and I want to work in a prominent service industry.</a:t>
                      </a:r>
                      <a:endParaRPr lang="en-IN" sz="105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The financial service sector helps aspiring entrepreneur and provide them with monetary support. </a:t>
                      </a:r>
                      <a:endParaRPr lang="en-IN" sz="105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27189" marR="27189" marT="27189" marB="27189"/>
                </a:tc>
                <a:tc>
                  <a:txBody>
                    <a:bodyPr/>
                    <a:lstStyle/>
                    <a:p>
                      <a:pPr marL="342900" lvl="0" indent="-342900" algn="just">
                        <a:lnSpc>
                          <a:spcPct val="150000"/>
                        </a:lnSpc>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The economic downturn due to the covid-19 pandemic and Brexit is one of the biggest threats.</a:t>
                      </a:r>
                      <a:endParaRPr lang="en-IN" sz="105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My lack of experience can be a challenge to seek a job in the labour market.</a:t>
                      </a:r>
                      <a:endParaRPr lang="en-IN" sz="105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27189" marR="27189" marT="27189" marB="27189"/>
                </a:tc>
                <a:extLst>
                  <a:ext uri="{0D108BD9-81ED-4DB2-BD59-A6C34878D82A}">
                    <a16:rowId xmlns:a16="http://schemas.microsoft.com/office/drawing/2014/main" val="4279256259"/>
                  </a:ext>
                </a:extLst>
              </a:tr>
            </a:tbl>
          </a:graphicData>
        </a:graphic>
      </p:graphicFrame>
    </p:spTree>
    <p:extLst>
      <p:ext uri="{BB962C8B-B14F-4D97-AF65-F5344CB8AC3E}">
        <p14:creationId xmlns:p14="http://schemas.microsoft.com/office/powerpoint/2010/main" val="4160542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CC869-A298-43F8-748F-95722D5297BC}"/>
              </a:ext>
            </a:extLst>
          </p:cNvPr>
          <p:cNvSpPr>
            <a:spLocks noGrp="1"/>
          </p:cNvSpPr>
          <p:nvPr>
            <p:ph type="title"/>
          </p:nvPr>
        </p:nvSpPr>
        <p:spPr/>
        <p:txBody>
          <a:bodyPr/>
          <a:lstStyle/>
          <a:p>
            <a:pPr algn="ctr"/>
            <a:r>
              <a:rPr lang="en-GB" sz="28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Time management tools</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4A0223A6-4EF1-A07D-E192-B3B940D51B73}"/>
              </a:ext>
            </a:extLst>
          </p:cNvPr>
          <p:cNvSpPr>
            <a:spLocks noGrp="1"/>
          </p:cNvSpPr>
          <p:nvPr>
            <p:ph idx="1"/>
          </p:nvPr>
        </p:nvSpPr>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Google Keep</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Pomodoro</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Evernote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To-do list app</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114704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8D6C1-3EFB-3E93-4A93-C5A218DE7872}"/>
              </a:ext>
            </a:extLst>
          </p:cNvPr>
          <p:cNvSpPr>
            <a:spLocks noGrp="1"/>
          </p:cNvSpPr>
          <p:nvPr>
            <p:ph type="title"/>
          </p:nvPr>
        </p:nvSpPr>
        <p:spPr/>
        <p:txBody>
          <a:bodyPr>
            <a:normAutofit/>
          </a:bodyP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Personal Development Plan </a:t>
            </a:r>
            <a:endPar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DA820D0B-F4B7-C89B-71AA-A4A46B5383F7}"/>
              </a:ext>
            </a:extLst>
          </p:cNvPr>
          <p:cNvGraphicFramePr>
            <a:graphicFrameLocks noGrp="1"/>
          </p:cNvGraphicFramePr>
          <p:nvPr>
            <p:ph idx="1"/>
            <p:extLst>
              <p:ext uri="{D42A27DB-BD31-4B8C-83A1-F6EECF244321}">
                <p14:modId xmlns:p14="http://schemas.microsoft.com/office/powerpoint/2010/main" val="2515773116"/>
              </p:ext>
            </p:extLst>
          </p:nvPr>
        </p:nvGraphicFramePr>
        <p:xfrm>
          <a:off x="1451579" y="2152890"/>
          <a:ext cx="9603275" cy="3221146"/>
        </p:xfrm>
        <a:graphic>
          <a:graphicData uri="http://schemas.openxmlformats.org/drawingml/2006/table">
            <a:tbl>
              <a:tblPr>
                <a:tableStyleId>{5C22544A-7EE6-4342-B048-85BDC9FD1C3A}</a:tableStyleId>
              </a:tblPr>
              <a:tblGrid>
                <a:gridCol w="1920655">
                  <a:extLst>
                    <a:ext uri="{9D8B030D-6E8A-4147-A177-3AD203B41FA5}">
                      <a16:colId xmlns:a16="http://schemas.microsoft.com/office/drawing/2014/main" val="3323032714"/>
                    </a:ext>
                  </a:extLst>
                </a:gridCol>
                <a:gridCol w="1920655">
                  <a:extLst>
                    <a:ext uri="{9D8B030D-6E8A-4147-A177-3AD203B41FA5}">
                      <a16:colId xmlns:a16="http://schemas.microsoft.com/office/drawing/2014/main" val="3686801353"/>
                    </a:ext>
                  </a:extLst>
                </a:gridCol>
                <a:gridCol w="1920655">
                  <a:extLst>
                    <a:ext uri="{9D8B030D-6E8A-4147-A177-3AD203B41FA5}">
                      <a16:colId xmlns:a16="http://schemas.microsoft.com/office/drawing/2014/main" val="905649806"/>
                    </a:ext>
                  </a:extLst>
                </a:gridCol>
                <a:gridCol w="1920655">
                  <a:extLst>
                    <a:ext uri="{9D8B030D-6E8A-4147-A177-3AD203B41FA5}">
                      <a16:colId xmlns:a16="http://schemas.microsoft.com/office/drawing/2014/main" val="2321718311"/>
                    </a:ext>
                  </a:extLst>
                </a:gridCol>
                <a:gridCol w="1920655">
                  <a:extLst>
                    <a:ext uri="{9D8B030D-6E8A-4147-A177-3AD203B41FA5}">
                      <a16:colId xmlns:a16="http://schemas.microsoft.com/office/drawing/2014/main" val="267938115"/>
                    </a:ext>
                  </a:extLst>
                </a:gridCol>
              </a:tblGrid>
              <a:tr h="451283">
                <a:tc>
                  <a:txBody>
                    <a:bodyPr/>
                    <a:lstStyle/>
                    <a:p>
                      <a:pPr algn="just">
                        <a:lnSpc>
                          <a:spcPct val="150000"/>
                        </a:lnSpc>
                      </a:pPr>
                      <a:r>
                        <a:rPr lang="en-GB" sz="1800" b="1" dirty="0">
                          <a:effectLst/>
                          <a:latin typeface="Times New Roman" panose="02020603050405020304" pitchFamily="18" charset="0"/>
                          <a:cs typeface="Times New Roman" panose="02020603050405020304" pitchFamily="18" charset="0"/>
                        </a:rPr>
                        <a:t>Specific</a:t>
                      </a:r>
                      <a:endParaRPr lang="en-IN"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860" marR="47860" marT="47860" marB="47860"/>
                </a:tc>
                <a:tc>
                  <a:txBody>
                    <a:bodyPr/>
                    <a:lstStyle/>
                    <a:p>
                      <a:pPr algn="just">
                        <a:lnSpc>
                          <a:spcPct val="150000"/>
                        </a:lnSpc>
                      </a:pPr>
                      <a:r>
                        <a:rPr lang="en-GB" sz="1800" b="1" dirty="0">
                          <a:effectLst/>
                          <a:latin typeface="Times New Roman" panose="02020603050405020304" pitchFamily="18" charset="0"/>
                          <a:cs typeface="Times New Roman" panose="02020603050405020304" pitchFamily="18" charset="0"/>
                        </a:rPr>
                        <a:t>Measurable</a:t>
                      </a:r>
                      <a:endParaRPr lang="en-IN"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860" marR="47860" marT="47860" marB="47860"/>
                </a:tc>
                <a:tc>
                  <a:txBody>
                    <a:bodyPr/>
                    <a:lstStyle/>
                    <a:p>
                      <a:pPr algn="just">
                        <a:lnSpc>
                          <a:spcPct val="150000"/>
                        </a:lnSpc>
                      </a:pPr>
                      <a:r>
                        <a:rPr lang="en-GB" sz="1800" b="1" dirty="0">
                          <a:effectLst/>
                          <a:latin typeface="Times New Roman" panose="02020603050405020304" pitchFamily="18" charset="0"/>
                          <a:cs typeface="Times New Roman" panose="02020603050405020304" pitchFamily="18" charset="0"/>
                        </a:rPr>
                        <a:t>Achievable</a:t>
                      </a:r>
                      <a:endParaRPr lang="en-IN"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860" marR="47860" marT="47860" marB="47860"/>
                </a:tc>
                <a:tc>
                  <a:txBody>
                    <a:bodyPr/>
                    <a:lstStyle/>
                    <a:p>
                      <a:pPr algn="just">
                        <a:lnSpc>
                          <a:spcPct val="150000"/>
                        </a:lnSpc>
                      </a:pPr>
                      <a:r>
                        <a:rPr lang="en-GB" sz="1800" b="1" dirty="0">
                          <a:effectLst/>
                          <a:latin typeface="Times New Roman" panose="02020603050405020304" pitchFamily="18" charset="0"/>
                          <a:cs typeface="Times New Roman" panose="02020603050405020304" pitchFamily="18" charset="0"/>
                        </a:rPr>
                        <a:t>Relevant</a:t>
                      </a:r>
                      <a:endParaRPr lang="en-IN"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860" marR="47860" marT="47860" marB="47860"/>
                </a:tc>
                <a:tc>
                  <a:txBody>
                    <a:bodyPr/>
                    <a:lstStyle/>
                    <a:p>
                      <a:pPr algn="just">
                        <a:lnSpc>
                          <a:spcPct val="150000"/>
                        </a:lnSpc>
                      </a:pPr>
                      <a:r>
                        <a:rPr lang="en-GB" sz="1800" b="1" dirty="0">
                          <a:effectLst/>
                          <a:latin typeface="Times New Roman" panose="02020603050405020304" pitchFamily="18" charset="0"/>
                          <a:cs typeface="Times New Roman" panose="02020603050405020304" pitchFamily="18" charset="0"/>
                        </a:rPr>
                        <a:t>Time-bound</a:t>
                      </a:r>
                      <a:endParaRPr lang="en-IN"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860" marR="47860" marT="47860" marB="47860"/>
                </a:tc>
                <a:extLst>
                  <a:ext uri="{0D108BD9-81ED-4DB2-BD59-A6C34878D82A}">
                    <a16:rowId xmlns:a16="http://schemas.microsoft.com/office/drawing/2014/main" val="395849699"/>
                  </a:ext>
                </a:extLst>
              </a:tr>
              <a:tr h="2763222">
                <a:tc>
                  <a:txBody>
                    <a:bodyPr/>
                    <a:lstStyle/>
                    <a:p>
                      <a:pPr algn="just">
                        <a:lnSpc>
                          <a:spcPct val="150000"/>
                        </a:lnSpc>
                      </a:pPr>
                      <a:r>
                        <a:rPr lang="en-GB" sz="1800">
                          <a:effectLst/>
                          <a:latin typeface="Times New Roman" panose="02020603050405020304" pitchFamily="18" charset="0"/>
                          <a:cs typeface="Times New Roman" panose="02020603050405020304" pitchFamily="18" charset="0"/>
                        </a:rPr>
                        <a:t>Leadership skills</a:t>
                      </a:r>
                      <a:endParaRPr lang="en-IN" sz="1600">
                        <a:effectLst/>
                        <a:latin typeface="Times New Roman" panose="02020603050405020304" pitchFamily="18" charset="0"/>
                        <a:ea typeface="Arial" panose="020B0604020202020204" pitchFamily="34" charset="0"/>
                        <a:cs typeface="Times New Roman" panose="02020603050405020304" pitchFamily="18" charset="0"/>
                      </a:endParaRPr>
                    </a:p>
                  </a:txBody>
                  <a:tcPr marL="47860" marR="47860" marT="47860" marB="47860"/>
                </a:tc>
                <a:tc>
                  <a:txBody>
                    <a:bodyPr/>
                    <a:lstStyle/>
                    <a:p>
                      <a:pPr algn="just">
                        <a:lnSpc>
                          <a:spcPct val="150000"/>
                        </a:lnSpc>
                      </a:pPr>
                      <a:r>
                        <a:rPr lang="en-GB" sz="1800" dirty="0">
                          <a:effectLst/>
                          <a:latin typeface="Times New Roman" panose="02020603050405020304" pitchFamily="18" charset="0"/>
                          <a:cs typeface="Times New Roman" panose="02020603050405020304" pitchFamily="18" charset="0"/>
                        </a:rPr>
                        <a:t>I can improve my leadership skills by understanding the importance of empathy and conflict resolution.</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860" marR="47860" marT="47860" marB="47860"/>
                </a:tc>
                <a:tc>
                  <a:txBody>
                    <a:bodyPr/>
                    <a:lstStyle/>
                    <a:p>
                      <a:pPr algn="just">
                        <a:lnSpc>
                          <a:spcPct val="150000"/>
                        </a:lnSpc>
                      </a:pPr>
                      <a:r>
                        <a:rPr lang="en-GB" sz="1800">
                          <a:effectLst/>
                          <a:latin typeface="Times New Roman" panose="02020603050405020304" pitchFamily="18" charset="0"/>
                          <a:cs typeface="Times New Roman" panose="02020603050405020304" pitchFamily="18" charset="0"/>
                        </a:rPr>
                        <a:t>I will ask for constructive feedback about my conflict resolution skills from my teachers.</a:t>
                      </a:r>
                      <a:endParaRPr lang="en-IN" sz="1600">
                        <a:effectLst/>
                        <a:latin typeface="Times New Roman" panose="02020603050405020304" pitchFamily="18" charset="0"/>
                        <a:ea typeface="Arial" panose="020B0604020202020204" pitchFamily="34" charset="0"/>
                        <a:cs typeface="Times New Roman" panose="02020603050405020304" pitchFamily="18" charset="0"/>
                      </a:endParaRPr>
                    </a:p>
                  </a:txBody>
                  <a:tcPr marL="47860" marR="47860" marT="47860" marB="47860"/>
                </a:tc>
                <a:tc>
                  <a:txBody>
                    <a:bodyPr/>
                    <a:lstStyle/>
                    <a:p>
                      <a:pPr algn="just">
                        <a:lnSpc>
                          <a:spcPct val="150000"/>
                        </a:lnSpc>
                      </a:pPr>
                      <a:r>
                        <a:rPr lang="en-GB" sz="1800">
                          <a:effectLst/>
                          <a:latin typeface="Times New Roman" panose="02020603050405020304" pitchFamily="18" charset="0"/>
                          <a:cs typeface="Times New Roman" panose="02020603050405020304" pitchFamily="18" charset="0"/>
                        </a:rPr>
                        <a:t>I will read about different leadership theories and models and apply them in real-life scenarios</a:t>
                      </a:r>
                      <a:endParaRPr lang="en-IN" sz="1600">
                        <a:effectLst/>
                        <a:latin typeface="Times New Roman" panose="02020603050405020304" pitchFamily="18" charset="0"/>
                        <a:ea typeface="Arial" panose="020B0604020202020204" pitchFamily="34" charset="0"/>
                        <a:cs typeface="Times New Roman" panose="02020603050405020304" pitchFamily="18" charset="0"/>
                      </a:endParaRPr>
                    </a:p>
                  </a:txBody>
                  <a:tcPr marL="47860" marR="47860" marT="47860" marB="47860"/>
                </a:tc>
                <a:tc>
                  <a:txBody>
                    <a:bodyPr/>
                    <a:lstStyle/>
                    <a:p>
                      <a:pPr algn="just">
                        <a:lnSpc>
                          <a:spcPct val="150000"/>
                        </a:lnSpc>
                      </a:pPr>
                      <a:r>
                        <a:rPr lang="en-GB" sz="1800" dirty="0">
                          <a:effectLst/>
                          <a:latin typeface="Times New Roman" panose="02020603050405020304" pitchFamily="18" charset="0"/>
                          <a:cs typeface="Times New Roman" panose="02020603050405020304" pitchFamily="18" charset="0"/>
                        </a:rPr>
                        <a:t>4 months</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860" marR="47860" marT="47860" marB="47860"/>
                </a:tc>
                <a:extLst>
                  <a:ext uri="{0D108BD9-81ED-4DB2-BD59-A6C34878D82A}">
                    <a16:rowId xmlns:a16="http://schemas.microsoft.com/office/drawing/2014/main" val="4144310295"/>
                  </a:ext>
                </a:extLst>
              </a:tr>
            </a:tbl>
          </a:graphicData>
        </a:graphic>
      </p:graphicFrame>
    </p:spTree>
    <p:extLst>
      <p:ext uri="{BB962C8B-B14F-4D97-AF65-F5344CB8AC3E}">
        <p14:creationId xmlns:p14="http://schemas.microsoft.com/office/powerpoint/2010/main" val="2673174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1771-0026-858D-FBC9-4FA5D596B077}"/>
              </a:ext>
            </a:extLst>
          </p:cNvPr>
          <p:cNvSpPr>
            <a:spLocks noGrp="1"/>
          </p:cNvSpPr>
          <p:nvPr>
            <p:ph type="title"/>
          </p:nvPr>
        </p:nvSpPr>
        <p:spPr/>
        <p:txBody>
          <a:bodyPr>
            <a:normAutofit/>
          </a:bodyP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endPar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6C13A43-14D4-438D-EE07-D940FF1A106D}"/>
              </a:ext>
            </a:extLst>
          </p:cNvPr>
          <p:cNvSpPr>
            <a:spLocks noGrp="1"/>
          </p:cNvSpPr>
          <p:nvPr>
            <p:ph idx="1"/>
          </p:nvPr>
        </p:nvSpPr>
        <p:spPr/>
        <p:txBody>
          <a:bodyPr/>
          <a:lstStyle/>
          <a:p>
            <a:pPr algn="just"/>
            <a:r>
              <a:rPr lang="en-GB" sz="1800" dirty="0">
                <a:effectLst/>
                <a:latin typeface="Times New Roman" panose="02020603050405020304" pitchFamily="18" charset="0"/>
                <a:ea typeface="Times New Roman" panose="02020603050405020304" pitchFamily="18" charset="0"/>
              </a:rPr>
              <a:t> Employability skills can be start specific and are known as soft skills. In order to apply in different industries for a job, one must have the employability abilities that help a person to gain an advantage over other competitors in the labour market. In the future, my aim is to create my own make-up level as an entrepreneur and for that, I require some soft skills. In my opinion, I have communication skills and time management skills and these qualities will help me become successful in my field as a makeup artist. In this presentation, a detailed analysis of skills that I possess and I do not possess was discussed along with SWOT analysis personal development plans and time management tools that can be Incorporated to enhance my soft skills.</a:t>
            </a:r>
            <a:br>
              <a:rPr lang="en-GB" sz="1800" dirty="0">
                <a:effectLst/>
                <a:latin typeface="Arial" panose="020B0604020202020204" pitchFamily="34" charset="0"/>
                <a:ea typeface="Arial" panose="020B0604020202020204" pitchFamily="34" charset="0"/>
              </a:rPr>
            </a:br>
            <a:endParaRPr lang="en-IN" sz="18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513998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841D1-F91E-1C27-B162-E609301F4807}"/>
              </a:ext>
            </a:extLst>
          </p:cNvPr>
          <p:cNvSpPr>
            <a:spLocks noGrp="1"/>
          </p:cNvSpPr>
          <p:nvPr>
            <p:ph type="title"/>
          </p:nvPr>
        </p:nvSpPr>
        <p:spPr/>
        <p:txBody>
          <a:bodyPr>
            <a:normAutofit/>
          </a:bodyP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 List</a:t>
            </a:r>
            <a:endPar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B5635CF-BD3E-BA16-8C54-6CA7B8F9506D}"/>
              </a:ext>
            </a:extLst>
          </p:cNvPr>
          <p:cNvSpPr>
            <a:spLocks noGrp="1"/>
          </p:cNvSpPr>
          <p:nvPr>
            <p:ph idx="1"/>
          </p:nvPr>
        </p:nvSpPr>
        <p:spPr/>
        <p:txBody>
          <a:bodyPr>
            <a:normAutofit fontScale="55000" lnSpcReduction="20000"/>
          </a:bodyPr>
          <a:lstStyle/>
          <a:p>
            <a:pPr algn="just" rtl="0">
              <a:spcBef>
                <a:spcPts val="1200"/>
              </a:spcBef>
              <a:spcAft>
                <a:spcPts val="1200"/>
              </a:spcAft>
            </a:pPr>
            <a:r>
              <a:rPr lang="en-IN" sz="1800" b="0" i="0" u="none" strike="noStrike" dirty="0" err="1">
                <a:solidFill>
                  <a:srgbClr val="222222"/>
                </a:solidFill>
                <a:effectLst/>
                <a:latin typeface="Times New Roman" panose="02020603050405020304" pitchFamily="18" charset="0"/>
              </a:rPr>
              <a:t>Cotronei</a:t>
            </a:r>
            <a:r>
              <a:rPr lang="en-IN" sz="1800" b="0" i="0" u="none" strike="noStrike" dirty="0">
                <a:solidFill>
                  <a:srgbClr val="222222"/>
                </a:solidFill>
                <a:effectLst/>
                <a:latin typeface="Times New Roman" panose="02020603050405020304" pitchFamily="18" charset="0"/>
              </a:rPr>
              <a:t>-Baird, V.S., (2020). Academic hindrances in the integration of employability skills development in teaching and assessment practice. </a:t>
            </a:r>
            <a:r>
              <a:rPr lang="en-IN" sz="1800" b="0" i="1" u="none" strike="noStrike" dirty="0">
                <a:solidFill>
                  <a:srgbClr val="222222"/>
                </a:solidFill>
                <a:effectLst/>
                <a:latin typeface="Times New Roman" panose="02020603050405020304" pitchFamily="18" charset="0"/>
              </a:rPr>
              <a:t>Higher Education</a:t>
            </a:r>
            <a:r>
              <a:rPr lang="en-IN" sz="1800" b="0" i="0" u="none" strike="noStrike" dirty="0">
                <a:solidFill>
                  <a:srgbClr val="222222"/>
                </a:solidFill>
                <a:effectLst/>
                <a:latin typeface="Times New Roman" panose="02020603050405020304" pitchFamily="18" charset="0"/>
              </a:rPr>
              <a:t>, </a:t>
            </a:r>
            <a:r>
              <a:rPr lang="en-IN" sz="1800" b="0" i="1" u="none" strike="noStrike" dirty="0">
                <a:solidFill>
                  <a:srgbClr val="222222"/>
                </a:solidFill>
                <a:effectLst/>
                <a:latin typeface="Times New Roman" panose="02020603050405020304" pitchFamily="18" charset="0"/>
              </a:rPr>
              <a:t>79</a:t>
            </a:r>
            <a:r>
              <a:rPr lang="en-IN" sz="1800" b="0" i="0" u="none" strike="noStrike" dirty="0">
                <a:solidFill>
                  <a:srgbClr val="222222"/>
                </a:solidFill>
                <a:effectLst/>
                <a:latin typeface="Times New Roman" panose="02020603050405020304" pitchFamily="18" charset="0"/>
              </a:rPr>
              <a:t>(2), pp.203-223.</a:t>
            </a:r>
            <a:endParaRPr lang="en-IN" b="0" dirty="0">
              <a:effectLst/>
            </a:endParaRPr>
          </a:p>
          <a:p>
            <a:pPr algn="just" rtl="0">
              <a:spcBef>
                <a:spcPts val="1200"/>
              </a:spcBef>
              <a:spcAft>
                <a:spcPts val="1200"/>
              </a:spcAft>
            </a:pPr>
            <a:r>
              <a:rPr lang="en-IN" sz="1800" b="0" i="0" u="none" strike="noStrike" dirty="0" err="1">
                <a:solidFill>
                  <a:srgbClr val="222222"/>
                </a:solidFill>
                <a:effectLst/>
                <a:latin typeface="Times New Roman" panose="02020603050405020304" pitchFamily="18" charset="0"/>
              </a:rPr>
              <a:t>Fahimirad</a:t>
            </a:r>
            <a:r>
              <a:rPr lang="en-IN" sz="1800" b="0" i="0" u="none" strike="noStrike" dirty="0">
                <a:solidFill>
                  <a:srgbClr val="222222"/>
                </a:solidFill>
                <a:effectLst/>
                <a:latin typeface="Times New Roman" panose="02020603050405020304" pitchFamily="18" charset="0"/>
              </a:rPr>
              <a:t>, M., Nair, P.K., </a:t>
            </a:r>
            <a:r>
              <a:rPr lang="en-IN" sz="1800" b="0" i="0" u="none" strike="noStrike" dirty="0" err="1">
                <a:solidFill>
                  <a:srgbClr val="222222"/>
                </a:solidFill>
                <a:effectLst/>
                <a:latin typeface="Times New Roman" panose="02020603050405020304" pitchFamily="18" charset="0"/>
              </a:rPr>
              <a:t>Kotamjani</a:t>
            </a:r>
            <a:r>
              <a:rPr lang="en-IN" sz="1800" b="0" i="0" u="none" strike="noStrike" dirty="0">
                <a:solidFill>
                  <a:srgbClr val="222222"/>
                </a:solidFill>
                <a:effectLst/>
                <a:latin typeface="Times New Roman" panose="02020603050405020304" pitchFamily="18" charset="0"/>
              </a:rPr>
              <a:t>, S.S., </a:t>
            </a:r>
            <a:r>
              <a:rPr lang="en-IN" sz="1800" b="0" i="0" u="none" strike="noStrike" dirty="0" err="1">
                <a:solidFill>
                  <a:srgbClr val="222222"/>
                </a:solidFill>
                <a:effectLst/>
                <a:latin typeface="Times New Roman" panose="02020603050405020304" pitchFamily="18" charset="0"/>
              </a:rPr>
              <a:t>Mahdinezhad</a:t>
            </a:r>
            <a:r>
              <a:rPr lang="en-IN" sz="1800" b="0" i="0" u="none" strike="noStrike" dirty="0">
                <a:solidFill>
                  <a:srgbClr val="222222"/>
                </a:solidFill>
                <a:effectLst/>
                <a:latin typeface="Times New Roman" panose="02020603050405020304" pitchFamily="18" charset="0"/>
              </a:rPr>
              <a:t>, M. and Feng, J.B., (2019). Integration and Development of Employability Skills into Malaysian Higher Education Context: Review of the Literature. </a:t>
            </a:r>
            <a:r>
              <a:rPr lang="en-IN" sz="1800" b="0" i="1" u="none" strike="noStrike" dirty="0">
                <a:solidFill>
                  <a:srgbClr val="222222"/>
                </a:solidFill>
                <a:effectLst/>
                <a:latin typeface="Times New Roman" panose="02020603050405020304" pitchFamily="18" charset="0"/>
              </a:rPr>
              <a:t>International Journal of Higher Education</a:t>
            </a:r>
            <a:r>
              <a:rPr lang="en-IN" sz="1800" b="0" i="0" u="none" strike="noStrike" dirty="0">
                <a:solidFill>
                  <a:srgbClr val="222222"/>
                </a:solidFill>
                <a:effectLst/>
                <a:latin typeface="Times New Roman" panose="02020603050405020304" pitchFamily="18" charset="0"/>
              </a:rPr>
              <a:t>, </a:t>
            </a:r>
            <a:r>
              <a:rPr lang="en-IN" sz="1800" b="0" i="1" u="none" strike="noStrike" dirty="0">
                <a:solidFill>
                  <a:srgbClr val="222222"/>
                </a:solidFill>
                <a:effectLst/>
                <a:latin typeface="Times New Roman" panose="02020603050405020304" pitchFamily="18" charset="0"/>
              </a:rPr>
              <a:t>8</a:t>
            </a:r>
            <a:r>
              <a:rPr lang="en-IN" sz="1800" b="0" i="0" u="none" strike="noStrike" dirty="0">
                <a:solidFill>
                  <a:srgbClr val="222222"/>
                </a:solidFill>
                <a:effectLst/>
                <a:latin typeface="Times New Roman" panose="02020603050405020304" pitchFamily="18" charset="0"/>
              </a:rPr>
              <a:t>(6), pp.26-35.</a:t>
            </a:r>
            <a:endParaRPr lang="en-IN" b="0" dirty="0">
              <a:effectLst/>
            </a:endParaRPr>
          </a:p>
          <a:p>
            <a:pPr algn="just" rtl="0">
              <a:spcBef>
                <a:spcPts val="1200"/>
              </a:spcBef>
              <a:spcAft>
                <a:spcPts val="1200"/>
              </a:spcAft>
            </a:pPr>
            <a:r>
              <a:rPr lang="en-IN" sz="1800" b="0" i="0" u="none" strike="noStrike" dirty="0" err="1">
                <a:solidFill>
                  <a:srgbClr val="222222"/>
                </a:solidFill>
                <a:effectLst/>
                <a:latin typeface="Times New Roman" panose="02020603050405020304" pitchFamily="18" charset="0"/>
              </a:rPr>
              <a:t>Kornelakis</a:t>
            </a:r>
            <a:r>
              <a:rPr lang="en-IN" sz="1800" b="0" i="0" u="none" strike="noStrike" dirty="0">
                <a:solidFill>
                  <a:srgbClr val="222222"/>
                </a:solidFill>
                <a:effectLst/>
                <a:latin typeface="Times New Roman" panose="02020603050405020304" pitchFamily="18" charset="0"/>
              </a:rPr>
              <a:t>, A. and </a:t>
            </a:r>
            <a:r>
              <a:rPr lang="en-IN" sz="1800" b="0" i="0" u="none" strike="noStrike" dirty="0" err="1">
                <a:solidFill>
                  <a:srgbClr val="222222"/>
                </a:solidFill>
                <a:effectLst/>
                <a:latin typeface="Times New Roman" panose="02020603050405020304" pitchFamily="18" charset="0"/>
              </a:rPr>
              <a:t>Petrakaki</a:t>
            </a:r>
            <a:r>
              <a:rPr lang="en-IN" sz="1800" b="0" i="0" u="none" strike="noStrike" dirty="0">
                <a:solidFill>
                  <a:srgbClr val="222222"/>
                </a:solidFill>
                <a:effectLst/>
                <a:latin typeface="Times New Roman" panose="02020603050405020304" pitchFamily="18" charset="0"/>
              </a:rPr>
              <a:t>, D., (2020). Embedding employability skills in UK higher education: Between digitalization and marketization. </a:t>
            </a:r>
            <a:r>
              <a:rPr lang="en-IN" sz="1800" b="0" i="1" u="none" strike="noStrike" dirty="0">
                <a:solidFill>
                  <a:srgbClr val="222222"/>
                </a:solidFill>
                <a:effectLst/>
                <a:latin typeface="Times New Roman" panose="02020603050405020304" pitchFamily="18" charset="0"/>
              </a:rPr>
              <a:t>Industry and Higher Education</a:t>
            </a:r>
            <a:r>
              <a:rPr lang="en-IN" sz="1800" b="0" i="0" u="none" strike="noStrike" dirty="0">
                <a:solidFill>
                  <a:srgbClr val="222222"/>
                </a:solidFill>
                <a:effectLst/>
                <a:latin typeface="Times New Roman" panose="02020603050405020304" pitchFamily="18" charset="0"/>
              </a:rPr>
              <a:t>, </a:t>
            </a:r>
            <a:r>
              <a:rPr lang="en-IN" sz="1800" b="0" i="1" u="none" strike="noStrike" dirty="0">
                <a:solidFill>
                  <a:srgbClr val="222222"/>
                </a:solidFill>
                <a:effectLst/>
                <a:latin typeface="Times New Roman" panose="02020603050405020304" pitchFamily="18" charset="0"/>
              </a:rPr>
              <a:t>34</a:t>
            </a:r>
            <a:r>
              <a:rPr lang="en-IN" sz="1800" b="0" i="0" u="none" strike="noStrike" dirty="0">
                <a:solidFill>
                  <a:srgbClr val="222222"/>
                </a:solidFill>
                <a:effectLst/>
                <a:latin typeface="Times New Roman" panose="02020603050405020304" pitchFamily="18" charset="0"/>
              </a:rPr>
              <a:t>(5), pp.290-297.</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Laguna-Sánchez, P., Abad, P., de la Fuente-</a:t>
            </a:r>
            <a:r>
              <a:rPr lang="en-IN" sz="1800" b="0" i="0" u="none" strike="noStrike" dirty="0" err="1">
                <a:solidFill>
                  <a:srgbClr val="222222"/>
                </a:solidFill>
                <a:effectLst/>
                <a:latin typeface="Times New Roman" panose="02020603050405020304" pitchFamily="18" charset="0"/>
              </a:rPr>
              <a:t>Cabrero</a:t>
            </a:r>
            <a:r>
              <a:rPr lang="en-IN" sz="1800" b="0" i="0" u="none" strike="noStrike" dirty="0">
                <a:solidFill>
                  <a:srgbClr val="222222"/>
                </a:solidFill>
                <a:effectLst/>
                <a:latin typeface="Times New Roman" panose="02020603050405020304" pitchFamily="18" charset="0"/>
              </a:rPr>
              <a:t>, C. and Calero, R., (2020). A university training programme for acquiring entrepreneurial and transversal employability skills, a students’ assessment. </a:t>
            </a:r>
            <a:r>
              <a:rPr lang="en-IN" sz="1800" b="0" i="1" u="none" strike="noStrike" dirty="0">
                <a:solidFill>
                  <a:srgbClr val="222222"/>
                </a:solidFill>
                <a:effectLst/>
                <a:latin typeface="Times New Roman" panose="02020603050405020304" pitchFamily="18" charset="0"/>
              </a:rPr>
              <a:t>Sustainability</a:t>
            </a:r>
            <a:r>
              <a:rPr lang="en-IN" sz="1800" b="0" i="0" u="none" strike="noStrike" dirty="0">
                <a:solidFill>
                  <a:srgbClr val="222222"/>
                </a:solidFill>
                <a:effectLst/>
                <a:latin typeface="Times New Roman" panose="02020603050405020304" pitchFamily="18" charset="0"/>
              </a:rPr>
              <a:t>, </a:t>
            </a:r>
            <a:r>
              <a:rPr lang="en-IN" sz="1800" b="0" i="1" u="none" strike="noStrike" dirty="0">
                <a:solidFill>
                  <a:srgbClr val="222222"/>
                </a:solidFill>
                <a:effectLst/>
                <a:latin typeface="Times New Roman" panose="02020603050405020304" pitchFamily="18" charset="0"/>
              </a:rPr>
              <a:t>12</a:t>
            </a:r>
            <a:r>
              <a:rPr lang="en-IN" sz="1800" b="0" i="0" u="none" strike="noStrike" dirty="0">
                <a:solidFill>
                  <a:srgbClr val="222222"/>
                </a:solidFill>
                <a:effectLst/>
                <a:latin typeface="Times New Roman" panose="02020603050405020304" pitchFamily="18" charset="0"/>
              </a:rPr>
              <a:t>(3), p.796.</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Osmani, M., </a:t>
            </a:r>
            <a:r>
              <a:rPr lang="en-IN" sz="1800" b="0" i="0" u="none" strike="noStrike" dirty="0" err="1">
                <a:solidFill>
                  <a:srgbClr val="222222"/>
                </a:solidFill>
                <a:effectLst/>
                <a:latin typeface="Times New Roman" panose="02020603050405020304" pitchFamily="18" charset="0"/>
              </a:rPr>
              <a:t>Weerakkody</a:t>
            </a:r>
            <a:r>
              <a:rPr lang="en-IN" sz="1800" b="0" i="0" u="none" strike="noStrike" dirty="0">
                <a:solidFill>
                  <a:srgbClr val="222222"/>
                </a:solidFill>
                <a:effectLst/>
                <a:latin typeface="Times New Roman" panose="02020603050405020304" pitchFamily="18" charset="0"/>
              </a:rPr>
              <a:t>, V., Hindi, N. and </a:t>
            </a:r>
            <a:r>
              <a:rPr lang="en-IN" sz="1800" b="0" i="0" u="none" strike="noStrike" dirty="0" err="1">
                <a:solidFill>
                  <a:srgbClr val="222222"/>
                </a:solidFill>
                <a:effectLst/>
                <a:latin typeface="Times New Roman" panose="02020603050405020304" pitchFamily="18" charset="0"/>
              </a:rPr>
              <a:t>Eldabi</a:t>
            </a:r>
            <a:r>
              <a:rPr lang="en-IN" sz="1800" b="0" i="0" u="none" strike="noStrike" dirty="0">
                <a:solidFill>
                  <a:srgbClr val="222222"/>
                </a:solidFill>
                <a:effectLst/>
                <a:latin typeface="Times New Roman" panose="02020603050405020304" pitchFamily="18" charset="0"/>
              </a:rPr>
              <a:t>, T., (2019). Graduates employability skills: A review of literature against market demand. </a:t>
            </a:r>
            <a:r>
              <a:rPr lang="en-IN" sz="1800" b="0" i="1" u="none" strike="noStrike" dirty="0">
                <a:solidFill>
                  <a:srgbClr val="222222"/>
                </a:solidFill>
                <a:effectLst/>
                <a:latin typeface="Times New Roman" panose="02020603050405020304" pitchFamily="18" charset="0"/>
              </a:rPr>
              <a:t>Journal of Education for Business</a:t>
            </a:r>
            <a:r>
              <a:rPr lang="en-IN" sz="1800" b="0" i="0" u="none" strike="noStrike" dirty="0">
                <a:solidFill>
                  <a:srgbClr val="222222"/>
                </a:solidFill>
                <a:effectLst/>
                <a:latin typeface="Times New Roman" panose="02020603050405020304" pitchFamily="18" charset="0"/>
              </a:rPr>
              <a:t>, </a:t>
            </a:r>
            <a:r>
              <a:rPr lang="en-IN" sz="1800" b="0" i="1" u="none" strike="noStrike" dirty="0">
                <a:solidFill>
                  <a:srgbClr val="222222"/>
                </a:solidFill>
                <a:effectLst/>
                <a:latin typeface="Times New Roman" panose="02020603050405020304" pitchFamily="18" charset="0"/>
              </a:rPr>
              <a:t>94</a:t>
            </a:r>
            <a:r>
              <a:rPr lang="en-IN" sz="1800" b="0" i="0" u="none" strike="noStrike" dirty="0">
                <a:solidFill>
                  <a:srgbClr val="222222"/>
                </a:solidFill>
                <a:effectLst/>
                <a:latin typeface="Times New Roman" panose="02020603050405020304" pitchFamily="18" charset="0"/>
              </a:rPr>
              <a:t>(7), pp.423-432.</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Suleman, F., (2018). The employability skills of higher education graduates: insights into conceptual frameworks and methodological options. </a:t>
            </a:r>
            <a:r>
              <a:rPr lang="en-IN" sz="1800" b="0" i="1" u="none" strike="noStrike" dirty="0">
                <a:solidFill>
                  <a:srgbClr val="222222"/>
                </a:solidFill>
                <a:effectLst/>
                <a:latin typeface="Times New Roman" panose="02020603050405020304" pitchFamily="18" charset="0"/>
              </a:rPr>
              <a:t>Higher Education</a:t>
            </a:r>
            <a:r>
              <a:rPr lang="en-IN" sz="1800" b="0" i="0" u="none" strike="noStrike" dirty="0">
                <a:solidFill>
                  <a:srgbClr val="222222"/>
                </a:solidFill>
                <a:effectLst/>
                <a:latin typeface="Times New Roman" panose="02020603050405020304" pitchFamily="18" charset="0"/>
              </a:rPr>
              <a:t>, </a:t>
            </a:r>
            <a:r>
              <a:rPr lang="en-IN" sz="1800" b="0" i="1" u="none" strike="noStrike" dirty="0">
                <a:solidFill>
                  <a:srgbClr val="222222"/>
                </a:solidFill>
                <a:effectLst/>
                <a:latin typeface="Times New Roman" panose="02020603050405020304" pitchFamily="18" charset="0"/>
              </a:rPr>
              <a:t>76</a:t>
            </a:r>
            <a:r>
              <a:rPr lang="en-IN" sz="1800" b="0" i="0" u="none" strike="noStrike" dirty="0">
                <a:solidFill>
                  <a:srgbClr val="222222"/>
                </a:solidFill>
                <a:effectLst/>
                <a:latin typeface="Times New Roman" panose="02020603050405020304" pitchFamily="18" charset="0"/>
              </a:rPr>
              <a:t>(2), pp.263-278.</a:t>
            </a:r>
            <a:endParaRPr lang="en-IN" b="0" dirty="0">
              <a:effectLst/>
            </a:endParaRPr>
          </a:p>
        </p:txBody>
      </p:sp>
    </p:spTree>
    <p:extLst>
      <p:ext uri="{BB962C8B-B14F-4D97-AF65-F5344CB8AC3E}">
        <p14:creationId xmlns:p14="http://schemas.microsoft.com/office/powerpoint/2010/main" val="303200265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1391</Words>
  <Application>Microsoft Office PowerPoint</Application>
  <PresentationFormat>Widescreen</PresentationFormat>
  <Paragraphs>63</Paragraphs>
  <Slides>10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Times New Roman</vt:lpstr>
      <vt:lpstr>Gallery</vt:lpstr>
      <vt:lpstr>Employability and Academic Skills</vt:lpstr>
      <vt:lpstr>Introduction </vt:lpstr>
      <vt:lpstr>Skills I already have</vt:lpstr>
      <vt:lpstr>Skills I want to develop</vt:lpstr>
      <vt:lpstr>Understanding the requirement of my field </vt:lpstr>
      <vt:lpstr>SWOT analysis</vt:lpstr>
      <vt:lpstr>Time management tools </vt:lpstr>
      <vt:lpstr>Personal Development Plan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2022-08-01T09:04:25Z</dcterms:created>
  <dcterms:modified xsi:type="dcterms:W3CDTF">2022-08-01T09:04:31Z</dcterms:modified>
</cp:coreProperties>
</file>