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6"/>
  </p:notesMasterIdLst>
  <p:sldIdLst>
    <p:sldId id="256" r:id="rId5"/>
    <p:sldId id="257" r:id="rId6"/>
    <p:sldId id="272" r:id="rId7"/>
    <p:sldId id="263" r:id="rId8"/>
    <p:sldId id="280" r:id="rId9"/>
    <p:sldId id="273" r:id="rId10"/>
    <p:sldId id="262" r:id="rId11"/>
    <p:sldId id="288" r:id="rId12"/>
    <p:sldId id="259" r:id="rId13"/>
    <p:sldId id="275" r:id="rId14"/>
    <p:sldId id="271" r:id="rId15"/>
    <p:sldId id="278" r:id="rId16"/>
    <p:sldId id="279" r:id="rId17"/>
    <p:sldId id="265" r:id="rId18"/>
    <p:sldId id="270" r:id="rId19"/>
    <p:sldId id="287" r:id="rId20"/>
    <p:sldId id="283" r:id="rId21"/>
    <p:sldId id="284" r:id="rId22"/>
    <p:sldId id="277" r:id="rId23"/>
    <p:sldId id="286" r:id="rId24"/>
    <p:sldId id="281" r:id="rId25"/>
    <p:sldId id="261" r:id="rId26"/>
    <p:sldId id="292" r:id="rId27"/>
    <p:sldId id="291" r:id="rId28"/>
    <p:sldId id="290" r:id="rId29"/>
    <p:sldId id="289" r:id="rId30"/>
    <p:sldId id="264" r:id="rId31"/>
    <p:sldId id="282" r:id="rId32"/>
    <p:sldId id="267" r:id="rId33"/>
    <p:sldId id="266" r:id="rId34"/>
    <p:sldId id="268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8A3DFB-87C2-4BC3-9071-AA31E2AF324A}" v="2" dt="2026-05-11T14:11:58.208"/>
    <p1510:client id="{3F28140B-9E7F-8D04-AD8E-76FD4F805F0F}" v="31" dt="2026-05-11T17:25:22.901"/>
    <p1510:client id="{4F0A6561-0B29-B62D-8AC9-B4A71D82D86D}" v="4" dt="2026-05-11T20:01:14.175"/>
    <p1510:client id="{7E69CE88-82E4-AE2E-8A1B-60FA3F23FAAA}" v="25" dt="2026-05-11T19:27:16.699"/>
    <p1510:client id="{D7CC9553-D045-41F5-AA2A-3B0BD11BDF93}" v="1" dt="2026-05-11T20:12:33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20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326489-D88D-465D-81DA-776969ABE809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6FB70F5-F451-425C-9BC0-E9D51E35AC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One definition on hospitality would be, ‘extending a welcome to guests or offering a home away from home’ (EHL, 2023)</a:t>
          </a:r>
          <a:endParaRPr lang="en-US"/>
        </a:p>
      </dgm:t>
    </dgm:pt>
    <dgm:pt modelId="{59D0C359-C891-4C34-B5F0-D28AB5C24904}" type="parTrans" cxnId="{FBC251A2-797B-4902-B555-5EB6C3583988}">
      <dgm:prSet/>
      <dgm:spPr/>
      <dgm:t>
        <a:bodyPr/>
        <a:lstStyle/>
        <a:p>
          <a:endParaRPr lang="en-US"/>
        </a:p>
      </dgm:t>
    </dgm:pt>
    <dgm:pt modelId="{5FD9A358-D53E-482D-9902-54F3D0D49C11}" type="sibTrans" cxnId="{FBC251A2-797B-4902-B555-5EB6C358398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F9E9307-EFA1-43BA-9AD2-62D68A701A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Welcoming atmosphere provided for visitors upon arrival.</a:t>
          </a:r>
          <a:endParaRPr lang="en-US"/>
        </a:p>
      </dgm:t>
    </dgm:pt>
    <dgm:pt modelId="{62D26331-DFBF-48B7-A37F-549C3545BAA3}" type="parTrans" cxnId="{BFEEA40D-D539-4A76-9DE5-675DBF57B58D}">
      <dgm:prSet/>
      <dgm:spPr/>
      <dgm:t>
        <a:bodyPr/>
        <a:lstStyle/>
        <a:p>
          <a:endParaRPr lang="en-US"/>
        </a:p>
      </dgm:t>
    </dgm:pt>
    <dgm:pt modelId="{0464E2E0-F7E3-41CA-ADCB-8BCBDA5D709E}" type="sibTrans" cxnId="{BFEEA40D-D539-4A76-9DE5-675DBF57B5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0FA72F-553B-4800-A9F9-9C09B3B3B6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Building long term loyalty and trust with customers.</a:t>
          </a:r>
          <a:endParaRPr lang="en-US"/>
        </a:p>
      </dgm:t>
    </dgm:pt>
    <dgm:pt modelId="{12DECCE3-FBAC-4724-9FB8-937C585D6FC6}" type="parTrans" cxnId="{874E1FC0-339C-47AB-BEBC-8D6B58FD5D66}">
      <dgm:prSet/>
      <dgm:spPr/>
      <dgm:t>
        <a:bodyPr/>
        <a:lstStyle/>
        <a:p>
          <a:endParaRPr lang="en-US"/>
        </a:p>
      </dgm:t>
    </dgm:pt>
    <dgm:pt modelId="{F23B6080-4941-442E-A51F-B50FF97C825A}" type="sibTrans" cxnId="{874E1FC0-339C-47AB-BEBC-8D6B58FD5D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EE9C2C-52C6-4112-9990-5DE7F9579F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hospitality leads to trust and loyalty from visitors, creating customer retention.</a:t>
          </a:r>
          <a:endParaRPr lang="en-US"/>
        </a:p>
      </dgm:t>
    </dgm:pt>
    <dgm:pt modelId="{73CF4FC0-5925-49A5-86BC-80120E326DCF}" type="parTrans" cxnId="{E61D13DF-AADF-47AD-9420-B38DCCA64A5F}">
      <dgm:prSet/>
      <dgm:spPr/>
      <dgm:t>
        <a:bodyPr/>
        <a:lstStyle/>
        <a:p>
          <a:endParaRPr lang="en-US"/>
        </a:p>
      </dgm:t>
    </dgm:pt>
    <dgm:pt modelId="{21FFFD9E-5854-4028-BD1A-3439FA339D50}" type="sibTrans" cxnId="{E61D13DF-AADF-47AD-9420-B38DCCA64A5F}">
      <dgm:prSet/>
      <dgm:spPr/>
      <dgm:t>
        <a:bodyPr/>
        <a:lstStyle/>
        <a:p>
          <a:endParaRPr lang="en-US"/>
        </a:p>
      </dgm:t>
    </dgm:pt>
    <dgm:pt modelId="{11D906B0-1FA2-4F78-AF12-F6CED93DF1BB}" type="pres">
      <dgm:prSet presAssocID="{6F326489-D88D-465D-81DA-776969ABE809}" presName="linear" presStyleCnt="0">
        <dgm:presLayoutVars>
          <dgm:animLvl val="lvl"/>
          <dgm:resizeHandles val="exact"/>
        </dgm:presLayoutVars>
      </dgm:prSet>
      <dgm:spPr/>
    </dgm:pt>
    <dgm:pt modelId="{4516A4FB-1168-4673-8895-0030EFE1B3D5}" type="pres">
      <dgm:prSet presAssocID="{16FB70F5-F451-425C-9BC0-E9D51E35AC0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89115CB-28A6-437A-BADA-C9D34E4C8F50}" type="pres">
      <dgm:prSet presAssocID="{5FD9A358-D53E-482D-9902-54F3D0D49C11}" presName="spacer" presStyleCnt="0"/>
      <dgm:spPr/>
    </dgm:pt>
    <dgm:pt modelId="{42835377-BFD6-4A4A-8AF2-D4576F8F5707}" type="pres">
      <dgm:prSet presAssocID="{CF9E9307-EFA1-43BA-9AD2-62D68A701AE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EAF2461-843D-4162-8200-1BBF9E38233A}" type="pres">
      <dgm:prSet presAssocID="{0464E2E0-F7E3-41CA-ADCB-8BCBDA5D709E}" presName="spacer" presStyleCnt="0"/>
      <dgm:spPr/>
    </dgm:pt>
    <dgm:pt modelId="{DC807D4F-0025-4870-B3E0-ABDB2EA20BDC}" type="pres">
      <dgm:prSet presAssocID="{2E0FA72F-553B-4800-A9F9-9C09B3B3B63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54D5D16-CFAB-4AA1-B3B6-320DF2ADC13A}" type="pres">
      <dgm:prSet presAssocID="{F23B6080-4941-442E-A51F-B50FF97C825A}" presName="spacer" presStyleCnt="0"/>
      <dgm:spPr/>
    </dgm:pt>
    <dgm:pt modelId="{DDC8C7C8-0C4E-413A-B0B9-088610674B98}" type="pres">
      <dgm:prSet presAssocID="{BCEE9C2C-52C6-4112-9990-5DE7F9579FF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FEEA40D-D539-4A76-9DE5-675DBF57B58D}" srcId="{6F326489-D88D-465D-81DA-776969ABE809}" destId="{CF9E9307-EFA1-43BA-9AD2-62D68A701AE9}" srcOrd="1" destOrd="0" parTransId="{62D26331-DFBF-48B7-A37F-549C3545BAA3}" sibTransId="{0464E2E0-F7E3-41CA-ADCB-8BCBDA5D709E}"/>
    <dgm:cxn modelId="{5EF6AB61-0349-4F2E-9349-9328B5E62877}" type="presOf" srcId="{CF9E9307-EFA1-43BA-9AD2-62D68A701AE9}" destId="{42835377-BFD6-4A4A-8AF2-D4576F8F5707}" srcOrd="0" destOrd="0" presId="urn:microsoft.com/office/officeart/2005/8/layout/vList2"/>
    <dgm:cxn modelId="{064B0971-DEDE-44EE-B5EB-93EF4610A237}" type="presOf" srcId="{6F326489-D88D-465D-81DA-776969ABE809}" destId="{11D906B0-1FA2-4F78-AF12-F6CED93DF1BB}" srcOrd="0" destOrd="0" presId="urn:microsoft.com/office/officeart/2005/8/layout/vList2"/>
    <dgm:cxn modelId="{880E8E57-F59F-4697-AA8D-3EDA8452BB79}" type="presOf" srcId="{BCEE9C2C-52C6-4112-9990-5DE7F9579FFC}" destId="{DDC8C7C8-0C4E-413A-B0B9-088610674B98}" srcOrd="0" destOrd="0" presId="urn:microsoft.com/office/officeart/2005/8/layout/vList2"/>
    <dgm:cxn modelId="{B723127C-C340-4C75-AE3E-491E9F03A939}" type="presOf" srcId="{2E0FA72F-553B-4800-A9F9-9C09B3B3B63B}" destId="{DC807D4F-0025-4870-B3E0-ABDB2EA20BDC}" srcOrd="0" destOrd="0" presId="urn:microsoft.com/office/officeart/2005/8/layout/vList2"/>
    <dgm:cxn modelId="{6D9FB99A-09CA-4F68-B9AB-3229F88F58BF}" type="presOf" srcId="{16FB70F5-F451-425C-9BC0-E9D51E35AC0F}" destId="{4516A4FB-1168-4673-8895-0030EFE1B3D5}" srcOrd="0" destOrd="0" presId="urn:microsoft.com/office/officeart/2005/8/layout/vList2"/>
    <dgm:cxn modelId="{FBC251A2-797B-4902-B555-5EB6C3583988}" srcId="{6F326489-D88D-465D-81DA-776969ABE809}" destId="{16FB70F5-F451-425C-9BC0-E9D51E35AC0F}" srcOrd="0" destOrd="0" parTransId="{59D0C359-C891-4C34-B5F0-D28AB5C24904}" sibTransId="{5FD9A358-D53E-482D-9902-54F3D0D49C11}"/>
    <dgm:cxn modelId="{874E1FC0-339C-47AB-BEBC-8D6B58FD5D66}" srcId="{6F326489-D88D-465D-81DA-776969ABE809}" destId="{2E0FA72F-553B-4800-A9F9-9C09B3B3B63B}" srcOrd="2" destOrd="0" parTransId="{12DECCE3-FBAC-4724-9FB8-937C585D6FC6}" sibTransId="{F23B6080-4941-442E-A51F-B50FF97C825A}"/>
    <dgm:cxn modelId="{E61D13DF-AADF-47AD-9420-B38DCCA64A5F}" srcId="{6F326489-D88D-465D-81DA-776969ABE809}" destId="{BCEE9C2C-52C6-4112-9990-5DE7F9579FFC}" srcOrd="3" destOrd="0" parTransId="{73CF4FC0-5925-49A5-86BC-80120E326DCF}" sibTransId="{21FFFD9E-5854-4028-BD1A-3439FA339D50}"/>
    <dgm:cxn modelId="{180667B7-8238-4D2E-9952-0735AD4CCB8F}" type="presParOf" srcId="{11D906B0-1FA2-4F78-AF12-F6CED93DF1BB}" destId="{4516A4FB-1168-4673-8895-0030EFE1B3D5}" srcOrd="0" destOrd="0" presId="urn:microsoft.com/office/officeart/2005/8/layout/vList2"/>
    <dgm:cxn modelId="{C420F682-85CE-4FAF-A16A-8FB2AE9A8FE3}" type="presParOf" srcId="{11D906B0-1FA2-4F78-AF12-F6CED93DF1BB}" destId="{689115CB-28A6-437A-BADA-C9D34E4C8F50}" srcOrd="1" destOrd="0" presId="urn:microsoft.com/office/officeart/2005/8/layout/vList2"/>
    <dgm:cxn modelId="{44877D88-99AE-468C-ABF3-8F0B8C019295}" type="presParOf" srcId="{11D906B0-1FA2-4F78-AF12-F6CED93DF1BB}" destId="{42835377-BFD6-4A4A-8AF2-D4576F8F5707}" srcOrd="2" destOrd="0" presId="urn:microsoft.com/office/officeart/2005/8/layout/vList2"/>
    <dgm:cxn modelId="{C785FAE6-3115-4336-8906-D6704B0D937B}" type="presParOf" srcId="{11D906B0-1FA2-4F78-AF12-F6CED93DF1BB}" destId="{2EAF2461-843D-4162-8200-1BBF9E38233A}" srcOrd="3" destOrd="0" presId="urn:microsoft.com/office/officeart/2005/8/layout/vList2"/>
    <dgm:cxn modelId="{0B923747-7C87-45EC-B747-CD7A38522939}" type="presParOf" srcId="{11D906B0-1FA2-4F78-AF12-F6CED93DF1BB}" destId="{DC807D4F-0025-4870-B3E0-ABDB2EA20BDC}" srcOrd="4" destOrd="0" presId="urn:microsoft.com/office/officeart/2005/8/layout/vList2"/>
    <dgm:cxn modelId="{D2AF23F6-C978-4E1A-AE94-A9E129A344E4}" type="presParOf" srcId="{11D906B0-1FA2-4F78-AF12-F6CED93DF1BB}" destId="{054D5D16-CFAB-4AA1-B3B6-320DF2ADC13A}" srcOrd="5" destOrd="0" presId="urn:microsoft.com/office/officeart/2005/8/layout/vList2"/>
    <dgm:cxn modelId="{57B05DB6-BAB3-4DAE-8665-7BB832F15DCC}" type="presParOf" srcId="{11D906B0-1FA2-4F78-AF12-F6CED93DF1BB}" destId="{DDC8C7C8-0C4E-413A-B0B9-088610674B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5F7B74-DD11-43DC-B61A-7C706689C1F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7C327B-5655-4342-80BF-E80F606AF616}">
      <dgm:prSet/>
      <dgm:spPr/>
      <dgm:t>
        <a:bodyPr/>
        <a:lstStyle/>
        <a:p>
          <a:r>
            <a:rPr lang="en-GB"/>
            <a:t>Loyalty programmes are offered within this hotel.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‘Loyal customers spend, on average, 22.4% more than sporadic ones’ (Roiback, n.d.)</a:t>
          </a:r>
          <a:endParaRPr lang="en-US"/>
        </a:p>
      </dgm:t>
    </dgm:pt>
    <dgm:pt modelId="{4F8EE7E6-F765-47F8-B8D3-0286A86A932C}" type="parTrans" cxnId="{DBAC3B48-AF85-4856-84C4-2496A68F9670}">
      <dgm:prSet/>
      <dgm:spPr/>
      <dgm:t>
        <a:bodyPr/>
        <a:lstStyle/>
        <a:p>
          <a:endParaRPr lang="en-US"/>
        </a:p>
      </dgm:t>
    </dgm:pt>
    <dgm:pt modelId="{8E8F716C-3952-4A15-B641-78634820E4FC}" type="sibTrans" cxnId="{DBAC3B48-AF85-4856-84C4-2496A68F9670}">
      <dgm:prSet/>
      <dgm:spPr/>
      <dgm:t>
        <a:bodyPr/>
        <a:lstStyle/>
        <a:p>
          <a:endParaRPr lang="en-US"/>
        </a:p>
      </dgm:t>
    </dgm:pt>
    <dgm:pt modelId="{81BA19E7-3394-4EFD-99E1-A261F7DA9288}">
      <dgm:prSet/>
      <dgm:spPr/>
      <dgm:t>
        <a:bodyPr/>
        <a:lstStyle/>
        <a:p>
          <a:r>
            <a:rPr lang="en-GB"/>
            <a:t>Returning customers helps the hotel with its profitability as they will be more of a consistent for the hotel. They are also more likely to leave positive feedback.</a:t>
          </a:r>
          <a:endParaRPr lang="en-US"/>
        </a:p>
      </dgm:t>
    </dgm:pt>
    <dgm:pt modelId="{C23188E9-2F61-437F-9916-2E63A747A489}" type="parTrans" cxnId="{B218C4DC-EAA5-4FE8-8B7D-0F050BCEC583}">
      <dgm:prSet/>
      <dgm:spPr/>
      <dgm:t>
        <a:bodyPr/>
        <a:lstStyle/>
        <a:p>
          <a:endParaRPr lang="en-US"/>
        </a:p>
      </dgm:t>
    </dgm:pt>
    <dgm:pt modelId="{B39E57F2-B73B-4601-82BF-3113CA8CBB88}" type="sibTrans" cxnId="{B218C4DC-EAA5-4FE8-8B7D-0F050BCEC583}">
      <dgm:prSet/>
      <dgm:spPr/>
      <dgm:t>
        <a:bodyPr/>
        <a:lstStyle/>
        <a:p>
          <a:endParaRPr lang="en-US"/>
        </a:p>
      </dgm:t>
    </dgm:pt>
    <dgm:pt modelId="{9204E604-38F0-408B-9F0F-70DC2D3AE368}">
      <dgm:prSet/>
      <dgm:spPr/>
      <dgm:t>
        <a:bodyPr/>
        <a:lstStyle/>
        <a:p>
          <a:r>
            <a:rPr lang="en-GB"/>
            <a:t>It can build on the relationships with visitors, leading to higher satisfaction for them.</a:t>
          </a:r>
          <a:endParaRPr lang="en-US"/>
        </a:p>
      </dgm:t>
    </dgm:pt>
    <dgm:pt modelId="{382D8C8F-86F0-4146-99FB-D896A607F453}" type="parTrans" cxnId="{2DAF065D-A8FF-4FD9-A5ED-20F07649DB97}">
      <dgm:prSet/>
      <dgm:spPr/>
      <dgm:t>
        <a:bodyPr/>
        <a:lstStyle/>
        <a:p>
          <a:endParaRPr lang="en-US"/>
        </a:p>
      </dgm:t>
    </dgm:pt>
    <dgm:pt modelId="{4B7BD3A6-9C30-4307-BBD2-E16330A252A1}" type="sibTrans" cxnId="{2DAF065D-A8FF-4FD9-A5ED-20F07649DB97}">
      <dgm:prSet/>
      <dgm:spPr/>
      <dgm:t>
        <a:bodyPr/>
        <a:lstStyle/>
        <a:p>
          <a:endParaRPr lang="en-US"/>
        </a:p>
      </dgm:t>
    </dgm:pt>
    <dgm:pt modelId="{0DA22D8C-A4F7-484D-BFB1-ABDAFBB4F2D9}" type="pres">
      <dgm:prSet presAssocID="{795F7B74-DD11-43DC-B61A-7C706689C1F7}" presName="vert0" presStyleCnt="0">
        <dgm:presLayoutVars>
          <dgm:dir/>
          <dgm:animOne val="branch"/>
          <dgm:animLvl val="lvl"/>
        </dgm:presLayoutVars>
      </dgm:prSet>
      <dgm:spPr/>
    </dgm:pt>
    <dgm:pt modelId="{73B764C6-9876-42E9-B465-C21676233B78}" type="pres">
      <dgm:prSet presAssocID="{E77C327B-5655-4342-80BF-E80F606AF616}" presName="thickLine" presStyleLbl="alignNode1" presStyleIdx="0" presStyleCnt="3"/>
      <dgm:spPr/>
    </dgm:pt>
    <dgm:pt modelId="{BF57B8CF-A871-4BBC-8C14-E603919D5C34}" type="pres">
      <dgm:prSet presAssocID="{E77C327B-5655-4342-80BF-E80F606AF616}" presName="horz1" presStyleCnt="0"/>
      <dgm:spPr/>
    </dgm:pt>
    <dgm:pt modelId="{B5ABBE4B-84E0-4DEF-AF63-54191C0866C0}" type="pres">
      <dgm:prSet presAssocID="{E77C327B-5655-4342-80BF-E80F606AF616}" presName="tx1" presStyleLbl="revTx" presStyleIdx="0" presStyleCnt="3"/>
      <dgm:spPr/>
    </dgm:pt>
    <dgm:pt modelId="{EDF59D07-856D-4D43-A777-C0CEAC19188D}" type="pres">
      <dgm:prSet presAssocID="{E77C327B-5655-4342-80BF-E80F606AF616}" presName="vert1" presStyleCnt="0"/>
      <dgm:spPr/>
    </dgm:pt>
    <dgm:pt modelId="{9B814737-43B2-450A-AAE1-8484E196C7CF}" type="pres">
      <dgm:prSet presAssocID="{81BA19E7-3394-4EFD-99E1-A261F7DA9288}" presName="thickLine" presStyleLbl="alignNode1" presStyleIdx="1" presStyleCnt="3"/>
      <dgm:spPr/>
    </dgm:pt>
    <dgm:pt modelId="{9315ACD5-803F-46B0-9528-4006106979D9}" type="pres">
      <dgm:prSet presAssocID="{81BA19E7-3394-4EFD-99E1-A261F7DA9288}" presName="horz1" presStyleCnt="0"/>
      <dgm:spPr/>
    </dgm:pt>
    <dgm:pt modelId="{92430025-4C07-4D64-B268-40D1EE9BEFC7}" type="pres">
      <dgm:prSet presAssocID="{81BA19E7-3394-4EFD-99E1-A261F7DA9288}" presName="tx1" presStyleLbl="revTx" presStyleIdx="1" presStyleCnt="3"/>
      <dgm:spPr/>
    </dgm:pt>
    <dgm:pt modelId="{E26F3264-CB9F-4010-B78B-33B3B79D07E4}" type="pres">
      <dgm:prSet presAssocID="{81BA19E7-3394-4EFD-99E1-A261F7DA9288}" presName="vert1" presStyleCnt="0"/>
      <dgm:spPr/>
    </dgm:pt>
    <dgm:pt modelId="{B421651D-2D62-4621-8363-DB44921F8458}" type="pres">
      <dgm:prSet presAssocID="{9204E604-38F0-408B-9F0F-70DC2D3AE368}" presName="thickLine" presStyleLbl="alignNode1" presStyleIdx="2" presStyleCnt="3"/>
      <dgm:spPr/>
    </dgm:pt>
    <dgm:pt modelId="{DE60946D-08B2-4EFD-934D-80C1DDCE889F}" type="pres">
      <dgm:prSet presAssocID="{9204E604-38F0-408B-9F0F-70DC2D3AE368}" presName="horz1" presStyleCnt="0"/>
      <dgm:spPr/>
    </dgm:pt>
    <dgm:pt modelId="{D6CF3A96-FF6A-4987-8235-155A9DA23EC8}" type="pres">
      <dgm:prSet presAssocID="{9204E604-38F0-408B-9F0F-70DC2D3AE368}" presName="tx1" presStyleLbl="revTx" presStyleIdx="2" presStyleCnt="3"/>
      <dgm:spPr/>
    </dgm:pt>
    <dgm:pt modelId="{BC0C9C95-91DA-440C-AA54-8ECAA34D70E1}" type="pres">
      <dgm:prSet presAssocID="{9204E604-38F0-408B-9F0F-70DC2D3AE368}" presName="vert1" presStyleCnt="0"/>
      <dgm:spPr/>
    </dgm:pt>
  </dgm:ptLst>
  <dgm:cxnLst>
    <dgm:cxn modelId="{E89A5909-5A64-47A6-8F4B-036992AC27CE}" type="presOf" srcId="{795F7B74-DD11-43DC-B61A-7C706689C1F7}" destId="{0DA22D8C-A4F7-484D-BFB1-ABDAFBB4F2D9}" srcOrd="0" destOrd="0" presId="urn:microsoft.com/office/officeart/2008/layout/LinedList"/>
    <dgm:cxn modelId="{34D05C13-87F7-49D0-98C8-ED6774BE4D73}" type="presOf" srcId="{9204E604-38F0-408B-9F0F-70DC2D3AE368}" destId="{D6CF3A96-FF6A-4987-8235-155A9DA23EC8}" srcOrd="0" destOrd="0" presId="urn:microsoft.com/office/officeart/2008/layout/LinedList"/>
    <dgm:cxn modelId="{2DAF065D-A8FF-4FD9-A5ED-20F07649DB97}" srcId="{795F7B74-DD11-43DC-B61A-7C706689C1F7}" destId="{9204E604-38F0-408B-9F0F-70DC2D3AE368}" srcOrd="2" destOrd="0" parTransId="{382D8C8F-86F0-4146-99FB-D896A607F453}" sibTransId="{4B7BD3A6-9C30-4307-BBD2-E16330A252A1}"/>
    <dgm:cxn modelId="{DBAC3B48-AF85-4856-84C4-2496A68F9670}" srcId="{795F7B74-DD11-43DC-B61A-7C706689C1F7}" destId="{E77C327B-5655-4342-80BF-E80F606AF616}" srcOrd="0" destOrd="0" parTransId="{4F8EE7E6-F765-47F8-B8D3-0286A86A932C}" sibTransId="{8E8F716C-3952-4A15-B641-78634820E4FC}"/>
    <dgm:cxn modelId="{BFB2387D-143D-45FD-A5F1-A8704F513734}" type="presOf" srcId="{E77C327B-5655-4342-80BF-E80F606AF616}" destId="{B5ABBE4B-84E0-4DEF-AF63-54191C0866C0}" srcOrd="0" destOrd="0" presId="urn:microsoft.com/office/officeart/2008/layout/LinedList"/>
    <dgm:cxn modelId="{C2D08DCF-B5EF-411B-93E0-F4609FD4383B}" type="presOf" srcId="{81BA19E7-3394-4EFD-99E1-A261F7DA9288}" destId="{92430025-4C07-4D64-B268-40D1EE9BEFC7}" srcOrd="0" destOrd="0" presId="urn:microsoft.com/office/officeart/2008/layout/LinedList"/>
    <dgm:cxn modelId="{B218C4DC-EAA5-4FE8-8B7D-0F050BCEC583}" srcId="{795F7B74-DD11-43DC-B61A-7C706689C1F7}" destId="{81BA19E7-3394-4EFD-99E1-A261F7DA9288}" srcOrd="1" destOrd="0" parTransId="{C23188E9-2F61-437F-9916-2E63A747A489}" sibTransId="{B39E57F2-B73B-4601-82BF-3113CA8CBB88}"/>
    <dgm:cxn modelId="{72521C5E-CE41-4B40-82C9-F9894C2CDCB7}" type="presParOf" srcId="{0DA22D8C-A4F7-484D-BFB1-ABDAFBB4F2D9}" destId="{73B764C6-9876-42E9-B465-C21676233B78}" srcOrd="0" destOrd="0" presId="urn:microsoft.com/office/officeart/2008/layout/LinedList"/>
    <dgm:cxn modelId="{147DAB27-2C8D-495F-A6FA-6E2DB1C75037}" type="presParOf" srcId="{0DA22D8C-A4F7-484D-BFB1-ABDAFBB4F2D9}" destId="{BF57B8CF-A871-4BBC-8C14-E603919D5C34}" srcOrd="1" destOrd="0" presId="urn:microsoft.com/office/officeart/2008/layout/LinedList"/>
    <dgm:cxn modelId="{62262136-3404-4560-AD7C-C78EF9F62CA1}" type="presParOf" srcId="{BF57B8CF-A871-4BBC-8C14-E603919D5C34}" destId="{B5ABBE4B-84E0-4DEF-AF63-54191C0866C0}" srcOrd="0" destOrd="0" presId="urn:microsoft.com/office/officeart/2008/layout/LinedList"/>
    <dgm:cxn modelId="{C033FED7-8A6C-4612-A8FF-20281E33DAA9}" type="presParOf" srcId="{BF57B8CF-A871-4BBC-8C14-E603919D5C34}" destId="{EDF59D07-856D-4D43-A777-C0CEAC19188D}" srcOrd="1" destOrd="0" presId="urn:microsoft.com/office/officeart/2008/layout/LinedList"/>
    <dgm:cxn modelId="{DD6DF87F-5D30-4077-AF01-A29C6C62A2D5}" type="presParOf" srcId="{0DA22D8C-A4F7-484D-BFB1-ABDAFBB4F2D9}" destId="{9B814737-43B2-450A-AAE1-8484E196C7CF}" srcOrd="2" destOrd="0" presId="urn:microsoft.com/office/officeart/2008/layout/LinedList"/>
    <dgm:cxn modelId="{47E95DD6-0018-4832-BCFA-BD7859F9FA5B}" type="presParOf" srcId="{0DA22D8C-A4F7-484D-BFB1-ABDAFBB4F2D9}" destId="{9315ACD5-803F-46B0-9528-4006106979D9}" srcOrd="3" destOrd="0" presId="urn:microsoft.com/office/officeart/2008/layout/LinedList"/>
    <dgm:cxn modelId="{3AA40B04-225D-4DE8-8633-394E8CFE2150}" type="presParOf" srcId="{9315ACD5-803F-46B0-9528-4006106979D9}" destId="{92430025-4C07-4D64-B268-40D1EE9BEFC7}" srcOrd="0" destOrd="0" presId="urn:microsoft.com/office/officeart/2008/layout/LinedList"/>
    <dgm:cxn modelId="{908BCDB2-CF7C-471C-9ADE-9643B253C9F4}" type="presParOf" srcId="{9315ACD5-803F-46B0-9528-4006106979D9}" destId="{E26F3264-CB9F-4010-B78B-33B3B79D07E4}" srcOrd="1" destOrd="0" presId="urn:microsoft.com/office/officeart/2008/layout/LinedList"/>
    <dgm:cxn modelId="{0EA46A14-68DD-4EA7-8E4E-77D16D62D7F8}" type="presParOf" srcId="{0DA22D8C-A4F7-484D-BFB1-ABDAFBB4F2D9}" destId="{B421651D-2D62-4621-8363-DB44921F8458}" srcOrd="4" destOrd="0" presId="urn:microsoft.com/office/officeart/2008/layout/LinedList"/>
    <dgm:cxn modelId="{F97B4FB7-AF82-4C08-89DD-EB0EA3898405}" type="presParOf" srcId="{0DA22D8C-A4F7-484D-BFB1-ABDAFBB4F2D9}" destId="{DE60946D-08B2-4EFD-934D-80C1DDCE889F}" srcOrd="5" destOrd="0" presId="urn:microsoft.com/office/officeart/2008/layout/LinedList"/>
    <dgm:cxn modelId="{BDDDA7BA-828E-40C0-9051-3C582244F675}" type="presParOf" srcId="{DE60946D-08B2-4EFD-934D-80C1DDCE889F}" destId="{D6CF3A96-FF6A-4987-8235-155A9DA23EC8}" srcOrd="0" destOrd="0" presId="urn:microsoft.com/office/officeart/2008/layout/LinedList"/>
    <dgm:cxn modelId="{1CA10A72-C046-4429-B360-45F9CED08985}" type="presParOf" srcId="{DE60946D-08B2-4EFD-934D-80C1DDCE889F}" destId="{BC0C9C95-91DA-440C-AA54-8ECAA34D70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FB1A3D-48A9-4124-BD62-4C0F5574637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73D008A7-9D81-4DF5-93C3-9CADED0754B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Upselling is a technique a hotel will use to sell themselves to stand out from their competition.</a:t>
          </a:r>
          <a:endParaRPr lang="en-US" sz="2000"/>
        </a:p>
      </dgm:t>
    </dgm:pt>
    <dgm:pt modelId="{E81277D3-EEDE-4662-96AD-435F1B39F587}" type="parTrans" cxnId="{8B7BE98D-0651-4A7E-AA54-8EE325ED4420}">
      <dgm:prSet/>
      <dgm:spPr/>
      <dgm:t>
        <a:bodyPr/>
        <a:lstStyle/>
        <a:p>
          <a:endParaRPr lang="en-US"/>
        </a:p>
      </dgm:t>
    </dgm:pt>
    <dgm:pt modelId="{285D02C4-54D7-476B-9EE4-3C880D6A9851}" type="sibTrans" cxnId="{8B7BE98D-0651-4A7E-AA54-8EE325ED4420}">
      <dgm:prSet/>
      <dgm:spPr/>
      <dgm:t>
        <a:bodyPr/>
        <a:lstStyle/>
        <a:p>
          <a:endParaRPr lang="en-US"/>
        </a:p>
      </dgm:t>
    </dgm:pt>
    <dgm:pt modelId="{B1230CA0-F866-440A-A4E6-60E4217B76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The hotel is unique as it offers a fully immersive experience for guests.</a:t>
          </a:r>
          <a:endParaRPr lang="en-US" sz="2000"/>
        </a:p>
      </dgm:t>
    </dgm:pt>
    <dgm:pt modelId="{5C2D8A61-B438-45B0-8CB5-45D583BB0C78}" type="parTrans" cxnId="{14D2BFFC-3455-401B-8C66-67235195BBA9}">
      <dgm:prSet/>
      <dgm:spPr/>
      <dgm:t>
        <a:bodyPr/>
        <a:lstStyle/>
        <a:p>
          <a:endParaRPr lang="en-US"/>
        </a:p>
      </dgm:t>
    </dgm:pt>
    <dgm:pt modelId="{A6A60D3C-9292-4361-A14A-C0B9690F7228}" type="sibTrans" cxnId="{14D2BFFC-3455-401B-8C66-67235195BBA9}">
      <dgm:prSet/>
      <dgm:spPr/>
      <dgm:t>
        <a:bodyPr/>
        <a:lstStyle/>
        <a:p>
          <a:endParaRPr lang="en-US"/>
        </a:p>
      </dgm:t>
    </dgm:pt>
    <dgm:pt modelId="{1944D277-F094-4BA6-BF0E-8131475C9E5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/>
            <a:t>Providing a positive experience can transform guest experiences, this leads to a higher guest satisfaction.</a:t>
          </a:r>
          <a:endParaRPr lang="en-US" sz="2000"/>
        </a:p>
      </dgm:t>
    </dgm:pt>
    <dgm:pt modelId="{8CE5100F-22EC-4193-B24F-DEE2D5DDD18F}" type="parTrans" cxnId="{389BBB88-6F10-4111-80BD-8DD4DFF2C750}">
      <dgm:prSet/>
      <dgm:spPr/>
      <dgm:t>
        <a:bodyPr/>
        <a:lstStyle/>
        <a:p>
          <a:endParaRPr lang="en-US"/>
        </a:p>
      </dgm:t>
    </dgm:pt>
    <dgm:pt modelId="{FD607A04-4021-48FA-A545-EE20C171C654}" type="sibTrans" cxnId="{389BBB88-6F10-4111-80BD-8DD4DFF2C750}">
      <dgm:prSet/>
      <dgm:spPr/>
      <dgm:t>
        <a:bodyPr/>
        <a:lstStyle/>
        <a:p>
          <a:endParaRPr lang="en-US"/>
        </a:p>
      </dgm:t>
    </dgm:pt>
    <dgm:pt modelId="{F1BB0B4C-04E6-4ED7-987B-2EB68ECA9F1C}" type="pres">
      <dgm:prSet presAssocID="{8EFB1A3D-48A9-4124-BD62-4C0F5574637A}" presName="root" presStyleCnt="0">
        <dgm:presLayoutVars>
          <dgm:dir/>
          <dgm:resizeHandles val="exact"/>
        </dgm:presLayoutVars>
      </dgm:prSet>
      <dgm:spPr/>
    </dgm:pt>
    <dgm:pt modelId="{5598AD2B-F030-44EA-9A7D-F55B46DDC389}" type="pres">
      <dgm:prSet presAssocID="{73D008A7-9D81-4DF5-93C3-9CADED0754B1}" presName="compNode" presStyleCnt="0"/>
      <dgm:spPr/>
    </dgm:pt>
    <dgm:pt modelId="{555F94BE-EEAC-4538-9BB3-B1B0575D5A38}" type="pres">
      <dgm:prSet presAssocID="{73D008A7-9D81-4DF5-93C3-9CADED0754B1}" presName="bgRect" presStyleLbl="bgShp" presStyleIdx="0" presStyleCnt="3" custLinFactNeighborX="-1016" custLinFactNeighborY="-77228"/>
      <dgm:spPr/>
    </dgm:pt>
    <dgm:pt modelId="{7E6FB27A-813A-42F6-A322-3E21FDEFC9CC}" type="pres">
      <dgm:prSet presAssocID="{73D008A7-9D81-4DF5-93C3-9CADED0754B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C4C9CA43-A567-49A1-A8A0-5C6096BC90B5}" type="pres">
      <dgm:prSet presAssocID="{73D008A7-9D81-4DF5-93C3-9CADED0754B1}" presName="spaceRect" presStyleCnt="0"/>
      <dgm:spPr/>
    </dgm:pt>
    <dgm:pt modelId="{B19CD312-1401-4960-B8C5-298445967E6D}" type="pres">
      <dgm:prSet presAssocID="{73D008A7-9D81-4DF5-93C3-9CADED0754B1}" presName="parTx" presStyleLbl="revTx" presStyleIdx="0" presStyleCnt="3">
        <dgm:presLayoutVars>
          <dgm:chMax val="0"/>
          <dgm:chPref val="0"/>
        </dgm:presLayoutVars>
      </dgm:prSet>
      <dgm:spPr/>
    </dgm:pt>
    <dgm:pt modelId="{C89AFF51-E9E5-45AD-991C-922D3AEC7C8B}" type="pres">
      <dgm:prSet presAssocID="{285D02C4-54D7-476B-9EE4-3C880D6A9851}" presName="sibTrans" presStyleCnt="0"/>
      <dgm:spPr/>
    </dgm:pt>
    <dgm:pt modelId="{3BEAAF8D-F315-4C63-A824-5BECF09E51EC}" type="pres">
      <dgm:prSet presAssocID="{B1230CA0-F866-440A-A4E6-60E4217B7648}" presName="compNode" presStyleCnt="0"/>
      <dgm:spPr/>
    </dgm:pt>
    <dgm:pt modelId="{429B9349-D5AD-44F4-B8A9-DB3FECD108E6}" type="pres">
      <dgm:prSet presAssocID="{B1230CA0-F866-440A-A4E6-60E4217B7648}" presName="bgRect" presStyleLbl="bgShp" presStyleIdx="1" presStyleCnt="3" custLinFactNeighborX="-1080" custLinFactNeighborY="2904"/>
      <dgm:spPr/>
    </dgm:pt>
    <dgm:pt modelId="{687BADAC-F231-4C79-BB13-819801C1FF10}" type="pres">
      <dgm:prSet presAssocID="{B1230CA0-F866-440A-A4E6-60E4217B764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7EBA390A-E64C-4D11-BD32-1AD13F4F6AB1}" type="pres">
      <dgm:prSet presAssocID="{B1230CA0-F866-440A-A4E6-60E4217B7648}" presName="spaceRect" presStyleCnt="0"/>
      <dgm:spPr/>
    </dgm:pt>
    <dgm:pt modelId="{ABA0D167-6024-4E47-AFCF-EB9E6ECF2B84}" type="pres">
      <dgm:prSet presAssocID="{B1230CA0-F866-440A-A4E6-60E4217B7648}" presName="parTx" presStyleLbl="revTx" presStyleIdx="1" presStyleCnt="3">
        <dgm:presLayoutVars>
          <dgm:chMax val="0"/>
          <dgm:chPref val="0"/>
        </dgm:presLayoutVars>
      </dgm:prSet>
      <dgm:spPr/>
    </dgm:pt>
    <dgm:pt modelId="{7BC97801-A6EF-49A8-B22D-B2BAAE4C132D}" type="pres">
      <dgm:prSet presAssocID="{A6A60D3C-9292-4361-A14A-C0B9690F7228}" presName="sibTrans" presStyleCnt="0"/>
      <dgm:spPr/>
    </dgm:pt>
    <dgm:pt modelId="{05BE27B6-6D09-413A-BCA1-A7F923FB82BF}" type="pres">
      <dgm:prSet presAssocID="{1944D277-F094-4BA6-BF0E-8131475C9E54}" presName="compNode" presStyleCnt="0"/>
      <dgm:spPr/>
    </dgm:pt>
    <dgm:pt modelId="{08D25BFE-6462-4E98-B47F-BA11BFF8D347}" type="pres">
      <dgm:prSet presAssocID="{1944D277-F094-4BA6-BF0E-8131475C9E54}" presName="bgRect" presStyleLbl="bgShp" presStyleIdx="2" presStyleCnt="3"/>
      <dgm:spPr/>
    </dgm:pt>
    <dgm:pt modelId="{DD4F66B8-19BD-4E55-AACD-F9642D19EB7B}" type="pres">
      <dgm:prSet presAssocID="{1944D277-F094-4BA6-BF0E-8131475C9E5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D10A02AF-CEBB-4BF5-9764-F2002648AD04}" type="pres">
      <dgm:prSet presAssocID="{1944D277-F094-4BA6-BF0E-8131475C9E54}" presName="spaceRect" presStyleCnt="0"/>
      <dgm:spPr/>
    </dgm:pt>
    <dgm:pt modelId="{45739EDC-0F92-4454-9798-254F69FB0B3B}" type="pres">
      <dgm:prSet presAssocID="{1944D277-F094-4BA6-BF0E-8131475C9E5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FF7C80-427E-46E7-967C-19CEEACBEC20}" type="presOf" srcId="{73D008A7-9D81-4DF5-93C3-9CADED0754B1}" destId="{B19CD312-1401-4960-B8C5-298445967E6D}" srcOrd="0" destOrd="0" presId="urn:microsoft.com/office/officeart/2018/2/layout/IconVerticalSolidList"/>
    <dgm:cxn modelId="{1F956886-F537-4E17-8930-1350460BD7F0}" type="presOf" srcId="{B1230CA0-F866-440A-A4E6-60E4217B7648}" destId="{ABA0D167-6024-4E47-AFCF-EB9E6ECF2B84}" srcOrd="0" destOrd="0" presId="urn:microsoft.com/office/officeart/2018/2/layout/IconVerticalSolidList"/>
    <dgm:cxn modelId="{389BBB88-6F10-4111-80BD-8DD4DFF2C750}" srcId="{8EFB1A3D-48A9-4124-BD62-4C0F5574637A}" destId="{1944D277-F094-4BA6-BF0E-8131475C9E54}" srcOrd="2" destOrd="0" parTransId="{8CE5100F-22EC-4193-B24F-DEE2D5DDD18F}" sibTransId="{FD607A04-4021-48FA-A545-EE20C171C654}"/>
    <dgm:cxn modelId="{8B7BE98D-0651-4A7E-AA54-8EE325ED4420}" srcId="{8EFB1A3D-48A9-4124-BD62-4C0F5574637A}" destId="{73D008A7-9D81-4DF5-93C3-9CADED0754B1}" srcOrd="0" destOrd="0" parTransId="{E81277D3-EEDE-4662-96AD-435F1B39F587}" sibTransId="{285D02C4-54D7-476B-9EE4-3C880D6A9851}"/>
    <dgm:cxn modelId="{618053AE-0F2C-433F-9C39-46CDE07BC1F4}" type="presOf" srcId="{1944D277-F094-4BA6-BF0E-8131475C9E54}" destId="{45739EDC-0F92-4454-9798-254F69FB0B3B}" srcOrd="0" destOrd="0" presId="urn:microsoft.com/office/officeart/2018/2/layout/IconVerticalSolidList"/>
    <dgm:cxn modelId="{878882BF-461F-42E8-AB04-928207B53BB9}" type="presOf" srcId="{8EFB1A3D-48A9-4124-BD62-4C0F5574637A}" destId="{F1BB0B4C-04E6-4ED7-987B-2EB68ECA9F1C}" srcOrd="0" destOrd="0" presId="urn:microsoft.com/office/officeart/2018/2/layout/IconVerticalSolidList"/>
    <dgm:cxn modelId="{14D2BFFC-3455-401B-8C66-67235195BBA9}" srcId="{8EFB1A3D-48A9-4124-BD62-4C0F5574637A}" destId="{B1230CA0-F866-440A-A4E6-60E4217B7648}" srcOrd="1" destOrd="0" parTransId="{5C2D8A61-B438-45B0-8CB5-45D583BB0C78}" sibTransId="{A6A60D3C-9292-4361-A14A-C0B9690F7228}"/>
    <dgm:cxn modelId="{D3388EE9-CD3F-4EFC-A60D-876825F32DD2}" type="presParOf" srcId="{F1BB0B4C-04E6-4ED7-987B-2EB68ECA9F1C}" destId="{5598AD2B-F030-44EA-9A7D-F55B46DDC389}" srcOrd="0" destOrd="0" presId="urn:microsoft.com/office/officeart/2018/2/layout/IconVerticalSolidList"/>
    <dgm:cxn modelId="{710FACCC-84D2-4A22-8D0F-58913026736A}" type="presParOf" srcId="{5598AD2B-F030-44EA-9A7D-F55B46DDC389}" destId="{555F94BE-EEAC-4538-9BB3-B1B0575D5A38}" srcOrd="0" destOrd="0" presId="urn:microsoft.com/office/officeart/2018/2/layout/IconVerticalSolidList"/>
    <dgm:cxn modelId="{386F0BB3-8C44-4F98-A9BE-213FB33644DA}" type="presParOf" srcId="{5598AD2B-F030-44EA-9A7D-F55B46DDC389}" destId="{7E6FB27A-813A-42F6-A322-3E21FDEFC9CC}" srcOrd="1" destOrd="0" presId="urn:microsoft.com/office/officeart/2018/2/layout/IconVerticalSolidList"/>
    <dgm:cxn modelId="{C22FD4F6-D449-4B19-8B04-7ACC4AC627CD}" type="presParOf" srcId="{5598AD2B-F030-44EA-9A7D-F55B46DDC389}" destId="{C4C9CA43-A567-49A1-A8A0-5C6096BC90B5}" srcOrd="2" destOrd="0" presId="urn:microsoft.com/office/officeart/2018/2/layout/IconVerticalSolidList"/>
    <dgm:cxn modelId="{B1060D82-BF33-469E-A129-C33997BABC60}" type="presParOf" srcId="{5598AD2B-F030-44EA-9A7D-F55B46DDC389}" destId="{B19CD312-1401-4960-B8C5-298445967E6D}" srcOrd="3" destOrd="0" presId="urn:microsoft.com/office/officeart/2018/2/layout/IconVerticalSolidList"/>
    <dgm:cxn modelId="{CC074FDD-3F9C-42BA-AFFA-80997FCF8455}" type="presParOf" srcId="{F1BB0B4C-04E6-4ED7-987B-2EB68ECA9F1C}" destId="{C89AFF51-E9E5-45AD-991C-922D3AEC7C8B}" srcOrd="1" destOrd="0" presId="urn:microsoft.com/office/officeart/2018/2/layout/IconVerticalSolidList"/>
    <dgm:cxn modelId="{FD832967-63CE-4B28-BFFC-0B17DE054221}" type="presParOf" srcId="{F1BB0B4C-04E6-4ED7-987B-2EB68ECA9F1C}" destId="{3BEAAF8D-F315-4C63-A824-5BECF09E51EC}" srcOrd="2" destOrd="0" presId="urn:microsoft.com/office/officeart/2018/2/layout/IconVerticalSolidList"/>
    <dgm:cxn modelId="{8BCA5B0A-900B-46EA-BAA4-E7904D599803}" type="presParOf" srcId="{3BEAAF8D-F315-4C63-A824-5BECF09E51EC}" destId="{429B9349-D5AD-44F4-B8A9-DB3FECD108E6}" srcOrd="0" destOrd="0" presId="urn:microsoft.com/office/officeart/2018/2/layout/IconVerticalSolidList"/>
    <dgm:cxn modelId="{90436C8F-94BE-4D88-98A5-4CBBBE847501}" type="presParOf" srcId="{3BEAAF8D-F315-4C63-A824-5BECF09E51EC}" destId="{687BADAC-F231-4C79-BB13-819801C1FF10}" srcOrd="1" destOrd="0" presId="urn:microsoft.com/office/officeart/2018/2/layout/IconVerticalSolidList"/>
    <dgm:cxn modelId="{75B8F6BC-F3D1-4DEF-AC94-56DEF0285C02}" type="presParOf" srcId="{3BEAAF8D-F315-4C63-A824-5BECF09E51EC}" destId="{7EBA390A-E64C-4D11-BD32-1AD13F4F6AB1}" srcOrd="2" destOrd="0" presId="urn:microsoft.com/office/officeart/2018/2/layout/IconVerticalSolidList"/>
    <dgm:cxn modelId="{FCBF4DAC-EA22-4971-AACE-550D341B1C8C}" type="presParOf" srcId="{3BEAAF8D-F315-4C63-A824-5BECF09E51EC}" destId="{ABA0D167-6024-4E47-AFCF-EB9E6ECF2B84}" srcOrd="3" destOrd="0" presId="urn:microsoft.com/office/officeart/2018/2/layout/IconVerticalSolidList"/>
    <dgm:cxn modelId="{F30E1C49-9698-4114-8B96-686A4C6F4C5B}" type="presParOf" srcId="{F1BB0B4C-04E6-4ED7-987B-2EB68ECA9F1C}" destId="{7BC97801-A6EF-49A8-B22D-B2BAAE4C132D}" srcOrd="3" destOrd="0" presId="urn:microsoft.com/office/officeart/2018/2/layout/IconVerticalSolidList"/>
    <dgm:cxn modelId="{ACC4C1C9-D40E-41B3-9890-96B7EC780794}" type="presParOf" srcId="{F1BB0B4C-04E6-4ED7-987B-2EB68ECA9F1C}" destId="{05BE27B6-6D09-413A-BCA1-A7F923FB82BF}" srcOrd="4" destOrd="0" presId="urn:microsoft.com/office/officeart/2018/2/layout/IconVerticalSolidList"/>
    <dgm:cxn modelId="{68FBA685-7E0B-4131-A25F-93B87CB4C341}" type="presParOf" srcId="{05BE27B6-6D09-413A-BCA1-A7F923FB82BF}" destId="{08D25BFE-6462-4E98-B47F-BA11BFF8D347}" srcOrd="0" destOrd="0" presId="urn:microsoft.com/office/officeart/2018/2/layout/IconVerticalSolidList"/>
    <dgm:cxn modelId="{B1E36076-912B-4B80-909D-B2DAA83AB239}" type="presParOf" srcId="{05BE27B6-6D09-413A-BCA1-A7F923FB82BF}" destId="{DD4F66B8-19BD-4E55-AACD-F9642D19EB7B}" srcOrd="1" destOrd="0" presId="urn:microsoft.com/office/officeart/2018/2/layout/IconVerticalSolidList"/>
    <dgm:cxn modelId="{4A93D942-B69E-4A07-9D1C-AF29E062C5FE}" type="presParOf" srcId="{05BE27B6-6D09-413A-BCA1-A7F923FB82BF}" destId="{D10A02AF-CEBB-4BF5-9764-F2002648AD04}" srcOrd="2" destOrd="0" presId="urn:microsoft.com/office/officeart/2018/2/layout/IconVerticalSolidList"/>
    <dgm:cxn modelId="{5B346CFB-5383-4938-9B1A-77C01A785202}" type="presParOf" srcId="{05BE27B6-6D09-413A-BCA1-A7F923FB82BF}" destId="{45739EDC-0F92-4454-9798-254F69FB0B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6A4FB-1168-4673-8895-0030EFE1B3D5}">
      <dsp:nvSpPr>
        <dsp:cNvPr id="0" name=""/>
        <dsp:cNvSpPr/>
      </dsp:nvSpPr>
      <dsp:spPr>
        <a:xfrm>
          <a:off x="0" y="1853"/>
          <a:ext cx="9604375" cy="8845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One definition on hospitality would be, ‘extending a welcome to guests or offering a home away from home’ (EHL, 2023)</a:t>
          </a:r>
          <a:endParaRPr lang="en-US" sz="2100" kern="1200"/>
        </a:p>
      </dsp:txBody>
      <dsp:txXfrm>
        <a:off x="43179" y="45032"/>
        <a:ext cx="9518017" cy="798161"/>
      </dsp:txXfrm>
    </dsp:sp>
    <dsp:sp modelId="{42835377-BFD6-4A4A-8AF2-D4576F8F5707}">
      <dsp:nvSpPr>
        <dsp:cNvPr id="0" name=""/>
        <dsp:cNvSpPr/>
      </dsp:nvSpPr>
      <dsp:spPr>
        <a:xfrm>
          <a:off x="0" y="946853"/>
          <a:ext cx="9604375" cy="8845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Welcoming atmosphere provided for visitors upon arrival.</a:t>
          </a:r>
          <a:endParaRPr lang="en-US" sz="2100" kern="1200"/>
        </a:p>
      </dsp:txBody>
      <dsp:txXfrm>
        <a:off x="43179" y="990032"/>
        <a:ext cx="9518017" cy="798161"/>
      </dsp:txXfrm>
    </dsp:sp>
    <dsp:sp modelId="{DC807D4F-0025-4870-B3E0-ABDB2EA20BDC}">
      <dsp:nvSpPr>
        <dsp:cNvPr id="0" name=""/>
        <dsp:cNvSpPr/>
      </dsp:nvSpPr>
      <dsp:spPr>
        <a:xfrm>
          <a:off x="0" y="1891853"/>
          <a:ext cx="9604375" cy="8845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Building long term loyalty and trust with customers.</a:t>
          </a:r>
          <a:endParaRPr lang="en-US" sz="2100" kern="1200"/>
        </a:p>
      </dsp:txBody>
      <dsp:txXfrm>
        <a:off x="43179" y="1935032"/>
        <a:ext cx="9518017" cy="798161"/>
      </dsp:txXfrm>
    </dsp:sp>
    <dsp:sp modelId="{DDC8C7C8-0C4E-413A-B0B9-088610674B98}">
      <dsp:nvSpPr>
        <dsp:cNvPr id="0" name=""/>
        <dsp:cNvSpPr/>
      </dsp:nvSpPr>
      <dsp:spPr>
        <a:xfrm>
          <a:off x="0" y="2836853"/>
          <a:ext cx="9604375" cy="88451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Good hospitality leads to trust and loyalty from visitors, creating customer retention.</a:t>
          </a:r>
          <a:endParaRPr lang="en-US" sz="2100" kern="1200"/>
        </a:p>
      </dsp:txBody>
      <dsp:txXfrm>
        <a:off x="43179" y="2880032"/>
        <a:ext cx="9518017" cy="7981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764C6-9876-42E9-B465-C21676233B78}">
      <dsp:nvSpPr>
        <dsp:cNvPr id="0" name=""/>
        <dsp:cNvSpPr/>
      </dsp:nvSpPr>
      <dsp:spPr>
        <a:xfrm>
          <a:off x="0" y="2294"/>
          <a:ext cx="60850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BBE4B-84E0-4DEF-AF63-54191C0866C0}">
      <dsp:nvSpPr>
        <dsp:cNvPr id="0" name=""/>
        <dsp:cNvSpPr/>
      </dsp:nvSpPr>
      <dsp:spPr>
        <a:xfrm>
          <a:off x="0" y="2294"/>
          <a:ext cx="6085090" cy="156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Loyalty programmes are offered within this hotel. </a:t>
          </a: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‘Loyal customers spend, on average, 22.4% more than sporadic ones’ (Roiback, n.d.)</a:t>
          </a:r>
          <a:endParaRPr lang="en-US" sz="2400" kern="1200"/>
        </a:p>
      </dsp:txBody>
      <dsp:txXfrm>
        <a:off x="0" y="2294"/>
        <a:ext cx="6085090" cy="1564803"/>
      </dsp:txXfrm>
    </dsp:sp>
    <dsp:sp modelId="{9B814737-43B2-450A-AAE1-8484E196C7CF}">
      <dsp:nvSpPr>
        <dsp:cNvPr id="0" name=""/>
        <dsp:cNvSpPr/>
      </dsp:nvSpPr>
      <dsp:spPr>
        <a:xfrm>
          <a:off x="0" y="1567098"/>
          <a:ext cx="60850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30025-4C07-4D64-B268-40D1EE9BEFC7}">
      <dsp:nvSpPr>
        <dsp:cNvPr id="0" name=""/>
        <dsp:cNvSpPr/>
      </dsp:nvSpPr>
      <dsp:spPr>
        <a:xfrm>
          <a:off x="0" y="1567098"/>
          <a:ext cx="6085090" cy="156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Returning customers helps the hotel with its profitability as they will be more of a consistent for the hotel. They are also more likely to leave positive feedback.</a:t>
          </a:r>
          <a:endParaRPr lang="en-US" sz="2400" kern="1200"/>
        </a:p>
      </dsp:txBody>
      <dsp:txXfrm>
        <a:off x="0" y="1567098"/>
        <a:ext cx="6085090" cy="1564803"/>
      </dsp:txXfrm>
    </dsp:sp>
    <dsp:sp modelId="{B421651D-2D62-4621-8363-DB44921F8458}">
      <dsp:nvSpPr>
        <dsp:cNvPr id="0" name=""/>
        <dsp:cNvSpPr/>
      </dsp:nvSpPr>
      <dsp:spPr>
        <a:xfrm>
          <a:off x="0" y="3131901"/>
          <a:ext cx="608509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F3A96-FF6A-4987-8235-155A9DA23EC8}">
      <dsp:nvSpPr>
        <dsp:cNvPr id="0" name=""/>
        <dsp:cNvSpPr/>
      </dsp:nvSpPr>
      <dsp:spPr>
        <a:xfrm>
          <a:off x="0" y="3131901"/>
          <a:ext cx="6085090" cy="1564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can build on the relationships with visitors, leading to higher satisfaction for them.</a:t>
          </a:r>
          <a:endParaRPr lang="en-US" sz="2400" kern="1200"/>
        </a:p>
      </dsp:txBody>
      <dsp:txXfrm>
        <a:off x="0" y="3131901"/>
        <a:ext cx="6085090" cy="15648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5F94BE-EEAC-4538-9BB3-B1B0575D5A38}">
      <dsp:nvSpPr>
        <dsp:cNvPr id="0" name=""/>
        <dsp:cNvSpPr/>
      </dsp:nvSpPr>
      <dsp:spPr>
        <a:xfrm>
          <a:off x="0" y="0"/>
          <a:ext cx="6012470" cy="1330768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FB27A-813A-42F6-A322-3E21FDEFC9CC}">
      <dsp:nvSpPr>
        <dsp:cNvPr id="0" name=""/>
        <dsp:cNvSpPr/>
      </dsp:nvSpPr>
      <dsp:spPr>
        <a:xfrm>
          <a:off x="402557" y="299991"/>
          <a:ext cx="731922" cy="731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CD312-1401-4960-B8C5-298445967E6D}">
      <dsp:nvSpPr>
        <dsp:cNvPr id="0" name=""/>
        <dsp:cNvSpPr/>
      </dsp:nvSpPr>
      <dsp:spPr>
        <a:xfrm>
          <a:off x="1537037" y="568"/>
          <a:ext cx="4475432" cy="1330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40" tIns="140840" rIns="140840" bIns="1408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Upselling is a technique a hotel will use to sell themselves to stand out from their competition.</a:t>
          </a:r>
          <a:endParaRPr lang="en-US" sz="2000" kern="1200"/>
        </a:p>
      </dsp:txBody>
      <dsp:txXfrm>
        <a:off x="1537037" y="568"/>
        <a:ext cx="4475432" cy="1330768"/>
      </dsp:txXfrm>
    </dsp:sp>
    <dsp:sp modelId="{429B9349-D5AD-44F4-B8A9-DB3FECD108E6}">
      <dsp:nvSpPr>
        <dsp:cNvPr id="0" name=""/>
        <dsp:cNvSpPr/>
      </dsp:nvSpPr>
      <dsp:spPr>
        <a:xfrm>
          <a:off x="0" y="1702674"/>
          <a:ext cx="6012470" cy="1330768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7BADAC-F231-4C79-BB13-819801C1FF10}">
      <dsp:nvSpPr>
        <dsp:cNvPr id="0" name=""/>
        <dsp:cNvSpPr/>
      </dsp:nvSpPr>
      <dsp:spPr>
        <a:xfrm>
          <a:off x="402557" y="1963451"/>
          <a:ext cx="731922" cy="731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0D167-6024-4E47-AFCF-EB9E6ECF2B84}">
      <dsp:nvSpPr>
        <dsp:cNvPr id="0" name=""/>
        <dsp:cNvSpPr/>
      </dsp:nvSpPr>
      <dsp:spPr>
        <a:xfrm>
          <a:off x="1537037" y="1664028"/>
          <a:ext cx="4475432" cy="1330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40" tIns="140840" rIns="140840" bIns="1408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hotel is unique as it offers a fully immersive experience for guests.</a:t>
          </a:r>
          <a:endParaRPr lang="en-US" sz="2000" kern="1200"/>
        </a:p>
      </dsp:txBody>
      <dsp:txXfrm>
        <a:off x="1537037" y="1664028"/>
        <a:ext cx="4475432" cy="1330768"/>
      </dsp:txXfrm>
    </dsp:sp>
    <dsp:sp modelId="{08D25BFE-6462-4E98-B47F-BA11BFF8D347}">
      <dsp:nvSpPr>
        <dsp:cNvPr id="0" name=""/>
        <dsp:cNvSpPr/>
      </dsp:nvSpPr>
      <dsp:spPr>
        <a:xfrm>
          <a:off x="0" y="3327489"/>
          <a:ext cx="6012470" cy="1330768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4F66B8-19BD-4E55-AACD-F9642D19EB7B}">
      <dsp:nvSpPr>
        <dsp:cNvPr id="0" name=""/>
        <dsp:cNvSpPr/>
      </dsp:nvSpPr>
      <dsp:spPr>
        <a:xfrm>
          <a:off x="402557" y="3626911"/>
          <a:ext cx="731922" cy="731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739EDC-0F92-4454-9798-254F69FB0B3B}">
      <dsp:nvSpPr>
        <dsp:cNvPr id="0" name=""/>
        <dsp:cNvSpPr/>
      </dsp:nvSpPr>
      <dsp:spPr>
        <a:xfrm>
          <a:off x="1537037" y="3327489"/>
          <a:ext cx="4475432" cy="1330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40" tIns="140840" rIns="140840" bIns="1408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Providing a positive experience can transform guest experiences, this leads to a higher guest satisfaction.</a:t>
          </a:r>
          <a:endParaRPr lang="en-US" sz="2000" kern="1200"/>
        </a:p>
      </dsp:txBody>
      <dsp:txXfrm>
        <a:off x="1537037" y="3327489"/>
        <a:ext cx="4475432" cy="1330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23936-2DCC-4B5F-8CA8-72095089EFFD}" type="datetimeFigureOut">
              <a:t>5/11/2026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648F0B-E803-44C5-8F65-FE13899869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311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8F0B-E803-44C5-8F65-FE1389986949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18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8F0B-E803-44C5-8F65-FE1389986949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34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8F0B-E803-44C5-8F65-FE1389986949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50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8F0B-E803-44C5-8F65-FE1389986949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623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648F0B-E803-44C5-8F65-FE1389986949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658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258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774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334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4159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5506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5030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8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954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403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468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6722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864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asino.hardrock.com/hollywood/hotel/the-guitar-hotel" TargetMode="External"/><Relationship Id="rId2" Type="http://schemas.openxmlformats.org/officeDocument/2006/relationships/hyperlink" Target="https://www.alhi.com/listing/hard-rock-hotel-%26-casino-las-vegas/3943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illustrations/reception-traveler-receptionist-6031806/" TargetMode="External"/><Relationship Id="rId4" Type="http://schemas.openxmlformats.org/officeDocument/2006/relationships/hyperlink" Target="https://www.disneyclips.com/goodies/mickey-minnie-icons.html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rtley.com.au/live-bands?itemId=w08flia19cl8ld9zusnnv9aotd7ltr" TargetMode="External"/><Relationship Id="rId2" Type="http://schemas.openxmlformats.org/officeDocument/2006/relationships/hyperlink" Target="https://hotel.hardrock.com/hard-rock-hotels-story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orldclassbenchmarking.com/disneys-four-keys-to-a-great-guest-experience/" TargetMode="External"/><Relationship Id="rId4" Type="http://schemas.openxmlformats.org/officeDocument/2006/relationships/hyperlink" Target="https://www.thefamilyhotelguide.com/hotel/united-states-of-america/florida/broward-county/hollywood/seminole-hard-rock-hotel-and-casino/218786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maslows-hierarchy-of-needs-4582571" TargetMode="External"/><Relationship Id="rId2" Type="http://schemas.openxmlformats.org/officeDocument/2006/relationships/hyperlink" Target="https://www.magnific.com/app/image-editor/a1b9531f-1dfc-4806-b601-e3e7bcc02e56/ONI8hdmyn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orbes.com/sites/micahsolomon/2013/09/18/empowered-employees-vs-brand-standards-the-customer-experience-needs-both/" TargetMode="External"/><Relationship Id="rId4" Type="http://schemas.openxmlformats.org/officeDocument/2006/relationships/hyperlink" Target="https://www.simplypsychology.org/herzbergs-two-factor-theory.html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travelguide.com/about?" TargetMode="External"/><Relationship Id="rId2" Type="http://schemas.openxmlformats.org/officeDocument/2006/relationships/hyperlink" Target="https://www.aahospitalityservices.co.uk/aa-quality-standards/hot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teminder.com/r/hotel-entertainment/" TargetMode="External"/><Relationship Id="rId5" Type="http://schemas.openxmlformats.org/officeDocument/2006/relationships/hyperlink" Target="https://hospitalityinsights.ehl.edu/ai-in-hospitality" TargetMode="External"/><Relationship Id="rId4" Type="http://schemas.openxmlformats.org/officeDocument/2006/relationships/hyperlink" Target="https://www.klook.com/en-MY/hotels/detail/572060-hard-rock-hotel-penang/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EB5C9F-277E-B26E-3A96-3C4FC125FC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2" r="27693"/>
          <a:stretch>
            <a:fillRect/>
          </a:stretch>
        </p:blipFill>
        <p:spPr>
          <a:xfrm>
            <a:off x="6357451" y="-9890"/>
            <a:ext cx="3036219" cy="38614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BC0985-FA07-1400-17C1-A74A0A0674E7}"/>
              </a:ext>
            </a:extLst>
          </p:cNvPr>
          <p:cNvSpPr txBox="1"/>
          <p:nvPr/>
        </p:nvSpPr>
        <p:spPr>
          <a:xfrm>
            <a:off x="214775" y="6211669"/>
            <a:ext cx="11762450" cy="489553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chemeClr val="bg1">
                    <a:lumMod val="95000"/>
                  </a:schemeClr>
                </a:solidFill>
                <a:latin typeface="Gill Sans MT"/>
                <a:ea typeface="+mj-ea"/>
                <a:cs typeface="+mj-cs"/>
              </a:rPr>
              <a:t>A hotel training programme by Amber. T, Ethan. M, </a:t>
            </a:r>
            <a:r>
              <a:rPr lang="en-US" sz="3200" err="1">
                <a:solidFill>
                  <a:schemeClr val="bg1">
                    <a:lumMod val="95000"/>
                  </a:schemeClr>
                </a:solidFill>
                <a:latin typeface="Gill Sans MT"/>
                <a:ea typeface="+mj-ea"/>
                <a:cs typeface="+mj-cs"/>
              </a:rPr>
              <a:t>Nealah</a:t>
            </a:r>
            <a:r>
              <a:rPr lang="en-US" sz="3200">
                <a:solidFill>
                  <a:schemeClr val="bg1">
                    <a:lumMod val="95000"/>
                  </a:schemeClr>
                </a:solidFill>
                <a:latin typeface="Gill Sans MT"/>
                <a:ea typeface="+mj-ea"/>
                <a:cs typeface="+mj-cs"/>
              </a:rPr>
              <a:t>. G, Jo. A.</a:t>
            </a:r>
            <a:endParaRPr lang="en-US" sz="3200" kern="1200">
              <a:solidFill>
                <a:schemeClr val="bg1">
                  <a:lumMod val="95000"/>
                </a:schemeClr>
              </a:solidFill>
              <a:latin typeface="Gill Sans M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B82D10-5395-BAE1-6A1F-7448D9517D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" r="833" b="12443"/>
          <a:stretch>
            <a:fillRect/>
          </a:stretch>
        </p:blipFill>
        <p:spPr>
          <a:xfrm>
            <a:off x="3069176" y="11623"/>
            <a:ext cx="3132266" cy="3833958"/>
          </a:xfrm>
          <a:custGeom>
            <a:avLst/>
            <a:gdLst/>
            <a:ahLst/>
            <a:cxnLst/>
            <a:rect l="l" t="t" r="r" b="b"/>
            <a:pathLst>
              <a:path w="2857499" h="3842018">
                <a:moveTo>
                  <a:pt x="0" y="0"/>
                </a:moveTo>
                <a:lnTo>
                  <a:pt x="2857499" y="0"/>
                </a:lnTo>
                <a:lnTo>
                  <a:pt x="2857499" y="3799815"/>
                </a:lnTo>
                <a:lnTo>
                  <a:pt x="2408465" y="3766458"/>
                </a:lnTo>
                <a:lnTo>
                  <a:pt x="0" y="3842018"/>
                </a:ln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118CE60-7D97-0D35-6E29-B3268EE4B8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678" t="502" r="18178" b="4"/>
          <a:stretch>
            <a:fillRect/>
          </a:stretch>
        </p:blipFill>
        <p:spPr>
          <a:xfrm>
            <a:off x="9490511" y="11623"/>
            <a:ext cx="2701489" cy="4037852"/>
          </a:xfrm>
          <a:custGeom>
            <a:avLst/>
            <a:gdLst/>
            <a:ahLst/>
            <a:cxnLst/>
            <a:rect l="l" t="t" r="r" b="b"/>
            <a:pathLst>
              <a:path w="2857499" h="4026237">
                <a:moveTo>
                  <a:pt x="0" y="0"/>
                </a:moveTo>
                <a:lnTo>
                  <a:pt x="2857499" y="0"/>
                </a:lnTo>
                <a:lnTo>
                  <a:pt x="2857499" y="4026237"/>
                </a:lnTo>
                <a:lnTo>
                  <a:pt x="0" y="3813966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1B4A40-4EE7-F97F-84AA-46F05D6C047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438" r="36619" b="-2"/>
          <a:stretch>
            <a:fillRect/>
          </a:stretch>
        </p:blipFill>
        <p:spPr>
          <a:xfrm>
            <a:off x="0" y="0"/>
            <a:ext cx="2952751" cy="4049475"/>
          </a:xfrm>
          <a:custGeom>
            <a:avLst/>
            <a:gdLst/>
            <a:ahLst/>
            <a:cxnLst/>
            <a:rect l="l" t="t" r="r" b="b"/>
            <a:pathLst>
              <a:path w="2952751" h="4049485">
                <a:moveTo>
                  <a:pt x="0" y="0"/>
                </a:moveTo>
                <a:lnTo>
                  <a:pt x="2952751" y="0"/>
                </a:lnTo>
                <a:lnTo>
                  <a:pt x="2952750" y="3940629"/>
                </a:lnTo>
                <a:lnTo>
                  <a:pt x="122465" y="4049485"/>
                </a:lnTo>
                <a:lnTo>
                  <a:pt x="0" y="4040388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9956C80-F00A-05EF-A06B-626287CAB065}"/>
              </a:ext>
            </a:extLst>
          </p:cNvPr>
          <p:cNvSpPr txBox="1"/>
          <p:nvPr/>
        </p:nvSpPr>
        <p:spPr>
          <a:xfrm>
            <a:off x="10491635" y="0"/>
            <a:ext cx="2030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(Hassan, 2017)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B70F118-7714-3218-F2FA-530D17FF338B}"/>
              </a:ext>
            </a:extLst>
          </p:cNvPr>
          <p:cNvSpPr txBox="1"/>
          <p:nvPr/>
        </p:nvSpPr>
        <p:spPr>
          <a:xfrm>
            <a:off x="3108760" y="0"/>
            <a:ext cx="31595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(Treharne, 2025, taken by the author)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1B127-885B-E7C7-5941-ADC4AE6724D0}"/>
              </a:ext>
            </a:extLst>
          </p:cNvPr>
          <p:cNvSpPr txBox="1"/>
          <p:nvPr/>
        </p:nvSpPr>
        <p:spPr>
          <a:xfrm>
            <a:off x="0" y="-41120"/>
            <a:ext cx="24678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/>
              <a:t>‌(Elf-Moondance, 2021)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94215-8C3D-DAFC-A806-F0B26AC93BC0}"/>
              </a:ext>
            </a:extLst>
          </p:cNvPr>
          <p:cNvSpPr txBox="1"/>
          <p:nvPr/>
        </p:nvSpPr>
        <p:spPr>
          <a:xfrm>
            <a:off x="6567949" y="0"/>
            <a:ext cx="28629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(Treharne, 2014, taken by the author)</a:t>
            </a: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5399FC-8765-583A-2B37-1FF77F8464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0753" y="4074751"/>
            <a:ext cx="4182425" cy="16383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A1E58D-AAA9-B13C-19A1-98C3D6493E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4650" y="4436270"/>
            <a:ext cx="784099" cy="9157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EEAF10C-8E02-993B-5113-33E72FF01138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9085" y="4176698"/>
            <a:ext cx="4182425" cy="16383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EB722C5-468E-9992-28F6-E3027C519580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293" y="4492386"/>
            <a:ext cx="784099" cy="91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586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EE0-FB81-198A-DBAD-9A07609C9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35" y="211236"/>
            <a:ext cx="4333568" cy="1325563"/>
          </a:xfrm>
        </p:spPr>
        <p:txBody>
          <a:bodyPr/>
          <a:lstStyle/>
          <a:p>
            <a:r>
              <a:rPr lang="en-GB" u="sng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16076-DD4E-7880-7401-9A418F845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190" y="844170"/>
            <a:ext cx="7175707" cy="5772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It is so important to provide training in hotels so that staff are professional and prepared, aligning with brand values and expected guest service standards.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r>
              <a:rPr lang="en-GB" sz="1700" dirty="0"/>
              <a:t>Changing trends show Simulation training could be used alongside in-person,</a:t>
            </a:r>
          </a:p>
          <a:p>
            <a:r>
              <a:rPr lang="en-GB" sz="1700" dirty="0"/>
              <a:t> - empower new employees as they will have the confidence from testing strategies during training (</a:t>
            </a:r>
            <a:r>
              <a:rPr lang="en-GB" sz="1700" dirty="0" err="1"/>
              <a:t>Elmohandes</a:t>
            </a:r>
            <a:r>
              <a:rPr lang="en-GB" sz="1700" dirty="0"/>
              <a:t>, et al, 2018).</a:t>
            </a:r>
          </a:p>
          <a:p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 dirty="0"/>
              <a:t>Our hotel concept</a:t>
            </a:r>
          </a:p>
          <a:p>
            <a:pPr>
              <a:lnSpc>
                <a:spcPct val="100000"/>
              </a:lnSpc>
            </a:pP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 dirty="0"/>
              <a:t>Training programme</a:t>
            </a:r>
          </a:p>
          <a:p>
            <a:pPr>
              <a:lnSpc>
                <a:spcPct val="100000"/>
              </a:lnSpc>
            </a:pP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 dirty="0"/>
              <a:t>Hotel grading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A9767C-911F-A316-9EDA-12FE9C49AB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6681" y="3023059"/>
            <a:ext cx="3858163" cy="34294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8F3577-8108-EC21-A7CE-8104A339710C}"/>
              </a:ext>
            </a:extLst>
          </p:cNvPr>
          <p:cNvSpPr txBox="1"/>
          <p:nvPr/>
        </p:nvSpPr>
        <p:spPr>
          <a:xfrm>
            <a:off x="8721213" y="6432251"/>
            <a:ext cx="3048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(casino.hardrock.com, 2026)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06759D-EE0D-9F19-4031-107201B84F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4488" y="89550"/>
            <a:ext cx="1993450" cy="26579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5D10D9-DFFC-F76C-CDD3-F9BFF7C17E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5763" y="89550"/>
            <a:ext cx="1993450" cy="26579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88A2CF-8455-40FD-4298-9EC69C9CD8F3}"/>
              </a:ext>
            </a:extLst>
          </p:cNvPr>
          <p:cNvSpPr txBox="1"/>
          <p:nvPr/>
        </p:nvSpPr>
        <p:spPr>
          <a:xfrm>
            <a:off x="7949380" y="2715282"/>
            <a:ext cx="64794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‌(Treharne, 2025) The Cumberland Hotel London</a:t>
            </a:r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B638F4-3E62-F902-C8FB-17FAA541D2AC}"/>
              </a:ext>
            </a:extLst>
          </p:cNvPr>
          <p:cNvSpPr txBox="1"/>
          <p:nvPr/>
        </p:nvSpPr>
        <p:spPr>
          <a:xfrm>
            <a:off x="3427484" y="3851464"/>
            <a:ext cx="3237642" cy="3000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/>
              <a:t>Guest service standards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/>
              <a:t> </a:t>
            </a:r>
            <a:r>
              <a:rPr lang="en-GB"/>
              <a:t>Hospitality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Roleplay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559557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8F03D-CB14-8F49-E6AF-FE94BAF62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1614"/>
            <a:ext cx="2886092" cy="1325563"/>
          </a:xfrm>
        </p:spPr>
        <p:txBody>
          <a:bodyPr>
            <a:normAutofit fontScale="90000"/>
          </a:bodyPr>
          <a:lstStyle/>
          <a:p>
            <a:br>
              <a:rPr lang="en-GB" u="sng"/>
            </a:br>
            <a:r>
              <a:rPr lang="en-GB" u="sng"/>
              <a:t>Inspiration</a:t>
            </a:r>
            <a:br>
              <a:rPr lang="en-GB" u="sng"/>
            </a:br>
            <a:r>
              <a:rPr lang="en-GB" u="sng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8254A-57A9-CE5A-F5E1-A453E7256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194" y="370452"/>
            <a:ext cx="7316619" cy="594728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2000" b="1" u="sng" dirty="0"/>
          </a:p>
          <a:p>
            <a:pPr marL="0" indent="0">
              <a:buNone/>
            </a:pPr>
            <a:endParaRPr lang="en-GB" sz="2000" b="1" u="sng" dirty="0"/>
          </a:p>
          <a:p>
            <a:pPr marL="0" indent="0">
              <a:buNone/>
            </a:pPr>
            <a:endParaRPr lang="en-GB" sz="3400" b="1" u="sng" dirty="0"/>
          </a:p>
          <a:p>
            <a:pPr marL="0" indent="0">
              <a:buNone/>
            </a:pPr>
            <a:r>
              <a:rPr lang="en-GB" sz="3300" dirty="0"/>
              <a:t>Philosophy to “Love all, serve all” (</a:t>
            </a:r>
            <a:r>
              <a:rPr lang="en-US" sz="3300" dirty="0"/>
              <a:t>‌Hard Rock International, 2026).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dirty="0"/>
              <a:t>Inclusive work culture</a:t>
            </a:r>
          </a:p>
          <a:p>
            <a:r>
              <a:rPr lang="en-GB" sz="3300" dirty="0"/>
              <a:t>Training: leadership development, culture, technical skills and specifics needed for each job </a:t>
            </a:r>
            <a:r>
              <a:rPr lang="en-US" sz="3300" dirty="0"/>
              <a:t>(Hard Rock Hotel Licensing, Inc, 2018, p.24).</a:t>
            </a:r>
          </a:p>
          <a:p>
            <a:pPr marL="0" indent="0">
              <a:buNone/>
            </a:pPr>
            <a:endParaRPr lang="en-US" sz="3400" b="1" u="sng" dirty="0"/>
          </a:p>
          <a:p>
            <a:pPr marL="0" indent="0">
              <a:buNone/>
            </a:pPr>
            <a:r>
              <a:rPr lang="en-US" sz="3400" b="1" u="sng" dirty="0"/>
              <a:t>Ritz Carlton:‌ Gold standards : </a:t>
            </a:r>
          </a:p>
          <a:p>
            <a:pPr marL="0" indent="0">
              <a:buNone/>
            </a:pPr>
            <a:r>
              <a:rPr lang="en-US" sz="3400" dirty="0"/>
              <a:t>“</a:t>
            </a:r>
            <a:r>
              <a:rPr lang="en-US" sz="3300" dirty="0"/>
              <a:t>Where genuine care and comfort of our guests is our highest mission”.</a:t>
            </a:r>
          </a:p>
          <a:p>
            <a:pPr marL="0" indent="0">
              <a:buNone/>
            </a:pPr>
            <a:endParaRPr lang="en-US" sz="3300" dirty="0"/>
          </a:p>
          <a:p>
            <a:r>
              <a:rPr lang="en-US" sz="3300" dirty="0"/>
              <a:t>Fulfil each guest’s needs </a:t>
            </a:r>
          </a:p>
          <a:p>
            <a:r>
              <a:rPr lang="en-US" sz="3300" dirty="0"/>
              <a:t>Training: service values, the 6</a:t>
            </a:r>
            <a:r>
              <a:rPr lang="en-US" sz="3300" baseline="30000" dirty="0"/>
              <a:t>th</a:t>
            </a:r>
            <a:r>
              <a:rPr lang="en-US" sz="3300" dirty="0"/>
              <a:t> diamond, the employee promise (The Ritz-Carlton Leadership Center, 2025).</a:t>
            </a:r>
          </a:p>
          <a:p>
            <a:pPr marL="0" indent="0">
              <a:buNone/>
            </a:pPr>
            <a:endParaRPr lang="en-US" sz="2000" b="1" u="sng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C7CF18-BC5D-6BD1-3239-FFB7A5874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9646" y="191169"/>
            <a:ext cx="3254154" cy="29990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B997CA-AFC0-402E-1576-7E43711B8D01}"/>
              </a:ext>
            </a:extLst>
          </p:cNvPr>
          <p:cNvSpPr txBox="1"/>
          <p:nvPr/>
        </p:nvSpPr>
        <p:spPr>
          <a:xfrm>
            <a:off x="9985696" y="3190206"/>
            <a:ext cx="216309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effectLst/>
                <a:latin typeface="Roboto" panose="02000000000000000000" pitchFamily="2" charset="0"/>
              </a:rPr>
              <a:t>(Alhi.com, 2023)</a:t>
            </a:r>
            <a:endParaRPr lang="en-GB" sz="1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97945C3-95A4-DFBC-AF69-AD6F7E8327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5100" y="3794451"/>
            <a:ext cx="3323245" cy="19597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7A9AC89-E34F-FB3D-87AC-D9140012BA78}"/>
              </a:ext>
            </a:extLst>
          </p:cNvPr>
          <p:cNvSpPr txBox="1"/>
          <p:nvPr/>
        </p:nvSpPr>
        <p:spPr>
          <a:xfrm>
            <a:off x="9726722" y="5754211"/>
            <a:ext cx="24777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effectLst/>
                <a:latin typeface="Roboto" panose="02000000000000000000" pitchFamily="2" charset="0"/>
              </a:rPr>
              <a:t>(Agoda.com, 2026)</a:t>
            </a:r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CD7A7-F2F7-C8CD-689B-8AA5012586FC}"/>
              </a:ext>
            </a:extLst>
          </p:cNvPr>
          <p:cNvSpPr txBox="1"/>
          <p:nvPr/>
        </p:nvSpPr>
        <p:spPr>
          <a:xfrm>
            <a:off x="601194" y="960793"/>
            <a:ext cx="25834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1" u="sng" dirty="0"/>
              <a:t>Hard Rock Hotels: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41400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09BBC-B34F-68E5-437F-BC3BA98C0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8740" y="-330784"/>
            <a:ext cx="2552374" cy="1325563"/>
          </a:xfrm>
        </p:spPr>
        <p:txBody>
          <a:bodyPr>
            <a:normAutofit fontScale="90000"/>
          </a:bodyPr>
          <a:lstStyle/>
          <a:p>
            <a:br>
              <a:rPr lang="en-GB" sz="4000"/>
            </a:br>
            <a:r>
              <a:rPr lang="en-GB" sz="4000" u="sng"/>
              <a:t>concept:</a:t>
            </a:r>
            <a:br>
              <a:rPr lang="en-GB" sz="4000" u="sng"/>
            </a:br>
            <a:br>
              <a:rPr lang="en-GB" sz="4000"/>
            </a:br>
            <a:endParaRPr lang="en-GB" sz="40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B847B-8657-A1C9-0CA1-CEE39CCE4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242" y="2993026"/>
            <a:ext cx="6573356" cy="1579114"/>
          </a:xfrm>
        </p:spPr>
        <p:txBody>
          <a:bodyPr>
            <a:normAutofit/>
          </a:bodyPr>
          <a:lstStyle/>
          <a:p>
            <a:r>
              <a:rPr lang="en-GB"/>
              <a:t>4 star</a:t>
            </a:r>
          </a:p>
          <a:p>
            <a:r>
              <a:rPr lang="en-GB"/>
              <a:t>Urban hotel next to Swansea Arena, across from the beach</a:t>
            </a:r>
          </a:p>
          <a:p>
            <a:r>
              <a:rPr lang="en-GB"/>
              <a:t>Green/ sustainable 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BD973E-5123-D3B4-930F-5D98F08C4C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8271" y="1818559"/>
            <a:ext cx="3240700" cy="18860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AF263F-4B04-4930-DF8E-FF90047637BB}"/>
              </a:ext>
            </a:extLst>
          </p:cNvPr>
          <p:cNvSpPr txBox="1"/>
          <p:nvPr/>
        </p:nvSpPr>
        <p:spPr>
          <a:xfrm>
            <a:off x="715052" y="4692453"/>
            <a:ext cx="69924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/>
              <a:t>Demographic/target audience:</a:t>
            </a:r>
          </a:p>
          <a:p>
            <a:endParaRPr lang="en-GB" sz="2000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young adults, business travellers or couples, 18 to 35,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musicians or fans who are staying after concerts.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67B66A-4AB9-3A64-ED3B-255EB264D06B}"/>
              </a:ext>
            </a:extLst>
          </p:cNvPr>
          <p:cNvSpPr txBox="1"/>
          <p:nvPr/>
        </p:nvSpPr>
        <p:spPr>
          <a:xfrm>
            <a:off x="9519486" y="3754679"/>
            <a:ext cx="25637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>
                <a:effectLst/>
                <a:latin typeface="Calibri" panose="020F0502020204030204" pitchFamily="34" charset="0"/>
              </a:rPr>
              <a:t>(The Bartley Hotel, 2020)</a:t>
            </a: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2F0ED54-0F1F-F7AF-38EC-B3D93C83A131}"/>
              </a:ext>
            </a:extLst>
          </p:cNvPr>
          <p:cNvSpPr txBox="1">
            <a:spLocks/>
          </p:cNvSpPr>
          <p:nvPr/>
        </p:nvSpPr>
        <p:spPr>
          <a:xfrm>
            <a:off x="1494422" y="2057561"/>
            <a:ext cx="4516585" cy="69976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“A</a:t>
            </a:r>
            <a:r>
              <a:rPr lang="en-GB" sz="2400"/>
              <a:t> professional musician’s paradise”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2A500B-B517-18CD-7A8C-DA325B6C04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1067" y="530942"/>
            <a:ext cx="784099" cy="9157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57E934B-BEEE-0D28-D7A2-694C2E89BF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5119" y="247452"/>
            <a:ext cx="4182425" cy="16383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C4AFDEF-286B-6BEE-5A31-5C4E64C4184E}"/>
              </a:ext>
            </a:extLst>
          </p:cNvPr>
          <p:cNvSpPr txBox="1"/>
          <p:nvPr/>
        </p:nvSpPr>
        <p:spPr>
          <a:xfrm>
            <a:off x="2769124" y="2534159"/>
            <a:ext cx="196717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/>
              <a:t>(Treharne, </a:t>
            </a:r>
            <a:r>
              <a:rPr lang="en-GB" sz="1400"/>
              <a:t>2026</a:t>
            </a:r>
            <a:r>
              <a:rPr lang="en-GB" sz="1600"/>
              <a:t>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7F85A9-DA19-A3DE-3107-3555947C6BDF}"/>
              </a:ext>
            </a:extLst>
          </p:cNvPr>
          <p:cNvSpPr txBox="1"/>
          <p:nvPr/>
        </p:nvSpPr>
        <p:spPr>
          <a:xfrm>
            <a:off x="7177467" y="842108"/>
            <a:ext cx="39163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The most authentic music hotel experience in the heart of Swansea.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C17BEB-D84E-8126-5448-91AB507F4BB6}"/>
              </a:ext>
            </a:extLst>
          </p:cNvPr>
          <p:cNvSpPr txBox="1"/>
          <p:nvPr/>
        </p:nvSpPr>
        <p:spPr>
          <a:xfrm>
            <a:off x="7614420" y="3704563"/>
            <a:ext cx="4001729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/>
          </a:p>
          <a:p>
            <a:r>
              <a:rPr lang="en-GB" sz="2000" u="sng"/>
              <a:t>Facilities: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Live music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Bar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Conference space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Coffee shop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Gym</a:t>
            </a:r>
          </a:p>
        </p:txBody>
      </p:sp>
    </p:spTree>
    <p:extLst>
      <p:ext uri="{BB962C8B-B14F-4D97-AF65-F5344CB8AC3E}">
        <p14:creationId xmlns:p14="http://schemas.microsoft.com/office/powerpoint/2010/main" val="3947074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10F4B-CF29-2EC3-EE87-09948B4C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147" y="3429000"/>
            <a:ext cx="6247081" cy="2959119"/>
          </a:xfrm>
        </p:spPr>
        <p:txBody>
          <a:bodyPr>
            <a:normAutofit/>
          </a:bodyPr>
          <a:lstStyle/>
          <a:p>
            <a:endParaRPr lang="en-GB"/>
          </a:p>
          <a:p>
            <a:pPr marL="285750" indent="-285750"/>
            <a:r>
              <a:rPr lang="en-GB" sz="1800" b="1" u="sng"/>
              <a:t>Personalisation:</a:t>
            </a:r>
          </a:p>
          <a:p>
            <a:pPr marL="0" indent="0">
              <a:buNone/>
            </a:pPr>
            <a:r>
              <a:rPr lang="en-GB" sz="1800"/>
              <a:t>- greeted by name, drink with souvenir glass </a:t>
            </a:r>
          </a:p>
          <a:p>
            <a:pPr>
              <a:buFontTx/>
              <a:buChar char="-"/>
            </a:pPr>
            <a:r>
              <a:rPr lang="en-GB" sz="1800"/>
              <a:t>Music from requested artist can be played as guests check- in. </a:t>
            </a:r>
          </a:p>
          <a:p>
            <a:pPr>
              <a:buFontTx/>
              <a:buChar char="-"/>
            </a:pPr>
            <a:r>
              <a:rPr lang="en-GB" sz="1800"/>
              <a:t>Rehearsal space with equipment.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7A0772-2694-6B1E-F8BE-8412FCCA48D4}"/>
              </a:ext>
            </a:extLst>
          </p:cNvPr>
          <p:cNvSpPr txBox="1"/>
          <p:nvPr/>
        </p:nvSpPr>
        <p:spPr>
          <a:xfrm>
            <a:off x="6476247" y="1856675"/>
            <a:ext cx="439518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/>
              <a:t>Key values</a:t>
            </a:r>
            <a:r>
              <a:rPr lang="en-GB" sz="2000" u="sng"/>
              <a:t> – </a:t>
            </a:r>
          </a:p>
          <a:p>
            <a:endParaRPr lang="en-GB" sz="2000" u="sng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Honesty and authenticity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Responsibility for creating unique immersive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To encourage collaborative new ideas to improve each guest’s stay</a:t>
            </a:r>
            <a:r>
              <a:rPr lang="en-GB" sz="240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3DE305-55EE-25D7-2C54-7069C0909463}"/>
              </a:ext>
            </a:extLst>
          </p:cNvPr>
          <p:cNvSpPr txBox="1"/>
          <p:nvPr/>
        </p:nvSpPr>
        <p:spPr>
          <a:xfrm>
            <a:off x="1290481" y="80972"/>
            <a:ext cx="9416848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u="sng"/>
              <a:t>Philosophy: </a:t>
            </a:r>
            <a:endParaRPr lang="en-GB" sz="2800"/>
          </a:p>
          <a:p>
            <a:r>
              <a:rPr lang="en-GB" sz="2400"/>
              <a:t>Where guests are made to feel like “rockstars”; exceptional service is given to all guests who stay, prioritising their personal needs.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1D857BD-F438-B368-1BE4-A060DD5598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842" y="1495331"/>
            <a:ext cx="2491156" cy="168982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1EF754E-4C90-04CE-D6E5-A8D5E672C9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1495020"/>
            <a:ext cx="2408903" cy="168982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F87A32E-32D0-7192-5FD6-FD69ECF46E47}"/>
              </a:ext>
            </a:extLst>
          </p:cNvPr>
          <p:cNvSpPr txBox="1"/>
          <p:nvPr/>
        </p:nvSpPr>
        <p:spPr>
          <a:xfrm>
            <a:off x="2183146" y="3120461"/>
            <a:ext cx="19541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u="sng"/>
              <a:t>(Treharne, 2024)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F1AAF79A-8DFC-4A5A-19F2-4AADC257A4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1987" y="2653159"/>
            <a:ext cx="1059311" cy="101607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9850A61-108D-99A4-7DF0-F6892CEDDC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1430" y="4298764"/>
            <a:ext cx="920423" cy="109734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919BA86C-AE92-4444-B24E-6787F15106F2}"/>
              </a:ext>
            </a:extLst>
          </p:cNvPr>
          <p:cNvSpPr txBox="1"/>
          <p:nvPr/>
        </p:nvSpPr>
        <p:spPr>
          <a:xfrm>
            <a:off x="10457886" y="2137946"/>
            <a:ext cx="17475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(Hiclipart.com, 2026)</a:t>
            </a:r>
            <a:endParaRPr lang="en-GB" sz="12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48110FE-48D4-8D4C-5449-6AA872B0AD21}"/>
              </a:ext>
            </a:extLst>
          </p:cNvPr>
          <p:cNvSpPr txBox="1"/>
          <p:nvPr/>
        </p:nvSpPr>
        <p:spPr>
          <a:xfrm>
            <a:off x="10443260" y="5536412"/>
            <a:ext cx="211393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(ClipartMax.com, 2018)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374101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3A1D8-3CB2-4C74-8B5F-8131BFDBA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871" y="-8137"/>
            <a:ext cx="7096432" cy="65826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u="sng" dirty="0"/>
              <a:t>Maslow’s hierarchy of needs:</a:t>
            </a:r>
          </a:p>
          <a:p>
            <a:r>
              <a:rPr lang="en-GB" dirty="0"/>
              <a:t>This hotel’s values relate to Maslow’s hierarchy of needs as this hotel can deliver service to </a:t>
            </a:r>
            <a:r>
              <a:rPr lang="en-GB" b="1" dirty="0"/>
              <a:t>fulfil all needs </a:t>
            </a:r>
            <a:r>
              <a:rPr lang="en-GB" dirty="0"/>
              <a:t>arranged in Maslow’s hierarchy.  </a:t>
            </a:r>
            <a:endParaRPr lang="en-GB" sz="2200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16F990-6C30-3FE4-1385-B760CFB9B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6471" y="369332"/>
            <a:ext cx="2583464" cy="25955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F03792-2D3B-78EE-1181-C87DF7269DE9}"/>
              </a:ext>
            </a:extLst>
          </p:cNvPr>
          <p:cNvSpPr txBox="1"/>
          <p:nvPr/>
        </p:nvSpPr>
        <p:spPr>
          <a:xfrm>
            <a:off x="8305309" y="-8137"/>
            <a:ext cx="42209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(Maslow 1943, as cited in McLeod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98D163-5F94-F28D-B104-9B495E3EA1D1}"/>
              </a:ext>
            </a:extLst>
          </p:cNvPr>
          <p:cNvSpPr txBox="1"/>
          <p:nvPr/>
        </p:nvSpPr>
        <p:spPr>
          <a:xfrm>
            <a:off x="8305311" y="3146255"/>
            <a:ext cx="364293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Empowerment,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empathy,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guest service,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problem solving,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teamwork and communication. – Empowering staff to make decisions.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326555-20D0-C30B-995F-08E1683E9C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18" y="2525165"/>
            <a:ext cx="2156888" cy="19909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7E958E-7926-E59E-DACE-FF466ADCEE6D}"/>
              </a:ext>
            </a:extLst>
          </p:cNvPr>
          <p:cNvSpPr txBox="1"/>
          <p:nvPr/>
        </p:nvSpPr>
        <p:spPr>
          <a:xfrm>
            <a:off x="2719641" y="2151539"/>
            <a:ext cx="5329085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Facilities and personalisation - fulfil customer’s self actualisation needs (Maslow, 1943).</a:t>
            </a:r>
          </a:p>
          <a:p>
            <a:endParaRPr lang="en-GB" sz="2000" dirty="0"/>
          </a:p>
          <a:p>
            <a:r>
              <a:rPr lang="en-GB" sz="2000" dirty="0"/>
              <a:t>- Employees can be creative by providing anything they request - Instrument, audio devices, vinyl records specific to this hotel.</a:t>
            </a:r>
            <a:endParaRPr lang="en-GB" sz="2000" u="sng" dirty="0"/>
          </a:p>
          <a:p>
            <a:endParaRPr lang="en-GB" sz="2000" i="1" dirty="0"/>
          </a:p>
          <a:p>
            <a:endParaRPr lang="en-GB" sz="2000" i="1" dirty="0"/>
          </a:p>
          <a:p>
            <a:r>
              <a:rPr lang="en-GB" sz="2000" i="1" dirty="0"/>
              <a:t>Front of House Department</a:t>
            </a:r>
            <a:r>
              <a:rPr lang="en-GB" sz="2400" i="1" dirty="0"/>
              <a:t>:</a:t>
            </a:r>
          </a:p>
          <a:p>
            <a:endParaRPr lang="en-GB" sz="2000" dirty="0"/>
          </a:p>
          <a:p>
            <a:r>
              <a:rPr lang="en-GB" sz="2000" dirty="0"/>
              <a:t>Participants will gain </a:t>
            </a:r>
            <a:r>
              <a:rPr lang="en-GB" sz="2000" b="1" dirty="0"/>
              <a:t>skills</a:t>
            </a:r>
            <a:r>
              <a:rPr lang="en-GB" sz="2000" dirty="0"/>
              <a:t> and </a:t>
            </a:r>
            <a:r>
              <a:rPr lang="en-GB" sz="2000" b="1" dirty="0"/>
              <a:t>knowledge</a:t>
            </a:r>
            <a:r>
              <a:rPr lang="en-GB" sz="2000" dirty="0"/>
              <a:t> – </a:t>
            </a:r>
          </a:p>
          <a:p>
            <a:endParaRPr lang="en-GB" sz="2000" i="1" dirty="0"/>
          </a:p>
          <a:p>
            <a:pPr marL="0" indent="0">
              <a:buNone/>
            </a:pPr>
            <a:endParaRPr lang="en-GB" sz="2400" i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A67DB7-DAD2-4BDE-930D-8632173A1CA1}"/>
              </a:ext>
            </a:extLst>
          </p:cNvPr>
          <p:cNvSpPr txBox="1"/>
          <p:nvPr/>
        </p:nvSpPr>
        <p:spPr>
          <a:xfrm>
            <a:off x="243760" y="4516140"/>
            <a:ext cx="193060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(Magnific.com, 2026)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451002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C518C-125E-5EF7-7020-301C74AE5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20" y="2021251"/>
            <a:ext cx="5007601" cy="4208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/>
              <a:t>Disney Compass/ 4 keys to a guest experience </a:t>
            </a:r>
            <a:r>
              <a:rPr lang="en-US" u="sng"/>
              <a:t>(World Class Benchmarking, 2020).</a:t>
            </a:r>
            <a:endParaRPr lang="en-GB" u="sng"/>
          </a:p>
          <a:p>
            <a:r>
              <a:rPr lang="en-GB"/>
              <a:t>Safety  </a:t>
            </a:r>
          </a:p>
          <a:p>
            <a:r>
              <a:rPr lang="en-GB"/>
              <a:t>Courtesy</a:t>
            </a:r>
          </a:p>
          <a:p>
            <a:r>
              <a:rPr lang="en-GB"/>
              <a:t>Show </a:t>
            </a:r>
          </a:p>
          <a:p>
            <a:r>
              <a:rPr lang="en-GB"/>
              <a:t>Efficiency</a:t>
            </a:r>
          </a:p>
          <a:p>
            <a:endParaRPr lang="en-GB" sz="3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946E1-76AA-9B1F-6698-5A3E17AE3B80}"/>
              </a:ext>
            </a:extLst>
          </p:cNvPr>
          <p:cNvSpPr txBox="1"/>
          <p:nvPr/>
        </p:nvSpPr>
        <p:spPr>
          <a:xfrm>
            <a:off x="1114998" y="353359"/>
            <a:ext cx="39910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/>
              <a:t>Training programme concepts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4B7FA7-35A4-334A-965B-A16494DC8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19" b="28080"/>
          <a:stretch>
            <a:fillRect/>
          </a:stretch>
        </p:blipFill>
        <p:spPr>
          <a:xfrm>
            <a:off x="5853887" y="288885"/>
            <a:ext cx="2900007" cy="20896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037DE93-74A4-9253-A010-FC86A950052D}"/>
              </a:ext>
            </a:extLst>
          </p:cNvPr>
          <p:cNvSpPr txBox="1"/>
          <p:nvPr/>
        </p:nvSpPr>
        <p:spPr>
          <a:xfrm>
            <a:off x="6428052" y="-49669"/>
            <a:ext cx="188164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/>
              <a:t>(Treharne, 2025)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E5BA09D-F5EF-EB5C-46EF-4CBA213C72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4131" y="3409650"/>
            <a:ext cx="1316014" cy="118957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6B95475-525D-0DEF-1505-BB414E1D5510}"/>
              </a:ext>
            </a:extLst>
          </p:cNvPr>
          <p:cNvSpPr txBox="1"/>
          <p:nvPr/>
        </p:nvSpPr>
        <p:spPr>
          <a:xfrm>
            <a:off x="3254131" y="4599227"/>
            <a:ext cx="18073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>
                <a:effectLst/>
                <a:latin typeface="Roboto" panose="02000000000000000000" pitchFamily="2" charset="0"/>
              </a:rPr>
              <a:t>(</a:t>
            </a:r>
            <a:r>
              <a:rPr lang="en-GB" sz="1200" b="0" i="0" err="1">
                <a:effectLst/>
                <a:latin typeface="Roboto" panose="02000000000000000000" pitchFamily="2" charset="0"/>
              </a:rPr>
              <a:t>Disneyclips</a:t>
            </a:r>
            <a:r>
              <a:rPr lang="en-GB" sz="1200" b="0" i="0">
                <a:effectLst/>
                <a:latin typeface="Roboto" panose="02000000000000000000" pitchFamily="2" charset="0"/>
              </a:rPr>
              <a:t>, 2025)</a:t>
            </a:r>
            <a:endParaRPr lang="en-GB" sz="120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F1E0542-3518-2770-D499-2589BFD8E5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3894" y="309425"/>
            <a:ext cx="3301221" cy="206915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ACFBD10-4B14-3AAA-F1C0-4821F71DD3E4}"/>
              </a:ext>
            </a:extLst>
          </p:cNvPr>
          <p:cNvSpPr txBox="1"/>
          <p:nvPr/>
        </p:nvSpPr>
        <p:spPr>
          <a:xfrm>
            <a:off x="8950559" y="-18892"/>
            <a:ext cx="29078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>
                <a:effectLst/>
                <a:latin typeface="Roboto" panose="02000000000000000000" pitchFamily="2" charset="0"/>
              </a:rPr>
              <a:t>(Thefamilyhotelguide.com, 2026)</a:t>
            </a:r>
            <a:endParaRPr lang="en-GB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AF9CB2-0784-CDA2-1B85-84CF63C9E928}"/>
              </a:ext>
            </a:extLst>
          </p:cNvPr>
          <p:cNvSpPr txBox="1"/>
          <p:nvPr/>
        </p:nvSpPr>
        <p:spPr>
          <a:xfrm>
            <a:off x="5899107" y="2850276"/>
            <a:ext cx="617465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u="sng"/>
              <a:t>Industry challenges/ changing trends</a:t>
            </a:r>
          </a:p>
          <a:p>
            <a:pPr marL="0" indent="0">
              <a:buNone/>
            </a:pPr>
            <a:endParaRPr lang="en-GB" sz="1800" u="sng"/>
          </a:p>
          <a:p>
            <a:pPr marL="0" indent="0">
              <a:buNone/>
            </a:pPr>
            <a:r>
              <a:rPr lang="en-GB" sz="1800" b="1"/>
              <a:t>Pandemic:</a:t>
            </a:r>
          </a:p>
          <a:p>
            <a:pPr marL="0" indent="0">
              <a:buNone/>
            </a:pPr>
            <a:r>
              <a:rPr lang="en-GB" sz="1800" b="1"/>
              <a:t> </a:t>
            </a:r>
            <a:r>
              <a:rPr lang="en-GB" sz="1800"/>
              <a:t>guests have higher expectations for health and safety after Covid-19.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 b="1"/>
              <a:t>Artificial Intelligence: </a:t>
            </a:r>
          </a:p>
          <a:p>
            <a:pPr marL="0" indent="0">
              <a:buNone/>
            </a:pPr>
            <a:r>
              <a:rPr lang="en-GB" sz="1800" err="1"/>
              <a:t>Bodyswaps</a:t>
            </a:r>
            <a:r>
              <a:rPr lang="en-GB" sz="1800"/>
              <a:t> </a:t>
            </a:r>
            <a:r>
              <a:rPr lang="en-GB"/>
              <a:t>- </a:t>
            </a:r>
            <a:r>
              <a:rPr lang="en-GB" sz="1800"/>
              <a:t>new VR training programme that can be utilised for this hotel as employees can experience this virtually without </a:t>
            </a:r>
            <a:r>
              <a:rPr lang="en-GB"/>
              <a:t>only attending</a:t>
            </a:r>
            <a:r>
              <a:rPr lang="en-GB" sz="1800"/>
              <a:t> classes provided by the hotel. </a:t>
            </a:r>
          </a:p>
        </p:txBody>
      </p:sp>
    </p:spTree>
    <p:extLst>
      <p:ext uri="{BB962C8B-B14F-4D97-AF65-F5344CB8AC3E}">
        <p14:creationId xmlns:p14="http://schemas.microsoft.com/office/powerpoint/2010/main" val="2325931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34B862-6D78-2ADC-6BEA-743905205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79F1D5-BE9B-F389-361D-38C79D19E053}"/>
              </a:ext>
            </a:extLst>
          </p:cNvPr>
          <p:cNvSpPr txBox="1"/>
          <p:nvPr/>
        </p:nvSpPr>
        <p:spPr>
          <a:xfrm>
            <a:off x="8733503" y="6305175"/>
            <a:ext cx="3733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dirty="0">
                <a:solidFill>
                  <a:schemeClr val="bg1"/>
                </a:solidFill>
                <a:latin typeface="Roboto" panose="02000000000000000000" pitchFamily="2" charset="0"/>
              </a:rPr>
              <a:t>Hard Rock Hotel Penang</a:t>
            </a:r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2016)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873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AF39F-2331-E34A-F315-DD6C09597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The rock credo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6DBC3-29AA-7B1C-3F37-7EFBBCE227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1E943C-C7B6-A006-4790-EE00FB3FB63D}"/>
              </a:ext>
            </a:extLst>
          </p:cNvPr>
          <p:cNvSpPr txBox="1"/>
          <p:nvPr/>
        </p:nvSpPr>
        <p:spPr>
          <a:xfrm>
            <a:off x="1084911" y="2266260"/>
            <a:ext cx="10354881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R - Responsible</a:t>
            </a:r>
            <a:endParaRPr lang="en-US"/>
          </a:p>
          <a:p>
            <a:r>
              <a:rPr lang="en-GB" sz="2800"/>
              <a:t>O - Organised</a:t>
            </a:r>
            <a:endParaRPr lang="en-GB"/>
          </a:p>
          <a:p>
            <a:r>
              <a:rPr lang="en-GB" sz="2800"/>
              <a:t>C - Caring</a:t>
            </a:r>
            <a:endParaRPr lang="en-GB"/>
          </a:p>
          <a:p>
            <a:r>
              <a:rPr lang="en-GB" sz="2800"/>
              <a:t>K - </a:t>
            </a:r>
            <a:r>
              <a:rPr lang="en-GB" sz="2800" err="1"/>
              <a:t>Knowledgable</a:t>
            </a:r>
            <a:endParaRPr lang="en-GB" err="1"/>
          </a:p>
        </p:txBody>
      </p:sp>
      <p:pic>
        <p:nvPicPr>
          <p:cNvPr id="8" name="Picture 7" descr="A black and white text&#10;&#10;AI-generated content may be incorrect.">
            <a:extLst>
              <a:ext uri="{FF2B5EF4-FFF2-40B4-BE49-F238E27FC236}">
                <a16:creationId xmlns:a16="http://schemas.microsoft.com/office/drawing/2014/main" id="{960C76C5-BBA7-DC7F-07CC-C3AE52EE91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87" t="46328" r="515" b="1869"/>
          <a:stretch>
            <a:fillRect/>
          </a:stretch>
        </p:blipFill>
        <p:spPr>
          <a:xfrm>
            <a:off x="4412511" y="1710070"/>
            <a:ext cx="6858037" cy="34418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07569F-99D5-18D5-AF9E-1B8DC506E125}"/>
              </a:ext>
            </a:extLst>
          </p:cNvPr>
          <p:cNvSpPr txBox="1"/>
          <p:nvPr/>
        </p:nvSpPr>
        <p:spPr>
          <a:xfrm>
            <a:off x="9065327" y="4821368"/>
            <a:ext cx="24972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 err="1"/>
              <a:t>Nealah</a:t>
            </a:r>
            <a:r>
              <a:rPr lang="en-GB"/>
              <a:t> Griffiths 2026)</a:t>
            </a:r>
          </a:p>
        </p:txBody>
      </p:sp>
    </p:spTree>
    <p:extLst>
      <p:ext uri="{BB962C8B-B14F-4D97-AF65-F5344CB8AC3E}">
        <p14:creationId xmlns:p14="http://schemas.microsoft.com/office/powerpoint/2010/main" val="3115971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44CA-14EF-A743-3B1B-8B65A6543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Empowerment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F38B-55FC-F6E4-C8B8-40D418C60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43B14-F25F-35A1-9341-7F1FA2E59E40}"/>
              </a:ext>
            </a:extLst>
          </p:cNvPr>
          <p:cNvSpPr txBox="1"/>
          <p:nvPr/>
        </p:nvSpPr>
        <p:spPr>
          <a:xfrm>
            <a:off x="1082642" y="2150849"/>
            <a:ext cx="1033562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We trust our staff to solve guests problems independently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Employees are able to make decisions to improve guest experiences, such as providing special treatment for special occasions.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Team members are encouraged to take initiative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By taking action quickly, guests remember the moment better. 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Managers always support staff decisions and actions, rather than controlling every decision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Inspired by the Ritz Carlton '</a:t>
            </a:r>
            <a:r>
              <a:rPr lang="en-GB">
                <a:latin typeface="Gill Sans MT"/>
                <a:ea typeface="Verdana"/>
                <a:cs typeface="+mn-lt"/>
              </a:rPr>
              <a:t>employees are able to start the interaction from an accepting, flexible, and generous position, customers naturally feel inclined to be reasonable in return.</a:t>
            </a:r>
            <a:r>
              <a:rPr lang="en-GB">
                <a:ea typeface="+mn-lt"/>
                <a:cs typeface="+mn-lt"/>
              </a:rPr>
              <a:t>' (Soloman, 2013)</a:t>
            </a:r>
            <a:endParaRPr lang="en-GB" sz="1200">
              <a:latin typeface="Times New Roman"/>
              <a:ea typeface="+mn-lt"/>
              <a:cs typeface="Times New Roman"/>
            </a:endParaRP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09310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2A3D4-4194-E44A-904E-3AE07BCAF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Our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C83BC-8942-599E-F0EF-E22380BAA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1700">
                <a:ea typeface="+mn-lt"/>
                <a:cs typeface="+mn-lt"/>
              </a:rPr>
              <a:t>Music-inspired, energetic atmosphere 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Teamwork and collaboration 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Creativity and individuality are encouraged 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Respect and inclusion for guests and staff 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Passion for hospitality and entertainment</a:t>
            </a:r>
            <a:endParaRPr lang="en-GB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885968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B0F45-B8CC-4F21-56F7-B36921DB2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Service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90CD2-DB9D-18C3-3EB8-5A92297B2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Greet guests within 5 seconds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Maintain a professional appearance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Respond quickly to requests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Use positive body language and communication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Create memorable guest experiences every shift</a:t>
            </a:r>
            <a:endParaRPr lang="en-GB"/>
          </a:p>
          <a:p>
            <a:r>
              <a:rPr lang="en-GB"/>
              <a:t>Training over 6 weeks (2 shadowed, 4 assisted)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071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98AE6-590D-5044-9D0F-E1DDD940A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Hospitality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9629B-0155-9FFC-7B96-8429683E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48" y="1854096"/>
            <a:ext cx="9603275" cy="3450613"/>
          </a:xfrm>
        </p:spPr>
        <p:txBody>
          <a:bodyPr>
            <a:normAutofit fontScale="92500" lnSpcReduction="20000"/>
          </a:bodyPr>
          <a:lstStyle/>
          <a:p>
            <a:r>
              <a:rPr lang="en-GB" sz="1800"/>
              <a:t>Maslow’s Hierarchy of Needs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Guests first need comfort and safety before luxury experiences and emotional connections can be created.</a:t>
            </a:r>
            <a:endParaRPr lang="en-GB" sz="1800"/>
          </a:p>
          <a:p>
            <a:r>
              <a:rPr lang="en-GB" sz="1800"/>
              <a:t>Herzberg’s Motivation Theory</a:t>
            </a:r>
            <a:br>
              <a:rPr lang="en-GB" sz="1800"/>
            </a:br>
            <a:r>
              <a:rPr lang="en-GB" sz="1800"/>
              <a:t> Employees perform better when motivated through recognition, responsibility, and achievement. '</a:t>
            </a:r>
            <a:r>
              <a:rPr lang="en-GB" sz="1800">
                <a:latin typeface="Gill Sans MT"/>
              </a:rPr>
              <a:t>Motivators, like recognition and achievement, lead to higher satisfaction and motivation.' (Nickerson</a:t>
            </a:r>
            <a:r>
              <a:rPr lang="en-GB" sz="1800">
                <a:latin typeface="Gill Sans MT"/>
                <a:cs typeface="Times New Roman"/>
              </a:rPr>
              <a:t>, 2025)</a:t>
            </a:r>
          </a:p>
          <a:p>
            <a:r>
              <a:rPr lang="en-GB" sz="1800"/>
              <a:t>SERVQUAL theory</a:t>
            </a:r>
            <a:br>
              <a:rPr lang="en-GB" sz="1800"/>
            </a:br>
            <a:r>
              <a:rPr lang="en-GB" sz="1800"/>
              <a:t> Measures service quality through: Reliability, Responsiveness, Assurance, Empathy, Tangibles. These help hotels maintain high customer satisfaction standards. (</a:t>
            </a:r>
            <a:r>
              <a:rPr lang="en-GB" sz="1800">
                <a:ea typeface="+mn-lt"/>
                <a:cs typeface="+mn-lt"/>
              </a:rPr>
              <a:t>A. Parasuraman, Valarie Zeithaml, and Leonard L. Berry)</a:t>
            </a:r>
          </a:p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63EFFA-72DF-F06E-0134-F917FC824E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9309" y="1709781"/>
            <a:ext cx="2743200" cy="1937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445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928A63-B26E-488F-7F46-B6C550489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603275" cy="58587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cap="none">
                <a:latin typeface="Arial" panose="020B0604020202020204" pitchFamily="34" charset="0"/>
                <a:cs typeface="Arial" panose="020B0604020202020204" pitchFamily="34" charset="0"/>
              </a:rPr>
              <a:t>Hospitality- Jo</a:t>
            </a:r>
            <a:br>
              <a:rPr lang="en-GB" b="1" cap="none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cap="none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C1030A-AF33-1AAC-D202-D94894C805D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087" y="842638"/>
            <a:ext cx="4182425" cy="16383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482319D-38A9-F7EC-98EE-B525D7DE3C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087" y="-247957"/>
            <a:ext cx="4182425" cy="16383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CAC093-4389-846F-58D6-92E740BA5E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087" y="1931932"/>
            <a:ext cx="4182425" cy="16383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3B66292-6935-746B-E08D-0EACCBD44E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391" y="6204545"/>
            <a:ext cx="4182425" cy="16383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70597D-64FA-5002-312D-F5EB93C451A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088" y="5155490"/>
            <a:ext cx="4182425" cy="16383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B1B4CC-B1EA-0F8B-07CB-5EE818481D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088" y="4111821"/>
            <a:ext cx="4182425" cy="16383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505A04-DA94-60E2-D671-05DF96D133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6088" y="2999064"/>
            <a:ext cx="4182425" cy="1638351"/>
          </a:xfrm>
          <a:prstGeom prst="rect">
            <a:avLst/>
          </a:prstGeom>
        </p:spPr>
      </p:pic>
      <p:graphicFrame>
        <p:nvGraphicFramePr>
          <p:cNvPr id="29" name="Content Placeholder 3">
            <a:extLst>
              <a:ext uri="{FF2B5EF4-FFF2-40B4-BE49-F238E27FC236}">
                <a16:creationId xmlns:a16="http://schemas.microsoft.com/office/drawing/2014/main" id="{98432E15-5473-9F41-4B18-B56545E0AF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099475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96ACAB1F-0225-4839-C54C-0EED62650449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1422" y="0"/>
            <a:ext cx="784099" cy="9157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6953E2-1EFA-B8EF-2F53-11A635480AD8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1312" y="5961976"/>
            <a:ext cx="784099" cy="91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5857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First Electric Guitar and Its Evolution - TrueFire">
            <a:extLst>
              <a:ext uri="{FF2B5EF4-FFF2-40B4-BE49-F238E27FC236}">
                <a16:creationId xmlns:a16="http://schemas.microsoft.com/office/drawing/2014/main" id="{FDC13EBE-7BB2-398B-E4C4-E2984D6A7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83" y="304065"/>
            <a:ext cx="9399803" cy="6249869"/>
          </a:xfrm>
          <a:prstGeom prst="rect">
            <a:avLst/>
          </a:prstGeom>
        </p:spPr>
      </p:pic>
      <p:sp>
        <p:nvSpPr>
          <p:cNvPr id="12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442F3-BFFF-3397-C56B-BB49B2704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Hospitality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5ED6CD9-FD76-0774-5054-4F2B2B5AB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7528350"/>
              </p:ext>
            </p:extLst>
          </p:nvPr>
        </p:nvGraphicFramePr>
        <p:xfrm>
          <a:off x="5088378" y="1391043"/>
          <a:ext cx="6085091" cy="469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593D43-11F3-1569-BA48-120F6421EA41}"/>
              </a:ext>
            </a:extLst>
          </p:cNvPr>
          <p:cNvSpPr txBox="1"/>
          <p:nvPr/>
        </p:nvSpPr>
        <p:spPr>
          <a:xfrm>
            <a:off x="1130271" y="3841233"/>
            <a:ext cx="2393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Loyalty Programme</a:t>
            </a: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27A799-DE60-C0C6-88DF-8D4EEFAF100A}"/>
              </a:ext>
            </a:extLst>
          </p:cNvPr>
          <p:cNvSpPr txBox="1"/>
          <p:nvPr/>
        </p:nvSpPr>
        <p:spPr>
          <a:xfrm>
            <a:off x="73783" y="6492805"/>
            <a:ext cx="22212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Arial" panose="020B0604020202020204" pitchFamily="34" charset="0"/>
              </a:rPr>
              <a:t>(TRUEFIRE, 2010)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62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Poster Close-up of vinyl records, turntables, and vintage music memorabilia  in a retro record store, black and white – Wall Art | UkPosters">
            <a:extLst>
              <a:ext uri="{FF2B5EF4-FFF2-40B4-BE49-F238E27FC236}">
                <a16:creationId xmlns:a16="http://schemas.microsoft.com/office/drawing/2014/main" id="{3754CD6A-D839-CB56-3D4D-07ECF2E510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77"/>
          <a:stretch>
            <a:fillRect/>
          </a:stretch>
        </p:blipFill>
        <p:spPr>
          <a:xfrm>
            <a:off x="-53340" y="-152400"/>
            <a:ext cx="12298680" cy="72806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703884-883F-49D5-8CB2-81C583846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863" y="2743200"/>
            <a:ext cx="3728847" cy="606420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Hospitality</a:t>
            </a:r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F63DEC33-92F2-C350-E349-F721593CE2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054085"/>
              </p:ext>
            </p:extLst>
          </p:nvPr>
        </p:nvGraphicFramePr>
        <p:xfrm>
          <a:off x="5951220" y="263051"/>
          <a:ext cx="6012470" cy="4658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4A36DD-5B5E-433E-3B41-7556D18AC0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57249" y="1851010"/>
            <a:ext cx="3728847" cy="892190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Upselling Techniques</a:t>
            </a:r>
          </a:p>
          <a:p>
            <a:pPr algn="ctr"/>
            <a:r>
              <a:rPr lang="en-GB"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8E4AEB5-F161-AB52-C0E6-06917453A057}"/>
              </a:ext>
            </a:extLst>
          </p:cNvPr>
          <p:cNvSpPr txBox="1">
            <a:spLocks/>
          </p:cNvSpPr>
          <p:nvPr/>
        </p:nvSpPr>
        <p:spPr>
          <a:xfrm>
            <a:off x="-53340" y="6673210"/>
            <a:ext cx="3275013" cy="6064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0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Posters, 2025)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F448233-22AC-0C28-FB4A-907484150994}"/>
              </a:ext>
            </a:extLst>
          </p:cNvPr>
          <p:cNvSpPr/>
          <p:nvPr/>
        </p:nvSpPr>
        <p:spPr>
          <a:xfrm>
            <a:off x="5951220" y="5207805"/>
            <a:ext cx="6012470" cy="1650195"/>
          </a:xfrm>
          <a:prstGeom prst="roundRect">
            <a:avLst>
              <a:gd name="adj" fmla="val 10000"/>
            </a:avLst>
          </a:prstGeom>
        </p:spPr>
        <p:style>
          <a:lnRef idx="0">
            <a:schemeClr val="dk2">
              <a:hueOff val="0"/>
              <a:satOff val="0"/>
              <a:lumOff val="0"/>
              <a:alphaOff val="0"/>
            </a:schemeClr>
          </a:lnRef>
          <a:fillRef idx="1">
            <a:schemeClr val="dk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dk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lvl="0">
              <a:lnSpc>
                <a:spcPct val="100000"/>
              </a:lnSpc>
            </a:pPr>
            <a:r>
              <a:rPr lang="en-GB" sz="2000"/>
              <a:t>			</a:t>
            </a:r>
            <a:r>
              <a:rPr lang="en-GB" sz="2000">
                <a:solidFill>
                  <a:schemeClr val="tx1"/>
                </a:solidFill>
              </a:rPr>
              <a:t>Social exchange theory can also relate 				to this as it looks at how people make 				decisions based on what they get out 				of something. (rewards). </a:t>
            </a:r>
            <a:r>
              <a:rPr lang="en-GB"/>
              <a:t>(Tulane University, 			2018)</a:t>
            </a:r>
            <a:endParaRPr lang="en-US" sz="2000">
              <a:solidFill>
                <a:schemeClr val="tx1"/>
              </a:solidFill>
            </a:endParaRPr>
          </a:p>
        </p:txBody>
      </p:sp>
      <p:pic>
        <p:nvPicPr>
          <p:cNvPr id="6" name="Graphic 5" descr="Online Network with solid fill">
            <a:extLst>
              <a:ext uri="{FF2B5EF4-FFF2-40B4-BE49-F238E27FC236}">
                <a16:creationId xmlns:a16="http://schemas.microsoft.com/office/drawing/2014/main" id="{6CBF362A-8099-85B0-0299-4D1315707B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313358" y="546182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9573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Uploaded image">
            <a:extLst>
              <a:ext uri="{FF2B5EF4-FFF2-40B4-BE49-F238E27FC236}">
                <a16:creationId xmlns:a16="http://schemas.microsoft.com/office/drawing/2014/main" id="{974A1CC2-F025-DA76-2178-B969BB98E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6321" y="0"/>
            <a:ext cx="7555659" cy="6857323"/>
          </a:xfrm>
          <a:prstGeom prst="rect">
            <a:avLst/>
          </a:prstGeom>
        </p:spPr>
      </p:pic>
      <p:pic>
        <p:nvPicPr>
          <p:cNvPr id="9" name="Picture 8" descr="Music room design">
            <a:extLst>
              <a:ext uri="{FF2B5EF4-FFF2-40B4-BE49-F238E27FC236}">
                <a16:creationId xmlns:a16="http://schemas.microsoft.com/office/drawing/2014/main" id="{BA29D271-DD13-9C71-FCC3-955A22D57A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919" r="2" b="6990"/>
          <a:stretch>
            <a:fillRect/>
          </a:stretch>
        </p:blipFill>
        <p:spPr>
          <a:xfrm>
            <a:off x="20" y="1"/>
            <a:ext cx="4636301" cy="2611142"/>
          </a:xfrm>
          <a:prstGeom prst="rect">
            <a:avLst/>
          </a:prstGeom>
        </p:spPr>
      </p:pic>
      <p:pic>
        <p:nvPicPr>
          <p:cNvPr id="7" name="Picture 6" descr="Music room at home before and after by Decorilla">
            <a:extLst>
              <a:ext uri="{FF2B5EF4-FFF2-40B4-BE49-F238E27FC236}">
                <a16:creationId xmlns:a16="http://schemas.microsoft.com/office/drawing/2014/main" id="{CEAA0E92-6955-397C-0EC6-D47BC976E6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934" r="13182" b="-2"/>
          <a:stretch>
            <a:fillRect/>
          </a:stretch>
        </p:blipFill>
        <p:spPr>
          <a:xfrm>
            <a:off x="20" y="2611818"/>
            <a:ext cx="4636301" cy="4246181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86C2807-080F-4732-935D-46D998CEF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38193" y="-680"/>
            <a:ext cx="0" cy="6858003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C5715EC-93DA-418D-B295-447EA0AC7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611143"/>
            <a:ext cx="4637863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6F4DE228-1CFA-4815-BE77-B826C40BA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1704" y="639571"/>
            <a:ext cx="5710296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8CD0F-F81C-AE39-103D-7CE8BDB3F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3556" y="638895"/>
            <a:ext cx="4235595" cy="109456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FFFFFE"/>
                </a:solidFill>
              </a:rPr>
              <a:t>Hospitality-</a:t>
            </a:r>
            <a:br>
              <a:rPr lang="en-GB">
                <a:solidFill>
                  <a:srgbClr val="FFFFFE"/>
                </a:solidFill>
              </a:rPr>
            </a:br>
            <a:r>
              <a:rPr lang="en-GB">
                <a:solidFill>
                  <a:srgbClr val="FFFFFE"/>
                </a:solidFill>
              </a:rPr>
              <a:t>Personalisation</a:t>
            </a:r>
            <a:br>
              <a:rPr lang="en-GB">
                <a:solidFill>
                  <a:srgbClr val="FFFFFE"/>
                </a:solidFill>
              </a:rPr>
            </a:br>
            <a:r>
              <a:rPr lang="en-GB">
                <a:solidFill>
                  <a:srgbClr val="FFFFFE"/>
                </a:solidFill>
              </a:rPr>
              <a:t>4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7B48410-FC88-43C4-A171-39EC0018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43557" y="1847088"/>
            <a:ext cx="42355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B125-B9CE-B819-0F7A-EEFCBB5F9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3557" y="2015733"/>
            <a:ext cx="4599066" cy="4021267"/>
          </a:xfrm>
        </p:spPr>
        <p:txBody>
          <a:bodyPr>
            <a:normAutofit fontScale="85000" lnSpcReduction="10000"/>
          </a:bodyPr>
          <a:lstStyle/>
          <a:p>
            <a:r>
              <a:rPr lang="en-GB">
                <a:solidFill>
                  <a:schemeClr val="bg1"/>
                </a:solidFill>
              </a:rPr>
              <a:t>The hotel offers personalisation through guest rooms being designed to match the theme of the hotel.</a:t>
            </a:r>
          </a:p>
          <a:p>
            <a:r>
              <a:rPr lang="en-GB">
                <a:solidFill>
                  <a:schemeClr val="bg1"/>
                </a:solidFill>
              </a:rPr>
              <a:t>Music rooms are available to be booked out for visitors- each designed with different instruments.</a:t>
            </a:r>
          </a:p>
          <a:p>
            <a:r>
              <a:rPr lang="en-GB">
                <a:solidFill>
                  <a:schemeClr val="bg1"/>
                </a:solidFill>
              </a:rPr>
              <a:t>Guests can be more immersed In their experience at the hotel. </a:t>
            </a:r>
          </a:p>
          <a:p>
            <a:r>
              <a:rPr lang="en-GB">
                <a:solidFill>
                  <a:schemeClr val="bg1"/>
                </a:solidFill>
              </a:rPr>
              <a:t>Doing this allows the hotel to stand out against nearby competition.</a:t>
            </a:r>
          </a:p>
          <a:p>
            <a:r>
              <a:rPr lang="en-GB">
                <a:solidFill>
                  <a:schemeClr val="bg1"/>
                </a:solidFill>
              </a:rPr>
              <a:t>They will have all their needs anticipated and met throughout their stay.</a:t>
            </a:r>
            <a:endParaRPr lang="en-US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E608E1-CDFF-3736-E2A0-9108F413C957}"/>
              </a:ext>
            </a:extLst>
          </p:cNvPr>
          <p:cNvSpPr txBox="1"/>
          <p:nvPr/>
        </p:nvSpPr>
        <p:spPr>
          <a:xfrm>
            <a:off x="-1852" y="2610469"/>
            <a:ext cx="17857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C8994D"/>
              </a:buClr>
            </a:pPr>
            <a:r>
              <a:rPr lang="en-GB">
                <a:effectLst/>
                <a:latin typeface="Arial" panose="020B0604020202020204" pitchFamily="34" charset="0"/>
              </a:rPr>
              <a:t>(Theron, 2022)</a:t>
            </a:r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5899C7E-7DBA-12F5-58D6-FA045C114267}"/>
              </a:ext>
            </a:extLst>
          </p:cNvPr>
          <p:cNvSpPr txBox="1"/>
          <p:nvPr/>
        </p:nvSpPr>
        <p:spPr>
          <a:xfrm>
            <a:off x="10260768" y="6374359"/>
            <a:ext cx="16158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(Music, 2025)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588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0D7F1-DEBF-8CDA-00AA-0C1A18418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Hotel grading – Why the Riff is 4 stars</a:t>
            </a:r>
            <a:endParaRPr lang="en-GB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FE06F-A2D6-4016-F81E-A6DC2D51E1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AA 4-Star Requirements </a:t>
            </a:r>
          </a:p>
          <a:p>
            <a:pPr marL="0" indent="0">
              <a:buNone/>
            </a:pPr>
            <a:r>
              <a:rPr lang="en-GB"/>
              <a:t>According to AA Hotel Services (2025),</a:t>
            </a:r>
          </a:p>
          <a:p>
            <a:r>
              <a:rPr lang="en-GB"/>
              <a:t> 24-hour Reception </a:t>
            </a:r>
            <a:endParaRPr lang="en-US"/>
          </a:p>
          <a:p>
            <a:r>
              <a:rPr lang="en-GB"/>
              <a:t>Bar and restaurant </a:t>
            </a:r>
            <a:endParaRPr lang="en-US"/>
          </a:p>
          <a:p>
            <a:r>
              <a:rPr lang="en-GB"/>
              <a:t>Professional and knowledgeable staff </a:t>
            </a:r>
            <a:endParaRPr lang="en-US"/>
          </a:p>
          <a:p>
            <a:r>
              <a:rPr lang="en-GB"/>
              <a:t>Room service </a:t>
            </a:r>
            <a:endParaRPr lang="en-US"/>
          </a:p>
          <a:p>
            <a:r>
              <a:rPr lang="en-GB"/>
              <a:t>Ensuite Bathrooms in all rooms </a:t>
            </a:r>
            <a:endParaRPr lang="en-US"/>
          </a:p>
          <a:p>
            <a:r>
              <a:rPr lang="en-GB"/>
              <a:t>Additional leisure facilities  </a:t>
            </a:r>
            <a:endParaRPr lang="en-US"/>
          </a:p>
          <a:p>
            <a:r>
              <a:rPr lang="en-GB"/>
              <a:t>Daily media available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2CB7B-7D43-4ACA-6F91-28D3CD2621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How The Riff Meets These Standards</a:t>
            </a:r>
          </a:p>
          <a:p>
            <a:r>
              <a:rPr lang="en-GB">
                <a:ea typeface="+mn-lt"/>
                <a:cs typeface="+mn-lt"/>
              </a:rPr>
              <a:t>Music-related daily media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Live entertainment experiences  (SiteMinder, 2025)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Professional guest service standards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Consistent and knowledgeable staff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Modern leisure and wellness facilities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2678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FF359-9F5B-7EAD-0894-26EC033AE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in Maintaining 4-Star Standards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8FFB3-25E4-2520-110C-985D439CD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58849" cy="3450613"/>
          </a:xfrm>
        </p:spPr>
        <p:txBody>
          <a:bodyPr>
            <a:normAutofit/>
          </a:bodyPr>
          <a:lstStyle/>
          <a:p>
            <a:r>
              <a:rPr lang="en-GB">
                <a:ea typeface="+mn-lt"/>
                <a:cs typeface="+mn-lt"/>
              </a:rPr>
              <a:t>Increasing guest expectations </a:t>
            </a:r>
            <a:endParaRPr lang="en-US"/>
          </a:p>
          <a:p>
            <a:r>
              <a:rPr lang="en-GB">
                <a:ea typeface="+mn-lt"/>
                <a:cs typeface="+mn-lt"/>
              </a:rPr>
              <a:t>AI and technology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Maintaining personalised service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Pressure from online reviews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Consistency in service delivery</a:t>
            </a:r>
            <a:endParaRPr lang="en-GB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(Mercier, 2024)</a:t>
            </a:r>
          </a:p>
          <a:p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7C65FA4-631C-444F-89AA-F891363CC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53C58CC-6818-48FD-9CE0-B43BF88B7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B2694E9-2175-4647-803A-3AD63554C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diagram of customer satisfaction&#10;&#10;AI-generated content may be incorrect.">
            <a:extLst>
              <a:ext uri="{FF2B5EF4-FFF2-40B4-BE49-F238E27FC236}">
                <a16:creationId xmlns:a16="http://schemas.microsoft.com/office/drawing/2014/main" id="{2526B9BC-6D1D-D442-8E0A-6E4DE355F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381" y="2165416"/>
            <a:ext cx="4634748" cy="31420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2D456E-994E-D697-9DC6-81BB233CA239}"/>
              </a:ext>
            </a:extLst>
          </p:cNvPr>
          <p:cNvSpPr txBox="1"/>
          <p:nvPr/>
        </p:nvSpPr>
        <p:spPr>
          <a:xfrm>
            <a:off x="7338164" y="5469698"/>
            <a:ext cx="4853834" cy="5909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200"/>
              <a:t>Fatema (2024) – SERVQUAL Model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386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75954-8B3A-0D8A-1E33-B30284B3C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Forbes Travel Guide Standards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6BF64-CB59-D63B-7629-2962E06D19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900" b="1">
                <a:solidFill>
                  <a:srgbClr val="000000"/>
                </a:solidFill>
              </a:rPr>
              <a:t>Forbes Service Expectations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4659C7-3898-4B1A-7A09-53475BDEE6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Personalised guest experiences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Attention to detail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Anticipating guest needs 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Consistent high-quality service</a:t>
            </a:r>
            <a:endParaRPr lang="en-GB"/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EA8D73-0D12-C867-074B-AFB808793A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900" b="1">
                <a:solidFill>
                  <a:schemeClr val="tx1"/>
                </a:solidFill>
                <a:ea typeface="+mn-lt"/>
                <a:cs typeface="+mn-lt"/>
              </a:rPr>
              <a:t>Forbes Inspection Process</a:t>
            </a:r>
            <a:endParaRPr lang="en-US" sz="1900" b="1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19E467-D0A6-9940-B664-57677CE3C2A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Anonymous inspectors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Hotels assessed against strict luxury standards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Evaluation of all facilities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Focus on consistency and service quality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Staff assessed through interactions</a:t>
            </a:r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7A435E-0BED-7B2F-37FA-A1095D0F77A2}"/>
              </a:ext>
            </a:extLst>
          </p:cNvPr>
          <p:cNvSpPr txBox="1"/>
          <p:nvPr/>
        </p:nvSpPr>
        <p:spPr>
          <a:xfrm>
            <a:off x="1450931" y="5782849"/>
            <a:ext cx="35699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(Forbes Travel Guide,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3575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25C1E3FD-8DE6-970A-EAFF-2DD70BC3D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694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5937EB-08A5-7F9D-CE8C-7851D3051289}"/>
              </a:ext>
            </a:extLst>
          </p:cNvPr>
          <p:cNvSpPr txBox="1"/>
          <p:nvPr/>
        </p:nvSpPr>
        <p:spPr>
          <a:xfrm>
            <a:off x="8694174" y="6393665"/>
            <a:ext cx="3733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dirty="0">
                <a:solidFill>
                  <a:schemeClr val="bg1"/>
                </a:solidFill>
                <a:latin typeface="Roboto" panose="02000000000000000000" pitchFamily="2" charset="0"/>
              </a:rPr>
              <a:t>Hard Rock Hotel Penang</a:t>
            </a:r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2016)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8366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ilding with a guitar statue and palm trees&#10;&#10;AI-generated content may be incorrect.">
            <a:extLst>
              <a:ext uri="{FF2B5EF4-FFF2-40B4-BE49-F238E27FC236}">
                <a16:creationId xmlns:a16="http://schemas.microsoft.com/office/drawing/2014/main" id="{B5BB76F0-B246-B332-3E11-8A7859B707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914" r="-1" b="781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605D7-E123-5266-A8A1-62DD5538B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Conclusion  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79B26-CC66-C4FF-3EEE-2800582A6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/>
              <a:t>Training program combining hospitality theory and practical guest service skills</a:t>
            </a:r>
            <a:endParaRPr lang="en-US"/>
          </a:p>
          <a:p>
            <a:r>
              <a:rPr lang="en-GB"/>
              <a:t>Staff are trained to deliver personalised and consistent service and empowered to resolve issues independently</a:t>
            </a:r>
          </a:p>
          <a:p>
            <a:r>
              <a:rPr lang="en-GB"/>
              <a:t>Service standards support customer satisfaction and guest loyalty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D20EA2-E86A-13E7-84E5-116A7DF63B64}"/>
              </a:ext>
            </a:extLst>
          </p:cNvPr>
          <p:cNvSpPr txBox="1"/>
          <p:nvPr/>
        </p:nvSpPr>
        <p:spPr>
          <a:xfrm>
            <a:off x="591" y="6555287"/>
            <a:ext cx="3298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Hard Rock Hotel Penang (2025)</a:t>
            </a:r>
          </a:p>
        </p:txBody>
      </p:sp>
    </p:spTree>
    <p:extLst>
      <p:ext uri="{BB962C8B-B14F-4D97-AF65-F5344CB8AC3E}">
        <p14:creationId xmlns:p14="http://schemas.microsoft.com/office/powerpoint/2010/main" val="3072915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927A6D-679D-C66B-AA4E-42D93A780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E4F9B-32FE-4925-6B73-1913F28AE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Hotel grading – Why the Riff is 4 stars</a:t>
            </a:r>
            <a:endParaRPr lang="en-GB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2FE1-4C61-7F00-A137-AFBF552E3E6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AA 4-Star Requirements </a:t>
            </a:r>
          </a:p>
          <a:p>
            <a:pPr marL="0" indent="0">
              <a:buNone/>
            </a:pPr>
            <a:r>
              <a:rPr lang="en-GB"/>
              <a:t>According to AA Hotel Services (2025),</a:t>
            </a:r>
          </a:p>
          <a:p>
            <a:r>
              <a:rPr lang="en-GB"/>
              <a:t> 24-hour Reception </a:t>
            </a:r>
            <a:endParaRPr lang="en-US"/>
          </a:p>
          <a:p>
            <a:r>
              <a:rPr lang="en-GB"/>
              <a:t>Bar and restaurant </a:t>
            </a:r>
            <a:endParaRPr lang="en-US"/>
          </a:p>
          <a:p>
            <a:r>
              <a:rPr lang="en-GB"/>
              <a:t>Professional and knowledgeable staff </a:t>
            </a:r>
            <a:endParaRPr lang="en-US"/>
          </a:p>
          <a:p>
            <a:r>
              <a:rPr lang="en-GB"/>
              <a:t>Room service </a:t>
            </a:r>
            <a:endParaRPr lang="en-US"/>
          </a:p>
          <a:p>
            <a:r>
              <a:rPr lang="en-GB"/>
              <a:t>Ensuite Bathrooms in all rooms </a:t>
            </a:r>
            <a:endParaRPr lang="en-US"/>
          </a:p>
          <a:p>
            <a:r>
              <a:rPr lang="en-GB"/>
              <a:t>Additional leisure facilities  </a:t>
            </a:r>
            <a:endParaRPr lang="en-US"/>
          </a:p>
          <a:p>
            <a:r>
              <a:rPr lang="en-GB"/>
              <a:t>Daily media available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A18A56-B1D1-7330-F578-5E94BECB62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How The Riff Meets These Standards</a:t>
            </a:r>
          </a:p>
          <a:p>
            <a:r>
              <a:rPr lang="en-GB">
                <a:ea typeface="+mn-lt"/>
                <a:cs typeface="+mn-lt"/>
              </a:rPr>
              <a:t>Music-related daily media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Live entertainment experiences  (SiteMinder, 2025)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Professional guest service standards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Consistent and knowledgeable staff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Modern leisure and wellness facilities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199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56813C-6F6D-CE17-C873-B3F7037BB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B4D04-05BF-D9FC-C6F7-257CD6AF0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in Maintaining 4-Star Standards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6338C-3E37-5B58-ED68-44D22D79F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58849" cy="3450613"/>
          </a:xfrm>
        </p:spPr>
        <p:txBody>
          <a:bodyPr>
            <a:normAutofit/>
          </a:bodyPr>
          <a:lstStyle/>
          <a:p>
            <a:r>
              <a:rPr lang="en-GB">
                <a:ea typeface="+mn-lt"/>
                <a:cs typeface="+mn-lt"/>
              </a:rPr>
              <a:t>Increasing guest expectations </a:t>
            </a:r>
            <a:endParaRPr lang="en-US"/>
          </a:p>
          <a:p>
            <a:r>
              <a:rPr lang="en-GB">
                <a:ea typeface="+mn-lt"/>
                <a:cs typeface="+mn-lt"/>
              </a:rPr>
              <a:t>AI and technology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Maintaining personalised service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Pressure from online reviews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Consistency in service delivery</a:t>
            </a:r>
            <a:endParaRPr lang="en-GB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(Mercier, 2024)</a:t>
            </a:r>
          </a:p>
          <a:p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CDFD2BA-18BF-9907-67B0-13C903BBA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DE7B90-C409-2DE7-9416-4FFB9ED53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8FC804-81C8-5A22-E297-2203869D8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diagram of customer satisfaction&#10;&#10;AI-generated content may be incorrect.">
            <a:extLst>
              <a:ext uri="{FF2B5EF4-FFF2-40B4-BE49-F238E27FC236}">
                <a16:creationId xmlns:a16="http://schemas.microsoft.com/office/drawing/2014/main" id="{92B59F16-DAEE-C94A-2CB8-F77C64F13C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381" y="2165416"/>
            <a:ext cx="4634748" cy="31420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0B93AB-4613-6F12-62EA-779EB8A5ED59}"/>
              </a:ext>
            </a:extLst>
          </p:cNvPr>
          <p:cNvSpPr txBox="1"/>
          <p:nvPr/>
        </p:nvSpPr>
        <p:spPr>
          <a:xfrm>
            <a:off x="7338164" y="5469698"/>
            <a:ext cx="4853834" cy="5909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200"/>
              <a:t>Fatema (2024) – SERVQUAL Model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29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26C1CD-A119-FCC9-2DEF-FF1EAD577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1F69D-D44E-B04A-2F0C-D4327FF55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Forbes Travel Guide Standards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28FE2-773D-A2DB-D676-24137B83EC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900" b="1">
                <a:solidFill>
                  <a:srgbClr val="000000"/>
                </a:solidFill>
              </a:rPr>
              <a:t>Forbes Service Expectations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37AD2E-022F-9051-1888-198B5C70AC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Personalised guest experiences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Attention to detail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Anticipating guest needs 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Consistent high-quality service</a:t>
            </a:r>
            <a:endParaRPr lang="en-GB"/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2B58C6-3E34-14C0-B364-F5A1260D4C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900" b="1">
                <a:solidFill>
                  <a:schemeClr val="tx1"/>
                </a:solidFill>
                <a:ea typeface="+mn-lt"/>
                <a:cs typeface="+mn-lt"/>
              </a:rPr>
              <a:t>Forbes Inspection Process</a:t>
            </a:r>
            <a:endParaRPr lang="en-US" sz="1900" b="1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7E95A-839B-2A3B-5555-DF1A165182D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Anonymous inspectors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Hotels assessed against strict luxury standards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Evaluation of all facilities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Focus on consistency and service quality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Staff assessed through interactions</a:t>
            </a:r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F56616-27DF-074A-E7DE-E41CF3481572}"/>
              </a:ext>
            </a:extLst>
          </p:cNvPr>
          <p:cNvSpPr txBox="1"/>
          <p:nvPr/>
        </p:nvSpPr>
        <p:spPr>
          <a:xfrm>
            <a:off x="1450931" y="5782849"/>
            <a:ext cx="35699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(Forbes Travel Guide,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407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C071F3-CD5E-6781-A23E-2DA766C04A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2ED124-C85D-29FC-31ED-E3C4B57FF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ilding with a guitar statue and palm trees&#10;&#10;AI-generated content may be incorrect.">
            <a:extLst>
              <a:ext uri="{FF2B5EF4-FFF2-40B4-BE49-F238E27FC236}">
                <a16:creationId xmlns:a16="http://schemas.microsoft.com/office/drawing/2014/main" id="{33748975-F4BE-DEAC-C58F-E10C8D96A9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914" r="-1" b="781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FB4762B7-4F4B-E485-94F4-2E24F34C9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3383A73-8675-5303-6992-0CC0A7621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71937F-C661-3622-E3A5-99ACA00CB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E29F5-9A18-FCA0-1147-23A98BB23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Conclusion  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7DA5FF8-B1A8-8C32-50F3-14AE1B5AA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8F443-69AE-3D89-CDB7-46A3911EA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/>
              <a:t>Training program combining hospitality theory and practical guest service skills</a:t>
            </a:r>
            <a:endParaRPr lang="en-US"/>
          </a:p>
          <a:p>
            <a:r>
              <a:rPr lang="en-GB"/>
              <a:t>Staff are trained to deliver personalised and consistent service and empowered to resolve issues independently</a:t>
            </a:r>
          </a:p>
          <a:p>
            <a:r>
              <a:rPr lang="en-GB"/>
              <a:t>Service standards support customer satisfaction and guest loyalty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68AD764D-45A4-8425-D55B-7E24BC16B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66E257-DD76-8B14-23DE-9BC7A3B09146}"/>
              </a:ext>
            </a:extLst>
          </p:cNvPr>
          <p:cNvSpPr txBox="1"/>
          <p:nvPr/>
        </p:nvSpPr>
        <p:spPr>
          <a:xfrm>
            <a:off x="591" y="6555287"/>
            <a:ext cx="3298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Hard Rock Hotel Penang (2025)</a:t>
            </a:r>
          </a:p>
        </p:txBody>
      </p:sp>
    </p:spTree>
    <p:extLst>
      <p:ext uri="{BB962C8B-B14F-4D97-AF65-F5344CB8AC3E}">
        <p14:creationId xmlns:p14="http://schemas.microsoft.com/office/powerpoint/2010/main" val="6490403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12663-2349-6194-D49C-2D4212EF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045" y="174521"/>
            <a:ext cx="4304071" cy="491613"/>
          </a:xfrm>
        </p:spPr>
        <p:txBody>
          <a:bodyPr>
            <a:normAutofit fontScale="90000"/>
          </a:bodyPr>
          <a:lstStyle/>
          <a:p>
            <a:r>
              <a:rPr lang="en-GB"/>
              <a:t>References - Amber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4792E-5242-0053-23CB-9CC4A5879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6134"/>
            <a:ext cx="10515600" cy="5764162"/>
          </a:xfrm>
        </p:spPr>
        <p:txBody>
          <a:bodyPr>
            <a:normAutofit fontScale="25000" lnSpcReduction="20000"/>
          </a:bodyPr>
          <a:lstStyle/>
          <a:p>
            <a:r>
              <a:rPr lang="en-US" sz="6400">
                <a:latin typeface="+mj-lt"/>
              </a:rPr>
              <a:t>Agoda.com. (2026). </a:t>
            </a:r>
            <a:r>
              <a:rPr lang="en-US" sz="6400" i="1">
                <a:latin typeface="+mj-lt"/>
              </a:rPr>
              <a:t>The Ritz Carlton Osaka.</a:t>
            </a:r>
            <a:r>
              <a:rPr lang="en-US" sz="6400">
                <a:latin typeface="+mj-lt"/>
              </a:rPr>
              <a:t> (Photograph) https://www.agoda.com/the-ritz-carlton-osaka/hotel/osaka-jp.html?cid=1844104&amp;ds=w4OxRIBk3Wsj1zYV (Accessed 2 May 2026).</a:t>
            </a:r>
          </a:p>
          <a:p>
            <a:r>
              <a:rPr lang="en-US" sz="6400">
                <a:latin typeface="+mj-lt"/>
              </a:rPr>
              <a:t>Alhi.com. (2023). </a:t>
            </a:r>
            <a:r>
              <a:rPr lang="en-US" sz="6400" i="1">
                <a:latin typeface="+mj-lt"/>
              </a:rPr>
              <a:t>Hard Rock Hotel &amp; Casino Las Vegas</a:t>
            </a:r>
            <a:r>
              <a:rPr lang="en-US" sz="6400">
                <a:latin typeface="+mj-lt"/>
              </a:rPr>
              <a:t>. (Photograph) </a:t>
            </a:r>
            <a:r>
              <a:rPr lang="en-US" sz="6400">
                <a:latin typeface="+mj-lt"/>
                <a:hlinkClick r:id="rId2"/>
              </a:rPr>
              <a:t>https://www.alhi.com/listing/hard-rock-hotel-%26-casino-las-vegas/3943/</a:t>
            </a:r>
            <a:r>
              <a:rPr lang="en-US" sz="6400">
                <a:latin typeface="+mj-lt"/>
              </a:rPr>
              <a:t>. </a:t>
            </a:r>
            <a:r>
              <a:rPr lang="en-US" sz="6400"/>
              <a:t>(Accessed 28 Apr. 2026).</a:t>
            </a:r>
            <a:endParaRPr lang="en-US" sz="6400">
              <a:latin typeface="+mj-lt"/>
            </a:endParaRPr>
          </a:p>
          <a:p>
            <a:r>
              <a:rPr lang="en-US" sz="6400">
                <a:latin typeface="+mj-lt"/>
              </a:rPr>
              <a:t>casino.hardrock.com. (2026). </a:t>
            </a:r>
            <a:r>
              <a:rPr lang="en-US" sz="6400" i="1">
                <a:latin typeface="+mj-lt"/>
              </a:rPr>
              <a:t>The Guitar Hotel. </a:t>
            </a:r>
            <a:r>
              <a:rPr lang="en-US" sz="6400">
                <a:latin typeface="+mj-lt"/>
              </a:rPr>
              <a:t>(Photograph) </a:t>
            </a:r>
            <a:r>
              <a:rPr lang="en-US" sz="6400">
                <a:latin typeface="+mj-lt"/>
                <a:hlinkClick r:id="rId3"/>
              </a:rPr>
              <a:t>https://casino.hardrock.com/hollywood/hotel/the-guitar-hotel</a:t>
            </a:r>
            <a:r>
              <a:rPr lang="en-US" sz="6400">
                <a:latin typeface="+mj-lt"/>
              </a:rPr>
              <a:t>. </a:t>
            </a:r>
            <a:r>
              <a:rPr lang="en-GB" sz="6400"/>
              <a:t>(Accessed 6 May 2026).</a:t>
            </a:r>
            <a:endParaRPr lang="en-US" sz="6400">
              <a:latin typeface="+mj-lt"/>
            </a:endParaRPr>
          </a:p>
          <a:p>
            <a:r>
              <a:rPr lang="en-GB" sz="6400"/>
              <a:t>ClipartMax.com. (2018). </a:t>
            </a:r>
            <a:r>
              <a:rPr lang="en-GB" sz="6400" i="1"/>
              <a:t>Caring Comments - Caring Symbol </a:t>
            </a:r>
            <a:r>
              <a:rPr lang="en-GB" sz="6400" i="1" err="1"/>
              <a:t>Png</a:t>
            </a:r>
            <a:r>
              <a:rPr lang="en-GB" sz="6400" i="1"/>
              <a:t> - Full Size PNG Clipart Images Download. ClipartMax.com</a:t>
            </a:r>
            <a:r>
              <a:rPr lang="en-GB" sz="6400"/>
              <a:t>.(Photograph) https://www.clipartmax.com/download/m2i8N4b1b1G6A0K9_caring-comments-caring-symbol-png/ (Accessed 6 May 2026).</a:t>
            </a:r>
            <a:endParaRPr lang="en-US" sz="6400">
              <a:latin typeface="+mj-lt"/>
            </a:endParaRPr>
          </a:p>
          <a:p>
            <a:r>
              <a:rPr lang="en-US" sz="6400" err="1"/>
              <a:t>Disneyclips</a:t>
            </a:r>
            <a:r>
              <a:rPr lang="en-US" sz="6400"/>
              <a:t>. (2025). </a:t>
            </a:r>
            <a:r>
              <a:rPr lang="en-US" sz="6400" i="1"/>
              <a:t>Mickey Mouse Ears Icons</a:t>
            </a:r>
            <a:r>
              <a:rPr lang="en-US" sz="6400"/>
              <a:t>. (Photograph) : </a:t>
            </a:r>
            <a:r>
              <a:rPr lang="en-US" sz="6400">
                <a:hlinkClick r:id="rId4"/>
              </a:rPr>
              <a:t>https://www.disneyclips.com/goodies/mickey-minnie-icons.html</a:t>
            </a:r>
            <a:r>
              <a:rPr lang="en-US" sz="6400"/>
              <a:t>. </a:t>
            </a:r>
            <a:r>
              <a:rPr lang="en-GB" sz="6400"/>
              <a:t>(Accessed 6 May 2026).</a:t>
            </a:r>
            <a:endParaRPr lang="en-US" sz="6400">
              <a:latin typeface="+mj-lt"/>
            </a:endParaRPr>
          </a:p>
          <a:p>
            <a:r>
              <a:rPr lang="en-US" sz="6400">
                <a:latin typeface="+mj-lt"/>
              </a:rPr>
              <a:t>Elf-Moondance (2021). </a:t>
            </a:r>
            <a:r>
              <a:rPr lang="en-US" sz="6400" i="1">
                <a:latin typeface="+mj-lt"/>
              </a:rPr>
              <a:t>Download Reception, Traveler, Receptionist. Royalty-Free Stock Illustration Image</a:t>
            </a:r>
            <a:r>
              <a:rPr lang="en-US" sz="6400">
                <a:latin typeface="+mj-lt"/>
              </a:rPr>
              <a:t>. Pixabay.com. (Photograph) </a:t>
            </a:r>
            <a:r>
              <a:rPr lang="en-US" sz="6400">
                <a:latin typeface="+mj-lt"/>
                <a:hlinkClick r:id="rId5"/>
              </a:rPr>
              <a:t>https://pixabay.com/illustrations/reception-traveler-receptionist-6031806/</a:t>
            </a:r>
            <a:r>
              <a:rPr lang="en-US" sz="6400">
                <a:latin typeface="+mj-lt"/>
              </a:rPr>
              <a:t> (Accessed 28 Apr. 2026).</a:t>
            </a:r>
          </a:p>
          <a:p>
            <a:r>
              <a:rPr lang="en-US" sz="6400" err="1">
                <a:latin typeface="+mj-lt"/>
              </a:rPr>
              <a:t>Elmohandes</a:t>
            </a:r>
            <a:r>
              <a:rPr lang="en-US" sz="6400">
                <a:latin typeface="+mj-lt"/>
              </a:rPr>
              <a:t>, N., Abbas, T. and Mansour, N. (2018). Investigating the Effects of Using Simulation Training on Hotel Front-Office Employees’ Performance. </a:t>
            </a:r>
            <a:r>
              <a:rPr lang="en-US" sz="6400" i="1">
                <a:latin typeface="+mj-lt"/>
              </a:rPr>
              <a:t>International Academic Journal Faculty of Tourism and Hotel Management</a:t>
            </a:r>
            <a:r>
              <a:rPr lang="en-US" sz="6400">
                <a:latin typeface="+mj-lt"/>
              </a:rPr>
              <a:t>, 4(4), pp.50–71. </a:t>
            </a:r>
            <a:r>
              <a:rPr lang="en-US" sz="6400" err="1">
                <a:latin typeface="+mj-lt"/>
              </a:rPr>
              <a:t>doi:https</a:t>
            </a:r>
            <a:r>
              <a:rPr lang="en-US" sz="6400">
                <a:latin typeface="+mj-lt"/>
              </a:rPr>
              <a:t>://doi.org/10.21608/ijaf.2018.95499.</a:t>
            </a:r>
          </a:p>
          <a:p>
            <a:r>
              <a:rPr lang="en-US" sz="6400"/>
              <a:t>Hard Rock Hotel Penang (2016). </a:t>
            </a:r>
            <a:r>
              <a:rPr lang="en-US" sz="6400" i="1"/>
              <a:t>Facebook</a:t>
            </a:r>
            <a:r>
              <a:rPr lang="en-US" sz="6400"/>
              <a:t>. (Photograph) https://www.facebook.com/photo/?fbid=813863127435454&amp;set=pcb.813863270768773 (Accessed 7 May 2026).</a:t>
            </a:r>
            <a:endParaRPr lang="en-US" sz="19200">
              <a:latin typeface="+mj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3985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F22A8-8D6D-22A7-139E-2370B101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4691"/>
            <a:ext cx="12254490" cy="6312309"/>
          </a:xfrm>
        </p:spPr>
        <p:txBody>
          <a:bodyPr>
            <a:normAutofit fontScale="25000" lnSpcReduction="20000"/>
          </a:bodyPr>
          <a:lstStyle/>
          <a:p>
            <a:r>
              <a:rPr lang="en-US" sz="6400"/>
              <a:t>Hard Rock Hotel Licensing, Inc (2018). </a:t>
            </a:r>
            <a:r>
              <a:rPr lang="en-US" sz="6400" i="1"/>
              <a:t>FRANCHISE DISCLOSURE DOCUMENT </a:t>
            </a:r>
            <a:r>
              <a:rPr lang="en-US" sz="6400"/>
              <a:t>. www.ReverbHotels.com. https://hotel.hardrock.com/files/5829/reverb_2018_fdd.pdf (Accessed 2 May 2026).</a:t>
            </a:r>
          </a:p>
          <a:p>
            <a:r>
              <a:rPr lang="en-US" sz="6400"/>
              <a:t>‌Hard Rock International (2026). </a:t>
            </a:r>
            <a:r>
              <a:rPr lang="en-US" sz="6400" i="1"/>
              <a:t>Our Story | Hard Rock Hotels</a:t>
            </a:r>
            <a:r>
              <a:rPr lang="en-US" sz="6400"/>
              <a:t>. </a:t>
            </a:r>
            <a:r>
              <a:rPr lang="en-US" sz="6400">
                <a:hlinkClick r:id="rId2"/>
              </a:rPr>
              <a:t>https://hotel.hardrock.com/hard-rock-hotels-story.aspx</a:t>
            </a:r>
            <a:r>
              <a:rPr lang="en-US" sz="6400"/>
              <a:t>. (Accessed 1</a:t>
            </a:r>
            <a:r>
              <a:rPr lang="en-US" sz="6400" baseline="30000"/>
              <a:t>st</a:t>
            </a:r>
            <a:r>
              <a:rPr lang="en-US" sz="6400"/>
              <a:t> May. 2026).</a:t>
            </a:r>
          </a:p>
          <a:p>
            <a:r>
              <a:rPr lang="en-US" sz="6400"/>
              <a:t>Hassan. M (2017). </a:t>
            </a:r>
            <a:r>
              <a:rPr lang="en-US" sz="6400" i="1"/>
              <a:t>Download Chef, Man, Restaurant. Royalty-Free Stock Illustration Image</a:t>
            </a:r>
            <a:r>
              <a:rPr lang="en-US" sz="6400"/>
              <a:t>. (Photograph) Pixabay.com. https://pixabay.com/illustrations/chef-man-restaurant-cooking-3036025/ (Accessed 28 Apr. 2026).</a:t>
            </a:r>
          </a:p>
          <a:p>
            <a:r>
              <a:rPr lang="en-GB" sz="6400" b="1"/>
              <a:t>Hiclipart.c</a:t>
            </a:r>
            <a:r>
              <a:rPr lang="en-GB" sz="6400"/>
              <a:t>om. (2026). </a:t>
            </a:r>
            <a:r>
              <a:rPr lang="en-GB" sz="6400" i="1"/>
              <a:t>Free download | Integrity And Honesty Line, Symbol, Integrity Honesty, Value, Morality, Logo, Ethics, Quality transparent background PNG clipart | </a:t>
            </a:r>
            <a:r>
              <a:rPr lang="en-GB" sz="6400" i="1" err="1"/>
              <a:t>HiClipart</a:t>
            </a:r>
            <a:r>
              <a:rPr lang="en-GB" sz="6400"/>
              <a:t>. (Photograph) https://www.hiclipart.com/free-transparent-background-png-clipart-pqfte/download (Accessed 6 May 2026).</a:t>
            </a:r>
            <a:endParaRPr lang="en-US" sz="6400"/>
          </a:p>
          <a:p>
            <a:r>
              <a:rPr lang="en-US" sz="6600"/>
              <a:t>Magnific.com. (2026). (Photograph) https://www.magnific.com/premium-vector/exceed-customer-needs-concept-icon-hospitality-customer-service-abstract-idea-line-illustration-isolated-outline-drawing_44452641.htm (Accessed 7 May 2026).</a:t>
            </a:r>
            <a:endParaRPr lang="en-US" sz="6400"/>
          </a:p>
          <a:p>
            <a:r>
              <a:rPr lang="en-US" sz="6400"/>
              <a:t>Maslow, A.H. (1943). “A Theory of Human Motivation”. In Psychological Review, 50 (4), 430-437.</a:t>
            </a:r>
          </a:p>
          <a:p>
            <a:r>
              <a:rPr lang="en-US" sz="6400"/>
              <a:t>McLeod, S. (2025). </a:t>
            </a:r>
            <a:r>
              <a:rPr lang="en-US" sz="6400" i="1"/>
              <a:t>Maslow's Hierarchy of Needs</a:t>
            </a:r>
            <a:r>
              <a:rPr lang="en-US" sz="6400"/>
              <a:t>. (Photograph). 10.5281/zenodo.15240897. (Accessed 4</a:t>
            </a:r>
            <a:r>
              <a:rPr lang="en-US" sz="6400" baseline="30000"/>
              <a:t>th</a:t>
            </a:r>
            <a:r>
              <a:rPr lang="en-US" sz="6400"/>
              <a:t> May).</a:t>
            </a:r>
          </a:p>
          <a:p>
            <a:r>
              <a:rPr lang="en-US" sz="6400"/>
              <a:t>The Bartley Hotel (2020).  Live Bands. </a:t>
            </a:r>
            <a:r>
              <a:rPr lang="en-US" sz="6400" i="1"/>
              <a:t>The Bartley Hotel</a:t>
            </a:r>
            <a:r>
              <a:rPr lang="en-US" sz="6400"/>
              <a:t>. (Photograph) </a:t>
            </a:r>
            <a:r>
              <a:rPr lang="en-US" sz="6400">
                <a:hlinkClick r:id="rId3"/>
              </a:rPr>
              <a:t>https://www.thebartley.com.au/live-bands?itemId=w08flia19cl8ld9zusnnv9aotd7ltr</a:t>
            </a:r>
            <a:r>
              <a:rPr lang="en-US" sz="6400"/>
              <a:t>. (Accessed 4</a:t>
            </a:r>
            <a:r>
              <a:rPr lang="en-US" sz="6400" baseline="30000"/>
              <a:t>th</a:t>
            </a:r>
            <a:r>
              <a:rPr lang="en-US" sz="6400"/>
              <a:t> May. 2026).</a:t>
            </a:r>
          </a:p>
          <a:p>
            <a:r>
              <a:rPr lang="en-US" sz="6400"/>
              <a:t>Thefamilyhotelguide.com. (2026). </a:t>
            </a:r>
            <a:r>
              <a:rPr lang="en-US" sz="6400" i="1"/>
              <a:t>Hard Rock Hollywood </a:t>
            </a:r>
            <a:r>
              <a:rPr lang="en-US" sz="6400" i="1" err="1"/>
              <a:t>Semihole</a:t>
            </a:r>
            <a:r>
              <a:rPr lang="en-US" sz="6400" i="1"/>
              <a:t> Lobby </a:t>
            </a:r>
            <a:r>
              <a:rPr lang="en-US" sz="6400"/>
              <a:t>(Photograph) </a:t>
            </a:r>
            <a:r>
              <a:rPr lang="en-US" sz="6400">
                <a:hlinkClick r:id="rId4"/>
              </a:rPr>
              <a:t>https://www.thefamilyhotelguide.com/hotel/united-states-of-america/florida/broward-county/hollywood/seminole-hard-rock-hotel-and-casino/218786</a:t>
            </a:r>
            <a:r>
              <a:rPr lang="en-US" sz="6400"/>
              <a:t> (Accessed 6 May 2026).</a:t>
            </a:r>
          </a:p>
          <a:p>
            <a:r>
              <a:rPr lang="en-US" sz="6400"/>
              <a:t>The Ritz-Carlton Leadership Center (2025). </a:t>
            </a:r>
            <a:r>
              <a:rPr lang="en-US" sz="6400" i="1"/>
              <a:t>Foundations of Our Brand</a:t>
            </a:r>
            <a:r>
              <a:rPr lang="en-US" sz="6400"/>
              <a:t>. Ritz-Carlton Leadership Center.  https://ritzcarltonleadershipcenter.com/about-us/about-us-foundations-of-our-brand/. (Accessed 4</a:t>
            </a:r>
            <a:r>
              <a:rPr lang="en-US" sz="6400" baseline="30000"/>
              <a:t>th</a:t>
            </a:r>
            <a:r>
              <a:rPr lang="en-US" sz="6400"/>
              <a:t> May. 2026).</a:t>
            </a:r>
          </a:p>
          <a:p>
            <a:r>
              <a:rPr lang="en-US" sz="6400"/>
              <a:t>‌World Class Benchmarking. (2020). </a:t>
            </a:r>
            <a:r>
              <a:rPr lang="en-US" sz="6400" i="1"/>
              <a:t>Disney’s Four Keys to a Great Guest Experience</a:t>
            </a:r>
            <a:r>
              <a:rPr lang="en-US" sz="6400"/>
              <a:t>. </a:t>
            </a:r>
            <a:r>
              <a:rPr lang="en-US" sz="6400">
                <a:hlinkClick r:id="rId5"/>
              </a:rPr>
              <a:t>https://worldclassbenchmarking.com/disneys-four-keys-to-a-great-guest-experience/</a:t>
            </a:r>
            <a:r>
              <a:rPr lang="en-US" sz="6400"/>
              <a:t>. (Accessed 5</a:t>
            </a:r>
            <a:r>
              <a:rPr lang="en-US" sz="6400" baseline="30000"/>
              <a:t>th</a:t>
            </a:r>
            <a:r>
              <a:rPr lang="en-US" sz="6400"/>
              <a:t> May).</a:t>
            </a:r>
          </a:p>
          <a:p>
            <a:r>
              <a:rPr lang="en-US" sz="6400"/>
              <a:t>‌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‌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4213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C5F59-64C7-58B1-82D9-80485BAB5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- </a:t>
            </a:r>
            <a:r>
              <a:rPr lang="en-GB" err="1"/>
              <a:t>Nealah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E5C76-0405-53A7-7159-9BEBAEA06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4096"/>
            <a:ext cx="9603275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/>
              <a:t>ROCK image created by Nealah Griffiths using Magnific </a:t>
            </a:r>
            <a:r>
              <a:rPr lang="en-GB" sz="1600">
                <a:ea typeface="+mn-lt"/>
                <a:cs typeface="+mn-lt"/>
                <a:hlinkClick r:id="rId2"/>
              </a:rPr>
              <a:t>https://www.magnific.com/app/image-editor/a1b9531f-1dfc-4806-b601-e3e7bcc02e56/ONI8hdmynm</a:t>
            </a:r>
            <a:r>
              <a:rPr lang="en-GB" sz="1600">
                <a:ea typeface="+mn-lt"/>
                <a:cs typeface="+mn-lt"/>
              </a:rPr>
              <a:t> </a:t>
            </a:r>
            <a:endParaRPr lang="en-GB" sz="1600"/>
          </a:p>
          <a:p>
            <a:r>
              <a:rPr lang="en-GB" sz="1600" err="1">
                <a:latin typeface="Gill Sans MT"/>
                <a:ea typeface="Roboto"/>
                <a:cs typeface="Times New Roman"/>
              </a:rPr>
              <a:t>Maslows</a:t>
            </a:r>
            <a:r>
              <a:rPr lang="en-GB" sz="1600">
                <a:latin typeface="Gill Sans MT"/>
                <a:ea typeface="Roboto"/>
                <a:cs typeface="Times New Roman"/>
              </a:rPr>
              <a:t> </a:t>
            </a:r>
            <a:r>
              <a:rPr lang="en-GB" sz="1600" err="1">
                <a:latin typeface="Gill Sans MT"/>
                <a:ea typeface="Roboto"/>
                <a:cs typeface="Times New Roman"/>
              </a:rPr>
              <a:t>Hierchary</a:t>
            </a:r>
            <a:r>
              <a:rPr lang="en-GB" sz="1600">
                <a:latin typeface="Gill Sans MT"/>
                <a:ea typeface="Roboto"/>
                <a:cs typeface="Times New Roman"/>
              </a:rPr>
              <a:t> of needs diagram accessed from </a:t>
            </a:r>
            <a:r>
              <a:rPr lang="en-GB" sz="1600">
                <a:latin typeface="Gill Sans MT"/>
                <a:ea typeface="Roboto"/>
                <a:cs typeface="Roboto"/>
              </a:rPr>
              <a:t>Hopper, E. (2024). </a:t>
            </a:r>
            <a:r>
              <a:rPr lang="en-GB" sz="1600" i="1">
                <a:latin typeface="Gill Sans MT"/>
                <a:ea typeface="Roboto"/>
                <a:cs typeface="Roboto"/>
              </a:rPr>
              <a:t>Maslow’s Hierarchy of Needs Explained</a:t>
            </a:r>
            <a:r>
              <a:rPr lang="en-GB" sz="1600">
                <a:latin typeface="Gill Sans MT"/>
                <a:ea typeface="Roboto"/>
                <a:cs typeface="Roboto"/>
              </a:rPr>
              <a:t>. [online] ThoughtCo. Available at: </a:t>
            </a:r>
            <a:r>
              <a:rPr lang="en-GB" sz="1600">
                <a:latin typeface="Gill Sans MT"/>
                <a:ea typeface="Roboto"/>
                <a:cs typeface="Roboto"/>
                <a:hlinkClick r:id="rId3"/>
              </a:rPr>
              <a:t>https://www.thoughtco.com/maslows-hierarchy-of-needs-4582571</a:t>
            </a:r>
            <a:r>
              <a:rPr lang="en-GB" sz="1600">
                <a:latin typeface="Gill Sans MT"/>
                <a:ea typeface="Roboto"/>
                <a:cs typeface="Roboto"/>
              </a:rPr>
              <a:t>.</a:t>
            </a:r>
            <a:endParaRPr lang="en-GB" sz="1600">
              <a:latin typeface="Gill Sans MT"/>
              <a:ea typeface="Roboto"/>
              <a:cs typeface="Times New Roman"/>
            </a:endParaRPr>
          </a:p>
          <a:p>
            <a:r>
              <a:rPr lang="en-GB" sz="1600">
                <a:latin typeface="Gill Sans MT"/>
                <a:ea typeface="Roboto"/>
                <a:cs typeface="Roboto"/>
              </a:rPr>
              <a:t>Nickerson, C. (2025). </a:t>
            </a:r>
            <a:r>
              <a:rPr lang="en-GB" sz="1600" i="1">
                <a:latin typeface="Gill Sans MT"/>
                <a:ea typeface="Roboto"/>
                <a:cs typeface="Roboto"/>
              </a:rPr>
              <a:t>Herzberg’s two-factor theory of motivation-hygiene</a:t>
            </a:r>
            <a:r>
              <a:rPr lang="en-GB" sz="1600">
                <a:latin typeface="Gill Sans MT"/>
                <a:ea typeface="Roboto"/>
                <a:cs typeface="Roboto"/>
              </a:rPr>
              <a:t>. [online] Simply Psychology. Available at: </a:t>
            </a:r>
            <a:r>
              <a:rPr lang="en-GB" sz="1600">
                <a:latin typeface="Gill Sans MT"/>
                <a:ea typeface="Roboto"/>
                <a:cs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https://www.simplypsychology.org/herzbergs-two-factor-theory.html</a:t>
            </a:r>
            <a:r>
              <a:rPr lang="en-GB" sz="1600">
                <a:latin typeface="Gill Sans MT"/>
                <a:ea typeface="Roboto"/>
                <a:cs typeface="Roboto"/>
              </a:rPr>
              <a:t>.</a:t>
            </a:r>
          </a:p>
          <a:p>
            <a:r>
              <a:rPr lang="en-GB" sz="1600">
                <a:latin typeface="Gill Sans MT"/>
                <a:ea typeface="Roboto"/>
                <a:cs typeface="Roboto"/>
              </a:rPr>
              <a:t>Solomon, M. (2013). </a:t>
            </a:r>
            <a:r>
              <a:rPr lang="en-GB" sz="1600" i="1">
                <a:latin typeface="Gill Sans MT"/>
                <a:ea typeface="Roboto"/>
                <a:cs typeface="Roboto"/>
              </a:rPr>
              <a:t>A Ritz-Carlton Caliber Customer Experience Requires Employee Empowerment And Customer Service Standards</a:t>
            </a:r>
            <a:r>
              <a:rPr lang="en-GB" sz="1600">
                <a:latin typeface="Gill Sans MT"/>
                <a:ea typeface="Roboto"/>
                <a:cs typeface="Roboto"/>
              </a:rPr>
              <a:t>. [online] Forbes. Available at: </a:t>
            </a:r>
            <a:r>
              <a:rPr lang="en-GB" sz="1600">
                <a:latin typeface="Gill Sans MT"/>
                <a:ea typeface="Roboto"/>
                <a:cs typeface="Roboto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https://www.forbes.com/sites/micahsolomon/2013/09/18/empowered-employees-vs-brand-standards-the-customer-experience-needs-both/</a:t>
            </a:r>
            <a:r>
              <a:rPr lang="en-GB" sz="1600">
                <a:latin typeface="Gill Sans MT"/>
                <a:ea typeface="Roboto"/>
                <a:cs typeface="Roboto"/>
              </a:rPr>
              <a:t>.</a:t>
            </a:r>
          </a:p>
          <a:p>
            <a:r>
              <a:rPr lang="en-GB" sz="1600">
                <a:latin typeface="Gill Sans MT"/>
                <a:ea typeface="Roboto"/>
                <a:cs typeface="Roboto"/>
              </a:rPr>
              <a:t>Information on SERQUAL accessed from: </a:t>
            </a:r>
            <a:r>
              <a:rPr lang="en-GB" sz="1600" err="1">
                <a:latin typeface="Gill Sans MT"/>
                <a:ea typeface="Roboto"/>
                <a:cs typeface="Roboto"/>
              </a:rPr>
              <a:t>eBusiness@Newcastle</a:t>
            </a:r>
            <a:r>
              <a:rPr lang="en-GB" sz="1600">
                <a:latin typeface="Gill Sans MT"/>
                <a:ea typeface="Roboto"/>
                <a:cs typeface="Roboto"/>
              </a:rPr>
              <a:t> (2025). </a:t>
            </a:r>
            <a:r>
              <a:rPr lang="en-GB" sz="1600" i="1">
                <a:latin typeface="Gill Sans MT"/>
                <a:ea typeface="Roboto"/>
                <a:cs typeface="Roboto"/>
              </a:rPr>
              <a:t>SERVQUAL - </a:t>
            </a:r>
            <a:r>
              <a:rPr lang="en-GB" sz="1600" i="1" err="1">
                <a:latin typeface="Gill Sans MT"/>
                <a:ea typeface="Roboto"/>
                <a:cs typeface="Roboto"/>
              </a:rPr>
              <a:t>TheoryHub</a:t>
            </a:r>
            <a:r>
              <a:rPr lang="en-GB" sz="1600" i="1">
                <a:latin typeface="Gill Sans MT"/>
                <a:ea typeface="Roboto"/>
                <a:cs typeface="Roboto"/>
              </a:rPr>
              <a:t> - Academic theories reviews for research and T&amp;L</a:t>
            </a:r>
            <a:r>
              <a:rPr lang="en-GB" sz="1600">
                <a:latin typeface="Gill Sans MT"/>
                <a:ea typeface="Roboto"/>
                <a:cs typeface="Roboto"/>
              </a:rPr>
              <a:t>. [online] open.ncl.ac.uk. Available at: https://open.ncl.ac.uk/academic-theories/24/servqual/.</a:t>
            </a:r>
          </a:p>
          <a:p>
            <a:endParaRPr lang="en-GB" sz="1600">
              <a:latin typeface="Gill Sans MT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5953691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92731-0F78-62FF-1AC4-D9E56B12C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- Ethan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CB025-58A7-3ACB-57C2-2C03EA7F0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>
                <a:ea typeface="+mn-lt"/>
                <a:cs typeface="+mn-lt"/>
              </a:rPr>
              <a:t>AA Hotel Services (n.d.) </a:t>
            </a:r>
            <a:r>
              <a:rPr lang="en-GB" i="1">
                <a:ea typeface="+mn-lt"/>
                <a:cs typeface="+mn-lt"/>
              </a:rPr>
              <a:t>Hotels: AA Quality Standards</a:t>
            </a:r>
            <a:r>
              <a:rPr lang="en-GB">
                <a:ea typeface="+mn-lt"/>
                <a:cs typeface="+mn-lt"/>
              </a:rPr>
              <a:t>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 </a:t>
            </a:r>
            <a:r>
              <a:rPr lang="en-GB">
                <a:ea typeface="+mn-lt"/>
                <a:cs typeface="+mn-lt"/>
                <a:hlinkClick r:id="rId2"/>
              </a:rPr>
              <a:t>https://www.aahospitalityservices.co.uk/aa-quality-standards/hotels/</a:t>
            </a:r>
            <a:r>
              <a:rPr lang="en-GB">
                <a:ea typeface="+mn-lt"/>
                <a:cs typeface="+mn-lt"/>
              </a:rPr>
              <a:t> (Accessed: 7 May 2026).</a:t>
            </a:r>
          </a:p>
          <a:p>
            <a:r>
              <a:rPr lang="en-GB">
                <a:latin typeface="Gill Sans MT"/>
                <a:ea typeface="Verdana"/>
              </a:rPr>
              <a:t>FATEMA, R., 2024. Measuring Customer Satisfaction of Hotel Industry in Bangladesh: A SERVQUAL and Structural Equation Model (SEM) Approach. </a:t>
            </a:r>
            <a:r>
              <a:rPr lang="en-GB" i="1" err="1">
                <a:latin typeface="Gill Sans MT"/>
                <a:ea typeface="Verdana"/>
              </a:rPr>
              <a:t>i</a:t>
            </a:r>
            <a:r>
              <a:rPr lang="en-GB" i="1">
                <a:latin typeface="Gill Sans MT"/>
                <a:ea typeface="Verdana"/>
              </a:rPr>
              <a:t>-Manager's Journal on Management, </a:t>
            </a:r>
            <a:r>
              <a:rPr lang="en-GB">
                <a:latin typeface="Gill Sans MT"/>
                <a:ea typeface="Verdana"/>
              </a:rPr>
              <a:t>19(2), pp. 13-27.</a:t>
            </a:r>
          </a:p>
          <a:p>
            <a:r>
              <a:rPr lang="en-GB">
                <a:ea typeface="+mn-lt"/>
                <a:cs typeface="+mn-lt"/>
              </a:rPr>
              <a:t>Forbes Travel Guide (2025) </a:t>
            </a:r>
            <a:r>
              <a:rPr lang="en-GB" i="1">
                <a:ea typeface="+mn-lt"/>
                <a:cs typeface="+mn-lt"/>
              </a:rPr>
              <a:t>About Forbes Travel Guide</a:t>
            </a:r>
            <a:r>
              <a:rPr lang="en-GB">
                <a:ea typeface="+mn-lt"/>
                <a:cs typeface="+mn-lt"/>
              </a:rPr>
              <a:t>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 </a:t>
            </a:r>
            <a:r>
              <a:rPr lang="en-GB">
                <a:ea typeface="+mn-lt"/>
                <a:cs typeface="+mn-lt"/>
                <a:hlinkClick r:id="rId3"/>
              </a:rPr>
              <a:t>https://www.forbestravelguide.com/about?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7 May 2026).</a:t>
            </a:r>
          </a:p>
          <a:p>
            <a:r>
              <a:rPr lang="en-GB">
                <a:ea typeface="+mn-lt"/>
                <a:cs typeface="+mn-lt"/>
              </a:rPr>
              <a:t>Hard Rock Hotel Penang Gallery (2025) </a:t>
            </a:r>
            <a:r>
              <a:rPr lang="en-GB" i="1">
                <a:ea typeface="+mn-lt"/>
                <a:cs typeface="+mn-lt"/>
              </a:rPr>
              <a:t>Hard Rock Hotel Penang</a:t>
            </a:r>
            <a:r>
              <a:rPr lang="en-GB">
                <a:ea typeface="+mn-lt"/>
                <a:cs typeface="+mn-lt"/>
              </a:rPr>
              <a:t>.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 Available at: </a:t>
            </a:r>
            <a:r>
              <a:rPr lang="en-GB">
                <a:ea typeface="+mn-lt"/>
                <a:cs typeface="+mn-lt"/>
                <a:hlinkClick r:id="rId4"/>
              </a:rPr>
              <a:t>https://www.klook.com/en-MY/hotels/detail/572060-hard-rock-hotel-penang/</a:t>
            </a:r>
            <a:r>
              <a:rPr lang="en-GB">
                <a:ea typeface="+mn-lt"/>
                <a:cs typeface="+mn-lt"/>
              </a:rPr>
              <a:t>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8 May 2026).</a:t>
            </a:r>
          </a:p>
          <a:p>
            <a:r>
              <a:rPr lang="en-GB">
                <a:ea typeface="+mn-lt"/>
                <a:cs typeface="+mn-lt"/>
              </a:rPr>
              <a:t>Mercier, V. (2024) </a:t>
            </a:r>
            <a:r>
              <a:rPr lang="en-GB" i="1">
                <a:ea typeface="+mn-lt"/>
                <a:cs typeface="+mn-lt"/>
              </a:rPr>
              <a:t>AI in the Hospitality Industry: Benefits, Challenges &amp; What’s Next</a:t>
            </a:r>
            <a:r>
              <a:rPr lang="en-GB">
                <a:ea typeface="+mn-lt"/>
                <a:cs typeface="+mn-lt"/>
              </a:rPr>
              <a:t>. EHL Insights.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 </a:t>
            </a:r>
            <a:r>
              <a:rPr lang="en-GB">
                <a:ea typeface="+mn-lt"/>
                <a:cs typeface="+mn-lt"/>
                <a:hlinkClick r:id="rId5"/>
              </a:rPr>
              <a:t>https://hospitalityinsights.ehl.edu/ai-in-hospitality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15 May 2026).</a:t>
            </a:r>
          </a:p>
          <a:p>
            <a:r>
              <a:rPr lang="en-GB">
                <a:ea typeface="+mn-lt"/>
                <a:cs typeface="+mn-lt"/>
              </a:rPr>
              <a:t>SiteMinder (2025) </a:t>
            </a:r>
            <a:r>
              <a:rPr lang="en-GB" i="1">
                <a:ea typeface="+mn-lt"/>
                <a:cs typeface="+mn-lt"/>
              </a:rPr>
              <a:t>Hotel entertainment: Ways to elevate guest experience</a:t>
            </a:r>
            <a:r>
              <a:rPr lang="en-GB">
                <a:ea typeface="+mn-lt"/>
                <a:cs typeface="+mn-lt"/>
              </a:rPr>
              <a:t>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 </a:t>
            </a:r>
            <a:r>
              <a:rPr lang="en-GB">
                <a:ea typeface="+mn-lt"/>
                <a:cs typeface="+mn-lt"/>
                <a:hlinkClick r:id="rId6"/>
              </a:rPr>
              <a:t>https://www.siteminder.com/r/hotel-entertainment/</a:t>
            </a:r>
            <a:r>
              <a:rPr lang="en-GB">
                <a:ea typeface="+mn-lt"/>
                <a:cs typeface="+mn-lt"/>
              </a:rPr>
              <a:t>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8 May 2026).</a:t>
            </a:r>
            <a:endParaRPr lang="en-GB">
              <a:latin typeface="Gill Sans MT"/>
              <a:ea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4016026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AC6D3-80DC-164C-32C0-0ED29DB82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8583"/>
            <a:ext cx="3432748" cy="486073"/>
          </a:xfrm>
        </p:spPr>
        <p:txBody>
          <a:bodyPr>
            <a:normAutofit fontScale="90000"/>
          </a:bodyPr>
          <a:lstStyle/>
          <a:p>
            <a:r>
              <a:rPr lang="en-GB"/>
              <a:t>References - Jo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BE9E7-06B8-6AA9-7149-17205CC6D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4656"/>
            <a:ext cx="12981481" cy="3450613"/>
          </a:xfrm>
        </p:spPr>
        <p:txBody>
          <a:bodyPr>
            <a:noAutofit/>
          </a:bodyPr>
          <a:lstStyle/>
          <a:p>
            <a:r>
              <a:rPr lang="en-GB" sz="1200"/>
              <a:t>8 Track Music (2018). </a:t>
            </a:r>
            <a:r>
              <a:rPr lang="en-GB" sz="1200" i="1"/>
              <a:t>Music in Hotels • 8 Track Music Solutions</a:t>
            </a:r>
            <a:r>
              <a:rPr lang="en-GB" sz="1200"/>
              <a:t>. [online] 8 Track Music Solutions. Available at: https://8trackmusicsolutions.co.uk/site/music-in-hotels/ [Accessed 7 May 2026].</a:t>
            </a:r>
          </a:p>
          <a:p>
            <a:r>
              <a:rPr lang="en-GB" sz="1200" err="1"/>
              <a:t>Denizci</a:t>
            </a:r>
            <a:r>
              <a:rPr lang="en-GB" sz="1200"/>
              <a:t> Guillet, B. (2020). Online upselling: Moving beyond offline upselling in the hotel industry. </a:t>
            </a:r>
            <a:r>
              <a:rPr lang="en-GB" sz="1200" i="1"/>
              <a:t>International Journal of Hospitality Management</a:t>
            </a:r>
            <a:r>
              <a:rPr lang="en-GB" sz="1200"/>
              <a:t>, </a:t>
            </a:r>
            <a:r>
              <a:rPr lang="en-GB" sz="1200" i="1"/>
              <a:t>84</a:t>
            </a:r>
            <a:r>
              <a:rPr lang="en-GB" sz="1200"/>
              <a:t>, Article 102322. https://doi.org/10.1016/j.ijhm.2019.102322 </a:t>
            </a:r>
          </a:p>
          <a:p>
            <a:r>
              <a:rPr lang="en-GB" sz="1200"/>
              <a:t>Hard Rock Casino (n.d.). </a:t>
            </a:r>
            <a:r>
              <a:rPr lang="en-GB" sz="1200" i="1"/>
              <a:t>The Guitar Hotel</a:t>
            </a:r>
            <a:r>
              <a:rPr lang="en-GB" sz="1200"/>
              <a:t>. [online] casino.hardrock.com. Available at: https://casino.hardrock.com/hollywood/hotel/the-guitar-hotel.</a:t>
            </a:r>
          </a:p>
          <a:p>
            <a:r>
              <a:rPr lang="en-GB" sz="1200"/>
              <a:t>EHL (2023). </a:t>
            </a:r>
            <a:r>
              <a:rPr lang="en-GB" sz="1200" i="1"/>
              <a:t>What is hospitality? What is international hotel management?</a:t>
            </a:r>
            <a:r>
              <a:rPr lang="en-GB" sz="1200"/>
              <a:t> [online] www.ehl.edu. Available at: https://www.ehl.edu/en/what-is-hospitality.</a:t>
            </a:r>
          </a:p>
          <a:p>
            <a:r>
              <a:rPr lang="en-GB" sz="1200"/>
              <a:t>Elphick, D. (2021). </a:t>
            </a:r>
            <a:r>
              <a:rPr lang="en-GB" sz="1200" i="1"/>
              <a:t>What is upselling and how can you master it at your hotel?</a:t>
            </a:r>
            <a:r>
              <a:rPr lang="en-GB" sz="1200"/>
              <a:t> [online] Little Hotelier. Available at: https://www.littlehotelier.com/blog/increase-your-revenue/what-is-upselling-hotel/.</a:t>
            </a:r>
          </a:p>
          <a:p>
            <a:r>
              <a:rPr lang="en-GB" sz="1200"/>
              <a:t>Gaskins, J. (2025). </a:t>
            </a:r>
            <a:r>
              <a:rPr lang="en-GB" sz="1200" i="1"/>
              <a:t>Advantages of a Customer Loyalty Programme | Mando Agency UK</a:t>
            </a:r>
            <a:r>
              <a:rPr lang="en-GB" sz="1200"/>
              <a:t>. [online] MANDO. Available at: https://mando.co.uk/advantages-of-a-customer-loyalty-programme/.</a:t>
            </a:r>
          </a:p>
          <a:p>
            <a:r>
              <a:rPr lang="en-GB" sz="1200"/>
              <a:t>Girard, C. (2024). </a:t>
            </a:r>
            <a:r>
              <a:rPr lang="en-GB" sz="1200" i="1"/>
              <a:t>Upsell vs. Upgrade: Differences and When to Use Each in Hotels</a:t>
            </a:r>
            <a:r>
              <a:rPr lang="en-GB" sz="1200"/>
              <a:t>. [online] </a:t>
            </a:r>
            <a:r>
              <a:rPr lang="en-GB" sz="1200" err="1"/>
              <a:t>Thynk.cloud</a:t>
            </a:r>
            <a:r>
              <a:rPr lang="en-GB" sz="1200"/>
              <a:t>. Available at: https://thynk.cloud/blog/upsell-vs-upgrade-in-hotels.</a:t>
            </a:r>
          </a:p>
          <a:p>
            <a:r>
              <a:rPr lang="en-GB" sz="1200"/>
              <a:t>Hard Rock International (n.d.). </a:t>
            </a:r>
            <a:r>
              <a:rPr lang="en-GB" sz="1200" i="1"/>
              <a:t>Music Experiences | Hard Rock Hotels</a:t>
            </a:r>
            <a:r>
              <a:rPr lang="en-GB" sz="1200"/>
              <a:t>. [online] hotel.hardrock.com. Available at: https://hotel.hardrock.com/music-experiences.aspx.</a:t>
            </a:r>
          </a:p>
          <a:p>
            <a:r>
              <a:rPr lang="en-GB" sz="1200"/>
              <a:t>Hard Rock International (n.d.). </a:t>
            </a:r>
            <a:r>
              <a:rPr lang="en-GB" sz="1200" i="1"/>
              <a:t>Our Story | Hard Rock Hotels</a:t>
            </a:r>
            <a:r>
              <a:rPr lang="en-GB" sz="1200"/>
              <a:t>. [online] hotel.hardrock.com. Available at: https://hotel.hardrock.com/hard-rock-hotels-story.aspx.</a:t>
            </a:r>
          </a:p>
          <a:p>
            <a:r>
              <a:rPr lang="en-GB" sz="1200"/>
              <a:t>Jayanti </a:t>
            </a:r>
            <a:r>
              <a:rPr lang="en-GB" sz="1200" err="1"/>
              <a:t>Jayanti</a:t>
            </a:r>
            <a:r>
              <a:rPr lang="en-GB" sz="1200"/>
              <a:t> (2023). </a:t>
            </a:r>
            <a:r>
              <a:rPr lang="en-GB" sz="1200" i="1"/>
              <a:t>Hotel Housekeeping Management</a:t>
            </a:r>
            <a:r>
              <a:rPr lang="en-GB" sz="1200"/>
              <a:t>. Goodfellow Publishers Ltd, pp.1–4.</a:t>
            </a:r>
          </a:p>
          <a:p>
            <a:r>
              <a:rPr lang="en-GB" sz="1200"/>
              <a:t>Music (2025). </a:t>
            </a:r>
            <a:r>
              <a:rPr lang="en-GB" sz="1200" i="1"/>
              <a:t>Lord Decor</a:t>
            </a:r>
            <a:r>
              <a:rPr lang="en-GB" sz="1200"/>
              <a:t>. [online] Lord Decor. Available at: https://www.lorddecor.com/blog/music-room-ideas.</a:t>
            </a:r>
          </a:p>
          <a:p>
            <a:r>
              <a:rPr lang="en-GB" sz="1200" err="1"/>
              <a:t>Roiback</a:t>
            </a:r>
            <a:r>
              <a:rPr lang="en-GB" sz="1200"/>
              <a:t> (n.d.). </a:t>
            </a:r>
            <a:r>
              <a:rPr lang="en-GB" sz="1200" i="1"/>
              <a:t>10 reasons why your hotel should have a loyalty program</a:t>
            </a:r>
            <a:r>
              <a:rPr lang="en-GB" sz="1200"/>
              <a:t>. [online] en.roiback.com. Available at: https://en.roiback.com/rb-academy/10-reasons-why-your-hotel-should-have-a-hotel-loyalty-program.</a:t>
            </a:r>
          </a:p>
          <a:p>
            <a:r>
              <a:rPr lang="en-GB" sz="1200"/>
              <a:t>Theron, T. (2022). </a:t>
            </a:r>
            <a:r>
              <a:rPr lang="en-GB" sz="1200" i="1"/>
              <a:t>Before &amp; After: Eclectic Music Room at Home - </a:t>
            </a:r>
            <a:r>
              <a:rPr lang="en-GB" sz="1200" i="1" err="1"/>
              <a:t>Decorilla</a:t>
            </a:r>
            <a:r>
              <a:rPr lang="en-GB" sz="1200" i="1"/>
              <a:t> Online Interior Design</a:t>
            </a:r>
            <a:r>
              <a:rPr lang="en-GB" sz="1200"/>
              <a:t>. [online] </a:t>
            </a:r>
            <a:r>
              <a:rPr lang="en-GB" sz="1200" err="1"/>
              <a:t>Decorilla</a:t>
            </a:r>
            <a:r>
              <a:rPr lang="en-GB" sz="1200"/>
              <a:t> Online Interior Design. Available at: https://www.decorilla.com/online-decorating/ba-eclectic-music-room-at-home/.</a:t>
            </a:r>
          </a:p>
          <a:p>
            <a:r>
              <a:rPr lang="en-GB" sz="1200"/>
              <a:t>TRUEFIRE (2010). </a:t>
            </a:r>
            <a:r>
              <a:rPr lang="en-GB" sz="1200" i="1"/>
              <a:t>The Evolution of the Electric Guitar</a:t>
            </a:r>
            <a:r>
              <a:rPr lang="en-GB" sz="1200"/>
              <a:t>. [online] </a:t>
            </a:r>
            <a:r>
              <a:rPr lang="en-GB" sz="1200" err="1"/>
              <a:t>TrueFire</a:t>
            </a:r>
            <a:r>
              <a:rPr lang="en-GB" sz="1200"/>
              <a:t> Blog - Guitar Lessons. Available at: https://blog.truefire.com/inspiration/first-electric-guitar-evolution/.</a:t>
            </a:r>
          </a:p>
          <a:p>
            <a:r>
              <a:rPr lang="en-GB" sz="1200"/>
              <a:t>Tulane University (2018). </a:t>
            </a:r>
            <a:r>
              <a:rPr lang="en-GB" sz="1200" i="1"/>
              <a:t>What Is Social Exchange Theory?</a:t>
            </a:r>
            <a:r>
              <a:rPr lang="en-GB" sz="1200"/>
              <a:t> [online] Tulane University School of Social Work. Available at: https://socialwork.tulane.edu/blog/social-exchange-theory/.</a:t>
            </a:r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7633101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45f9e7d7c82c0e3453c91523b9b1969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7d48e9247ada6d35170bb1695851894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2AB94C32-EAB2-4DE6-8B81-5C260CE6DC1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CDB232-3694-433F-BAB7-1BC7AA049E73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152BE6D-8A3A-4F6F-80E1-BC4EFD396672}">
  <ds:schemaRefs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3ef5847a-e696-4fee-a2c0-6c3f87568321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</TotalTime>
  <Words>3443</Words>
  <Application>Microsoft Office PowerPoint</Application>
  <PresentationFormat>Widescreen</PresentationFormat>
  <Paragraphs>324</Paragraphs>
  <Slides>31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Gill Sans MT</vt:lpstr>
      <vt:lpstr>Roboto</vt:lpstr>
      <vt:lpstr>Times New Roman</vt:lpstr>
      <vt:lpstr>Gallery</vt:lpstr>
      <vt:lpstr>PowerPoint Presentation</vt:lpstr>
      <vt:lpstr>Introduction</vt:lpstr>
      <vt:lpstr> Inspiration  </vt:lpstr>
      <vt:lpstr> concept:  </vt:lpstr>
      <vt:lpstr>PowerPoint Presentation</vt:lpstr>
      <vt:lpstr>PowerPoint Presentation</vt:lpstr>
      <vt:lpstr>PowerPoint Presentation</vt:lpstr>
      <vt:lpstr>PowerPoint Presentation</vt:lpstr>
      <vt:lpstr>The rock credo</vt:lpstr>
      <vt:lpstr>Empowerment</vt:lpstr>
      <vt:lpstr>Our Culture</vt:lpstr>
      <vt:lpstr>Service standards</vt:lpstr>
      <vt:lpstr>Hospitality theories</vt:lpstr>
      <vt:lpstr>Hospitality- Jo 1</vt:lpstr>
      <vt:lpstr>Hospitality</vt:lpstr>
      <vt:lpstr>Hospitality</vt:lpstr>
      <vt:lpstr>Hospitality- Personalisation 4</vt:lpstr>
      <vt:lpstr>Hotel grading – Why the Riff is 4 stars </vt:lpstr>
      <vt:lpstr>Challenges in Maintaining 4-Star Standards</vt:lpstr>
      <vt:lpstr>Forbes Travel Guide Standards</vt:lpstr>
      <vt:lpstr>PowerPoint Presentation</vt:lpstr>
      <vt:lpstr>Conclusion  </vt:lpstr>
      <vt:lpstr>Hotel grading – Why the Riff is 4 stars </vt:lpstr>
      <vt:lpstr>Challenges in Maintaining 4-Star Standards</vt:lpstr>
      <vt:lpstr>Forbes Travel Guide Standards</vt:lpstr>
      <vt:lpstr>Conclusion  </vt:lpstr>
      <vt:lpstr>References - Amber</vt:lpstr>
      <vt:lpstr>PowerPoint Presentation</vt:lpstr>
      <vt:lpstr>References - Nealah</vt:lpstr>
      <vt:lpstr>References - Ethan</vt:lpstr>
      <vt:lpstr>References - Jo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Amber Treharne (2502316)</dc:creator>
  <cp:lastModifiedBy>Jo Ayres (2502970)</cp:lastModifiedBy>
  <cp:revision>2</cp:revision>
  <dcterms:created xsi:type="dcterms:W3CDTF">2026-04-20T13:25:25Z</dcterms:created>
  <dcterms:modified xsi:type="dcterms:W3CDTF">2026-05-11T20:12:33Z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