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2"/>
  </p:notesMasterIdLst>
  <p:sldIdLst>
    <p:sldId id="256" r:id="rId2"/>
    <p:sldId id="257" r:id="rId3"/>
    <p:sldId id="259" r:id="rId4"/>
    <p:sldId id="260" r:id="rId5"/>
    <p:sldId id="261" r:id="rId6"/>
    <p:sldId id="262" r:id="rId7"/>
    <p:sldId id="264" r:id="rId8"/>
    <p:sldId id="265" r:id="rId9"/>
    <p:sldId id="266" r:id="rId10"/>
    <p:sldId id="267" r:id="rId11"/>
    <p:sldId id="268" r:id="rId12"/>
    <p:sldId id="269" r:id="rId13"/>
    <p:sldId id="271" r:id="rId14"/>
    <p:sldId id="272" r:id="rId15"/>
    <p:sldId id="273" r:id="rId16"/>
    <p:sldId id="274" r:id="rId17"/>
    <p:sldId id="275" r:id="rId18"/>
    <p:sldId id="276" r:id="rId19"/>
    <p:sldId id="277" r:id="rId20"/>
    <p:sldId id="27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9946" autoAdjust="0"/>
  </p:normalViewPr>
  <p:slideViewPr>
    <p:cSldViewPr snapToGrid="0" snapToObjects="1">
      <p:cViewPr varScale="1">
        <p:scale>
          <a:sx n="98" d="100"/>
          <a:sy n="98" d="100"/>
        </p:scale>
        <p:origin x="199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3/25/2019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a:t>
            </a:fld>
            <a:endParaRPr lang="en-US"/>
          </a:p>
        </p:txBody>
      </p:sp>
    </p:spTree>
    <p:extLst>
      <p:ext uri="{BB962C8B-B14F-4D97-AF65-F5344CB8AC3E}">
        <p14:creationId xmlns:p14="http://schemas.microsoft.com/office/powerpoint/2010/main" val="3019070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switches are united into a single logical unit, using special stack interconnect cables that create a bidirectional closed-loop path.</a:t>
            </a:r>
          </a:p>
          <a:p>
            <a:r>
              <a:rPr lang="pt-PT" sz="1200" b="0" i="0" u="none" strike="noStrike" kern="1200" baseline="0" dirty="0">
                <a:solidFill>
                  <a:schemeClr val="tx1"/>
                </a:solidFill>
                <a:latin typeface="Arial" charset="0"/>
                <a:ea typeface="+mn-ea"/>
                <a:cs typeface="+mn-cs"/>
              </a:rPr>
              <a:t>Network </a:t>
            </a:r>
            <a:r>
              <a:rPr lang="pt-PT" sz="1200" b="0" i="0" u="none" strike="noStrike" kern="1200" baseline="0" dirty="0" err="1">
                <a:solidFill>
                  <a:schemeClr val="tx1"/>
                </a:solidFill>
                <a:latin typeface="Arial" charset="0"/>
                <a:ea typeface="+mn-ea"/>
                <a:cs typeface="+mn-cs"/>
              </a:rPr>
              <a:t>topology</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and</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routing</a:t>
            </a:r>
            <a:r>
              <a:rPr lang="pt-PT" sz="1200" b="0"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information is updated continuously through the stack interconnect. </a:t>
            </a:r>
          </a:p>
          <a:p>
            <a:r>
              <a:rPr lang="en-US" sz="1200" b="0" i="0" u="none" strike="noStrike" kern="1200" baseline="0" dirty="0">
                <a:solidFill>
                  <a:schemeClr val="tx1"/>
                </a:solidFill>
                <a:latin typeface="Arial" charset="0"/>
                <a:ea typeface="+mn-ea"/>
                <a:cs typeface="+mn-cs"/>
              </a:rPr>
              <a:t>All stack members have full access to the stack interconnect bandwidth</a:t>
            </a:r>
          </a:p>
          <a:p>
            <a:r>
              <a:rPr lang="en-US" sz="1200" b="0" i="0" u="none" strike="noStrike" kern="1200" baseline="0" dirty="0">
                <a:solidFill>
                  <a:schemeClr val="tx1"/>
                </a:solidFill>
                <a:latin typeface="Arial" charset="0"/>
                <a:ea typeface="+mn-ea"/>
                <a:cs typeface="+mn-cs"/>
              </a:rPr>
              <a:t>Up to nine separate switches can be joined.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3764906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In addition, it allows for any member to become the master if the master ever fails.</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2458971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sz="1200" b="0" i="0" u="none" strike="noStrike" kern="1200" baseline="0" dirty="0" err="1">
                <a:solidFill>
                  <a:schemeClr val="tx1"/>
                </a:solidFill>
                <a:latin typeface="Arial" charset="0"/>
                <a:ea typeface="+mn-ea"/>
                <a:cs typeface="+mn-cs"/>
              </a:rPr>
              <a:t>Multiple</a:t>
            </a:r>
            <a:r>
              <a:rPr lang="pt-PT" sz="1200" b="0"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switches are used to provide enough access ports. The stack, up to nine switches, is managed as a single unit, reducing the number of units that you have to manage in your </a:t>
            </a:r>
            <a:r>
              <a:rPr lang="pt-PT" sz="1200" b="0" i="0" u="none" strike="noStrike" kern="1200" baseline="0" dirty="0">
                <a:solidFill>
                  <a:schemeClr val="tx1"/>
                </a:solidFill>
                <a:latin typeface="Arial" charset="0"/>
                <a:ea typeface="+mn-ea"/>
                <a:cs typeface="+mn-cs"/>
              </a:rPr>
              <a:t>network</a:t>
            </a:r>
          </a:p>
          <a:p>
            <a:r>
              <a:rPr lang="en-US" sz="1200" b="0" i="0" u="none" strike="noStrike" kern="1200" baseline="0" dirty="0">
                <a:solidFill>
                  <a:schemeClr val="tx1"/>
                </a:solidFill>
                <a:latin typeface="Arial" charset="0"/>
                <a:ea typeface="+mn-ea"/>
                <a:cs typeface="+mn-cs"/>
              </a:rPr>
              <a:t>Switches can be added to and removed from a working stack without affecting stack performance. When a new switch is added, the master switch automatically configures the unit with the currently running IOS image and the configuration of the stack.</a:t>
            </a:r>
          </a:p>
          <a:p>
            <a:r>
              <a:rPr lang="en-US" sz="1200" b="0" i="0" u="none" strike="noStrike" kern="1200" baseline="0" dirty="0">
                <a:solidFill>
                  <a:schemeClr val="tx1"/>
                </a:solidFill>
                <a:latin typeface="Arial" charset="0"/>
                <a:ea typeface="+mn-ea"/>
                <a:cs typeface="+mn-cs"/>
              </a:rPr>
              <a:t>You do not have to do anything to bring up the switch before it is ready to operate.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extLst>
      <p:ext uri="{BB962C8B-B14F-4D97-AF65-F5344CB8AC3E}">
        <p14:creationId xmlns:p14="http://schemas.microsoft.com/office/powerpoint/2010/main" val="2018719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show switch </a:t>
            </a:r>
            <a:r>
              <a:rPr lang="en-US" sz="1200" b="0" i="0" u="none" strike="noStrike" kern="1200" baseline="0" dirty="0">
                <a:solidFill>
                  <a:schemeClr val="tx1"/>
                </a:solidFill>
                <a:latin typeface="Arial" charset="0"/>
                <a:ea typeface="+mn-ea"/>
                <a:cs typeface="+mn-cs"/>
              </a:rPr>
              <a:t>command without additional parameters returns the shared stack MAC address and lists all the switches in a stack with their stack number, stack role, MAC address, hardware priority, hardware version, and current state.</a:t>
            </a:r>
          </a:p>
          <a:p>
            <a:r>
              <a:rPr lang="en-US" sz="1200" b="0" i="0" u="none" strike="noStrike" kern="1200" baseline="0" dirty="0">
                <a:solidFill>
                  <a:schemeClr val="tx1"/>
                </a:solidFill>
                <a:latin typeface="Arial" charset="0"/>
                <a:ea typeface="+mn-ea"/>
                <a:cs typeface="+mn-cs"/>
              </a:rPr>
              <a:t>Hardware priority is used in stack master election and can be configured. Hardware version number is associated with the switch model. Different switch models can have the same hardware version if they support the same system-level features. Hardware version number is not used in the stack master election.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3844921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3696945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Use the </a:t>
            </a:r>
            <a:r>
              <a:rPr lang="en-US" sz="1200" b="1" i="0" u="none" strike="noStrike" kern="1200" baseline="0" dirty="0">
                <a:solidFill>
                  <a:schemeClr val="tx1"/>
                </a:solidFill>
                <a:latin typeface="Arial" charset="0"/>
                <a:ea typeface="+mn-ea"/>
                <a:cs typeface="+mn-cs"/>
              </a:rPr>
              <a:t>show switch virtual link </a:t>
            </a:r>
            <a:r>
              <a:rPr lang="en-US" sz="1200" b="0" i="0" u="none" strike="noStrike" kern="1200" baseline="0" dirty="0">
                <a:solidFill>
                  <a:schemeClr val="tx1"/>
                </a:solidFill>
                <a:latin typeface="Arial" charset="0"/>
                <a:ea typeface="+mn-ea"/>
                <a:cs typeface="+mn-cs"/>
              </a:rPr>
              <a:t>command to display virtual switch link status. More information, such as </a:t>
            </a:r>
            <a:r>
              <a:rPr lang="en-US" sz="1200" b="0" i="0" u="none" strike="noStrike" kern="1200" baseline="0" dirty="0" err="1">
                <a:solidFill>
                  <a:schemeClr val="tx1"/>
                </a:solidFill>
                <a:latin typeface="Arial" charset="0"/>
                <a:ea typeface="+mn-ea"/>
                <a:cs typeface="+mn-cs"/>
              </a:rPr>
              <a:t>EtherChannel</a:t>
            </a:r>
            <a:r>
              <a:rPr lang="en-US" sz="1200" b="0" i="0" u="none" strike="noStrike" kern="1200" baseline="0" dirty="0">
                <a:solidFill>
                  <a:schemeClr val="tx1"/>
                </a:solidFill>
                <a:latin typeface="Arial" charset="0"/>
                <a:ea typeface="+mn-ea"/>
                <a:cs typeface="+mn-cs"/>
              </a:rPr>
              <a:t> used for VSL, can be obtained by adding the </a:t>
            </a:r>
            <a:r>
              <a:rPr lang="en-US" sz="1200" b="1" i="0" u="none" strike="noStrike" kern="1200" baseline="0" dirty="0" err="1">
                <a:solidFill>
                  <a:schemeClr val="tx1"/>
                </a:solidFill>
                <a:latin typeface="Arial" charset="0"/>
                <a:ea typeface="+mn-ea"/>
                <a:cs typeface="+mn-cs"/>
              </a:rPr>
              <a:t>portchannel</a:t>
            </a:r>
            <a:r>
              <a:rPr lang="en-US" sz="1200" b="1"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keyword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3001508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On the Catalyst 6500 family of switches, the time it takes for the Layer 2 traffic to be fully operational following a supervisor failure is between 0 and 3 seconds.</a:t>
            </a:r>
          </a:p>
          <a:p>
            <a:r>
              <a:rPr lang="en-US" sz="1200" b="0" i="0" u="none" strike="noStrike" kern="1200" baseline="0" dirty="0">
                <a:solidFill>
                  <a:schemeClr val="tx1"/>
                </a:solidFill>
                <a:latin typeface="Arial" charset="0"/>
                <a:ea typeface="+mn-ea"/>
                <a:cs typeface="+mn-cs"/>
              </a:rPr>
              <a:t>On the Catalyst 4500, </a:t>
            </a:r>
            <a:r>
              <a:rPr lang="en-US" sz="1200" b="0" i="0" u="none" strike="noStrike" kern="1200" baseline="0" dirty="0" err="1">
                <a:solidFill>
                  <a:schemeClr val="tx1"/>
                </a:solidFill>
                <a:latin typeface="Arial" charset="0"/>
                <a:ea typeface="+mn-ea"/>
                <a:cs typeface="+mn-cs"/>
              </a:rPr>
              <a:t>subsecond</a:t>
            </a:r>
            <a:r>
              <a:rPr lang="en-US" sz="1200" b="0" i="0" u="none" strike="noStrike" kern="1200" baseline="0" dirty="0">
                <a:solidFill>
                  <a:schemeClr val="tx1"/>
                </a:solidFill>
                <a:latin typeface="Arial" charset="0"/>
                <a:ea typeface="+mn-ea"/>
                <a:cs typeface="+mn-cs"/>
              </a:rPr>
              <a:t> switchover can be achieved for Layer 2 traffic. Layer 3 information, however, needs to be relearned after a supervisor engine failover with just the SSO mode of redundancy, but the newly active supervisor engine continues to use existing Layer 2 switching information to continue forwarding traffic until Layer 3 information is relearned. This relearning involves rebuilding Address Resolution Protocol (ARP) tables and Layer 3 Cisco Express Forwarding (CEF) and adjacency tables. Until the routing converges and CEF and adjacency tables are rebuilt, packets that need to be </a:t>
            </a:r>
            <a:r>
              <a:rPr lang="pt-PT" sz="1200" b="0" i="0" u="none" strike="noStrike" kern="1200" baseline="0" dirty="0" err="1">
                <a:solidFill>
                  <a:schemeClr val="tx1"/>
                </a:solidFill>
                <a:latin typeface="Arial" charset="0"/>
                <a:ea typeface="+mn-ea"/>
                <a:cs typeface="+mn-cs"/>
              </a:rPr>
              <a:t>routed</a:t>
            </a:r>
            <a:r>
              <a:rPr lang="pt-PT" sz="1200" b="0" i="0" u="none" strike="noStrike" kern="1200" baseline="0" dirty="0">
                <a:solidFill>
                  <a:schemeClr val="tx1"/>
                </a:solidFill>
                <a:latin typeface="Arial" charset="0"/>
                <a:ea typeface="+mn-ea"/>
                <a:cs typeface="+mn-cs"/>
              </a:rPr>
              <a:t> are </a:t>
            </a:r>
            <a:r>
              <a:rPr lang="pt-PT" sz="1200" b="0" i="0" u="none" strike="noStrike" kern="1200" baseline="0" dirty="0" err="1">
                <a:solidFill>
                  <a:schemeClr val="tx1"/>
                </a:solidFill>
                <a:latin typeface="Arial" charset="0"/>
                <a:ea typeface="+mn-ea"/>
                <a:cs typeface="+mn-cs"/>
              </a:rPr>
              <a:t>dropped</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3299737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the Catalyst 4500 and 6500 family supports this feature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1725323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4162267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3/25/2019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280469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image" Target="cid:image001.png@01CE8951.83435F7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5" r:link="rId16" cstate="print"/>
          <a:srcRect/>
          <a:stretch>
            <a:fillRect/>
          </a:stretch>
        </p:blipFill>
        <p:spPr bwMode="auto">
          <a:xfrm>
            <a:off x="6134986" y="-138223"/>
            <a:ext cx="3189767" cy="1286539"/>
          </a:xfrm>
          <a:prstGeom prst="rect">
            <a:avLst/>
          </a:prstGeom>
          <a:noFill/>
          <a:ln w="9525">
            <a:noFill/>
            <a:miter lim="800000"/>
            <a:headEnd/>
            <a:tailEnd/>
          </a:ln>
        </p:spPr>
      </p:pic>
      <p:pic>
        <p:nvPicPr>
          <p:cNvPr id="6" name="Picture 5" descr="U:\UWTSD Logo.jpg"/>
          <p:cNvPicPr/>
          <p:nvPr userDrawn="1"/>
        </p:nvPicPr>
        <p:blipFill>
          <a:blip r:embed="rId17"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403186"/>
            <a:ext cx="6498158" cy="1037999"/>
          </a:xfrm>
        </p:spPr>
        <p:txBody>
          <a:bodyPr/>
          <a:lstStyle/>
          <a:p>
            <a:r>
              <a:rPr lang="pt-PT" sz="4800" dirty="0"/>
              <a:t>High Availability</a:t>
            </a:r>
            <a:br>
              <a:rPr lang="pt-PT" sz="4800" dirty="0"/>
            </a:b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28918"/>
            <a:ext cx="8042276" cy="1336956"/>
          </a:xfrm>
        </p:spPr>
        <p:txBody>
          <a:bodyPr>
            <a:normAutofit/>
          </a:bodyPr>
          <a:lstStyle/>
          <a:p>
            <a:r>
              <a:rPr lang="en-US" dirty="0"/>
              <a:t>The Need for Logical Switching Architectures</a:t>
            </a:r>
            <a:endParaRPr lang="pt-PT" dirty="0"/>
          </a:p>
        </p:txBody>
      </p:sp>
      <p:sp>
        <p:nvSpPr>
          <p:cNvPr id="3" name="Content Placeholder 2"/>
          <p:cNvSpPr>
            <a:spLocks noGrp="1"/>
          </p:cNvSpPr>
          <p:nvPr>
            <p:ph idx="1"/>
          </p:nvPr>
        </p:nvSpPr>
        <p:spPr>
          <a:xfrm>
            <a:off x="518440" y="1761566"/>
            <a:ext cx="8042276" cy="4343400"/>
          </a:xfrm>
        </p:spPr>
        <p:txBody>
          <a:bodyPr>
            <a:normAutofit/>
          </a:bodyPr>
          <a:lstStyle/>
          <a:p>
            <a:r>
              <a:rPr lang="en-US" sz="1800" dirty="0"/>
              <a:t>Access switches needs its own uplink to each of the distribution switches to satisfy the redundancy requirements, but one of the uplinks has to be blocked by the Spanning Tree Protocol (STP) to prevent a loop, thus cutting the bandwidth in half.</a:t>
            </a:r>
          </a:p>
          <a:p>
            <a:r>
              <a:rPr lang="en-US" sz="1800" dirty="0"/>
              <a:t>To overcome some of these limitations, Cisco proposes the following virtualization </a:t>
            </a:r>
            <a:r>
              <a:rPr lang="pt-PT" sz="1800" dirty="0" err="1"/>
              <a:t>solutions</a:t>
            </a:r>
            <a:r>
              <a:rPr lang="pt-PT" sz="1800" dirty="0"/>
              <a:t>.</a:t>
            </a:r>
          </a:p>
          <a:p>
            <a:pPr lvl="1"/>
            <a:r>
              <a:rPr lang="en-US" sz="1600" b="1" dirty="0" err="1"/>
              <a:t>StackWise</a:t>
            </a:r>
            <a:r>
              <a:rPr lang="en-US" sz="1600" b="1" dirty="0"/>
              <a:t>: </a:t>
            </a:r>
            <a:r>
              <a:rPr lang="en-US" sz="1600" dirty="0"/>
              <a:t>Focused on the access layer module</a:t>
            </a:r>
          </a:p>
          <a:p>
            <a:pPr lvl="1"/>
            <a:r>
              <a:rPr lang="en-US" sz="1600" b="1" dirty="0"/>
              <a:t>VSS: </a:t>
            </a:r>
            <a:r>
              <a:rPr lang="en-US" sz="1600" dirty="0"/>
              <a:t>Focused on the aggregation layer module</a:t>
            </a:r>
            <a:endParaRPr lang="pt-PT" sz="1600" dirty="0"/>
          </a:p>
        </p:txBody>
      </p:sp>
      <p:pic>
        <p:nvPicPr>
          <p:cNvPr id="4" name="Picture 3"/>
          <p:cNvPicPr>
            <a:picLocks noChangeAspect="1"/>
          </p:cNvPicPr>
          <p:nvPr/>
        </p:nvPicPr>
        <p:blipFill>
          <a:blip r:embed="rId3"/>
          <a:stretch>
            <a:fillRect/>
          </a:stretch>
        </p:blipFill>
        <p:spPr>
          <a:xfrm>
            <a:off x="1391055" y="4620638"/>
            <a:ext cx="5795603" cy="2129786"/>
          </a:xfrm>
          <a:prstGeom prst="rect">
            <a:avLst/>
          </a:prstGeom>
        </p:spPr>
      </p:pic>
    </p:spTree>
    <p:extLst>
      <p:ext uri="{BB962C8B-B14F-4D97-AF65-F5344CB8AC3E}">
        <p14:creationId xmlns:p14="http://schemas.microsoft.com/office/powerpoint/2010/main" val="106364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248413" y="3166226"/>
            <a:ext cx="4644000" cy="2316000"/>
          </a:xfrm>
          <a:prstGeom prst="rect">
            <a:avLst/>
          </a:prstGeom>
        </p:spPr>
      </p:pic>
      <p:sp>
        <p:nvSpPr>
          <p:cNvPr id="2" name="Title 1"/>
          <p:cNvSpPr>
            <a:spLocks noGrp="1"/>
          </p:cNvSpPr>
          <p:nvPr>
            <p:ph type="title"/>
          </p:nvPr>
        </p:nvSpPr>
        <p:spPr/>
        <p:txBody>
          <a:bodyPr/>
          <a:lstStyle/>
          <a:p>
            <a:r>
              <a:rPr lang="pt-PT" dirty="0" err="1"/>
              <a:t>What</a:t>
            </a:r>
            <a:r>
              <a:rPr lang="pt-PT" dirty="0"/>
              <a:t> Is </a:t>
            </a:r>
            <a:r>
              <a:rPr lang="pt-PT" dirty="0" err="1"/>
              <a:t>StackWise</a:t>
            </a:r>
            <a:r>
              <a:rPr lang="pt-PT" dirty="0"/>
              <a:t>?</a:t>
            </a:r>
          </a:p>
        </p:txBody>
      </p:sp>
      <p:sp>
        <p:nvSpPr>
          <p:cNvPr id="3" name="Content Placeholder 2"/>
          <p:cNvSpPr>
            <a:spLocks noGrp="1"/>
          </p:cNvSpPr>
          <p:nvPr>
            <p:ph idx="1"/>
          </p:nvPr>
        </p:nvSpPr>
        <p:spPr>
          <a:xfrm>
            <a:off x="549275" y="1600200"/>
            <a:ext cx="8042276" cy="4747845"/>
          </a:xfrm>
        </p:spPr>
        <p:txBody>
          <a:bodyPr>
            <a:normAutofit fontScale="55000" lnSpcReduction="20000"/>
          </a:bodyPr>
          <a:lstStyle/>
          <a:p>
            <a:r>
              <a:rPr lang="en-US" dirty="0"/>
              <a:t>Cisco </a:t>
            </a:r>
            <a:r>
              <a:rPr lang="en-US" dirty="0" err="1"/>
              <a:t>StackWise</a:t>
            </a:r>
            <a:r>
              <a:rPr lang="en-US" dirty="0"/>
              <a:t> technology provides a method for collectively utilizing the capabilities of a stack of switches. </a:t>
            </a:r>
          </a:p>
          <a:p>
            <a:r>
              <a:rPr lang="en-US" dirty="0"/>
              <a:t>Configuration and routing information is shared by every switch in the stack, creating a single switching unit. </a:t>
            </a:r>
          </a:p>
          <a:p>
            <a:r>
              <a:rPr lang="en-US" dirty="0"/>
              <a:t>Switches can be added to and deleted from a working stack without affecting performance.</a:t>
            </a:r>
          </a:p>
          <a:p>
            <a:endParaRPr lang="en-US" dirty="0"/>
          </a:p>
          <a:p>
            <a:endParaRPr lang="en-US" dirty="0"/>
          </a:p>
          <a:p>
            <a:endParaRPr lang="en-US" dirty="0"/>
          </a:p>
          <a:p>
            <a:endParaRPr lang="en-US" dirty="0"/>
          </a:p>
          <a:p>
            <a:endParaRPr lang="en-US" dirty="0"/>
          </a:p>
          <a:p>
            <a:endParaRPr lang="en-US" dirty="0"/>
          </a:p>
          <a:p>
            <a:r>
              <a:rPr lang="en-US" dirty="0"/>
              <a:t>The stack is managed as a single unit by a master switch, which is elected from one of the stack member switches.</a:t>
            </a:r>
            <a:endParaRPr lang="pt-PT" dirty="0"/>
          </a:p>
        </p:txBody>
      </p:sp>
    </p:spTree>
    <p:extLst>
      <p:ext uri="{BB962C8B-B14F-4D97-AF65-F5344CB8AC3E}">
        <p14:creationId xmlns:p14="http://schemas.microsoft.com/office/powerpoint/2010/main" val="24766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StackWise</a:t>
            </a:r>
            <a:r>
              <a:rPr lang="pt-PT" dirty="0"/>
              <a:t> </a:t>
            </a:r>
            <a:r>
              <a:rPr lang="pt-PT" dirty="0" err="1"/>
              <a:t>Details</a:t>
            </a:r>
            <a:endParaRPr lang="pt-PT" dirty="0"/>
          </a:p>
        </p:txBody>
      </p:sp>
      <p:sp>
        <p:nvSpPr>
          <p:cNvPr id="3" name="Content Placeholder 2"/>
          <p:cNvSpPr>
            <a:spLocks noGrp="1"/>
          </p:cNvSpPr>
          <p:nvPr>
            <p:ph idx="1"/>
          </p:nvPr>
        </p:nvSpPr>
        <p:spPr/>
        <p:txBody>
          <a:bodyPr>
            <a:normAutofit fontScale="70000" lnSpcReduction="20000"/>
          </a:bodyPr>
          <a:lstStyle/>
          <a:p>
            <a:pPr>
              <a:lnSpc>
                <a:spcPct val="120000"/>
              </a:lnSpc>
            </a:pPr>
            <a:r>
              <a:rPr lang="en-US" dirty="0"/>
              <a:t>Each stack of switches has a single IP address and is managed as a single object. </a:t>
            </a:r>
          </a:p>
          <a:p>
            <a:pPr>
              <a:lnSpc>
                <a:spcPct val="120000"/>
              </a:lnSpc>
            </a:pPr>
            <a:r>
              <a:rPr lang="en-US" dirty="0"/>
              <a:t>This allows each switch in the stack to share the same network topology, MAC address, and routing information.</a:t>
            </a:r>
          </a:p>
          <a:p>
            <a:pPr>
              <a:lnSpc>
                <a:spcPct val="120000"/>
              </a:lnSpc>
            </a:pPr>
            <a:r>
              <a:rPr lang="en-US" dirty="0"/>
              <a:t>Catalyst 3750-E, 3750-X, and 3850 series switches support </a:t>
            </a:r>
            <a:r>
              <a:rPr lang="en-US" dirty="0" err="1"/>
              <a:t>StackWise</a:t>
            </a:r>
            <a:r>
              <a:rPr lang="en-US" dirty="0"/>
              <a:t> and </a:t>
            </a:r>
            <a:r>
              <a:rPr lang="en-US" dirty="0" err="1"/>
              <a:t>StackWise</a:t>
            </a:r>
            <a:r>
              <a:rPr lang="en-US" dirty="0"/>
              <a:t> Plus. </a:t>
            </a:r>
          </a:p>
          <a:p>
            <a:pPr>
              <a:lnSpc>
                <a:spcPct val="120000"/>
              </a:lnSpc>
            </a:pPr>
            <a:r>
              <a:rPr lang="en-US" dirty="0" err="1"/>
              <a:t>StackWise</a:t>
            </a:r>
            <a:r>
              <a:rPr lang="en-US" dirty="0"/>
              <a:t> Plus is an evolution of </a:t>
            </a:r>
            <a:r>
              <a:rPr lang="en-US" dirty="0" err="1"/>
              <a:t>StackWise</a:t>
            </a:r>
            <a:r>
              <a:rPr lang="en-US" dirty="0"/>
              <a:t>. </a:t>
            </a:r>
            <a:r>
              <a:rPr lang="en-US" dirty="0" err="1"/>
              <a:t>StackWise</a:t>
            </a:r>
            <a:r>
              <a:rPr lang="en-US" dirty="0"/>
              <a:t> Plus supports local switching, so locally destined packets need not traverse the stack ring. </a:t>
            </a:r>
          </a:p>
          <a:p>
            <a:pPr>
              <a:lnSpc>
                <a:spcPct val="120000"/>
              </a:lnSpc>
            </a:pPr>
            <a:r>
              <a:rPr lang="en-US" dirty="0"/>
              <a:t>Catalyst 3850 series supports StackWise-480 with improved 480-Gbps stacking. Catalyst 2960-S series supports </a:t>
            </a:r>
            <a:r>
              <a:rPr lang="en-US" dirty="0" err="1"/>
              <a:t>FlexStack</a:t>
            </a:r>
            <a:r>
              <a:rPr lang="en-US" dirty="0"/>
              <a:t>, </a:t>
            </a:r>
            <a:r>
              <a:rPr lang="en-US" dirty="0" err="1"/>
              <a:t>aStackWise</a:t>
            </a:r>
            <a:r>
              <a:rPr lang="en-US" dirty="0"/>
              <a:t>-based feature tailored for Layer 2 switches. </a:t>
            </a:r>
            <a:r>
              <a:rPr lang="en-US" dirty="0" err="1"/>
              <a:t>FlexStack</a:t>
            </a:r>
            <a:r>
              <a:rPr lang="en-US" dirty="0"/>
              <a:t> is limited to four </a:t>
            </a:r>
            <a:r>
              <a:rPr lang="pt-PT" dirty="0" err="1"/>
              <a:t>stacked</a:t>
            </a:r>
            <a:r>
              <a:rPr lang="pt-PT" dirty="0"/>
              <a:t> </a:t>
            </a:r>
            <a:r>
              <a:rPr lang="pt-PT" dirty="0" err="1"/>
              <a:t>switches</a:t>
            </a:r>
            <a:r>
              <a:rPr lang="pt-PT" dirty="0"/>
              <a:t>.</a:t>
            </a:r>
          </a:p>
        </p:txBody>
      </p:sp>
    </p:spTree>
    <p:extLst>
      <p:ext uri="{BB962C8B-B14F-4D97-AF65-F5344CB8AC3E}">
        <p14:creationId xmlns:p14="http://schemas.microsoft.com/office/powerpoint/2010/main" val="2945606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StackWise</a:t>
            </a:r>
            <a:r>
              <a:rPr lang="pt-PT" dirty="0"/>
              <a:t> </a:t>
            </a:r>
            <a:r>
              <a:rPr lang="pt-PT" dirty="0" err="1"/>
              <a:t>Benefits</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3"/>
          <a:stretch>
            <a:fillRect/>
          </a:stretch>
        </p:blipFill>
        <p:spPr>
          <a:xfrm>
            <a:off x="279400" y="1535561"/>
            <a:ext cx="8557114" cy="4100964"/>
          </a:xfrm>
          <a:prstGeom prst="rect">
            <a:avLst/>
          </a:prstGeom>
        </p:spPr>
      </p:pic>
    </p:spTree>
    <p:extLst>
      <p:ext uri="{BB962C8B-B14F-4D97-AF65-F5344CB8AC3E}">
        <p14:creationId xmlns:p14="http://schemas.microsoft.com/office/powerpoint/2010/main" val="150840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Verifying</a:t>
            </a:r>
            <a:r>
              <a:rPr lang="pt-PT" dirty="0"/>
              <a:t> </a:t>
            </a:r>
            <a:r>
              <a:rPr lang="pt-PT" dirty="0" err="1"/>
              <a:t>StackWise</a:t>
            </a:r>
            <a:endParaRPr lang="pt-PT" dirty="0"/>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3"/>
          <a:stretch>
            <a:fillRect/>
          </a:stretch>
        </p:blipFill>
        <p:spPr>
          <a:xfrm>
            <a:off x="279399" y="1561318"/>
            <a:ext cx="8499669" cy="1901807"/>
          </a:xfrm>
          <a:prstGeom prst="rect">
            <a:avLst/>
          </a:prstGeom>
        </p:spPr>
      </p:pic>
      <p:pic>
        <p:nvPicPr>
          <p:cNvPr id="5" name="Picture 4"/>
          <p:cNvPicPr>
            <a:picLocks noChangeAspect="1"/>
          </p:cNvPicPr>
          <p:nvPr/>
        </p:nvPicPr>
        <p:blipFill>
          <a:blip r:embed="rId4"/>
          <a:stretch>
            <a:fillRect/>
          </a:stretch>
        </p:blipFill>
        <p:spPr>
          <a:xfrm>
            <a:off x="279399" y="3916406"/>
            <a:ext cx="8537620" cy="1646341"/>
          </a:xfrm>
          <a:prstGeom prst="rect">
            <a:avLst/>
          </a:prstGeom>
        </p:spPr>
      </p:pic>
    </p:spTree>
    <p:extLst>
      <p:ext uri="{BB962C8B-B14F-4D97-AF65-F5344CB8AC3E}">
        <p14:creationId xmlns:p14="http://schemas.microsoft.com/office/powerpoint/2010/main" val="4169479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What</a:t>
            </a:r>
            <a:r>
              <a:rPr lang="pt-PT" dirty="0"/>
              <a:t> Is VSS?</a:t>
            </a:r>
          </a:p>
        </p:txBody>
      </p:sp>
      <p:sp>
        <p:nvSpPr>
          <p:cNvPr id="3" name="Content Placeholder 2"/>
          <p:cNvSpPr>
            <a:spLocks noGrp="1"/>
          </p:cNvSpPr>
          <p:nvPr>
            <p:ph idx="1"/>
          </p:nvPr>
        </p:nvSpPr>
        <p:spPr/>
        <p:txBody>
          <a:bodyPr/>
          <a:lstStyle/>
          <a:p>
            <a:r>
              <a:rPr lang="en-US" dirty="0"/>
              <a:t>Virtual Switching System (VSS) is a network system virtualization technology that combines a pair of Catalyst 4500 or 6500 series switches into one virtual switch, increasing the operational efficiency, boosting nonstop communications, and scaling the system </a:t>
            </a:r>
            <a:r>
              <a:rPr lang="pt-PT" dirty="0" err="1"/>
              <a:t>bandwidth</a:t>
            </a:r>
            <a:r>
              <a:rPr lang="pt-PT" dirty="0"/>
              <a:t> </a:t>
            </a:r>
            <a:r>
              <a:rPr lang="pt-PT" dirty="0" err="1"/>
              <a:t>capacity</a:t>
            </a:r>
            <a:r>
              <a:rPr lang="pt-PT" dirty="0"/>
              <a:t>.</a:t>
            </a:r>
          </a:p>
          <a:p>
            <a:r>
              <a:rPr lang="en-US" dirty="0"/>
              <a:t>The VSS simplifies network configuration and operation by reducing the number of Layer 3 routing neighbors and by providing a loop-free Layer 2 topology.</a:t>
            </a:r>
          </a:p>
          <a:p>
            <a:endParaRPr lang="pt-PT" dirty="0"/>
          </a:p>
        </p:txBody>
      </p:sp>
    </p:spTree>
    <p:extLst>
      <p:ext uri="{BB962C8B-B14F-4D97-AF65-F5344CB8AC3E}">
        <p14:creationId xmlns:p14="http://schemas.microsoft.com/office/powerpoint/2010/main" val="4190423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1339"/>
            <a:ext cx="8042276" cy="861826"/>
          </a:xfrm>
        </p:spPr>
        <p:txBody>
          <a:bodyPr/>
          <a:lstStyle/>
          <a:p>
            <a:r>
              <a:rPr lang="pt-PT" dirty="0" err="1"/>
              <a:t>What</a:t>
            </a:r>
            <a:r>
              <a:rPr lang="pt-PT" dirty="0"/>
              <a:t> Is VSS?</a:t>
            </a:r>
          </a:p>
        </p:txBody>
      </p:sp>
      <p:sp>
        <p:nvSpPr>
          <p:cNvPr id="3" name="Content Placeholder 2"/>
          <p:cNvSpPr>
            <a:spLocks noGrp="1"/>
          </p:cNvSpPr>
          <p:nvPr>
            <p:ph idx="1"/>
          </p:nvPr>
        </p:nvSpPr>
        <p:spPr>
          <a:xfrm>
            <a:off x="549275" y="1223683"/>
            <a:ext cx="8042276" cy="4343400"/>
          </a:xfrm>
        </p:spPr>
        <p:txBody>
          <a:bodyPr>
            <a:normAutofit/>
          </a:bodyPr>
          <a:lstStyle/>
          <a:p>
            <a:r>
              <a:rPr lang="en-US" sz="1800" kern="1200" dirty="0">
                <a:latin typeface="Arial" charset="0"/>
              </a:rPr>
              <a:t>The VSL is made of up to eight 10 Gigabit Ethernet connections bundled into an </a:t>
            </a:r>
            <a:r>
              <a:rPr lang="en-US" sz="1800" kern="1200" dirty="0" err="1">
                <a:latin typeface="Arial" charset="0"/>
              </a:rPr>
              <a:t>EtherChannel</a:t>
            </a:r>
            <a:r>
              <a:rPr lang="en-US" sz="1800" kern="1200" dirty="0">
                <a:latin typeface="Arial" charset="0"/>
              </a:rPr>
              <a:t>. </a:t>
            </a:r>
          </a:p>
          <a:p>
            <a:r>
              <a:rPr lang="en-US" sz="1800" kern="1200" dirty="0">
                <a:latin typeface="Arial" charset="0"/>
              </a:rPr>
              <a:t>VSL carries the control plane communication between the two VSS members, in addition to regular data traffic.</a:t>
            </a:r>
            <a:endParaRPr lang="pt-PT" sz="1800" dirty="0"/>
          </a:p>
          <a:p>
            <a:r>
              <a:rPr lang="en-US" sz="1800" dirty="0"/>
              <a:t>Once the VSS is formed, only the control plane of one of the members is active. The data plane and switch fabric of both members are active.</a:t>
            </a:r>
          </a:p>
          <a:p>
            <a:r>
              <a:rPr lang="en-US" sz="1800" dirty="0"/>
              <a:t>Both chassis are kept in sync with the </a:t>
            </a:r>
            <a:r>
              <a:rPr lang="en-US" sz="1800" dirty="0" err="1"/>
              <a:t>interchassis</a:t>
            </a:r>
            <a:r>
              <a:rPr lang="en-US" sz="1800" dirty="0"/>
              <a:t> SSO mechanism, along with NSF to provide nonstop communication even in the event of failure of one of the member supervisor engines or chassis. </a:t>
            </a:r>
            <a:endParaRPr lang="pt-PT" sz="1800" dirty="0"/>
          </a:p>
        </p:txBody>
      </p:sp>
      <p:pic>
        <p:nvPicPr>
          <p:cNvPr id="5" name="Picture 4"/>
          <p:cNvPicPr>
            <a:picLocks noChangeAspect="1"/>
          </p:cNvPicPr>
          <p:nvPr/>
        </p:nvPicPr>
        <p:blipFill>
          <a:blip r:embed="rId2"/>
          <a:stretch>
            <a:fillRect/>
          </a:stretch>
        </p:blipFill>
        <p:spPr>
          <a:xfrm>
            <a:off x="1965277" y="4894728"/>
            <a:ext cx="4999798" cy="1810871"/>
          </a:xfrm>
          <a:prstGeom prst="rect">
            <a:avLst/>
          </a:prstGeom>
        </p:spPr>
      </p:pic>
    </p:spTree>
    <p:extLst>
      <p:ext uri="{BB962C8B-B14F-4D97-AF65-F5344CB8AC3E}">
        <p14:creationId xmlns:p14="http://schemas.microsoft.com/office/powerpoint/2010/main" val="1369088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VSS </a:t>
            </a:r>
            <a:r>
              <a:rPr lang="pt-PT" dirty="0" err="1"/>
              <a:t>Benefits</a:t>
            </a:r>
            <a:endParaRPr lang="pt-PT" dirty="0"/>
          </a:p>
        </p:txBody>
      </p:sp>
      <p:sp>
        <p:nvSpPr>
          <p:cNvPr id="3" name="Content Placeholder 2"/>
          <p:cNvSpPr>
            <a:spLocks noGrp="1"/>
          </p:cNvSpPr>
          <p:nvPr>
            <p:ph idx="1"/>
          </p:nvPr>
        </p:nvSpPr>
        <p:spPr/>
        <p:txBody>
          <a:bodyPr>
            <a:normAutofit fontScale="55000" lnSpcReduction="20000"/>
          </a:bodyPr>
          <a:lstStyle/>
          <a:p>
            <a:pPr>
              <a:lnSpc>
                <a:spcPct val="120000"/>
              </a:lnSpc>
            </a:pPr>
            <a:r>
              <a:rPr lang="en-US" dirty="0"/>
              <a:t>VSS increases operational efficiency by reducing switch management overhead and simplifying the network. </a:t>
            </a:r>
          </a:p>
          <a:p>
            <a:pPr>
              <a:lnSpc>
                <a:spcPct val="120000"/>
              </a:lnSpc>
            </a:pPr>
            <a:r>
              <a:rPr lang="en-US" dirty="0"/>
              <a:t>It provides a single point of management, IP address, and routing </a:t>
            </a:r>
            <a:r>
              <a:rPr lang="pt-PT" dirty="0" err="1"/>
              <a:t>instance</a:t>
            </a:r>
            <a:r>
              <a:rPr lang="pt-PT" dirty="0"/>
              <a:t>.</a:t>
            </a:r>
          </a:p>
          <a:p>
            <a:pPr>
              <a:lnSpc>
                <a:spcPct val="120000"/>
              </a:lnSpc>
            </a:pPr>
            <a:r>
              <a:rPr lang="en-US" dirty="0"/>
              <a:t>Neighbors see the VSS as a single Layer 2 switching or Layer 3 routing node, thus reducing the control protocol traffic. </a:t>
            </a:r>
          </a:p>
          <a:p>
            <a:pPr>
              <a:lnSpc>
                <a:spcPct val="120000"/>
              </a:lnSpc>
            </a:pPr>
            <a:r>
              <a:rPr lang="en-US" dirty="0"/>
              <a:t>VSS provides a single VLAN gateway IP address, removing the need for the first-hop redundancy protocol (HSRP, VRRP, GLBP),</a:t>
            </a:r>
          </a:p>
          <a:p>
            <a:pPr>
              <a:lnSpc>
                <a:spcPct val="120000"/>
              </a:lnSpc>
            </a:pPr>
            <a:r>
              <a:rPr lang="en-US" dirty="0"/>
              <a:t>Multichannel </a:t>
            </a:r>
            <a:r>
              <a:rPr lang="en-US" dirty="0" err="1"/>
              <a:t>EtherChannel</a:t>
            </a:r>
            <a:r>
              <a:rPr lang="en-US" dirty="0"/>
              <a:t> (MEC) allows you to bundle links to two physical switches in VSS, creating a loop-free redundant topology without the need for STP.</a:t>
            </a:r>
          </a:p>
          <a:p>
            <a:pPr>
              <a:lnSpc>
                <a:spcPct val="120000"/>
              </a:lnSpc>
            </a:pPr>
            <a:r>
              <a:rPr lang="en-US" dirty="0" err="1"/>
              <a:t>Interchassis</a:t>
            </a:r>
            <a:r>
              <a:rPr lang="en-US" dirty="0"/>
              <a:t> </a:t>
            </a:r>
            <a:r>
              <a:rPr lang="en-US" dirty="0" err="1"/>
              <a:t>stateful</a:t>
            </a:r>
            <a:r>
              <a:rPr lang="en-US" dirty="0"/>
              <a:t> failover results in no disruption to applications that rely on network state information. </a:t>
            </a:r>
          </a:p>
          <a:p>
            <a:pPr>
              <a:lnSpc>
                <a:spcPct val="120000"/>
              </a:lnSpc>
            </a:pPr>
            <a:r>
              <a:rPr lang="en-US" dirty="0"/>
              <a:t>VSS eliminates Layer 2 / Layer 3 protocol </a:t>
            </a:r>
            <a:r>
              <a:rPr lang="en-US" dirty="0" err="1"/>
              <a:t>reconvergence</a:t>
            </a:r>
            <a:r>
              <a:rPr lang="en-US" dirty="0"/>
              <a:t> if a virtual switch member fails, resulting in deterministic </a:t>
            </a:r>
            <a:r>
              <a:rPr lang="en-US" dirty="0" err="1"/>
              <a:t>subsecond</a:t>
            </a:r>
            <a:r>
              <a:rPr lang="en-US" dirty="0"/>
              <a:t> </a:t>
            </a:r>
            <a:r>
              <a:rPr lang="pt-PT" dirty="0"/>
              <a:t>virtual </a:t>
            </a:r>
            <a:r>
              <a:rPr lang="pt-PT" dirty="0" err="1"/>
              <a:t>switch</a:t>
            </a:r>
            <a:r>
              <a:rPr lang="pt-PT" dirty="0"/>
              <a:t> </a:t>
            </a:r>
            <a:r>
              <a:rPr lang="pt-PT" dirty="0" err="1"/>
              <a:t>recovery</a:t>
            </a:r>
            <a:r>
              <a:rPr lang="pt-PT" dirty="0"/>
              <a:t>.</a:t>
            </a:r>
          </a:p>
        </p:txBody>
      </p:sp>
    </p:spTree>
    <p:extLst>
      <p:ext uri="{BB962C8B-B14F-4D97-AF65-F5344CB8AC3E}">
        <p14:creationId xmlns:p14="http://schemas.microsoft.com/office/powerpoint/2010/main" val="1592648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VSS </a:t>
            </a:r>
            <a:r>
              <a:rPr lang="pt-PT" dirty="0" err="1"/>
              <a:t>Benefits</a:t>
            </a:r>
            <a:endParaRPr lang="pt-PT" dirty="0"/>
          </a:p>
        </p:txBody>
      </p:sp>
      <p:pic>
        <p:nvPicPr>
          <p:cNvPr id="4" name="Picture 3"/>
          <p:cNvPicPr>
            <a:picLocks noChangeAspect="1"/>
          </p:cNvPicPr>
          <p:nvPr/>
        </p:nvPicPr>
        <p:blipFill>
          <a:blip r:embed="rId2"/>
          <a:stretch>
            <a:fillRect/>
          </a:stretch>
        </p:blipFill>
        <p:spPr>
          <a:xfrm>
            <a:off x="279400" y="1748020"/>
            <a:ext cx="8534624" cy="4002038"/>
          </a:xfrm>
          <a:prstGeom prst="rect">
            <a:avLst/>
          </a:prstGeom>
        </p:spPr>
      </p:pic>
    </p:spTree>
    <p:extLst>
      <p:ext uri="{BB962C8B-B14F-4D97-AF65-F5344CB8AC3E}">
        <p14:creationId xmlns:p14="http://schemas.microsoft.com/office/powerpoint/2010/main" val="2941949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Verifying</a:t>
            </a:r>
            <a:r>
              <a:rPr lang="pt-PT" dirty="0"/>
              <a:t> VSS</a:t>
            </a:r>
          </a:p>
        </p:txBody>
      </p:sp>
      <p:sp>
        <p:nvSpPr>
          <p:cNvPr id="3" name="Content Placeholder 2"/>
          <p:cNvSpPr>
            <a:spLocks noGrp="1"/>
          </p:cNvSpPr>
          <p:nvPr>
            <p:ph idx="1"/>
          </p:nvPr>
        </p:nvSpPr>
        <p:spPr/>
        <p:txBody>
          <a:bodyPr/>
          <a:lstStyle/>
          <a:p>
            <a:pPr marL="0" indent="0">
              <a:buNone/>
            </a:pPr>
            <a:r>
              <a:rPr lang="en-US" dirty="0"/>
              <a:t>To verify the status of VSS configuration, use the following commands</a:t>
            </a:r>
            <a:r>
              <a:rPr lang="pt-PT" dirty="0"/>
              <a:t>:</a:t>
            </a:r>
          </a:p>
          <a:p>
            <a:r>
              <a:rPr lang="pt-PT" sz="2000" b="1" dirty="0">
                <a:latin typeface="Consolas" panose="020B0609020204030204" pitchFamily="49" charset="0"/>
              </a:rPr>
              <a:t>show </a:t>
            </a:r>
            <a:r>
              <a:rPr lang="pt-PT" sz="2000" b="1" dirty="0" err="1">
                <a:latin typeface="Consolas" panose="020B0609020204030204" pitchFamily="49" charset="0"/>
              </a:rPr>
              <a:t>switch</a:t>
            </a:r>
            <a:r>
              <a:rPr lang="pt-PT" sz="2000" b="1" dirty="0">
                <a:latin typeface="Consolas" panose="020B0609020204030204" pitchFamily="49" charset="0"/>
              </a:rPr>
              <a:t> virtual</a:t>
            </a:r>
          </a:p>
          <a:p>
            <a:r>
              <a:rPr lang="pt-PT" sz="2000" b="1" dirty="0">
                <a:latin typeface="Consolas" panose="020B0609020204030204" pitchFamily="49" charset="0"/>
              </a:rPr>
              <a:t>show </a:t>
            </a:r>
            <a:r>
              <a:rPr lang="pt-PT" sz="2000" b="1" dirty="0" err="1">
                <a:latin typeface="Consolas" panose="020B0609020204030204" pitchFamily="49" charset="0"/>
              </a:rPr>
              <a:t>switch</a:t>
            </a:r>
            <a:r>
              <a:rPr lang="pt-PT" sz="2000" b="1" dirty="0">
                <a:latin typeface="Consolas" panose="020B0609020204030204" pitchFamily="49" charset="0"/>
              </a:rPr>
              <a:t> virtual link</a:t>
            </a:r>
          </a:p>
          <a:p>
            <a:r>
              <a:rPr lang="pt-PT" sz="2000" b="1" dirty="0">
                <a:latin typeface="Consolas" panose="020B0609020204030204" pitchFamily="49" charset="0"/>
              </a:rPr>
              <a:t>show </a:t>
            </a:r>
            <a:r>
              <a:rPr lang="pt-PT" sz="2000" b="1" dirty="0" err="1">
                <a:latin typeface="Consolas" panose="020B0609020204030204" pitchFamily="49" charset="0"/>
              </a:rPr>
              <a:t>switch</a:t>
            </a:r>
            <a:r>
              <a:rPr lang="pt-PT" sz="2000" b="1" dirty="0">
                <a:latin typeface="Consolas" panose="020B0609020204030204" pitchFamily="49" charset="0"/>
              </a:rPr>
              <a:t> virtual role</a:t>
            </a:r>
          </a:p>
          <a:p>
            <a:r>
              <a:rPr lang="en-US" sz="2000" b="1" dirty="0">
                <a:latin typeface="Consolas" panose="020B0609020204030204" pitchFamily="49" charset="0"/>
              </a:rPr>
              <a:t>show switch virtual link port-channel</a:t>
            </a:r>
            <a:endParaRPr lang="pt-PT" sz="2000"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451605" y="4262839"/>
            <a:ext cx="8175946" cy="2101572"/>
          </a:xfrm>
          <a:prstGeom prst="rect">
            <a:avLst/>
          </a:prstGeom>
        </p:spPr>
      </p:pic>
    </p:spTree>
    <p:extLst>
      <p:ext uri="{BB962C8B-B14F-4D97-AF65-F5344CB8AC3E}">
        <p14:creationId xmlns:p14="http://schemas.microsoft.com/office/powerpoint/2010/main" val="3769058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Verifying</a:t>
            </a:r>
            <a:r>
              <a:rPr lang="pt-PT" dirty="0"/>
              <a:t> VSL</a:t>
            </a:r>
          </a:p>
        </p:txBody>
      </p:sp>
      <p:pic>
        <p:nvPicPr>
          <p:cNvPr id="4" name="Content Placeholder 3"/>
          <p:cNvPicPr>
            <a:picLocks noGrp="1" noChangeAspect="1"/>
          </p:cNvPicPr>
          <p:nvPr>
            <p:ph idx="1"/>
          </p:nvPr>
        </p:nvPicPr>
        <p:blipFill>
          <a:blip r:embed="rId3"/>
          <a:stretch>
            <a:fillRect/>
          </a:stretch>
        </p:blipFill>
        <p:spPr>
          <a:xfrm>
            <a:off x="279400" y="853855"/>
            <a:ext cx="7780030" cy="2025821"/>
          </a:xfrm>
          <a:prstGeom prst="rect">
            <a:avLst/>
          </a:prstGeom>
        </p:spPr>
      </p:pic>
      <p:pic>
        <p:nvPicPr>
          <p:cNvPr id="5" name="Picture 4"/>
          <p:cNvPicPr>
            <a:picLocks noChangeAspect="1"/>
          </p:cNvPicPr>
          <p:nvPr/>
        </p:nvPicPr>
        <p:blipFill>
          <a:blip r:embed="rId4"/>
          <a:stretch>
            <a:fillRect/>
          </a:stretch>
        </p:blipFill>
        <p:spPr>
          <a:xfrm>
            <a:off x="2000348" y="2746361"/>
            <a:ext cx="6429917" cy="4111639"/>
          </a:xfrm>
          <a:prstGeom prst="rect">
            <a:avLst/>
          </a:prstGeom>
        </p:spPr>
      </p:pic>
    </p:spTree>
    <p:extLst>
      <p:ext uri="{BB962C8B-B14F-4D97-AF65-F5344CB8AC3E}">
        <p14:creationId xmlns:p14="http://schemas.microsoft.com/office/powerpoint/2010/main" val="2798394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Redundant</a:t>
            </a:r>
            <a:r>
              <a:rPr lang="pt-PT" dirty="0"/>
              <a:t> </a:t>
            </a:r>
            <a:r>
              <a:rPr lang="pt-PT" dirty="0" err="1"/>
              <a:t>Switch</a:t>
            </a:r>
            <a:r>
              <a:rPr lang="pt-PT" dirty="0"/>
              <a:t> </a:t>
            </a:r>
            <a:r>
              <a:rPr lang="pt-PT" dirty="0" err="1"/>
              <a:t>Supervisors</a:t>
            </a:r>
            <a:endParaRPr lang="pt-PT" dirty="0"/>
          </a:p>
        </p:txBody>
      </p:sp>
      <p:sp>
        <p:nvSpPr>
          <p:cNvPr id="3" name="Content Placeholder 2"/>
          <p:cNvSpPr>
            <a:spLocks noGrp="1"/>
          </p:cNvSpPr>
          <p:nvPr>
            <p:ph idx="1"/>
          </p:nvPr>
        </p:nvSpPr>
        <p:spPr>
          <a:xfrm>
            <a:off x="549275" y="1575883"/>
            <a:ext cx="8042276" cy="4782670"/>
          </a:xfrm>
        </p:spPr>
        <p:txBody>
          <a:bodyPr>
            <a:normAutofit fontScale="85000" lnSpcReduction="10000"/>
          </a:bodyPr>
          <a:lstStyle/>
          <a:p>
            <a:r>
              <a:rPr lang="en-US" sz="1600" dirty="0"/>
              <a:t>The Cisco supervisor engine module is the heart of the Cisco modular switch platforms.</a:t>
            </a:r>
          </a:p>
          <a:p>
            <a:r>
              <a:rPr lang="en-US" sz="1600" dirty="0"/>
              <a:t>The supervisor provides centralized forwarding information and processing. </a:t>
            </a:r>
          </a:p>
          <a:p>
            <a:r>
              <a:rPr lang="en-US" sz="1600" dirty="0"/>
              <a:t>All software processes of a modular switch are run on a supervisor.</a:t>
            </a:r>
          </a:p>
          <a:p>
            <a:r>
              <a:rPr lang="en-US" sz="1600" dirty="0"/>
              <a:t>Redundant supervisors are highly recommended for the aggregation and core layer so that they might help provide faster convergence in case of the primary supervisor failure. Platforms such as the Catalyst 4500, 6500, and 6800 series can accept two supervisor modules that are installed in a single chassis, thus removing a single point of failure. </a:t>
            </a:r>
          </a:p>
          <a:p>
            <a:r>
              <a:rPr lang="en-US" sz="1600" dirty="0"/>
              <a:t>The first supervisor module to successfully boot becomes the active supervisor for the chassis.</a:t>
            </a:r>
          </a:p>
          <a:p>
            <a:r>
              <a:rPr lang="en-US" sz="1600" dirty="0"/>
              <a:t>The other supervisor remains in a standby role, waiting for the active supervisor to </a:t>
            </a:r>
            <a:r>
              <a:rPr lang="pt-PT" sz="1600" dirty="0" err="1"/>
              <a:t>fail</a:t>
            </a:r>
            <a:r>
              <a:rPr lang="pt-PT" sz="1600" dirty="0"/>
              <a:t>.</a:t>
            </a:r>
          </a:p>
          <a:p>
            <a:r>
              <a:rPr lang="en-US" sz="1600" dirty="0"/>
              <a:t>The active supervisor provides all switching functions. The standby supervisor, however, is allowed to boot and initialize only to a certain level. </a:t>
            </a:r>
          </a:p>
          <a:p>
            <a:r>
              <a:rPr lang="en-US" sz="1600" dirty="0"/>
              <a:t>When the active module fails, the standby module can proceed to initialize any remaining functions and take over the </a:t>
            </a:r>
            <a:r>
              <a:rPr lang="pt-PT" sz="1600" dirty="0" err="1"/>
              <a:t>active</a:t>
            </a:r>
            <a:r>
              <a:rPr lang="pt-PT" sz="1600" dirty="0"/>
              <a:t> role.</a:t>
            </a:r>
          </a:p>
        </p:txBody>
      </p:sp>
    </p:spTree>
    <p:extLst>
      <p:ext uri="{BB962C8B-B14F-4D97-AF65-F5344CB8AC3E}">
        <p14:creationId xmlns:p14="http://schemas.microsoft.com/office/powerpoint/2010/main" val="680045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Supervisor </a:t>
            </a:r>
            <a:r>
              <a:rPr lang="pt-PT" dirty="0" err="1"/>
              <a:t>Redundancy</a:t>
            </a:r>
            <a:r>
              <a:rPr lang="pt-PT" dirty="0"/>
              <a:t> </a:t>
            </a:r>
            <a:r>
              <a:rPr lang="pt-PT" dirty="0" err="1"/>
              <a:t>Modes</a:t>
            </a:r>
            <a:endParaRPr lang="pt-PT" dirty="0"/>
          </a:p>
        </p:txBody>
      </p:sp>
      <p:sp>
        <p:nvSpPr>
          <p:cNvPr id="3" name="Content Placeholder 2"/>
          <p:cNvSpPr>
            <a:spLocks noGrp="1"/>
          </p:cNvSpPr>
          <p:nvPr>
            <p:ph idx="1"/>
          </p:nvPr>
        </p:nvSpPr>
        <p:spPr>
          <a:xfrm>
            <a:off x="279401" y="3986621"/>
            <a:ext cx="8520354" cy="2534309"/>
          </a:xfrm>
        </p:spPr>
        <p:txBody>
          <a:bodyPr/>
          <a:lstStyle/>
          <a:p>
            <a:r>
              <a:rPr lang="en-US" dirty="0"/>
              <a:t>Redundant supervisor modules can be configured in several modes.</a:t>
            </a:r>
          </a:p>
          <a:p>
            <a:r>
              <a:rPr lang="en-US" dirty="0"/>
              <a:t>Redundancy mode limits the standby supervisor’s state of readiness.</a:t>
            </a:r>
          </a:p>
          <a:p>
            <a:r>
              <a:rPr lang="pt-PT" dirty="0"/>
              <a:t>SSO </a:t>
            </a:r>
            <a:r>
              <a:rPr lang="pt-PT" dirty="0" err="1"/>
              <a:t>allows</a:t>
            </a:r>
            <a:r>
              <a:rPr lang="pt-PT" dirty="0"/>
              <a:t> for NSF.</a:t>
            </a:r>
          </a:p>
        </p:txBody>
      </p:sp>
      <p:pic>
        <p:nvPicPr>
          <p:cNvPr id="4" name="Picture 3"/>
          <p:cNvPicPr>
            <a:picLocks noChangeAspect="1"/>
          </p:cNvPicPr>
          <p:nvPr/>
        </p:nvPicPr>
        <p:blipFill>
          <a:blip r:embed="rId2"/>
          <a:stretch>
            <a:fillRect/>
          </a:stretch>
        </p:blipFill>
        <p:spPr>
          <a:xfrm>
            <a:off x="279400" y="1694329"/>
            <a:ext cx="8536005" cy="2279176"/>
          </a:xfrm>
          <a:prstGeom prst="rect">
            <a:avLst/>
          </a:prstGeom>
        </p:spPr>
      </p:pic>
    </p:spTree>
    <p:extLst>
      <p:ext uri="{BB962C8B-B14F-4D97-AF65-F5344CB8AC3E}">
        <p14:creationId xmlns:p14="http://schemas.microsoft.com/office/powerpoint/2010/main" val="219932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Supervisor </a:t>
            </a:r>
            <a:r>
              <a:rPr lang="pt-PT" dirty="0" err="1"/>
              <a:t>Redundancy</a:t>
            </a:r>
            <a:r>
              <a:rPr lang="pt-PT" dirty="0"/>
              <a:t> </a:t>
            </a:r>
            <a:r>
              <a:rPr lang="pt-PT" dirty="0" err="1"/>
              <a:t>Modes</a:t>
            </a:r>
            <a:endParaRPr lang="pt-PT" dirty="0"/>
          </a:p>
        </p:txBody>
      </p:sp>
      <p:sp>
        <p:nvSpPr>
          <p:cNvPr id="3" name="Content Placeholder 2"/>
          <p:cNvSpPr>
            <a:spLocks noGrp="1"/>
          </p:cNvSpPr>
          <p:nvPr>
            <p:ph idx="1"/>
          </p:nvPr>
        </p:nvSpPr>
        <p:spPr>
          <a:xfrm>
            <a:off x="549275" y="1600200"/>
            <a:ext cx="8042276" cy="4501661"/>
          </a:xfrm>
        </p:spPr>
        <p:txBody>
          <a:bodyPr>
            <a:normAutofit fontScale="70000" lnSpcReduction="20000"/>
          </a:bodyPr>
          <a:lstStyle/>
          <a:p>
            <a:pPr>
              <a:lnSpc>
                <a:spcPct val="120000"/>
              </a:lnSpc>
            </a:pPr>
            <a:r>
              <a:rPr lang="en-US" b="1" dirty="0"/>
              <a:t>Route processor redundancy (RPR)</a:t>
            </a:r>
          </a:p>
          <a:p>
            <a:pPr lvl="1">
              <a:lnSpc>
                <a:spcPct val="120000"/>
              </a:lnSpc>
            </a:pPr>
            <a:r>
              <a:rPr lang="en-US" dirty="0"/>
              <a:t>The redundant supervisor is only partially booted and initialized. When the active module fails, the standby module must reload every other module in the switch and then initialize all the supervisor functions.</a:t>
            </a:r>
          </a:p>
          <a:p>
            <a:pPr>
              <a:lnSpc>
                <a:spcPct val="120000"/>
              </a:lnSpc>
            </a:pPr>
            <a:r>
              <a:rPr lang="en-US" b="1" dirty="0"/>
              <a:t>Route processor redundancy plus (RPR+)</a:t>
            </a:r>
          </a:p>
          <a:p>
            <a:pPr lvl="1">
              <a:lnSpc>
                <a:spcPct val="120000"/>
              </a:lnSpc>
            </a:pPr>
            <a:r>
              <a:rPr lang="en-US" dirty="0"/>
              <a:t>The redundant supervisor is booted, allowing the supervisor and route engine to initialize. No Layer 2 or Layer 3 functions are started. When the active module fails, the standby module finishes initializing without reloading other switch modules. This allows switch ports to retain their </a:t>
            </a:r>
            <a:r>
              <a:rPr lang="pt-PT" dirty="0" err="1"/>
              <a:t>state</a:t>
            </a:r>
            <a:r>
              <a:rPr lang="pt-PT" dirty="0"/>
              <a:t>.</a:t>
            </a:r>
          </a:p>
          <a:p>
            <a:pPr>
              <a:lnSpc>
                <a:spcPct val="120000"/>
              </a:lnSpc>
            </a:pPr>
            <a:r>
              <a:rPr lang="en-US" b="1" dirty="0" err="1"/>
              <a:t>Stateful</a:t>
            </a:r>
            <a:r>
              <a:rPr lang="en-US" b="1" dirty="0"/>
              <a:t> switchover (SSO)</a:t>
            </a:r>
          </a:p>
          <a:p>
            <a:pPr lvl="1">
              <a:lnSpc>
                <a:spcPct val="120000"/>
              </a:lnSpc>
            </a:pPr>
            <a:r>
              <a:rPr lang="en-US" dirty="0"/>
              <a:t>The redundant supervisor is fully booted and initialized. Both the startup and running configuration contents are synchronized between the supervisor modules. Layer 2 information is maintained on both supervisors so that hardware switching can continue during a failover. The state of the switch interfaces is also maintained on both supervisors so that links do not flap during a failover.</a:t>
            </a:r>
            <a:endParaRPr lang="pt-PT" dirty="0"/>
          </a:p>
        </p:txBody>
      </p:sp>
    </p:spTree>
    <p:extLst>
      <p:ext uri="{BB962C8B-B14F-4D97-AF65-F5344CB8AC3E}">
        <p14:creationId xmlns:p14="http://schemas.microsoft.com/office/powerpoint/2010/main" val="3430273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Stateful</a:t>
            </a:r>
            <a:r>
              <a:rPr lang="pt-PT" dirty="0"/>
              <a:t> </a:t>
            </a:r>
            <a:r>
              <a:rPr lang="pt-PT" dirty="0" err="1"/>
              <a:t>Switchover</a:t>
            </a:r>
            <a:endParaRPr lang="pt-PT" dirty="0"/>
          </a:p>
        </p:txBody>
      </p:sp>
      <p:sp>
        <p:nvSpPr>
          <p:cNvPr id="3" name="Content Placeholder 2"/>
          <p:cNvSpPr>
            <a:spLocks noGrp="1"/>
          </p:cNvSpPr>
          <p:nvPr>
            <p:ph idx="1"/>
          </p:nvPr>
        </p:nvSpPr>
        <p:spPr/>
        <p:txBody>
          <a:bodyPr>
            <a:normAutofit fontScale="92500"/>
          </a:bodyPr>
          <a:lstStyle/>
          <a:p>
            <a:pPr>
              <a:lnSpc>
                <a:spcPct val="110000"/>
              </a:lnSpc>
            </a:pPr>
            <a:r>
              <a:rPr lang="en-US" dirty="0"/>
              <a:t>The redundant supervisor engine starts up in a fully initialized state and synchronizes with the startup configuration and the running configuration of the active supervisor engine. </a:t>
            </a:r>
          </a:p>
          <a:p>
            <a:pPr>
              <a:lnSpc>
                <a:spcPct val="110000"/>
              </a:lnSpc>
            </a:pPr>
            <a:r>
              <a:rPr lang="en-US" dirty="0"/>
              <a:t>The standby supervisor in SSO mode also keeps in sync with the active supervisor engine for all changes in hardware and software states for features that are supported via SSO. </a:t>
            </a:r>
          </a:p>
          <a:p>
            <a:pPr>
              <a:lnSpc>
                <a:spcPct val="110000"/>
              </a:lnSpc>
            </a:pPr>
            <a:r>
              <a:rPr lang="en-US" dirty="0"/>
              <a:t>Any supported feature interrupted by failure of the active supervisor engine is continued seamlessly on the redundant supervisor engine.</a:t>
            </a:r>
            <a:endParaRPr lang="pt-PT" dirty="0"/>
          </a:p>
        </p:txBody>
      </p:sp>
    </p:spTree>
    <p:extLst>
      <p:ext uri="{BB962C8B-B14F-4D97-AF65-F5344CB8AC3E}">
        <p14:creationId xmlns:p14="http://schemas.microsoft.com/office/powerpoint/2010/main" val="3423071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Nonstop</a:t>
            </a:r>
            <a:r>
              <a:rPr lang="pt-PT" dirty="0"/>
              <a:t> </a:t>
            </a:r>
            <a:r>
              <a:rPr lang="pt-PT" dirty="0" err="1"/>
              <a:t>Forwarding</a:t>
            </a:r>
            <a:endParaRPr lang="pt-PT" dirty="0"/>
          </a:p>
        </p:txBody>
      </p:sp>
      <p:sp>
        <p:nvSpPr>
          <p:cNvPr id="3" name="Content Placeholder 2"/>
          <p:cNvSpPr>
            <a:spLocks noGrp="1"/>
          </p:cNvSpPr>
          <p:nvPr>
            <p:ph idx="1"/>
          </p:nvPr>
        </p:nvSpPr>
        <p:spPr/>
        <p:txBody>
          <a:bodyPr>
            <a:normAutofit fontScale="92500" lnSpcReduction="20000"/>
          </a:bodyPr>
          <a:lstStyle/>
          <a:p>
            <a:pPr>
              <a:lnSpc>
                <a:spcPct val="110000"/>
              </a:lnSpc>
            </a:pPr>
            <a:r>
              <a:rPr lang="en-US" dirty="0"/>
              <a:t>NSF is an interactive method that focuses on quickly rebuilding the Routing Information Base (RIB) table after a supervisor switchover. </a:t>
            </a:r>
          </a:p>
          <a:p>
            <a:pPr>
              <a:lnSpc>
                <a:spcPct val="110000"/>
              </a:lnSpc>
            </a:pPr>
            <a:r>
              <a:rPr lang="en-US" dirty="0"/>
              <a:t>The RIB is used to generate the Forwarding Information Base (FIB) table for CEF, which is downloaded to any switch modules that can perform CEF.</a:t>
            </a:r>
          </a:p>
          <a:p>
            <a:pPr>
              <a:lnSpc>
                <a:spcPct val="110000"/>
              </a:lnSpc>
            </a:pPr>
            <a:r>
              <a:rPr lang="en-US" dirty="0"/>
              <a:t>NSF with SSO redundancy includes the standard SSO for Layer 2 switching; however, it also minimizes the amount of time that a Layer 3 network is unavailable following a supervisor engine switchover by continuing to forward IP packets using CEF entries built from the old active supervisor.</a:t>
            </a:r>
            <a:endParaRPr lang="pt-PT" dirty="0"/>
          </a:p>
        </p:txBody>
      </p:sp>
    </p:spTree>
    <p:extLst>
      <p:ext uri="{BB962C8B-B14F-4D97-AF65-F5344CB8AC3E}">
        <p14:creationId xmlns:p14="http://schemas.microsoft.com/office/powerpoint/2010/main" val="45111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 Summary</a:t>
            </a:r>
          </a:p>
        </p:txBody>
      </p:sp>
      <p:sp>
        <p:nvSpPr>
          <p:cNvPr id="3" name="Content Placeholder 2"/>
          <p:cNvSpPr>
            <a:spLocks noGrp="1"/>
          </p:cNvSpPr>
          <p:nvPr>
            <p:ph idx="1"/>
          </p:nvPr>
        </p:nvSpPr>
        <p:spPr/>
        <p:txBody>
          <a:bodyPr>
            <a:normAutofit fontScale="85000" lnSpcReduction="20000"/>
          </a:bodyPr>
          <a:lstStyle/>
          <a:p>
            <a:r>
              <a:rPr lang="en-US" dirty="0"/>
              <a:t>The need and basic idea behind switch stacking and VSS</a:t>
            </a:r>
          </a:p>
          <a:p>
            <a:r>
              <a:rPr lang="pt-PT" dirty="0" err="1"/>
              <a:t>StackWise</a:t>
            </a:r>
            <a:endParaRPr lang="pt-PT" dirty="0"/>
          </a:p>
          <a:p>
            <a:r>
              <a:rPr lang="pt-PT" dirty="0" err="1"/>
              <a:t>The</a:t>
            </a:r>
            <a:r>
              <a:rPr lang="pt-PT" dirty="0"/>
              <a:t> </a:t>
            </a:r>
            <a:r>
              <a:rPr lang="pt-PT" dirty="0" err="1"/>
              <a:t>benefits</a:t>
            </a:r>
            <a:r>
              <a:rPr lang="pt-PT" dirty="0"/>
              <a:t> </a:t>
            </a:r>
            <a:r>
              <a:rPr lang="pt-PT" dirty="0" err="1"/>
              <a:t>of</a:t>
            </a:r>
            <a:r>
              <a:rPr lang="pt-PT" dirty="0"/>
              <a:t> </a:t>
            </a:r>
            <a:r>
              <a:rPr lang="pt-PT" dirty="0" err="1"/>
              <a:t>StackWise</a:t>
            </a:r>
            <a:endParaRPr lang="pt-PT" dirty="0"/>
          </a:p>
          <a:p>
            <a:r>
              <a:rPr lang="pt-PT" dirty="0" err="1"/>
              <a:t>Verifying</a:t>
            </a:r>
            <a:r>
              <a:rPr lang="pt-PT" dirty="0"/>
              <a:t> </a:t>
            </a:r>
            <a:r>
              <a:rPr lang="pt-PT" dirty="0" err="1"/>
              <a:t>StackWise</a:t>
            </a:r>
            <a:endParaRPr lang="pt-PT" dirty="0"/>
          </a:p>
          <a:p>
            <a:r>
              <a:rPr lang="pt-PT" dirty="0"/>
              <a:t>VSS</a:t>
            </a:r>
          </a:p>
          <a:p>
            <a:r>
              <a:rPr lang="pt-PT" dirty="0"/>
              <a:t>VSS </a:t>
            </a:r>
            <a:r>
              <a:rPr lang="pt-PT" dirty="0" err="1"/>
              <a:t>benefits</a:t>
            </a:r>
            <a:endParaRPr lang="pt-PT" dirty="0"/>
          </a:p>
          <a:p>
            <a:r>
              <a:rPr lang="pt-PT" dirty="0" err="1"/>
              <a:t>Verifying</a:t>
            </a:r>
            <a:r>
              <a:rPr lang="pt-PT" dirty="0"/>
              <a:t> VSS</a:t>
            </a:r>
          </a:p>
          <a:p>
            <a:r>
              <a:rPr lang="pt-PT" dirty="0"/>
              <a:t>Supervisor </a:t>
            </a:r>
            <a:r>
              <a:rPr lang="pt-PT" dirty="0" err="1"/>
              <a:t>redundancy</a:t>
            </a:r>
            <a:endParaRPr lang="pt-PT" dirty="0"/>
          </a:p>
          <a:p>
            <a:r>
              <a:rPr lang="pt-PT" dirty="0"/>
              <a:t>Supervisor </a:t>
            </a:r>
            <a:r>
              <a:rPr lang="pt-PT" dirty="0" err="1"/>
              <a:t>redundancy</a:t>
            </a:r>
            <a:r>
              <a:rPr lang="pt-PT" dirty="0"/>
              <a:t> </a:t>
            </a:r>
            <a:r>
              <a:rPr lang="pt-PT" dirty="0" err="1"/>
              <a:t>modes</a:t>
            </a:r>
            <a:endParaRPr lang="en-US" dirty="0"/>
          </a:p>
          <a:p>
            <a:endParaRPr lang="en-US" dirty="0"/>
          </a:p>
        </p:txBody>
      </p:sp>
    </p:spTree>
    <p:extLst>
      <p:ext uri="{BB962C8B-B14F-4D97-AF65-F5344CB8AC3E}">
        <p14:creationId xmlns:p14="http://schemas.microsoft.com/office/powerpoint/2010/main" val="3720538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a:t>None</a:t>
            </a:r>
          </a:p>
        </p:txBody>
      </p:sp>
      <p:sp>
        <p:nvSpPr>
          <p:cNvPr id="5" name="Title 4"/>
          <p:cNvSpPr>
            <a:spLocks noGrp="1"/>
          </p:cNvSpPr>
          <p:nvPr>
            <p:ph type="title"/>
          </p:nvPr>
        </p:nvSpPr>
        <p:spPr/>
        <p:txBody>
          <a:bodyPr/>
          <a:lstStyle/>
          <a:p>
            <a:r>
              <a:rPr lang="en-US" dirty="0"/>
              <a:t>Chapter 9 Labs</a:t>
            </a:r>
          </a:p>
        </p:txBody>
      </p:sp>
    </p:spTree>
    <p:extLst>
      <p:ext uri="{BB962C8B-B14F-4D97-AF65-F5344CB8AC3E}">
        <p14:creationId xmlns:p14="http://schemas.microsoft.com/office/powerpoint/2010/main" val="2940951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Acknowledgment </a:t>
            </a:r>
            <a:endParaRPr lang="zh-CN" altLang="en-US" dirty="0"/>
          </a:p>
        </p:txBody>
      </p:sp>
      <p:sp>
        <p:nvSpPr>
          <p:cNvPr id="3" name="Content Placeholder 2"/>
          <p:cNvSpPr>
            <a:spLocks noGrp="1"/>
          </p:cNvSpPr>
          <p:nvPr>
            <p:ph sz="quarter" idx="10"/>
          </p:nvPr>
        </p:nvSpPr>
        <p:spPr/>
        <p:txBody>
          <a:bodyPr>
            <a:normAutofit/>
          </a:bodyPr>
          <a:lstStyle/>
          <a:p>
            <a:pPr marL="285750" indent="-285750">
              <a:buFont typeface="Arial" panose="020B0604020202020204" pitchFamily="34" charset="0"/>
              <a:buChar char="•"/>
            </a:pPr>
            <a:r>
              <a:rPr lang="en-US" altLang="zh-CN" sz="1800" i="1" dirty="0">
                <a:latin typeface="Arial" panose="020B0604020202020204" pitchFamily="34" charset="0"/>
              </a:rPr>
              <a:t>Some of the images and texts </a:t>
            </a:r>
            <a:r>
              <a:rPr lang="en-US" altLang="zh-CN" sz="1800" i="1">
                <a:latin typeface="Arial" panose="020B0604020202020204" pitchFamily="34" charset="0"/>
              </a:rPr>
              <a:t>are from Implementing </a:t>
            </a:r>
            <a:r>
              <a:rPr lang="en-US" altLang="zh-CN" sz="1800" i="1" dirty="0">
                <a:latin typeface="Arial" panose="020B0604020202020204" pitchFamily="34" charset="0"/>
              </a:rPr>
              <a:t>Cisco IP Switched Networks (SWITCH) Foundation Learning Guide: (CCNP SWITCH 300-115)</a:t>
            </a:r>
            <a:r>
              <a:rPr lang="en-US" altLang="zh-CN" sz="1800" dirty="0">
                <a:latin typeface="Arial" panose="020B0604020202020204" pitchFamily="34" charset="0"/>
              </a:rPr>
              <a:t> by Richard Froom and </a:t>
            </a:r>
            <a:r>
              <a:rPr lang="en-US" altLang="zh-CN" sz="1800" dirty="0" err="1">
                <a:latin typeface="Arial" panose="020B0604020202020204" pitchFamily="34" charset="0"/>
              </a:rPr>
              <a:t>Erum</a:t>
            </a:r>
            <a:r>
              <a:rPr lang="en-US" altLang="zh-CN" sz="1800" dirty="0">
                <a:latin typeface="Arial" panose="020B0604020202020204" pitchFamily="34" charset="0"/>
              </a:rPr>
              <a:t> </a:t>
            </a:r>
            <a:r>
              <a:rPr lang="en-US" altLang="zh-CN" sz="1800" dirty="0" err="1">
                <a:latin typeface="Arial" panose="020B0604020202020204" pitchFamily="34" charset="0"/>
              </a:rPr>
              <a:t>Frahim</a:t>
            </a:r>
            <a:r>
              <a:rPr lang="en-US" altLang="zh-CN" sz="1800" dirty="0">
                <a:latin typeface="Arial" panose="020B0604020202020204" pitchFamily="34" charset="0"/>
              </a:rPr>
              <a:t> (1587206641) </a:t>
            </a:r>
          </a:p>
          <a:p>
            <a:pPr marL="285750" indent="-285750">
              <a:buFont typeface="Arial" panose="020B0604020202020204" pitchFamily="34" charset="0"/>
              <a:buChar char="•"/>
            </a:pPr>
            <a:r>
              <a:rPr lang="en-US" altLang="zh-CN" sz="1800" dirty="0"/>
              <a:t>Copyright © 2015 – 2016 Cisco Systems, Inc.</a:t>
            </a:r>
            <a:endParaRPr lang="en-US" altLang="en-US" sz="1800" dirty="0"/>
          </a:p>
          <a:p>
            <a:pPr marL="285750" indent="-285750">
              <a:buFont typeface="Arial" panose="020B0604020202020204" pitchFamily="34" charset="0"/>
              <a:buChar char="•"/>
            </a:pPr>
            <a:r>
              <a:rPr lang="en-US" altLang="en-US" sz="1800" dirty="0"/>
              <a:t>Special Thanks to </a:t>
            </a:r>
            <a:r>
              <a:rPr lang="en-US" altLang="en-US" sz="1800" i="1" dirty="0"/>
              <a:t>Bruno Silva</a:t>
            </a:r>
            <a:endParaRPr lang="en-US" altLang="en-US" sz="1400" i="1" dirty="0"/>
          </a:p>
        </p:txBody>
      </p:sp>
    </p:spTree>
    <p:extLst>
      <p:ext uri="{BB962C8B-B14F-4D97-AF65-F5344CB8AC3E}">
        <p14:creationId xmlns:p14="http://schemas.microsoft.com/office/powerpoint/2010/main" val="1777385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4203</TotalTime>
  <Words>1744</Words>
  <Application>Microsoft Office PowerPoint</Application>
  <PresentationFormat>On-screen Show (4:3)</PresentationFormat>
  <Paragraphs>117</Paragraphs>
  <Slides>20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Consolas</vt:lpstr>
      <vt:lpstr>News Gothic MT</vt:lpstr>
      <vt:lpstr>Times New Roman</vt:lpstr>
      <vt:lpstr>Wingdings 2</vt:lpstr>
      <vt:lpstr>Breeze</vt:lpstr>
      <vt:lpstr>High Availability </vt:lpstr>
      <vt:lpstr>The Need for Logical Switching Architectures</vt:lpstr>
      <vt:lpstr>What Is StackWise?</vt:lpstr>
      <vt:lpstr>StackWise Details</vt:lpstr>
      <vt:lpstr>StackWise Benefits</vt:lpstr>
      <vt:lpstr>Verifying StackWise</vt:lpstr>
      <vt:lpstr>What Is VSS?</vt:lpstr>
      <vt:lpstr>What Is VSS?</vt:lpstr>
      <vt:lpstr>VSS Benefits</vt:lpstr>
      <vt:lpstr>VSS Benefits</vt:lpstr>
      <vt:lpstr>Verifying VSS</vt:lpstr>
      <vt:lpstr>Verifying VSL</vt:lpstr>
      <vt:lpstr>Redundant Switch Supervisors</vt:lpstr>
      <vt:lpstr>Supervisor Redundancy Modes</vt:lpstr>
      <vt:lpstr>Supervisor Redundancy Modes</vt:lpstr>
      <vt:lpstr>Stateful Switchover</vt:lpstr>
      <vt:lpstr>Nonstop Forwarding</vt:lpstr>
      <vt:lpstr>Chapter 9 Summary</vt:lpstr>
      <vt:lpstr>Chapter 9 Labs</vt:lpstr>
      <vt:lpstr>Acknowledgment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273</cp:revision>
  <dcterms:created xsi:type="dcterms:W3CDTF">2011-10-03T10:20:59Z</dcterms:created>
  <dcterms:modified xsi:type="dcterms:W3CDTF">2019-03-25T14:21:00Z</dcterms:modified>
</cp:coreProperties>
</file>