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theme/theme2.xml" ContentType="application/vnd.openxmlformats-officedocument.theme+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theme/theme3.xml" ContentType="application/vnd.openxmlformats-officedocument.theme+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 id="2147483713" r:id="rId5"/>
    <p:sldMasterId id="2147483741" r:id="rId6"/>
    <p:sldMasterId id="2147483727" r:id="rId7"/>
  </p:sldMasterIdLst>
  <p:notesMasterIdLst>
    <p:notesMasterId r:id="rId63"/>
  </p:notesMasterIdLst>
  <p:sldIdLst>
    <p:sldId id="363" r:id="rId8"/>
    <p:sldId id="257" r:id="rId9"/>
    <p:sldId id="272" r:id="rId10"/>
    <p:sldId id="263" r:id="rId11"/>
    <p:sldId id="264" r:id="rId12"/>
    <p:sldId id="311" r:id="rId13"/>
    <p:sldId id="312" r:id="rId14"/>
    <p:sldId id="364" r:id="rId15"/>
    <p:sldId id="268" r:id="rId16"/>
    <p:sldId id="258" r:id="rId17"/>
    <p:sldId id="261" r:id="rId18"/>
    <p:sldId id="365" r:id="rId19"/>
    <p:sldId id="269" r:id="rId20"/>
    <p:sldId id="313" r:id="rId21"/>
    <p:sldId id="314" r:id="rId22"/>
    <p:sldId id="315" r:id="rId23"/>
    <p:sldId id="316" r:id="rId24"/>
    <p:sldId id="335" r:id="rId25"/>
    <p:sldId id="321" r:id="rId26"/>
    <p:sldId id="322" r:id="rId27"/>
    <p:sldId id="323" r:id="rId28"/>
    <p:sldId id="334" r:id="rId29"/>
    <p:sldId id="344" r:id="rId30"/>
    <p:sldId id="340" r:id="rId31"/>
    <p:sldId id="336" r:id="rId32"/>
    <p:sldId id="337" r:id="rId33"/>
    <p:sldId id="345" r:id="rId34"/>
    <p:sldId id="346" r:id="rId35"/>
    <p:sldId id="347" r:id="rId36"/>
    <p:sldId id="328" r:id="rId37"/>
    <p:sldId id="287" r:id="rId38"/>
    <p:sldId id="288" r:id="rId39"/>
    <p:sldId id="289" r:id="rId40"/>
    <p:sldId id="325" r:id="rId41"/>
    <p:sldId id="326" r:id="rId42"/>
    <p:sldId id="327" r:id="rId43"/>
    <p:sldId id="341" r:id="rId44"/>
    <p:sldId id="260" r:id="rId45"/>
    <p:sldId id="348" r:id="rId46"/>
    <p:sldId id="342" r:id="rId47"/>
    <p:sldId id="310" r:id="rId48"/>
    <p:sldId id="362" r:id="rId49"/>
    <p:sldId id="349" r:id="rId50"/>
    <p:sldId id="350" r:id="rId51"/>
    <p:sldId id="351" r:id="rId52"/>
    <p:sldId id="352" r:id="rId53"/>
    <p:sldId id="331" r:id="rId54"/>
    <p:sldId id="273" r:id="rId55"/>
    <p:sldId id="271" r:id="rId56"/>
    <p:sldId id="353" r:id="rId57"/>
    <p:sldId id="319" r:id="rId58"/>
    <p:sldId id="320" r:id="rId59"/>
    <p:sldId id="354" r:id="rId60"/>
    <p:sldId id="356" r:id="rId61"/>
    <p:sldId id="357" r:id="rId62"/>
  </p:sldIdLst>
  <p:sldSz cx="9144000" cy="6858000" type="screen4x3"/>
  <p:notesSz cx="6810375" cy="9942513"/>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Laura Mellor" initials="LM" lastIdx="1" clrIdx="0">
    <p:extLst>
      <p:ext uri="{19B8F6BF-5375-455C-9EA6-DF929625EA0E}">
        <p15:presenceInfo xmlns:p15="http://schemas.microsoft.com/office/powerpoint/2012/main" userId="71831be4c23a743f"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DB1D52"/>
    <a:srgbClr val="520D5D"/>
    <a:srgbClr val="58595B"/>
    <a:srgbClr val="DBD3E5"/>
    <a:srgbClr val="B8BABC"/>
    <a:srgbClr val="DADBDC"/>
    <a:srgbClr val="97999C"/>
    <a:srgbClr val="A991BC"/>
    <a:srgbClr val="8B6AA2"/>
    <a:srgbClr val="E68286"/>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027" autoAdjust="0"/>
    <p:restoredTop sz="60635" autoAdjust="0"/>
  </p:normalViewPr>
  <p:slideViewPr>
    <p:cSldViewPr snapToGrid="0">
      <p:cViewPr varScale="1">
        <p:scale>
          <a:sx n="69" d="100"/>
          <a:sy n="69" d="100"/>
        </p:scale>
        <p:origin x="2676" y="66"/>
      </p:cViewPr>
      <p:guideLst>
        <p:guide orient="horz" pos="2160"/>
        <p:guide pos="2880"/>
      </p:guideLst>
    </p:cSldViewPr>
  </p:slideViewPr>
  <p:notesTextViewPr>
    <p:cViewPr>
      <p:scale>
        <a:sx n="1" d="1"/>
        <a:sy n="1" d="1"/>
      </p:scale>
      <p:origin x="0" y="0"/>
    </p:cViewPr>
  </p:notesTextViewPr>
  <p:sorterViewPr>
    <p:cViewPr varScale="1">
      <p:scale>
        <a:sx n="1" d="1"/>
        <a:sy n="1" d="1"/>
      </p:scale>
      <p:origin x="0" y="-756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6.xml"/><Relationship Id="rId18" Type="http://schemas.openxmlformats.org/officeDocument/2006/relationships/slide" Target="slides/slide11.xml"/><Relationship Id="rId26" Type="http://schemas.openxmlformats.org/officeDocument/2006/relationships/slide" Target="slides/slide19.xml"/><Relationship Id="rId39" Type="http://schemas.openxmlformats.org/officeDocument/2006/relationships/slide" Target="slides/slide32.xml"/><Relationship Id="rId21" Type="http://schemas.openxmlformats.org/officeDocument/2006/relationships/slide" Target="slides/slide14.xml"/><Relationship Id="rId34" Type="http://schemas.openxmlformats.org/officeDocument/2006/relationships/slide" Target="slides/slide27.xml"/><Relationship Id="rId42" Type="http://schemas.openxmlformats.org/officeDocument/2006/relationships/slide" Target="slides/slide35.xml"/><Relationship Id="rId47" Type="http://schemas.openxmlformats.org/officeDocument/2006/relationships/slide" Target="slides/slide40.xml"/><Relationship Id="rId50" Type="http://schemas.openxmlformats.org/officeDocument/2006/relationships/slide" Target="slides/slide43.xml"/><Relationship Id="rId55" Type="http://schemas.openxmlformats.org/officeDocument/2006/relationships/slide" Target="slides/slide48.xml"/><Relationship Id="rId63" Type="http://schemas.openxmlformats.org/officeDocument/2006/relationships/notesMaster" Target="notesMasters/notesMaster1.xml"/><Relationship Id="rId68" Type="http://schemas.openxmlformats.org/officeDocument/2006/relationships/tableStyles" Target="tableStyles.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 Target="slides/slide9.xml"/><Relationship Id="rId29" Type="http://schemas.openxmlformats.org/officeDocument/2006/relationships/slide" Target="slides/slide22.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4.xml"/><Relationship Id="rId24" Type="http://schemas.openxmlformats.org/officeDocument/2006/relationships/slide" Target="slides/slide17.xml"/><Relationship Id="rId32" Type="http://schemas.openxmlformats.org/officeDocument/2006/relationships/slide" Target="slides/slide25.xml"/><Relationship Id="rId37" Type="http://schemas.openxmlformats.org/officeDocument/2006/relationships/slide" Target="slides/slide30.xml"/><Relationship Id="rId40" Type="http://schemas.openxmlformats.org/officeDocument/2006/relationships/slide" Target="slides/slide33.xml"/><Relationship Id="rId45" Type="http://schemas.openxmlformats.org/officeDocument/2006/relationships/slide" Target="slides/slide38.xml"/><Relationship Id="rId53" Type="http://schemas.openxmlformats.org/officeDocument/2006/relationships/slide" Target="slides/slide46.xml"/><Relationship Id="rId58" Type="http://schemas.openxmlformats.org/officeDocument/2006/relationships/slide" Target="slides/slide51.xml"/><Relationship Id="rId66" Type="http://schemas.openxmlformats.org/officeDocument/2006/relationships/viewProps" Target="viewProps.xml"/><Relationship Id="rId5" Type="http://schemas.openxmlformats.org/officeDocument/2006/relationships/slideMaster" Target="slideMasters/slideMaster2.xml"/><Relationship Id="rId15" Type="http://schemas.openxmlformats.org/officeDocument/2006/relationships/slide" Target="slides/slide8.xml"/><Relationship Id="rId23" Type="http://schemas.openxmlformats.org/officeDocument/2006/relationships/slide" Target="slides/slide16.xml"/><Relationship Id="rId28" Type="http://schemas.openxmlformats.org/officeDocument/2006/relationships/slide" Target="slides/slide21.xml"/><Relationship Id="rId36" Type="http://schemas.openxmlformats.org/officeDocument/2006/relationships/slide" Target="slides/slide29.xml"/><Relationship Id="rId49" Type="http://schemas.openxmlformats.org/officeDocument/2006/relationships/slide" Target="slides/slide42.xml"/><Relationship Id="rId57" Type="http://schemas.openxmlformats.org/officeDocument/2006/relationships/slide" Target="slides/slide50.xml"/><Relationship Id="rId61" Type="http://schemas.openxmlformats.org/officeDocument/2006/relationships/slide" Target="slides/slide54.xml"/><Relationship Id="rId10" Type="http://schemas.openxmlformats.org/officeDocument/2006/relationships/slide" Target="slides/slide3.xml"/><Relationship Id="rId19" Type="http://schemas.openxmlformats.org/officeDocument/2006/relationships/slide" Target="slides/slide12.xml"/><Relationship Id="rId31" Type="http://schemas.openxmlformats.org/officeDocument/2006/relationships/slide" Target="slides/slide24.xml"/><Relationship Id="rId44" Type="http://schemas.openxmlformats.org/officeDocument/2006/relationships/slide" Target="slides/slide37.xml"/><Relationship Id="rId52" Type="http://schemas.openxmlformats.org/officeDocument/2006/relationships/slide" Target="slides/slide45.xml"/><Relationship Id="rId60" Type="http://schemas.openxmlformats.org/officeDocument/2006/relationships/slide" Target="slides/slide53.xml"/><Relationship Id="rId65"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2.xml"/><Relationship Id="rId14" Type="http://schemas.openxmlformats.org/officeDocument/2006/relationships/slide" Target="slides/slide7.xml"/><Relationship Id="rId22" Type="http://schemas.openxmlformats.org/officeDocument/2006/relationships/slide" Target="slides/slide15.xml"/><Relationship Id="rId27" Type="http://schemas.openxmlformats.org/officeDocument/2006/relationships/slide" Target="slides/slide20.xml"/><Relationship Id="rId30" Type="http://schemas.openxmlformats.org/officeDocument/2006/relationships/slide" Target="slides/slide23.xml"/><Relationship Id="rId35" Type="http://schemas.openxmlformats.org/officeDocument/2006/relationships/slide" Target="slides/slide28.xml"/><Relationship Id="rId43" Type="http://schemas.openxmlformats.org/officeDocument/2006/relationships/slide" Target="slides/slide36.xml"/><Relationship Id="rId48" Type="http://schemas.openxmlformats.org/officeDocument/2006/relationships/slide" Target="slides/slide41.xml"/><Relationship Id="rId56" Type="http://schemas.openxmlformats.org/officeDocument/2006/relationships/slide" Target="slides/slide49.xml"/><Relationship Id="rId64" Type="http://schemas.openxmlformats.org/officeDocument/2006/relationships/commentAuthors" Target="commentAuthors.xml"/><Relationship Id="rId8" Type="http://schemas.openxmlformats.org/officeDocument/2006/relationships/slide" Target="slides/slide1.xml"/><Relationship Id="rId51" Type="http://schemas.openxmlformats.org/officeDocument/2006/relationships/slide" Target="slides/slide44.xml"/><Relationship Id="rId3" Type="http://schemas.openxmlformats.org/officeDocument/2006/relationships/customXml" Target="../customXml/item3.xml"/><Relationship Id="rId12" Type="http://schemas.openxmlformats.org/officeDocument/2006/relationships/slide" Target="slides/slide5.xml"/><Relationship Id="rId17" Type="http://schemas.openxmlformats.org/officeDocument/2006/relationships/slide" Target="slides/slide10.xml"/><Relationship Id="rId25" Type="http://schemas.openxmlformats.org/officeDocument/2006/relationships/slide" Target="slides/slide18.xml"/><Relationship Id="rId33" Type="http://schemas.openxmlformats.org/officeDocument/2006/relationships/slide" Target="slides/slide26.xml"/><Relationship Id="rId38" Type="http://schemas.openxmlformats.org/officeDocument/2006/relationships/slide" Target="slides/slide31.xml"/><Relationship Id="rId46" Type="http://schemas.openxmlformats.org/officeDocument/2006/relationships/slide" Target="slides/slide39.xml"/><Relationship Id="rId59" Type="http://schemas.openxmlformats.org/officeDocument/2006/relationships/slide" Target="slides/slide52.xml"/><Relationship Id="rId67" Type="http://schemas.openxmlformats.org/officeDocument/2006/relationships/theme" Target="theme/theme1.xml"/><Relationship Id="rId20" Type="http://schemas.openxmlformats.org/officeDocument/2006/relationships/slide" Target="slides/slide13.xml"/><Relationship Id="rId41" Type="http://schemas.openxmlformats.org/officeDocument/2006/relationships/slide" Target="slides/slide34.xml"/><Relationship Id="rId54" Type="http://schemas.openxmlformats.org/officeDocument/2006/relationships/slide" Target="slides/slide47.xml"/><Relationship Id="rId62" Type="http://schemas.openxmlformats.org/officeDocument/2006/relationships/slide" Target="slides/slide55.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51163" cy="498475"/>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7625" y="0"/>
            <a:ext cx="2951163" cy="498475"/>
          </a:xfrm>
          <a:prstGeom prst="rect">
            <a:avLst/>
          </a:prstGeom>
        </p:spPr>
        <p:txBody>
          <a:bodyPr vert="horz" lIns="91440" tIns="45720" rIns="91440" bIns="45720" rtlCol="0"/>
          <a:lstStyle>
            <a:lvl1pPr algn="r">
              <a:defRPr sz="1200"/>
            </a:lvl1pPr>
          </a:lstStyle>
          <a:p>
            <a:fld id="{FE37F355-09C7-4EA5-ACB3-A81CA4FE86C7}" type="datetimeFigureOut">
              <a:rPr lang="en-GB" smtClean="0"/>
              <a:t>18/11/2019</a:t>
            </a:fld>
            <a:endParaRPr lang="en-GB"/>
          </a:p>
        </p:txBody>
      </p:sp>
      <p:sp>
        <p:nvSpPr>
          <p:cNvPr id="4" name="Slide Image Placeholder 3"/>
          <p:cNvSpPr>
            <a:spLocks noGrp="1" noRot="1" noChangeAspect="1"/>
          </p:cNvSpPr>
          <p:nvPr>
            <p:ph type="sldImg" idx="2"/>
          </p:nvPr>
        </p:nvSpPr>
        <p:spPr>
          <a:xfrm>
            <a:off x="1168400" y="1243013"/>
            <a:ext cx="4473575" cy="33559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1038" y="4784725"/>
            <a:ext cx="5448300" cy="3914775"/>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44038"/>
            <a:ext cx="2951163" cy="498475"/>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7625" y="9444038"/>
            <a:ext cx="2951163" cy="498475"/>
          </a:xfrm>
          <a:prstGeom prst="rect">
            <a:avLst/>
          </a:prstGeom>
        </p:spPr>
        <p:txBody>
          <a:bodyPr vert="horz" lIns="91440" tIns="45720" rIns="91440" bIns="45720" rtlCol="0" anchor="b"/>
          <a:lstStyle>
            <a:lvl1pPr algn="r">
              <a:defRPr sz="1200"/>
            </a:lvl1pPr>
          </a:lstStyle>
          <a:p>
            <a:fld id="{7236F6D8-446F-4F0D-BDE8-00FE928D2402}" type="slidenum">
              <a:rPr lang="en-GB" smtClean="0"/>
              <a:t>‹#›</a:t>
            </a:fld>
            <a:endParaRPr lang="en-GB"/>
          </a:p>
        </p:txBody>
      </p:sp>
    </p:spTree>
    <p:extLst>
      <p:ext uri="{BB962C8B-B14F-4D97-AF65-F5344CB8AC3E}">
        <p14:creationId xmlns:p14="http://schemas.microsoft.com/office/powerpoint/2010/main" val="427281214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s://www.mindtools.com/pages/article/newTED_07.htm" TargetMode="External"/><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3" Type="http://schemas.openxmlformats.org/officeDocument/2006/relationships/hyperlink" Target="http://www.cipd.co.uk/cipd-hr-profession/about-us/code-professional-conduct.aspx" TargetMode="External"/><Relationship Id="rId2" Type="http://schemas.openxmlformats.org/officeDocument/2006/relationships/slide" Target="../slides/slide41.xml"/><Relationship Id="rId1" Type="http://schemas.openxmlformats.org/officeDocument/2006/relationships/notesMaster" Target="../notesMasters/notesMaster1.xml"/><Relationship Id="rId4" Type="http://schemas.openxmlformats.org/officeDocument/2006/relationships/hyperlink" Target="http://devmts.org.uk/profnal.pdf" TargetMode="Externa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Infrastructure factors – hygiene factors that have to be present if employees are to perform at all, but don’t in themselves generate high levels of commitment and enthusiasm. Their absence can demotivate. Examples – being paid what they are owed, and on time. Cutbacks can cause dips in morale, turnover, absence, low trust environments. </a:t>
            </a:r>
          </a:p>
          <a:p>
            <a:r>
              <a:rPr lang="en-GB" dirty="0"/>
              <a:t>Differentiators – these turn average performers into good/excellent performers. Examples – interesting/stimulating work, ability to exercise discretion about how work is carried out, career development, positive feedback about progress, feeling valued. </a:t>
            </a:r>
          </a:p>
          <a:p>
            <a:r>
              <a:rPr lang="en-GB" dirty="0"/>
              <a:t>Organisations that differentiate themselves and do more than just manage their workforce legalistically, systematically and efficiently are more successful. </a:t>
            </a:r>
          </a:p>
        </p:txBody>
      </p:sp>
      <p:sp>
        <p:nvSpPr>
          <p:cNvPr id="4" name="Slide Number Placeholder 3"/>
          <p:cNvSpPr>
            <a:spLocks noGrp="1"/>
          </p:cNvSpPr>
          <p:nvPr>
            <p:ph type="sldNum" sz="quarter" idx="5"/>
          </p:nvPr>
        </p:nvSpPr>
        <p:spPr/>
        <p:txBody>
          <a:bodyPr/>
          <a:lstStyle/>
          <a:p>
            <a:fld id="{7236F6D8-446F-4F0D-BDE8-00FE928D2402}" type="slidenum">
              <a:rPr lang="en-GB" smtClean="0"/>
              <a:t>6</a:t>
            </a:fld>
            <a:endParaRPr lang="en-GB"/>
          </a:p>
        </p:txBody>
      </p:sp>
    </p:spTree>
    <p:extLst>
      <p:ext uri="{BB962C8B-B14F-4D97-AF65-F5344CB8AC3E}">
        <p14:creationId xmlns:p14="http://schemas.microsoft.com/office/powerpoint/2010/main" val="239571075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All 4 necessary, but add more value through 3 and 4. </a:t>
            </a:r>
          </a:p>
        </p:txBody>
      </p:sp>
      <p:sp>
        <p:nvSpPr>
          <p:cNvPr id="4" name="Slide Number Placeholder 3"/>
          <p:cNvSpPr>
            <a:spLocks noGrp="1"/>
          </p:cNvSpPr>
          <p:nvPr>
            <p:ph type="sldNum" sz="quarter" idx="5"/>
          </p:nvPr>
        </p:nvSpPr>
        <p:spPr/>
        <p:txBody>
          <a:bodyPr/>
          <a:lstStyle/>
          <a:p>
            <a:fld id="{7236F6D8-446F-4F0D-BDE8-00FE928D2402}" type="slidenum">
              <a:rPr lang="en-GB" smtClean="0"/>
              <a:t>7</a:t>
            </a:fld>
            <a:endParaRPr lang="en-GB"/>
          </a:p>
        </p:txBody>
      </p:sp>
    </p:spTree>
    <p:extLst>
      <p:ext uri="{BB962C8B-B14F-4D97-AF65-F5344CB8AC3E}">
        <p14:creationId xmlns:p14="http://schemas.microsoft.com/office/powerpoint/2010/main" val="222750136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45720" indent="0">
              <a:buNone/>
            </a:pPr>
            <a:r>
              <a:rPr lang="en-GB" sz="1200" u="sng" dirty="0"/>
              <a:t>Further reading</a:t>
            </a:r>
            <a:r>
              <a:rPr lang="en-GB" sz="1200" dirty="0"/>
              <a:t>:</a:t>
            </a:r>
          </a:p>
          <a:p>
            <a:pPr marL="45720" indent="0">
              <a:buNone/>
            </a:pPr>
            <a:r>
              <a:rPr lang="en-GB" sz="1200" dirty="0"/>
              <a:t>Taylor, S. (2018). </a:t>
            </a:r>
            <a:r>
              <a:rPr lang="en-GB" sz="1200" i="1" dirty="0"/>
              <a:t>Resourcing and Talent Planning</a:t>
            </a:r>
            <a:r>
              <a:rPr lang="en-GB" sz="1200" dirty="0"/>
              <a:t>. London: CIPD</a:t>
            </a:r>
          </a:p>
          <a:p>
            <a:pPr marL="45720" indent="0">
              <a:buNone/>
            </a:pPr>
            <a:r>
              <a:rPr lang="en-GB" sz="1200" dirty="0"/>
              <a:t>Marchington, M., Wilkinson, A., Donnelly, R., </a:t>
            </a:r>
            <a:r>
              <a:rPr lang="en-GB" sz="1200" dirty="0" err="1"/>
              <a:t>Kynighou</a:t>
            </a:r>
            <a:r>
              <a:rPr lang="en-GB" sz="1200" dirty="0"/>
              <a:t>, A. (2016). </a:t>
            </a:r>
            <a:r>
              <a:rPr lang="en-GB" sz="1200" i="1" dirty="0"/>
              <a:t>Human Resource Management at Work</a:t>
            </a:r>
            <a:r>
              <a:rPr lang="en-GB" sz="1200" dirty="0"/>
              <a:t>. London: CIPD. </a:t>
            </a:r>
          </a:p>
          <a:p>
            <a:endParaRPr lang="en-GB" dirty="0"/>
          </a:p>
        </p:txBody>
      </p:sp>
      <p:sp>
        <p:nvSpPr>
          <p:cNvPr id="4" name="Slide Number Placeholder 3"/>
          <p:cNvSpPr>
            <a:spLocks noGrp="1"/>
          </p:cNvSpPr>
          <p:nvPr>
            <p:ph type="sldNum" sz="quarter" idx="5"/>
          </p:nvPr>
        </p:nvSpPr>
        <p:spPr/>
        <p:txBody>
          <a:bodyPr/>
          <a:lstStyle/>
          <a:p>
            <a:fld id="{7236F6D8-446F-4F0D-BDE8-00FE928D2402}" type="slidenum">
              <a:rPr lang="en-GB" smtClean="0"/>
              <a:t>13</a:t>
            </a:fld>
            <a:endParaRPr lang="en-GB"/>
          </a:p>
        </p:txBody>
      </p:sp>
    </p:spTree>
    <p:extLst>
      <p:ext uri="{BB962C8B-B14F-4D97-AF65-F5344CB8AC3E}">
        <p14:creationId xmlns:p14="http://schemas.microsoft.com/office/powerpoint/2010/main" val="70865851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AutoNum type="arabicPeriod"/>
            </a:pPr>
            <a:r>
              <a:rPr lang="en-GB" dirty="0"/>
              <a:t>Members shall:</a:t>
            </a:r>
          </a:p>
          <a:p>
            <a:r>
              <a:rPr lang="en-GB" dirty="0"/>
              <a:t>Maintain professional knowledge and competence</a:t>
            </a:r>
          </a:p>
          <a:p>
            <a:r>
              <a:rPr lang="en-GB" dirty="0"/>
              <a:t>Ensure that they provide a professional, up-to-date and insightful service</a:t>
            </a:r>
          </a:p>
          <a:p>
            <a:r>
              <a:rPr lang="en-GB" dirty="0"/>
              <a:t>Accept responsibility for their own professional actions and decisions</a:t>
            </a:r>
          </a:p>
          <a:p>
            <a:endParaRPr lang="en-GB" dirty="0"/>
          </a:p>
          <a:p>
            <a:pPr marL="0" indent="0">
              <a:buNone/>
            </a:pPr>
            <a:r>
              <a:rPr lang="en-GB" dirty="0"/>
              <a:t>2. Members shall:</a:t>
            </a:r>
          </a:p>
          <a:p>
            <a:r>
              <a:rPr lang="en-GB" dirty="0"/>
              <a:t>Establish, maintain and develop business relationships based on confidence, trust and respect</a:t>
            </a:r>
          </a:p>
          <a:p>
            <a:r>
              <a:rPr lang="en-GB" dirty="0"/>
              <a:t>Exhibit and defend professional and personal integrity and honesty at all times</a:t>
            </a:r>
          </a:p>
          <a:p>
            <a:r>
              <a:rPr lang="en-GB" dirty="0"/>
              <a:t>Demonstrate sensitivity for the customers, practices, culture and personal beliefs of others</a:t>
            </a:r>
          </a:p>
          <a:p>
            <a:r>
              <a:rPr lang="en-GB" dirty="0"/>
              <a:t>Advance employment and business practices that promote equality of opportunity, diversity and inclusion and support human rights and dignity</a:t>
            </a:r>
          </a:p>
          <a:p>
            <a:r>
              <a:rPr lang="en-GB" dirty="0"/>
              <a:t>Safeguard all confidential, commercially sensitive and personal data acquired as a result of business relationships and not use it for personal advantage or the benefit or detriment of third parties</a:t>
            </a:r>
          </a:p>
          <a:p>
            <a:endParaRPr lang="en-GB" dirty="0"/>
          </a:p>
          <a:p>
            <a:endParaRPr lang="en-GB" dirty="0"/>
          </a:p>
          <a:p>
            <a:pPr marL="0" indent="0">
              <a:buNone/>
            </a:pPr>
            <a:r>
              <a:rPr lang="en-GB" dirty="0"/>
              <a:t>3. Members shall:</a:t>
            </a:r>
          </a:p>
          <a:p>
            <a:r>
              <a:rPr lang="en-GB" dirty="0"/>
              <a:t>Always act in a way which supports and upholds the reputation of the profession</a:t>
            </a:r>
          </a:p>
          <a:p>
            <a:r>
              <a:rPr lang="en-GB" dirty="0"/>
              <a:t>Comply with prevailing laws and not encourage, assist or collude with others who may be engaged in unlawful conduct</a:t>
            </a:r>
          </a:p>
          <a:p>
            <a:r>
              <a:rPr lang="en-GB" dirty="0"/>
              <a:t>Exhibit personal leadership as a role model for maintaining the highest standards of ethical conduct</a:t>
            </a:r>
          </a:p>
          <a:p>
            <a:endParaRPr lang="en-GB" dirty="0"/>
          </a:p>
          <a:p>
            <a:pPr marL="0" indent="0">
              <a:buNone/>
            </a:pPr>
            <a:r>
              <a:rPr lang="en-GB" dirty="0"/>
              <a:t>4. Members shall:</a:t>
            </a:r>
          </a:p>
          <a:p>
            <a:r>
              <a:rPr lang="en-GB" dirty="0"/>
              <a:t>Demonstrate and promote fair and reasonable standards in the treatment of people who are operating within their sphere of influence</a:t>
            </a:r>
          </a:p>
          <a:p>
            <a:r>
              <a:rPr lang="en-GB" dirty="0"/>
              <a:t>Challenge others if they suspect unlawful or unethical conduct or behaviour</a:t>
            </a:r>
          </a:p>
          <a:p>
            <a:r>
              <a:rPr lang="en-GB" dirty="0"/>
              <a:t>Promote appropriate people management and development practices to influence and enable the achievement of business objectives</a:t>
            </a:r>
          </a:p>
          <a:p>
            <a:endParaRPr lang="en-GB" dirty="0"/>
          </a:p>
          <a:p>
            <a:endParaRPr lang="en-GB" dirty="0"/>
          </a:p>
          <a:p>
            <a:endParaRPr lang="en-GB" dirty="0"/>
          </a:p>
          <a:p>
            <a:pPr marL="0" indent="0">
              <a:buNone/>
            </a:pPr>
            <a:endParaRPr lang="en-GB" dirty="0"/>
          </a:p>
          <a:p>
            <a:pPr marL="228600" indent="-228600">
              <a:buAutoNum type="arabicPeriod"/>
            </a:pPr>
            <a:endParaRPr lang="en-GB" dirty="0"/>
          </a:p>
        </p:txBody>
      </p:sp>
      <p:sp>
        <p:nvSpPr>
          <p:cNvPr id="4" name="Slide Number Placeholder 3"/>
          <p:cNvSpPr>
            <a:spLocks noGrp="1"/>
          </p:cNvSpPr>
          <p:nvPr>
            <p:ph type="sldNum" sz="quarter" idx="5"/>
          </p:nvPr>
        </p:nvSpPr>
        <p:spPr/>
        <p:txBody>
          <a:bodyPr/>
          <a:lstStyle/>
          <a:p>
            <a:fld id="{7236F6D8-446F-4F0D-BDE8-00FE928D2402}" type="slidenum">
              <a:rPr lang="en-GB" smtClean="0"/>
              <a:t>17</a:t>
            </a:fld>
            <a:endParaRPr lang="en-GB"/>
          </a:p>
        </p:txBody>
      </p:sp>
    </p:spTree>
    <p:extLst>
      <p:ext uri="{BB962C8B-B14F-4D97-AF65-F5344CB8AC3E}">
        <p14:creationId xmlns:p14="http://schemas.microsoft.com/office/powerpoint/2010/main" val="198544702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skills do you need to manage projects well?</a:t>
            </a:r>
          </a:p>
          <a:p>
            <a:endParaRPr lang="en-GB" dirty="0"/>
          </a:p>
          <a:p>
            <a:r>
              <a:rPr lang="en-GB" dirty="0"/>
              <a:t>Planning and organising</a:t>
            </a:r>
          </a:p>
          <a:p>
            <a:r>
              <a:rPr lang="en-GB" dirty="0"/>
              <a:t>Time management</a:t>
            </a:r>
          </a:p>
          <a:p>
            <a:r>
              <a:rPr lang="en-GB" dirty="0"/>
              <a:t>Relationship management</a:t>
            </a:r>
          </a:p>
          <a:p>
            <a:r>
              <a:rPr lang="en-GB" dirty="0"/>
              <a:t>Budget management – finance skills</a:t>
            </a:r>
          </a:p>
          <a:p>
            <a:r>
              <a:rPr lang="en-GB" dirty="0"/>
              <a:t>Communication</a:t>
            </a:r>
          </a:p>
          <a:p>
            <a:r>
              <a:rPr lang="en-GB" dirty="0"/>
              <a:t>Problem-solving</a:t>
            </a:r>
          </a:p>
          <a:p>
            <a:endParaRPr lang="en-GB" dirty="0"/>
          </a:p>
        </p:txBody>
      </p:sp>
      <p:sp>
        <p:nvSpPr>
          <p:cNvPr id="4" name="Slide Number Placeholder 3"/>
          <p:cNvSpPr>
            <a:spLocks noGrp="1"/>
          </p:cNvSpPr>
          <p:nvPr>
            <p:ph type="sldNum" sz="quarter" idx="5"/>
          </p:nvPr>
        </p:nvSpPr>
        <p:spPr/>
        <p:txBody>
          <a:bodyPr/>
          <a:lstStyle/>
          <a:p>
            <a:fld id="{7236F6D8-446F-4F0D-BDE8-00FE928D2402}" type="slidenum">
              <a:rPr lang="en-GB" smtClean="0"/>
              <a:t>22</a:t>
            </a:fld>
            <a:endParaRPr lang="en-GB"/>
          </a:p>
        </p:txBody>
      </p:sp>
    </p:spTree>
    <p:extLst>
      <p:ext uri="{BB962C8B-B14F-4D97-AF65-F5344CB8AC3E}">
        <p14:creationId xmlns:p14="http://schemas.microsoft.com/office/powerpoint/2010/main" val="304135340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You should be using a Gantt chart for your research project.</a:t>
            </a:r>
          </a:p>
        </p:txBody>
      </p:sp>
      <p:sp>
        <p:nvSpPr>
          <p:cNvPr id="4" name="Slide Number Placeholder 3"/>
          <p:cNvSpPr>
            <a:spLocks noGrp="1"/>
          </p:cNvSpPr>
          <p:nvPr>
            <p:ph type="sldNum" sz="quarter" idx="5"/>
          </p:nvPr>
        </p:nvSpPr>
        <p:spPr/>
        <p:txBody>
          <a:bodyPr/>
          <a:lstStyle/>
          <a:p>
            <a:fld id="{7236F6D8-446F-4F0D-BDE8-00FE928D2402}" type="slidenum">
              <a:rPr lang="en-GB" smtClean="0"/>
              <a:t>23</a:t>
            </a:fld>
            <a:endParaRPr lang="en-GB"/>
          </a:p>
        </p:txBody>
      </p:sp>
    </p:spTree>
    <p:extLst>
      <p:ext uri="{BB962C8B-B14F-4D97-AF65-F5344CB8AC3E}">
        <p14:creationId xmlns:p14="http://schemas.microsoft.com/office/powerpoint/2010/main" val="16486859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GB" dirty="0">
                <a:hlinkClick r:id="rId3"/>
              </a:rPr>
              <a:t>https://www.mindtools.com/pages/article/newTED_07.htm</a:t>
            </a:r>
            <a:endParaRPr lang="en-GB" dirty="0"/>
          </a:p>
          <a:p>
            <a:pPr marL="0" indent="0">
              <a:buNone/>
            </a:pPr>
            <a:endParaRPr lang="en-GB" dirty="0"/>
          </a:p>
          <a:p>
            <a:r>
              <a:rPr lang="en-GB" dirty="0"/>
              <a:t>Fish bone – is a team brain-storming technique, focussing on causes. Also called Cause and effect, Ishikawa. </a:t>
            </a:r>
          </a:p>
          <a:p>
            <a:endParaRPr lang="en-GB" dirty="0"/>
          </a:p>
          <a:p>
            <a:endParaRPr lang="en-GB" dirty="0"/>
          </a:p>
        </p:txBody>
      </p:sp>
      <p:sp>
        <p:nvSpPr>
          <p:cNvPr id="4" name="Slide Number Placeholder 3"/>
          <p:cNvSpPr>
            <a:spLocks noGrp="1"/>
          </p:cNvSpPr>
          <p:nvPr>
            <p:ph type="sldNum" sz="quarter" idx="5"/>
          </p:nvPr>
        </p:nvSpPr>
        <p:spPr/>
        <p:txBody>
          <a:bodyPr/>
          <a:lstStyle/>
          <a:p>
            <a:fld id="{7236F6D8-446F-4F0D-BDE8-00FE928D2402}" type="slidenum">
              <a:rPr lang="en-GB" smtClean="0"/>
              <a:t>26</a:t>
            </a:fld>
            <a:endParaRPr lang="en-GB"/>
          </a:p>
        </p:txBody>
      </p:sp>
    </p:spTree>
    <p:extLst>
      <p:ext uri="{BB962C8B-B14F-4D97-AF65-F5344CB8AC3E}">
        <p14:creationId xmlns:p14="http://schemas.microsoft.com/office/powerpoint/2010/main" val="181272361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Start beyond the bottom right hand corner, go diagonally to top left, go straight right (beyond the furthest right dot), back diagonally to beyond the bottom left and up straight. </a:t>
            </a:r>
          </a:p>
          <a:p>
            <a:endParaRPr lang="en-GB" dirty="0"/>
          </a:p>
          <a:p>
            <a:r>
              <a:rPr lang="en-GB" dirty="0"/>
              <a:t>Don’t constrain yourself by using an invisible box to work in!</a:t>
            </a:r>
          </a:p>
          <a:p>
            <a:r>
              <a:rPr lang="en-GB" dirty="0"/>
              <a:t>Don’t make assumptions. Hoover nearly went under because they assumed the general public would not go through the complicated procedures to claim a free flight, which was used as a promotional </a:t>
            </a:r>
            <a:r>
              <a:rPr lang="en-GB" dirty="0" err="1"/>
              <a:t>gimic</a:t>
            </a:r>
            <a:r>
              <a:rPr lang="en-GB" dirty="0"/>
              <a:t> for their product. </a:t>
            </a:r>
          </a:p>
        </p:txBody>
      </p:sp>
      <p:sp>
        <p:nvSpPr>
          <p:cNvPr id="4" name="Slide Number Placeholder 3"/>
          <p:cNvSpPr>
            <a:spLocks noGrp="1"/>
          </p:cNvSpPr>
          <p:nvPr>
            <p:ph type="sldNum" sz="quarter" idx="5"/>
          </p:nvPr>
        </p:nvSpPr>
        <p:spPr/>
        <p:txBody>
          <a:bodyPr/>
          <a:lstStyle/>
          <a:p>
            <a:fld id="{7236F6D8-446F-4F0D-BDE8-00FE928D2402}" type="slidenum">
              <a:rPr lang="en-GB" smtClean="0"/>
              <a:t>27</a:t>
            </a:fld>
            <a:endParaRPr lang="en-GB"/>
          </a:p>
        </p:txBody>
      </p:sp>
    </p:spTree>
    <p:extLst>
      <p:ext uri="{BB962C8B-B14F-4D97-AF65-F5344CB8AC3E}">
        <p14:creationId xmlns:p14="http://schemas.microsoft.com/office/powerpoint/2010/main" val="424321339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White hat – information, looking at available data</a:t>
            </a:r>
          </a:p>
          <a:p>
            <a:r>
              <a:rPr lang="en-GB" dirty="0"/>
              <a:t>Red – how could others act emotionally?</a:t>
            </a:r>
          </a:p>
          <a:p>
            <a:r>
              <a:rPr lang="en-GB" dirty="0"/>
              <a:t>Black – critical thinking – look at negative outcomes</a:t>
            </a:r>
          </a:p>
          <a:p>
            <a:r>
              <a:rPr lang="en-GB" dirty="0"/>
              <a:t>Yellow – look at benefits of decisions</a:t>
            </a:r>
          </a:p>
          <a:p>
            <a:r>
              <a:rPr lang="en-GB" dirty="0"/>
              <a:t>Green – creativity</a:t>
            </a:r>
          </a:p>
          <a:p>
            <a:r>
              <a:rPr lang="en-GB" dirty="0"/>
              <a:t>Blue – process control. The organising hat. </a:t>
            </a:r>
          </a:p>
        </p:txBody>
      </p:sp>
      <p:sp>
        <p:nvSpPr>
          <p:cNvPr id="4" name="Slide Number Placeholder 3"/>
          <p:cNvSpPr>
            <a:spLocks noGrp="1"/>
          </p:cNvSpPr>
          <p:nvPr>
            <p:ph type="sldNum" sz="quarter" idx="5"/>
          </p:nvPr>
        </p:nvSpPr>
        <p:spPr/>
        <p:txBody>
          <a:bodyPr/>
          <a:lstStyle/>
          <a:p>
            <a:fld id="{7236F6D8-446F-4F0D-BDE8-00FE928D2402}" type="slidenum">
              <a:rPr lang="en-GB" smtClean="0"/>
              <a:t>28</a:t>
            </a:fld>
            <a:endParaRPr lang="en-GB"/>
          </a:p>
        </p:txBody>
      </p:sp>
    </p:spTree>
    <p:extLst>
      <p:ext uri="{BB962C8B-B14F-4D97-AF65-F5344CB8AC3E}">
        <p14:creationId xmlns:p14="http://schemas.microsoft.com/office/powerpoint/2010/main" val="257568879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Slide Image Placeholder 1">
            <a:extLst>
              <a:ext uri="{FF2B5EF4-FFF2-40B4-BE49-F238E27FC236}">
                <a16:creationId xmlns:a16="http://schemas.microsoft.com/office/drawing/2014/main" id="{BCC12FDB-E868-4DB7-A088-0317B5713AB5}"/>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8675" name="Notes Placeholder 2">
            <a:extLst>
              <a:ext uri="{FF2B5EF4-FFF2-40B4-BE49-F238E27FC236}">
                <a16:creationId xmlns:a16="http://schemas.microsoft.com/office/drawing/2014/main" id="{5B37ED69-CAF9-4593-8B30-198D1D367222}"/>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r>
              <a:rPr lang="en-GB" altLang="en-US"/>
              <a:t>Positive peace in schools can be achieved through the wise and integrated use of peace-keeping (rules/procedures), peace-making (conflict resolution techniques) and peace-building (inner and outer peace). </a:t>
            </a:r>
          </a:p>
        </p:txBody>
      </p:sp>
      <p:sp>
        <p:nvSpPr>
          <p:cNvPr id="28676" name="Slide Number Placeholder 3">
            <a:extLst>
              <a:ext uri="{FF2B5EF4-FFF2-40B4-BE49-F238E27FC236}">
                <a16:creationId xmlns:a16="http://schemas.microsoft.com/office/drawing/2014/main" id="{F370DC9B-0232-4791-816D-911A6189C219}"/>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5642ED5D-3734-4858-9389-FB449A0DF2F6}" type="slidenum">
              <a:rPr lang="en-GB" altLang="en-US"/>
              <a:pPr/>
              <a:t>33</a:t>
            </a:fld>
            <a:endParaRPr lang="en-GB" alt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Advice – </a:t>
            </a:r>
            <a:r>
              <a:rPr lang="en-GB" dirty="0" err="1"/>
              <a:t>eg</a:t>
            </a:r>
            <a:r>
              <a:rPr lang="en-GB" dirty="0"/>
              <a:t> employee rep groups</a:t>
            </a:r>
          </a:p>
          <a:p>
            <a:r>
              <a:rPr lang="en-GB" dirty="0"/>
              <a:t>Action – sports, surgery teams</a:t>
            </a:r>
          </a:p>
          <a:p>
            <a:r>
              <a:rPr lang="en-GB" dirty="0"/>
              <a:t>Project – engineering</a:t>
            </a:r>
          </a:p>
          <a:p>
            <a:r>
              <a:rPr lang="en-GB" dirty="0"/>
              <a:t>Production – hospital reception, assembly line teams. </a:t>
            </a:r>
          </a:p>
        </p:txBody>
      </p:sp>
      <p:sp>
        <p:nvSpPr>
          <p:cNvPr id="4" name="Slide Number Placeholder 3"/>
          <p:cNvSpPr>
            <a:spLocks noGrp="1"/>
          </p:cNvSpPr>
          <p:nvPr>
            <p:ph type="sldNum" sz="quarter" idx="5"/>
          </p:nvPr>
        </p:nvSpPr>
        <p:spPr/>
        <p:txBody>
          <a:bodyPr/>
          <a:lstStyle/>
          <a:p>
            <a:fld id="{7236F6D8-446F-4F0D-BDE8-00FE928D2402}" type="slidenum">
              <a:rPr lang="en-GB" smtClean="0"/>
              <a:t>36</a:t>
            </a:fld>
            <a:endParaRPr lang="en-GB"/>
          </a:p>
        </p:txBody>
      </p:sp>
    </p:spTree>
    <p:extLst>
      <p:ext uri="{BB962C8B-B14F-4D97-AF65-F5344CB8AC3E}">
        <p14:creationId xmlns:p14="http://schemas.microsoft.com/office/powerpoint/2010/main" val="288791249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Has anyone seen this model before?  Do they understand the terminology?</a:t>
            </a:r>
          </a:p>
          <a:p>
            <a:endParaRPr lang="en-GB" dirty="0"/>
          </a:p>
          <a:p>
            <a:r>
              <a:rPr lang="en-GB" dirty="0"/>
              <a:t>Also final stage added later – adjourning/mourning. </a:t>
            </a:r>
          </a:p>
        </p:txBody>
      </p:sp>
      <p:sp>
        <p:nvSpPr>
          <p:cNvPr id="4" name="Slide Number Placeholder 3"/>
          <p:cNvSpPr>
            <a:spLocks noGrp="1"/>
          </p:cNvSpPr>
          <p:nvPr>
            <p:ph type="sldNum" sz="quarter" idx="10"/>
          </p:nvPr>
        </p:nvSpPr>
        <p:spPr/>
        <p:txBody>
          <a:bodyPr/>
          <a:lstStyle/>
          <a:p>
            <a:fld id="{90EEACC9-36CA-4170-B814-D2326227168E}" type="slidenum">
              <a:rPr lang="en-GB" smtClean="0"/>
              <a:t>38</a:t>
            </a:fld>
            <a:endParaRPr lang="en-GB"/>
          </a:p>
        </p:txBody>
      </p:sp>
    </p:spTree>
    <p:extLst>
      <p:ext uri="{BB962C8B-B14F-4D97-AF65-F5344CB8AC3E}">
        <p14:creationId xmlns:p14="http://schemas.microsoft.com/office/powerpoint/2010/main" val="230775811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Research showed that the most successful teams were made up of a diverse mix of behaviours.</a:t>
            </a:r>
          </a:p>
          <a:p>
            <a:r>
              <a:rPr lang="en-GB" dirty="0"/>
              <a:t>Dr Meredith Belbin and his team discovered that there are nine clusters of behaviour - these were called 'Team Roles' (see descriptions below).</a:t>
            </a:r>
          </a:p>
          <a:p>
            <a:r>
              <a:rPr lang="en-GB" dirty="0"/>
              <a:t>Each team needs access to each of the nine Team Role behaviours to become a high performing team. However, this doesn't mean that every team requires nine people! Most people will have two or three Team Roles that they are most comfortable with, and this can change over time. Each Team Role has its strengths and weaknesses, and each has equal importance.</a:t>
            </a:r>
          </a:p>
          <a:p>
            <a:r>
              <a:rPr lang="en-GB" dirty="0"/>
              <a:t>However, not all are always required at the same time - it is important to first look at the team objectives, and work out which tasks need to be undertaken. Once this has been done, discussions can take place regarding which and when each Team Role behaviour should be utilised. </a:t>
            </a:r>
          </a:p>
          <a:p>
            <a:r>
              <a:rPr lang="en-GB" dirty="0"/>
              <a:t>By using Belbin, individuals have a greater self-understanding of their strengths, which leads to more effective communication between colleagues and managers. Great teams can be put together, existing teams can be understood and improved, and everyone can feel that they are making a difference in the workplace.</a:t>
            </a:r>
          </a:p>
          <a:p>
            <a:r>
              <a:rPr lang="en-GB" dirty="0"/>
              <a:t>(Belbin, 2019). </a:t>
            </a:r>
          </a:p>
        </p:txBody>
      </p:sp>
      <p:sp>
        <p:nvSpPr>
          <p:cNvPr id="4" name="Slide Number Placeholder 3"/>
          <p:cNvSpPr>
            <a:spLocks noGrp="1"/>
          </p:cNvSpPr>
          <p:nvPr>
            <p:ph type="sldNum" sz="quarter" idx="10"/>
          </p:nvPr>
        </p:nvSpPr>
        <p:spPr/>
        <p:txBody>
          <a:bodyPr/>
          <a:lstStyle/>
          <a:p>
            <a:fld id="{535D0D52-B7B8-4C70-AE2E-EA49A1FAC794}" type="slidenum">
              <a:rPr lang="en-GB" smtClean="0"/>
              <a:t>39</a:t>
            </a:fld>
            <a:endParaRPr lang="en-GB"/>
          </a:p>
        </p:txBody>
      </p:sp>
    </p:spTree>
    <p:extLst>
      <p:ext uri="{BB962C8B-B14F-4D97-AF65-F5344CB8AC3E}">
        <p14:creationId xmlns:p14="http://schemas.microsoft.com/office/powerpoint/2010/main" val="111447056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t>Reference List:</a:t>
            </a:r>
          </a:p>
          <a:p>
            <a:endParaRPr lang="en-GB" sz="1200" dirty="0"/>
          </a:p>
          <a:p>
            <a:r>
              <a:rPr lang="en-GB" sz="1200" dirty="0"/>
              <a:t>CIPD (2015) Code of Professional Conduct.  [Online] Available at: </a:t>
            </a:r>
            <a:r>
              <a:rPr lang="en-GB" sz="1200" dirty="0">
                <a:hlinkClick r:id="rId3"/>
              </a:rPr>
              <a:t>http://www.cipd.co.uk/cipd-hr-profession/about-us/code-professional-conduct.aspx</a:t>
            </a:r>
            <a:endParaRPr lang="en-GB" sz="1200" dirty="0"/>
          </a:p>
          <a:p>
            <a:r>
              <a:rPr lang="en-GB" sz="1200" dirty="0"/>
              <a:t>Huczynski, A. A. &amp; Buchanan, D. A. (2017) </a:t>
            </a:r>
            <a:r>
              <a:rPr lang="en-GB" sz="1200" i="1" dirty="0"/>
              <a:t>Organizational Behaviour</a:t>
            </a:r>
            <a:r>
              <a:rPr lang="en-GB" sz="1200" dirty="0"/>
              <a:t>.  9</a:t>
            </a:r>
            <a:r>
              <a:rPr lang="en-GB" sz="1200" baseline="30000" dirty="0"/>
              <a:t>th</a:t>
            </a:r>
            <a:r>
              <a:rPr lang="en-GB" sz="1200" dirty="0"/>
              <a:t> </a:t>
            </a:r>
            <a:r>
              <a:rPr lang="en-GB" sz="1200" dirty="0" err="1"/>
              <a:t>Edn</a:t>
            </a:r>
            <a:r>
              <a:rPr lang="en-GB" sz="1200" dirty="0"/>
              <a:t>.  Harlow: Pearson.</a:t>
            </a:r>
          </a:p>
          <a:p>
            <a:r>
              <a:rPr lang="en-GB" sz="1200" dirty="0"/>
              <a:t>Lester, S. (2010) </a:t>
            </a:r>
            <a:r>
              <a:rPr lang="en-GB" sz="1200" i="1" dirty="0"/>
              <a:t>On professionals and being professional</a:t>
            </a:r>
            <a:r>
              <a:rPr lang="en-GB" sz="1200" dirty="0"/>
              <a:t>.  [Online] Stan Lester Developments. Available at: </a:t>
            </a:r>
            <a:r>
              <a:rPr lang="en-GB" sz="1200" u="sng" dirty="0">
                <a:hlinkClick r:id="rId4"/>
              </a:rPr>
              <a:t>http://devmts.org.uk/profnal.pdf</a:t>
            </a:r>
            <a:r>
              <a:rPr lang="en-GB" sz="1200" dirty="0"/>
              <a:t>. </a:t>
            </a:r>
          </a:p>
          <a:p>
            <a:r>
              <a:rPr lang="en-GB" sz="1200" dirty="0" err="1"/>
              <a:t>Yemm</a:t>
            </a:r>
            <a:r>
              <a:rPr lang="en-GB" sz="1200" dirty="0"/>
              <a:t>, G. (2008) Influencing others – a key skill for all.  </a:t>
            </a:r>
            <a:r>
              <a:rPr lang="en-GB" sz="1200" i="1" dirty="0"/>
              <a:t>Management Services</a:t>
            </a:r>
            <a:r>
              <a:rPr lang="en-GB" sz="1200" dirty="0"/>
              <a:t>.  Summer.  Vol 52, No 2.  pp21-24.</a:t>
            </a:r>
          </a:p>
          <a:p>
            <a:endParaRPr lang="en-GB" dirty="0"/>
          </a:p>
        </p:txBody>
      </p:sp>
      <p:sp>
        <p:nvSpPr>
          <p:cNvPr id="4" name="Slide Number Placeholder 3"/>
          <p:cNvSpPr>
            <a:spLocks noGrp="1"/>
          </p:cNvSpPr>
          <p:nvPr>
            <p:ph type="sldNum" sz="quarter" idx="5"/>
          </p:nvPr>
        </p:nvSpPr>
        <p:spPr/>
        <p:txBody>
          <a:bodyPr/>
          <a:lstStyle/>
          <a:p>
            <a:fld id="{7236F6D8-446F-4F0D-BDE8-00FE928D2402}" type="slidenum">
              <a:rPr lang="en-GB" smtClean="0"/>
              <a:t>41</a:t>
            </a:fld>
            <a:endParaRPr lang="en-GB"/>
          </a:p>
        </p:txBody>
      </p:sp>
    </p:spTree>
    <p:extLst>
      <p:ext uri="{BB962C8B-B14F-4D97-AF65-F5344CB8AC3E}">
        <p14:creationId xmlns:p14="http://schemas.microsoft.com/office/powerpoint/2010/main" val="304462097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Work at the moment isn’t working for people. Survey asked – what do you miss the most about work? Top answer – nothing. </a:t>
            </a:r>
          </a:p>
          <a:p>
            <a:r>
              <a:rPr lang="en-GB" dirty="0"/>
              <a:t>We spend most of our lives working – it needs to be meaningful and good for us. </a:t>
            </a:r>
          </a:p>
        </p:txBody>
      </p:sp>
      <p:sp>
        <p:nvSpPr>
          <p:cNvPr id="4" name="Slide Number Placeholder 3"/>
          <p:cNvSpPr>
            <a:spLocks noGrp="1"/>
          </p:cNvSpPr>
          <p:nvPr>
            <p:ph type="sldNum" sz="quarter" idx="5"/>
          </p:nvPr>
        </p:nvSpPr>
        <p:spPr/>
        <p:txBody>
          <a:bodyPr/>
          <a:lstStyle/>
          <a:p>
            <a:fld id="{2E77DE39-8C43-41EA-A72F-BA87F309D135}" type="slidenum">
              <a:rPr lang="en-GB" smtClean="0"/>
              <a:t>49</a:t>
            </a:fld>
            <a:endParaRPr lang="en-GB"/>
          </a:p>
        </p:txBody>
      </p:sp>
    </p:spTree>
    <p:extLst>
      <p:ext uri="{BB962C8B-B14F-4D97-AF65-F5344CB8AC3E}">
        <p14:creationId xmlns:p14="http://schemas.microsoft.com/office/powerpoint/2010/main" val="106709042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means of continuously improving your knowledge, skills and abilities</a:t>
            </a:r>
          </a:p>
          <a:p>
            <a:r>
              <a:rPr lang="en-GB" dirty="0"/>
              <a:t>Some professional associations (e.g. Law Society) require engagement with CPD on an annual basis</a:t>
            </a:r>
          </a:p>
          <a:p>
            <a:r>
              <a:rPr lang="en-GB" dirty="0"/>
              <a:t>Continuous change in the external environment enhances the importance of CPD activity</a:t>
            </a:r>
          </a:p>
          <a:p>
            <a:endParaRPr lang="en-GB" dirty="0"/>
          </a:p>
        </p:txBody>
      </p:sp>
      <p:sp>
        <p:nvSpPr>
          <p:cNvPr id="4" name="Slide Number Placeholder 3"/>
          <p:cNvSpPr>
            <a:spLocks noGrp="1"/>
          </p:cNvSpPr>
          <p:nvPr>
            <p:ph type="sldNum" sz="quarter" idx="5"/>
          </p:nvPr>
        </p:nvSpPr>
        <p:spPr/>
        <p:txBody>
          <a:bodyPr/>
          <a:lstStyle/>
          <a:p>
            <a:fld id="{7236F6D8-446F-4F0D-BDE8-00FE928D2402}" type="slidenum">
              <a:rPr lang="en-GB" smtClean="0"/>
              <a:t>50</a:t>
            </a:fld>
            <a:endParaRPr lang="en-GB"/>
          </a:p>
        </p:txBody>
      </p:sp>
    </p:spTree>
    <p:extLst>
      <p:ext uri="{BB962C8B-B14F-4D97-AF65-F5344CB8AC3E}">
        <p14:creationId xmlns:p14="http://schemas.microsoft.com/office/powerpoint/2010/main" val="197560740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1. A situational approach considers where we have been, where we are now and where we want to be in the future</a:t>
            </a:r>
          </a:p>
          <a:p>
            <a:r>
              <a:rPr lang="en-GB" dirty="0"/>
              <a:t>Benchmarking maps our abilities against set professional standards or the abilities of role models</a:t>
            </a:r>
          </a:p>
          <a:p>
            <a:r>
              <a:rPr lang="en-GB" dirty="0"/>
              <a:t>Observing the behaviour of others allows us to identify core competencies, attitudes and knowledge</a:t>
            </a:r>
          </a:p>
          <a:p>
            <a:r>
              <a:rPr lang="en-GB" dirty="0"/>
              <a:t>Obtaining feedback from different sources allows us to build a rounded picture of ourselves</a:t>
            </a:r>
          </a:p>
          <a:p>
            <a:endParaRPr lang="en-GB" dirty="0"/>
          </a:p>
          <a:p>
            <a:r>
              <a:rPr lang="en-GB" dirty="0"/>
              <a:t>For 2 and 3 – use the CIPD’s Development Plans and Records. </a:t>
            </a:r>
          </a:p>
          <a:p>
            <a:endParaRPr lang="en-GB" dirty="0"/>
          </a:p>
          <a:p>
            <a:r>
              <a:rPr lang="en-GB" dirty="0"/>
              <a:t>4. Identify who can help you/resources. </a:t>
            </a:r>
          </a:p>
          <a:p>
            <a:endParaRPr lang="en-GB" dirty="0"/>
          </a:p>
          <a:p>
            <a:r>
              <a:rPr lang="en-GB" dirty="0"/>
              <a:t>5. </a:t>
            </a:r>
            <a:r>
              <a:rPr lang="en-GB" sz="2800" dirty="0"/>
              <a:t>We can encounter a number of barriers in our efforts to engage with CPD activity</a:t>
            </a:r>
          </a:p>
          <a:p>
            <a:r>
              <a:rPr lang="en-GB" sz="2800" dirty="0"/>
              <a:t>Barriers can include:</a:t>
            </a:r>
          </a:p>
          <a:p>
            <a:pPr lvl="1"/>
            <a:r>
              <a:rPr lang="en-GB" sz="2400" dirty="0"/>
              <a:t>lack of time</a:t>
            </a:r>
          </a:p>
          <a:p>
            <a:pPr lvl="1"/>
            <a:r>
              <a:rPr lang="en-GB" sz="2400" dirty="0"/>
              <a:t>lack of opportunities</a:t>
            </a:r>
          </a:p>
          <a:p>
            <a:pPr lvl="1"/>
            <a:r>
              <a:rPr lang="en-GB" sz="2400" dirty="0"/>
              <a:t>lack of resources</a:t>
            </a:r>
          </a:p>
          <a:p>
            <a:pPr lvl="1"/>
            <a:r>
              <a:rPr lang="en-GB" sz="2400" dirty="0"/>
              <a:t>low expectations</a:t>
            </a:r>
          </a:p>
          <a:p>
            <a:pPr lvl="1"/>
            <a:r>
              <a:rPr lang="en-GB" sz="2400" dirty="0"/>
              <a:t>previous negative experiences</a:t>
            </a:r>
          </a:p>
          <a:p>
            <a:pPr lvl="1"/>
            <a:r>
              <a:rPr lang="en-GB" sz="2400" dirty="0"/>
              <a:t>lack of enthusiasm</a:t>
            </a:r>
          </a:p>
          <a:p>
            <a:pPr lvl="1"/>
            <a:r>
              <a:rPr lang="en-GB" sz="2400" dirty="0"/>
              <a:t>personality factors</a:t>
            </a:r>
            <a:endParaRPr lang="en-GB" dirty="0"/>
          </a:p>
        </p:txBody>
      </p:sp>
      <p:sp>
        <p:nvSpPr>
          <p:cNvPr id="4" name="Slide Number Placeholder 3"/>
          <p:cNvSpPr>
            <a:spLocks noGrp="1"/>
          </p:cNvSpPr>
          <p:nvPr>
            <p:ph type="sldNum" sz="quarter" idx="5"/>
          </p:nvPr>
        </p:nvSpPr>
        <p:spPr/>
        <p:txBody>
          <a:bodyPr/>
          <a:lstStyle/>
          <a:p>
            <a:fld id="{7236F6D8-446F-4F0D-BDE8-00FE928D2402}" type="slidenum">
              <a:rPr lang="en-GB" smtClean="0"/>
              <a:t>53</a:t>
            </a:fld>
            <a:endParaRPr lang="en-GB"/>
          </a:p>
        </p:txBody>
      </p:sp>
    </p:spTree>
    <p:extLst>
      <p:ext uri="{BB962C8B-B14F-4D97-AF65-F5344CB8AC3E}">
        <p14:creationId xmlns:p14="http://schemas.microsoft.com/office/powerpoint/2010/main" val="2386890533"/>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4.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6.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4.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CIPD Title Slide with logo">
    <p:spTree>
      <p:nvGrpSpPr>
        <p:cNvPr id="1" name=""/>
        <p:cNvGrpSpPr/>
        <p:nvPr/>
      </p:nvGrpSpPr>
      <p:grpSpPr>
        <a:xfrm>
          <a:off x="0" y="0"/>
          <a:ext cx="0" cy="0"/>
          <a:chOff x="0" y="0"/>
          <a:chExt cx="0" cy="0"/>
        </a:xfrm>
      </p:grpSpPr>
      <p:pic>
        <p:nvPicPr>
          <p:cNvPr id="7" name="Picture 6"/>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 y="-14401"/>
            <a:ext cx="9144001" cy="6858001"/>
          </a:xfrm>
          <a:prstGeom prst="rect">
            <a:avLst/>
          </a:prstGeom>
        </p:spPr>
      </p:pic>
      <p:sp>
        <p:nvSpPr>
          <p:cNvPr id="2" name="Title 1"/>
          <p:cNvSpPr>
            <a:spLocks noGrp="1"/>
          </p:cNvSpPr>
          <p:nvPr>
            <p:ph type="ctrTitle"/>
          </p:nvPr>
        </p:nvSpPr>
        <p:spPr>
          <a:xfrm>
            <a:off x="685800" y="1122363"/>
            <a:ext cx="7772400" cy="2387600"/>
          </a:xfrm>
        </p:spPr>
        <p:txBody>
          <a:bodyPr anchor="b"/>
          <a:lstStyle>
            <a:lvl1pPr algn="ctr">
              <a:defRPr sz="6000">
                <a:solidFill>
                  <a:schemeClr val="bg1"/>
                </a:solidFill>
              </a:defRPr>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defRPr>
                <a:solidFill>
                  <a:schemeClr val="bg1"/>
                </a:solidFill>
              </a:defRPr>
            </a:lvl1pPr>
          </a:lstStyle>
          <a:p>
            <a:fld id="{111C1156-9F48-442B-9650-93B414C8510A}" type="datetimeFigureOut">
              <a:rPr lang="en-GB" smtClean="0"/>
              <a:pPr/>
              <a:t>18/11/2019</a:t>
            </a:fld>
            <a:endParaRPr lang="en-GB"/>
          </a:p>
        </p:txBody>
      </p:sp>
      <p:sp>
        <p:nvSpPr>
          <p:cNvPr id="5" name="Footer Placeholder 4"/>
          <p:cNvSpPr>
            <a:spLocks noGrp="1"/>
          </p:cNvSpPr>
          <p:nvPr>
            <p:ph type="ftr" sz="quarter" idx="11"/>
          </p:nvPr>
        </p:nvSpPr>
        <p:spPr/>
        <p:txBody>
          <a:bodyPr/>
          <a:lstStyle>
            <a:lvl1pPr>
              <a:defRPr>
                <a:solidFill>
                  <a:schemeClr val="bg1"/>
                </a:solidFill>
              </a:defRPr>
            </a:lvl1pPr>
          </a:lstStyle>
          <a:p>
            <a:endParaRPr lang="en-GB"/>
          </a:p>
        </p:txBody>
      </p:sp>
      <p:sp>
        <p:nvSpPr>
          <p:cNvPr id="6" name="Slide Number Placeholder 5"/>
          <p:cNvSpPr>
            <a:spLocks noGrp="1"/>
          </p:cNvSpPr>
          <p:nvPr>
            <p:ph type="sldNum" sz="quarter" idx="12"/>
          </p:nvPr>
        </p:nvSpPr>
        <p:spPr/>
        <p:txBody>
          <a:bodyPr/>
          <a:lstStyle>
            <a:lvl1pPr>
              <a:defRPr>
                <a:solidFill>
                  <a:schemeClr val="bg1"/>
                </a:solidFill>
              </a:defRPr>
            </a:lvl1pPr>
          </a:lstStyle>
          <a:p>
            <a:fld id="{56D0D72C-7A67-4C52-B3B9-1710A04F6D2A}" type="slidenum">
              <a:rPr lang="en-GB" smtClean="0"/>
              <a:pPr/>
              <a:t>‹#›</a:t>
            </a:fld>
            <a:endParaRPr lang="en-GB"/>
          </a:p>
        </p:txBody>
      </p:sp>
      <p:pic>
        <p:nvPicPr>
          <p:cNvPr id="8" name="Picture 7"/>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7465393" y="494063"/>
            <a:ext cx="1422302" cy="809137"/>
          </a:xfrm>
          <a:prstGeom prst="rect">
            <a:avLst/>
          </a:prstGeom>
        </p:spPr>
      </p:pic>
    </p:spTree>
    <p:extLst>
      <p:ext uri="{BB962C8B-B14F-4D97-AF65-F5344CB8AC3E}">
        <p14:creationId xmlns:p14="http://schemas.microsoft.com/office/powerpoint/2010/main" val="26693820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Alternate section break or opening slide">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111C1156-9F48-442B-9650-93B414C8510A}" type="datetimeFigureOut">
              <a:rPr lang="en-GB" smtClean="0"/>
              <a:pPr/>
              <a:t>18/11/2019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6D0D72C-7A67-4C52-B3B9-1710A04F6D2A}" type="slidenum">
              <a:rPr lang="en-GB" smtClean="0"/>
              <a:pPr/>
              <a:t>‹#›</a:t>
            </a:fld>
            <a:endParaRPr lang="en-GB"/>
          </a:p>
        </p:txBody>
      </p:sp>
      <p:pic>
        <p:nvPicPr>
          <p:cNvPr id="6" name="Picture 5"/>
          <p:cNvPicPr>
            <a:picLocks noChangeAspect="1"/>
          </p:cNvPicPr>
          <p:nvPr userDrawn="1"/>
        </p:nvPicPr>
        <p:blipFill rotWithShape="1">
          <a:blip r:embed="rId2" cstate="print">
            <a:extLst>
              <a:ext uri="{28A0092B-C50C-407E-A947-70E740481C1C}">
                <a14:useLocalDpi xmlns:a14="http://schemas.microsoft.com/office/drawing/2010/main" val="0"/>
              </a:ext>
            </a:extLst>
          </a:blip>
          <a:srcRect l="11349" r="-26553"/>
          <a:stretch/>
        </p:blipFill>
        <p:spPr>
          <a:xfrm>
            <a:off x="-5806" y="-1526"/>
            <a:ext cx="12092445" cy="6992874"/>
          </a:xfrm>
          <a:prstGeom prst="rect">
            <a:avLst/>
          </a:prstGeom>
        </p:spPr>
      </p:pic>
      <p:pic>
        <p:nvPicPr>
          <p:cNvPr id="8" name="Picture 7"/>
          <p:cNvPicPr>
            <a:picLocks noChangeAspect="1"/>
          </p:cNvPicPr>
          <p:nvPr userDrawn="1"/>
        </p:nvPicPr>
        <p:blipFill>
          <a:blip r:embed="rId3" cstate="print"/>
          <a:stretch>
            <a:fillRect/>
          </a:stretch>
        </p:blipFill>
        <p:spPr>
          <a:xfrm>
            <a:off x="7293171" y="493200"/>
            <a:ext cx="1441850" cy="824612"/>
          </a:xfrm>
          <a:prstGeom prst="rect">
            <a:avLst/>
          </a:prstGeom>
        </p:spPr>
      </p:pic>
      <p:sp>
        <p:nvSpPr>
          <p:cNvPr id="10" name="TextBox 9"/>
          <p:cNvSpPr txBox="1">
            <a:spLocks noChangeAspect="1"/>
          </p:cNvSpPr>
          <p:nvPr userDrawn="1"/>
        </p:nvSpPr>
        <p:spPr>
          <a:xfrm>
            <a:off x="-1" y="1524002"/>
            <a:ext cx="4564743" cy="2663369"/>
          </a:xfrm>
          <a:prstGeom prst="rect">
            <a:avLst/>
          </a:prstGeom>
          <a:solidFill>
            <a:srgbClr val="58595B">
              <a:alpha val="81000"/>
            </a:srgbClr>
          </a:solidFill>
        </p:spPr>
        <p:txBody>
          <a:bodyPr wrap="square" rtlCol="0">
            <a:normAutofit/>
          </a:bodyPr>
          <a:lstStyle/>
          <a:p>
            <a:endParaRPr lang="en-US" sz="2800" baseline="0" dirty="0">
              <a:solidFill>
                <a:schemeClr val="bg1"/>
              </a:solidFill>
            </a:endParaRPr>
          </a:p>
        </p:txBody>
      </p:sp>
      <p:sp>
        <p:nvSpPr>
          <p:cNvPr id="11" name="Title 1"/>
          <p:cNvSpPr>
            <a:spLocks noGrp="1"/>
          </p:cNvSpPr>
          <p:nvPr>
            <p:ph type="title"/>
          </p:nvPr>
        </p:nvSpPr>
        <p:spPr>
          <a:xfrm>
            <a:off x="159196" y="1761558"/>
            <a:ext cx="4184204" cy="2299453"/>
          </a:xfrm>
        </p:spPr>
        <p:txBody>
          <a:bodyPr anchor="ctr" anchorCtr="0"/>
          <a:lstStyle>
            <a:lvl1pPr>
              <a:defRPr sz="3200">
                <a:solidFill>
                  <a:schemeClr val="bg1"/>
                </a:solidFill>
              </a:defRPr>
            </a:lvl1pPr>
          </a:lstStyle>
          <a:p>
            <a:r>
              <a:rPr lang="en-US" dirty="0"/>
              <a:t>Click to edit Master title style</a:t>
            </a:r>
          </a:p>
        </p:txBody>
      </p:sp>
    </p:spTree>
    <p:extLst>
      <p:ext uri="{BB962C8B-B14F-4D97-AF65-F5344CB8AC3E}">
        <p14:creationId xmlns:p14="http://schemas.microsoft.com/office/powerpoint/2010/main" val="304101330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Title and Content_WhiteDottedPattern">
    <p:spTree>
      <p:nvGrpSpPr>
        <p:cNvPr id="1" name=""/>
        <p:cNvGrpSpPr/>
        <p:nvPr/>
      </p:nvGrpSpPr>
      <p:grpSpPr>
        <a:xfrm>
          <a:off x="0" y="0"/>
          <a:ext cx="0" cy="0"/>
          <a:chOff x="0" y="0"/>
          <a:chExt cx="0" cy="0"/>
        </a:xfrm>
      </p:grpSpPr>
      <p:sp>
        <p:nvSpPr>
          <p:cNvPr id="2" name="Title 1"/>
          <p:cNvSpPr>
            <a:spLocks noGrp="1"/>
          </p:cNvSpPr>
          <p:nvPr>
            <p:ph type="title"/>
          </p:nvPr>
        </p:nvSpPr>
        <p:spPr>
          <a:xfrm>
            <a:off x="628650" y="1"/>
            <a:ext cx="7886700" cy="1231200"/>
          </a:xfrm>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11C1156-9F48-442B-9650-93B414C8510A}" type="datetimeFigureOut">
              <a:rPr lang="en-GB" smtClean="0"/>
              <a:pPr/>
              <a:t>18/11/2019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0D72C-7A67-4C52-B3B9-1710A04F6D2A}" type="slidenum">
              <a:rPr lang="en-GB" smtClean="0"/>
              <a:pPr/>
              <a:t>‹#›</a:t>
            </a:fld>
            <a:endParaRPr lang="en-GB"/>
          </a:p>
        </p:txBody>
      </p:sp>
    </p:spTree>
    <p:extLst>
      <p:ext uri="{BB962C8B-B14F-4D97-AF65-F5344CB8AC3E}">
        <p14:creationId xmlns:p14="http://schemas.microsoft.com/office/powerpoint/2010/main" val="385492352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itle" preserve="1">
  <p:cSld name="Title Slide_WhiteDottedPattern">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11C1156-9F48-442B-9650-93B414C8510A}" type="datetimeFigureOut">
              <a:rPr lang="en-GB" smtClean="0"/>
              <a:pPr/>
              <a:t>18/11/2019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0D72C-7A67-4C52-B3B9-1710A04F6D2A}" type="slidenum">
              <a:rPr lang="en-GB" smtClean="0"/>
              <a:pPr/>
              <a:t>‹#›</a:t>
            </a:fld>
            <a:endParaRPr lang="en-GB"/>
          </a:p>
        </p:txBody>
      </p:sp>
    </p:spTree>
    <p:extLst>
      <p:ext uri="{BB962C8B-B14F-4D97-AF65-F5344CB8AC3E}">
        <p14:creationId xmlns:p14="http://schemas.microsoft.com/office/powerpoint/2010/main" val="31803413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secHead" preserve="1">
  <p:cSld name="Section Header_WhiteDottedPattern">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rgbClr val="58595B"/>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11C1156-9F48-442B-9650-93B414C8510A}" type="datetimeFigureOut">
              <a:rPr lang="en-GB" smtClean="0"/>
              <a:pPr/>
              <a:t>18/11/2019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0D72C-7A67-4C52-B3B9-1710A04F6D2A}" type="slidenum">
              <a:rPr lang="en-GB" smtClean="0"/>
              <a:pPr/>
              <a:t>‹#›</a:t>
            </a:fld>
            <a:endParaRPr lang="en-GB"/>
          </a:p>
        </p:txBody>
      </p:sp>
    </p:spTree>
    <p:extLst>
      <p:ext uri="{BB962C8B-B14F-4D97-AF65-F5344CB8AC3E}">
        <p14:creationId xmlns:p14="http://schemas.microsoft.com/office/powerpoint/2010/main" val="253067885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Obj" preserve="1">
  <p:cSld name="Two Content_WhiteDottedPatter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346400"/>
            <a:ext cx="3886200" cy="48305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346400"/>
            <a:ext cx="3886200" cy="48305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11C1156-9F48-442B-9650-93B414C8510A}" type="datetimeFigureOut">
              <a:rPr lang="en-GB" smtClean="0"/>
              <a:pPr/>
              <a:t>18/11/2019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6D0D72C-7A67-4C52-B3B9-1710A04F6D2A}" type="slidenum">
              <a:rPr lang="en-GB" smtClean="0"/>
              <a:pPr/>
              <a:t>‹#›</a:t>
            </a:fld>
            <a:endParaRPr lang="en-GB"/>
          </a:p>
        </p:txBody>
      </p:sp>
    </p:spTree>
    <p:extLst>
      <p:ext uri="{BB962C8B-B14F-4D97-AF65-F5344CB8AC3E}">
        <p14:creationId xmlns:p14="http://schemas.microsoft.com/office/powerpoint/2010/main" val="241557507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woTxTwoObj" preserve="1">
  <p:cSld name="Comparison_WhiteDottedPatter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dirty="0"/>
              <a:t>Click to edit Master title style</a:t>
            </a:r>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11C1156-9F48-442B-9650-93B414C8510A}" type="datetimeFigureOut">
              <a:rPr lang="en-GB" smtClean="0"/>
              <a:pPr/>
              <a:t>18/11/2019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6D0D72C-7A67-4C52-B3B9-1710A04F6D2A}" type="slidenum">
              <a:rPr lang="en-GB" smtClean="0"/>
              <a:pPr/>
              <a:t>‹#›</a:t>
            </a:fld>
            <a:endParaRPr lang="en-GB"/>
          </a:p>
        </p:txBody>
      </p:sp>
    </p:spTree>
    <p:extLst>
      <p:ext uri="{BB962C8B-B14F-4D97-AF65-F5344CB8AC3E}">
        <p14:creationId xmlns:p14="http://schemas.microsoft.com/office/powerpoint/2010/main" val="403790579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itleOnly" preserve="1">
  <p:cSld name="Title Only_WhiteDottedPatter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11C1156-9F48-442B-9650-93B414C8510A}" type="datetimeFigureOut">
              <a:rPr lang="en-GB" smtClean="0"/>
              <a:pPr/>
              <a:t>18/11/2019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6D0D72C-7A67-4C52-B3B9-1710A04F6D2A}" type="slidenum">
              <a:rPr lang="en-GB" smtClean="0"/>
              <a:pPr/>
              <a:t>‹#›</a:t>
            </a:fld>
            <a:endParaRPr lang="en-GB"/>
          </a:p>
        </p:txBody>
      </p:sp>
    </p:spTree>
    <p:extLst>
      <p:ext uri="{BB962C8B-B14F-4D97-AF65-F5344CB8AC3E}">
        <p14:creationId xmlns:p14="http://schemas.microsoft.com/office/powerpoint/2010/main" val="254108788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blank" preserve="1">
  <p:cSld name="Blank_WhiteDottedPattern">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11C1156-9F48-442B-9650-93B414C8510A}" type="datetimeFigureOut">
              <a:rPr lang="en-GB" smtClean="0"/>
              <a:pPr/>
              <a:t>18/11/2019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6D0D72C-7A67-4C52-B3B9-1710A04F6D2A}" type="slidenum">
              <a:rPr lang="en-GB" smtClean="0"/>
              <a:pPr/>
              <a:t>‹#›</a:t>
            </a:fld>
            <a:endParaRPr lang="en-GB"/>
          </a:p>
        </p:txBody>
      </p:sp>
    </p:spTree>
    <p:extLst>
      <p:ext uri="{BB962C8B-B14F-4D97-AF65-F5344CB8AC3E}">
        <p14:creationId xmlns:p14="http://schemas.microsoft.com/office/powerpoint/2010/main" val="406403642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Picture_WhiteDottedPattern">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11C1156-9F48-442B-9650-93B414C8510A}" type="datetimeFigureOut">
              <a:rPr lang="en-GB" smtClean="0"/>
              <a:pPr/>
              <a:t>18/11/2019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6D0D72C-7A67-4C52-B3B9-1710A04F6D2A}" type="slidenum">
              <a:rPr lang="en-GB" smtClean="0"/>
              <a:pPr/>
              <a:t>‹#›</a:t>
            </a:fld>
            <a:endParaRPr lang="en-GB"/>
          </a:p>
        </p:txBody>
      </p:sp>
      <p:sp>
        <p:nvSpPr>
          <p:cNvPr id="6" name="Picture Placeholder 5"/>
          <p:cNvSpPr>
            <a:spLocks noGrp="1"/>
          </p:cNvSpPr>
          <p:nvPr>
            <p:ph type="pic" sz="quarter" idx="13"/>
          </p:nvPr>
        </p:nvSpPr>
        <p:spPr>
          <a:xfrm>
            <a:off x="628650" y="856801"/>
            <a:ext cx="7967663" cy="5270950"/>
          </a:xfrm>
        </p:spPr>
        <p:txBody>
          <a:bodyPr/>
          <a:lstStyle/>
          <a:p>
            <a:endParaRPr lang="en-GB"/>
          </a:p>
        </p:txBody>
      </p:sp>
    </p:spTree>
    <p:extLst>
      <p:ext uri="{BB962C8B-B14F-4D97-AF65-F5344CB8AC3E}">
        <p14:creationId xmlns:p14="http://schemas.microsoft.com/office/powerpoint/2010/main" val="32954578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wo Pictures_WhiteDottedPattern">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11C1156-9F48-442B-9650-93B414C8510A}" type="datetimeFigureOut">
              <a:rPr lang="en-GB" smtClean="0"/>
              <a:pPr/>
              <a:t>18/11/2019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6D0D72C-7A67-4C52-B3B9-1710A04F6D2A}" type="slidenum">
              <a:rPr lang="en-GB" smtClean="0"/>
              <a:pPr/>
              <a:t>‹#›</a:t>
            </a:fld>
            <a:endParaRPr lang="en-GB"/>
          </a:p>
        </p:txBody>
      </p:sp>
      <p:sp>
        <p:nvSpPr>
          <p:cNvPr id="6" name="Picture Placeholder 5"/>
          <p:cNvSpPr>
            <a:spLocks noGrp="1"/>
          </p:cNvSpPr>
          <p:nvPr>
            <p:ph type="pic" sz="quarter" idx="13"/>
          </p:nvPr>
        </p:nvSpPr>
        <p:spPr>
          <a:xfrm>
            <a:off x="273600" y="547688"/>
            <a:ext cx="4306338" cy="5600700"/>
          </a:xfrm>
        </p:spPr>
        <p:txBody>
          <a:bodyPr/>
          <a:lstStyle/>
          <a:p>
            <a:endParaRPr lang="en-GB"/>
          </a:p>
        </p:txBody>
      </p:sp>
      <p:sp>
        <p:nvSpPr>
          <p:cNvPr id="8" name="Picture Placeholder 7"/>
          <p:cNvSpPr>
            <a:spLocks noGrp="1"/>
          </p:cNvSpPr>
          <p:nvPr>
            <p:ph type="pic" sz="quarter" idx="14"/>
          </p:nvPr>
        </p:nvSpPr>
        <p:spPr>
          <a:xfrm>
            <a:off x="4651375" y="539750"/>
            <a:ext cx="4233863" cy="5608638"/>
          </a:xfrm>
        </p:spPr>
        <p:txBody>
          <a:bodyPr/>
          <a:lstStyle/>
          <a:p>
            <a:endParaRPr lang="en-GB"/>
          </a:p>
        </p:txBody>
      </p:sp>
    </p:spTree>
    <p:extLst>
      <p:ext uri="{BB962C8B-B14F-4D97-AF65-F5344CB8AC3E}">
        <p14:creationId xmlns:p14="http://schemas.microsoft.com/office/powerpoint/2010/main" val="232490211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Tx" preserve="1">
  <p:cSld name="Content with Caption_WhiteDottedPatter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11C1156-9F48-442B-9650-93B414C8510A}" type="datetimeFigureOut">
              <a:rPr lang="en-GB" smtClean="0"/>
              <a:pPr/>
              <a:t>18/11/2019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6D0D72C-7A67-4C52-B3B9-1710A04F6D2A}" type="slidenum">
              <a:rPr lang="en-GB" smtClean="0"/>
              <a:pPr/>
              <a:t>‹#›</a:t>
            </a:fld>
            <a:endParaRPr lang="en-GB"/>
          </a:p>
        </p:txBody>
      </p:sp>
    </p:spTree>
    <p:extLst>
      <p:ext uri="{BB962C8B-B14F-4D97-AF65-F5344CB8AC3E}">
        <p14:creationId xmlns:p14="http://schemas.microsoft.com/office/powerpoint/2010/main" val="281357875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picTx" preserve="1">
  <p:cSld name="Picture with Caption_WhiteDottedPatter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11C1156-9F48-442B-9650-93B414C8510A}" type="datetimeFigureOut">
              <a:rPr lang="en-GB" smtClean="0"/>
              <a:pPr/>
              <a:t>18/11/2019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6D0D72C-7A67-4C52-B3B9-1710A04F6D2A}" type="slidenum">
              <a:rPr lang="en-GB" smtClean="0"/>
              <a:pPr/>
              <a:t>‹#›</a:t>
            </a:fld>
            <a:endParaRPr lang="en-GB"/>
          </a:p>
        </p:txBody>
      </p:sp>
    </p:spTree>
    <p:extLst>
      <p:ext uri="{BB962C8B-B14F-4D97-AF65-F5344CB8AC3E}">
        <p14:creationId xmlns:p14="http://schemas.microsoft.com/office/powerpoint/2010/main" val="252503595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x" preserve="1">
  <p:cSld name="Title and Vertical Text_WhiteDottedPatter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11C1156-9F48-442B-9650-93B414C8510A}" type="datetimeFigureOut">
              <a:rPr lang="en-GB" smtClean="0"/>
              <a:pPr/>
              <a:t>18/11/2019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0D72C-7A67-4C52-B3B9-1710A04F6D2A}" type="slidenum">
              <a:rPr lang="en-GB" smtClean="0"/>
              <a:pPr/>
              <a:t>‹#›</a:t>
            </a:fld>
            <a:endParaRPr lang="en-GB"/>
          </a:p>
        </p:txBody>
      </p:sp>
    </p:spTree>
    <p:extLst>
      <p:ext uri="{BB962C8B-B14F-4D97-AF65-F5344CB8AC3E}">
        <p14:creationId xmlns:p14="http://schemas.microsoft.com/office/powerpoint/2010/main" val="272976903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itleAndTx" preserve="1">
  <p:cSld name="Vertical Title and Text_WhiteDottedPattern">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11C1156-9F48-442B-9650-93B414C8510A}" type="datetimeFigureOut">
              <a:rPr lang="en-GB" smtClean="0"/>
              <a:pPr/>
              <a:t>18/11/2019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0D72C-7A67-4C52-B3B9-1710A04F6D2A}" type="slidenum">
              <a:rPr lang="en-GB" smtClean="0"/>
              <a:pPr/>
              <a:t>‹#›</a:t>
            </a:fld>
            <a:endParaRPr lang="en-GB"/>
          </a:p>
        </p:txBody>
      </p:sp>
    </p:spTree>
    <p:extLst>
      <p:ext uri="{BB962C8B-B14F-4D97-AF65-F5344CB8AC3E}">
        <p14:creationId xmlns:p14="http://schemas.microsoft.com/office/powerpoint/2010/main" val="419581337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blank" preserve="1">
  <p:cSld name="CIPD End Slide with logo">
    <p:spTree>
      <p:nvGrpSpPr>
        <p:cNvPr id="1" name=""/>
        <p:cNvGrpSpPr/>
        <p:nvPr/>
      </p:nvGrpSpPr>
      <p:grpSpPr>
        <a:xfrm>
          <a:off x="0" y="0"/>
          <a:ext cx="0" cy="0"/>
          <a:chOff x="0" y="0"/>
          <a:chExt cx="0" cy="0"/>
        </a:xfrm>
      </p:grpSpPr>
      <p:pic>
        <p:nvPicPr>
          <p:cNvPr id="5" name="Picture 4"/>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 y="-14401"/>
            <a:ext cx="9144001" cy="6858001"/>
          </a:xfrm>
          <a:prstGeom prst="rect">
            <a:avLst/>
          </a:prstGeom>
        </p:spPr>
      </p:pic>
      <p:pic>
        <p:nvPicPr>
          <p:cNvPr id="6" name="Picture 5"/>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7465393" y="494063"/>
            <a:ext cx="1422302" cy="809137"/>
          </a:xfrm>
          <a:prstGeom prst="rect">
            <a:avLst/>
          </a:prstGeom>
        </p:spPr>
      </p:pic>
      <p:sp>
        <p:nvSpPr>
          <p:cNvPr id="2" name="Date Placeholder 1"/>
          <p:cNvSpPr>
            <a:spLocks noGrp="1"/>
          </p:cNvSpPr>
          <p:nvPr>
            <p:ph type="dt" sz="half" idx="10"/>
          </p:nvPr>
        </p:nvSpPr>
        <p:spPr/>
        <p:txBody>
          <a:bodyPr/>
          <a:lstStyle>
            <a:lvl1pPr>
              <a:defRPr>
                <a:solidFill>
                  <a:schemeClr val="bg1"/>
                </a:solidFill>
              </a:defRPr>
            </a:lvl1pPr>
          </a:lstStyle>
          <a:p>
            <a:fld id="{111C1156-9F48-442B-9650-93B414C8510A}" type="datetimeFigureOut">
              <a:rPr lang="en-GB" smtClean="0"/>
              <a:pPr/>
              <a:t>18/11/2019</a:t>
            </a:fld>
            <a:endParaRPr lang="en-GB"/>
          </a:p>
        </p:txBody>
      </p:sp>
      <p:sp>
        <p:nvSpPr>
          <p:cNvPr id="3" name="Footer Placeholder 2"/>
          <p:cNvSpPr>
            <a:spLocks noGrp="1"/>
          </p:cNvSpPr>
          <p:nvPr>
            <p:ph type="ftr" sz="quarter" idx="11"/>
          </p:nvPr>
        </p:nvSpPr>
        <p:spPr/>
        <p:txBody>
          <a:bodyPr/>
          <a:lstStyle>
            <a:lvl1pPr>
              <a:defRPr>
                <a:solidFill>
                  <a:schemeClr val="bg1"/>
                </a:solidFill>
              </a:defRPr>
            </a:lvl1pPr>
          </a:lstStyle>
          <a:p>
            <a:endParaRPr lang="en-GB"/>
          </a:p>
        </p:txBody>
      </p:sp>
      <p:sp>
        <p:nvSpPr>
          <p:cNvPr id="4" name="Slide Number Placeholder 3"/>
          <p:cNvSpPr>
            <a:spLocks noGrp="1"/>
          </p:cNvSpPr>
          <p:nvPr>
            <p:ph type="sldNum" sz="quarter" idx="12"/>
          </p:nvPr>
        </p:nvSpPr>
        <p:spPr/>
        <p:txBody>
          <a:bodyPr/>
          <a:lstStyle>
            <a:lvl1pPr>
              <a:defRPr>
                <a:solidFill>
                  <a:schemeClr val="bg1"/>
                </a:solidFill>
              </a:defRPr>
            </a:lvl1pPr>
          </a:lstStyle>
          <a:p>
            <a:fld id="{56D0D72C-7A67-4C52-B3B9-1710A04F6D2A}" type="slidenum">
              <a:rPr lang="en-GB" smtClean="0"/>
              <a:pPr/>
              <a:t>‹#›</a:t>
            </a:fld>
            <a:endParaRPr lang="en-GB"/>
          </a:p>
        </p:txBody>
      </p:sp>
    </p:spTree>
    <p:extLst>
      <p:ext uri="{BB962C8B-B14F-4D97-AF65-F5344CB8AC3E}">
        <p14:creationId xmlns:p14="http://schemas.microsoft.com/office/powerpoint/2010/main" val="365329394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B04FD83A-89B7-4C3C-8BCD-3DE1ACC41735}" type="datetimeFigureOut">
              <a:rPr lang="en-GB" smtClean="0"/>
              <a:t>18/11/2019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B808239-BDCD-4C38-BC0E-609257298EC9}" type="slidenum">
              <a:rPr lang="en-GB" smtClean="0"/>
              <a:t>‹#›</a:t>
            </a:fld>
            <a:endParaRPr lang="en-GB"/>
          </a:p>
        </p:txBody>
      </p:sp>
      <p:sp>
        <p:nvSpPr>
          <p:cNvPr id="8" name="Title 7"/>
          <p:cNvSpPr>
            <a:spLocks noGrp="1"/>
          </p:cNvSpPr>
          <p:nvPr>
            <p:ph type="title"/>
          </p:nvPr>
        </p:nvSpPr>
        <p:spPr/>
        <p:txBody>
          <a:bodyPr/>
          <a:lstStyle/>
          <a:p>
            <a:r>
              <a:rPr lang="en-US"/>
              <a:t>Click to edit Master title style</a:t>
            </a:r>
          </a:p>
        </p:txBody>
      </p:sp>
      <p:sp>
        <p:nvSpPr>
          <p:cNvPr id="10" name="Content Placeholder 9"/>
          <p:cNvSpPr>
            <a:spLocks noGrp="1"/>
          </p:cNvSpPr>
          <p:nvPr>
            <p:ph sz="quarter" idx="13"/>
          </p:nvPr>
        </p:nvSpPr>
        <p:spPr>
          <a:xfrm>
            <a:off x="1143000" y="731520"/>
            <a:ext cx="6400800" cy="34747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2062437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 preserve="1">
  <p:cSld name="Title Slide_PurpleDottedPattern">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11C1156-9F48-442B-9650-93B414C8510A}" type="datetimeFigureOut">
              <a:rPr lang="en-GB" smtClean="0"/>
              <a:pPr/>
              <a:t>18/11/2019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0D72C-7A67-4C52-B3B9-1710A04F6D2A}" type="slidenum">
              <a:rPr lang="en-GB" smtClean="0"/>
              <a:pPr/>
              <a:t>‹#›</a:t>
            </a:fld>
            <a:endParaRPr lang="en-GB"/>
          </a:p>
        </p:txBody>
      </p:sp>
    </p:spTree>
    <p:extLst>
      <p:ext uri="{BB962C8B-B14F-4D97-AF65-F5344CB8AC3E}">
        <p14:creationId xmlns:p14="http://schemas.microsoft.com/office/powerpoint/2010/main" val="426770939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 preserve="1">
  <p:cSld name="Title and Content_PurpleDottedPatter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11C1156-9F48-442B-9650-93B414C8510A}" type="datetimeFigureOut">
              <a:rPr lang="en-GB" smtClean="0"/>
              <a:pPr/>
              <a:t>18/11/2019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0D72C-7A67-4C52-B3B9-1710A04F6D2A}" type="slidenum">
              <a:rPr lang="en-GB" smtClean="0"/>
              <a:pPr/>
              <a:t>‹#›</a:t>
            </a:fld>
            <a:endParaRPr lang="en-GB"/>
          </a:p>
        </p:txBody>
      </p:sp>
    </p:spTree>
    <p:extLst>
      <p:ext uri="{BB962C8B-B14F-4D97-AF65-F5344CB8AC3E}">
        <p14:creationId xmlns:p14="http://schemas.microsoft.com/office/powerpoint/2010/main" val="209093511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secHead" preserve="1">
  <p:cSld name="Section Header_PurpleDottedPattern">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rgbClr val="58595B"/>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11C1156-9F48-442B-9650-93B414C8510A}" type="datetimeFigureOut">
              <a:rPr lang="en-GB" smtClean="0"/>
              <a:pPr/>
              <a:t>18/11/2019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0D72C-7A67-4C52-B3B9-1710A04F6D2A}" type="slidenum">
              <a:rPr lang="en-GB" smtClean="0"/>
              <a:pPr/>
              <a:t>‹#›</a:t>
            </a:fld>
            <a:endParaRPr lang="en-GB"/>
          </a:p>
        </p:txBody>
      </p:sp>
    </p:spTree>
    <p:extLst>
      <p:ext uri="{BB962C8B-B14F-4D97-AF65-F5344CB8AC3E}">
        <p14:creationId xmlns:p14="http://schemas.microsoft.com/office/powerpoint/2010/main" val="137918576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woObj" preserve="1">
  <p:cSld name="Two Content_PurpleDottedPatter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346400"/>
            <a:ext cx="3886200" cy="48305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346400"/>
            <a:ext cx="3886200" cy="48305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11C1156-9F48-442B-9650-93B414C8510A}" type="datetimeFigureOut">
              <a:rPr lang="en-GB" smtClean="0"/>
              <a:pPr/>
              <a:t>18/11/2019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6D0D72C-7A67-4C52-B3B9-1710A04F6D2A}" type="slidenum">
              <a:rPr lang="en-GB" smtClean="0"/>
              <a:pPr/>
              <a:t>‹#›</a:t>
            </a:fld>
            <a:endParaRPr lang="en-GB"/>
          </a:p>
        </p:txBody>
      </p:sp>
    </p:spTree>
    <p:extLst>
      <p:ext uri="{BB962C8B-B14F-4D97-AF65-F5344CB8AC3E}">
        <p14:creationId xmlns:p14="http://schemas.microsoft.com/office/powerpoint/2010/main" val="327232010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woTxTwoObj" preserve="1">
  <p:cSld name="Comparison_PurpleDottedPatter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11C1156-9F48-442B-9650-93B414C8510A}" type="datetimeFigureOut">
              <a:rPr lang="en-GB" smtClean="0"/>
              <a:pPr/>
              <a:t>18/11/2019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6D0D72C-7A67-4C52-B3B9-1710A04F6D2A}" type="slidenum">
              <a:rPr lang="en-GB" smtClean="0"/>
              <a:pPr/>
              <a:t>‹#›</a:t>
            </a:fld>
            <a:endParaRPr lang="en-GB"/>
          </a:p>
        </p:txBody>
      </p:sp>
    </p:spTree>
    <p:extLst>
      <p:ext uri="{BB962C8B-B14F-4D97-AF65-F5344CB8AC3E}">
        <p14:creationId xmlns:p14="http://schemas.microsoft.com/office/powerpoint/2010/main" val="62171783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Only" preserve="1">
  <p:cSld name="Title Only_PurpleDottedPatter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11C1156-9F48-442B-9650-93B414C8510A}" type="datetimeFigureOut">
              <a:rPr lang="en-GB" smtClean="0"/>
              <a:pPr/>
              <a:t>18/11/2019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6D0D72C-7A67-4C52-B3B9-1710A04F6D2A}" type="slidenum">
              <a:rPr lang="en-GB" smtClean="0"/>
              <a:pPr/>
              <a:t>‹#›</a:t>
            </a:fld>
            <a:endParaRPr lang="en-GB"/>
          </a:p>
        </p:txBody>
      </p:sp>
    </p:spTree>
    <p:extLst>
      <p:ext uri="{BB962C8B-B14F-4D97-AF65-F5344CB8AC3E}">
        <p14:creationId xmlns:p14="http://schemas.microsoft.com/office/powerpoint/2010/main" val="1158418993"/>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blank" preserve="1">
  <p:cSld name="Blank_PurpleDottedPattern">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11C1156-9F48-442B-9650-93B414C8510A}" type="datetimeFigureOut">
              <a:rPr lang="en-GB" smtClean="0"/>
              <a:pPr/>
              <a:t>18/11/2019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6D0D72C-7A67-4C52-B3B9-1710A04F6D2A}" type="slidenum">
              <a:rPr lang="en-GB" smtClean="0"/>
              <a:pPr/>
              <a:t>‹#›</a:t>
            </a:fld>
            <a:endParaRPr lang="en-GB"/>
          </a:p>
        </p:txBody>
      </p:sp>
    </p:spTree>
    <p:extLst>
      <p:ext uri="{BB962C8B-B14F-4D97-AF65-F5344CB8AC3E}">
        <p14:creationId xmlns:p14="http://schemas.microsoft.com/office/powerpoint/2010/main" val="2440895719"/>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Picture_PurpleDottedPattern">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11C1156-9F48-442B-9650-93B414C8510A}" type="datetimeFigureOut">
              <a:rPr lang="en-GB" smtClean="0"/>
              <a:pPr/>
              <a:t>18/11/2019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6D0D72C-7A67-4C52-B3B9-1710A04F6D2A}" type="slidenum">
              <a:rPr lang="en-GB" smtClean="0"/>
              <a:pPr/>
              <a:t>‹#›</a:t>
            </a:fld>
            <a:endParaRPr lang="en-GB"/>
          </a:p>
        </p:txBody>
      </p:sp>
      <p:sp>
        <p:nvSpPr>
          <p:cNvPr id="6" name="Picture Placeholder 5"/>
          <p:cNvSpPr>
            <a:spLocks noGrp="1"/>
          </p:cNvSpPr>
          <p:nvPr>
            <p:ph type="pic" sz="quarter" idx="13"/>
          </p:nvPr>
        </p:nvSpPr>
        <p:spPr>
          <a:xfrm>
            <a:off x="628650" y="856801"/>
            <a:ext cx="7967663" cy="5270950"/>
          </a:xfrm>
        </p:spPr>
        <p:txBody>
          <a:bodyPr/>
          <a:lstStyle/>
          <a:p>
            <a:endParaRPr lang="en-GB"/>
          </a:p>
        </p:txBody>
      </p:sp>
    </p:spTree>
    <p:extLst>
      <p:ext uri="{BB962C8B-B14F-4D97-AF65-F5344CB8AC3E}">
        <p14:creationId xmlns:p14="http://schemas.microsoft.com/office/powerpoint/2010/main" val="3836630070"/>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Two Pictures_PurpleDottedPattern">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11C1156-9F48-442B-9650-93B414C8510A}" type="datetimeFigureOut">
              <a:rPr lang="en-GB" smtClean="0"/>
              <a:pPr/>
              <a:t>18/11/2019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6D0D72C-7A67-4C52-B3B9-1710A04F6D2A}" type="slidenum">
              <a:rPr lang="en-GB" smtClean="0"/>
              <a:pPr/>
              <a:t>‹#›</a:t>
            </a:fld>
            <a:endParaRPr lang="en-GB"/>
          </a:p>
        </p:txBody>
      </p:sp>
      <p:sp>
        <p:nvSpPr>
          <p:cNvPr id="6" name="Picture Placeholder 5"/>
          <p:cNvSpPr>
            <a:spLocks noGrp="1"/>
          </p:cNvSpPr>
          <p:nvPr>
            <p:ph type="pic" sz="quarter" idx="13"/>
          </p:nvPr>
        </p:nvSpPr>
        <p:spPr>
          <a:xfrm>
            <a:off x="273600" y="547688"/>
            <a:ext cx="4306338" cy="5600700"/>
          </a:xfrm>
        </p:spPr>
        <p:txBody>
          <a:bodyPr/>
          <a:lstStyle/>
          <a:p>
            <a:endParaRPr lang="en-GB"/>
          </a:p>
        </p:txBody>
      </p:sp>
      <p:sp>
        <p:nvSpPr>
          <p:cNvPr id="8" name="Picture Placeholder 7"/>
          <p:cNvSpPr>
            <a:spLocks noGrp="1"/>
          </p:cNvSpPr>
          <p:nvPr>
            <p:ph type="pic" sz="quarter" idx="14"/>
          </p:nvPr>
        </p:nvSpPr>
        <p:spPr>
          <a:xfrm>
            <a:off x="4651375" y="539750"/>
            <a:ext cx="4233863" cy="5608638"/>
          </a:xfrm>
        </p:spPr>
        <p:txBody>
          <a:bodyPr/>
          <a:lstStyle/>
          <a:p>
            <a:endParaRPr lang="en-GB"/>
          </a:p>
        </p:txBody>
      </p:sp>
    </p:spTree>
    <p:extLst>
      <p:ext uri="{BB962C8B-B14F-4D97-AF65-F5344CB8AC3E}">
        <p14:creationId xmlns:p14="http://schemas.microsoft.com/office/powerpoint/2010/main" val="1113612846"/>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objTx" preserve="1">
  <p:cSld name="Content with Caption_PurpleDottedPatter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11C1156-9F48-442B-9650-93B414C8510A}" type="datetimeFigureOut">
              <a:rPr lang="en-GB" smtClean="0"/>
              <a:pPr/>
              <a:t>18/11/2019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6D0D72C-7A67-4C52-B3B9-1710A04F6D2A}" type="slidenum">
              <a:rPr lang="en-GB" smtClean="0"/>
              <a:pPr/>
              <a:t>‹#›</a:t>
            </a:fld>
            <a:endParaRPr lang="en-GB"/>
          </a:p>
        </p:txBody>
      </p:sp>
    </p:spTree>
    <p:extLst>
      <p:ext uri="{BB962C8B-B14F-4D97-AF65-F5344CB8AC3E}">
        <p14:creationId xmlns:p14="http://schemas.microsoft.com/office/powerpoint/2010/main" val="1601442094"/>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picTx" preserve="1">
  <p:cSld name="Picture with Caption_PurpleDottedPatter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11C1156-9F48-442B-9650-93B414C8510A}" type="datetimeFigureOut">
              <a:rPr lang="en-GB" smtClean="0"/>
              <a:pPr/>
              <a:t>18/11/2019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6D0D72C-7A67-4C52-B3B9-1710A04F6D2A}" type="slidenum">
              <a:rPr lang="en-GB" smtClean="0"/>
              <a:pPr/>
              <a:t>‹#›</a:t>
            </a:fld>
            <a:endParaRPr lang="en-GB"/>
          </a:p>
        </p:txBody>
      </p:sp>
    </p:spTree>
    <p:extLst>
      <p:ext uri="{BB962C8B-B14F-4D97-AF65-F5344CB8AC3E}">
        <p14:creationId xmlns:p14="http://schemas.microsoft.com/office/powerpoint/2010/main" val="699852491"/>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vertTx" preserve="1">
  <p:cSld name="Title and Vertical Text_PurpleDottedPatter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11C1156-9F48-442B-9650-93B414C8510A}" type="datetimeFigureOut">
              <a:rPr lang="en-GB" smtClean="0"/>
              <a:pPr/>
              <a:t>18/11/2019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0D72C-7A67-4C52-B3B9-1710A04F6D2A}" type="slidenum">
              <a:rPr lang="en-GB" smtClean="0"/>
              <a:pPr/>
              <a:t>‹#›</a:t>
            </a:fld>
            <a:endParaRPr lang="en-GB"/>
          </a:p>
        </p:txBody>
      </p:sp>
    </p:spTree>
    <p:extLst>
      <p:ext uri="{BB962C8B-B14F-4D97-AF65-F5344CB8AC3E}">
        <p14:creationId xmlns:p14="http://schemas.microsoft.com/office/powerpoint/2010/main" val="2232047319"/>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vertTitleAndTx" preserve="1">
  <p:cSld name="Vertical Title and Text_PurpleDottedPattern">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11C1156-9F48-442B-9650-93B414C8510A}" type="datetimeFigureOut">
              <a:rPr lang="en-GB" smtClean="0"/>
              <a:pPr/>
              <a:t>18/11/2019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0D72C-7A67-4C52-B3B9-1710A04F6D2A}" type="slidenum">
              <a:rPr lang="en-GB" smtClean="0"/>
              <a:pPr/>
              <a:t>‹#›</a:t>
            </a:fld>
            <a:endParaRPr lang="en-GB"/>
          </a:p>
        </p:txBody>
      </p:sp>
    </p:spTree>
    <p:extLst>
      <p:ext uri="{BB962C8B-B14F-4D97-AF65-F5344CB8AC3E}">
        <p14:creationId xmlns:p14="http://schemas.microsoft.com/office/powerpoint/2010/main" val="367572976"/>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title" preserve="1">
  <p:cSld name="Title Slide_SlateDottedPattern">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11C1156-9F48-442B-9650-93B414C8510A}" type="datetimeFigureOut">
              <a:rPr lang="en-GB" smtClean="0"/>
              <a:pPr/>
              <a:t>18/11/2019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0D72C-7A67-4C52-B3B9-1710A04F6D2A}" type="slidenum">
              <a:rPr lang="en-GB" smtClean="0"/>
              <a:pPr/>
              <a:t>‹#›</a:t>
            </a:fld>
            <a:endParaRPr lang="en-GB"/>
          </a:p>
        </p:txBody>
      </p:sp>
    </p:spTree>
    <p:extLst>
      <p:ext uri="{BB962C8B-B14F-4D97-AF65-F5344CB8AC3E}">
        <p14:creationId xmlns:p14="http://schemas.microsoft.com/office/powerpoint/2010/main" val="443323816"/>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obj" preserve="1">
  <p:cSld name="Title and Content_SlateDottedPatter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11C1156-9F48-442B-9650-93B414C8510A}" type="datetimeFigureOut">
              <a:rPr lang="en-GB" smtClean="0"/>
              <a:pPr/>
              <a:t>18/11/2019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0D72C-7A67-4C52-B3B9-1710A04F6D2A}" type="slidenum">
              <a:rPr lang="en-GB" smtClean="0"/>
              <a:pPr/>
              <a:t>‹#›</a:t>
            </a:fld>
            <a:endParaRPr lang="en-GB"/>
          </a:p>
        </p:txBody>
      </p:sp>
    </p:spTree>
    <p:extLst>
      <p:ext uri="{BB962C8B-B14F-4D97-AF65-F5344CB8AC3E}">
        <p14:creationId xmlns:p14="http://schemas.microsoft.com/office/powerpoint/2010/main" val="3017765936"/>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secHead" preserve="1">
  <p:cSld name="Section Header_SlateDottedPattern">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rgbClr val="58595B"/>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11C1156-9F48-442B-9650-93B414C8510A}" type="datetimeFigureOut">
              <a:rPr lang="en-GB" smtClean="0"/>
              <a:pPr/>
              <a:t>18/11/2019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0D72C-7A67-4C52-B3B9-1710A04F6D2A}" type="slidenum">
              <a:rPr lang="en-GB" smtClean="0"/>
              <a:pPr/>
              <a:t>‹#›</a:t>
            </a:fld>
            <a:endParaRPr lang="en-GB"/>
          </a:p>
        </p:txBody>
      </p:sp>
    </p:spTree>
    <p:extLst>
      <p:ext uri="{BB962C8B-B14F-4D97-AF65-F5344CB8AC3E}">
        <p14:creationId xmlns:p14="http://schemas.microsoft.com/office/powerpoint/2010/main" val="3264784339"/>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twoObj" preserve="1">
  <p:cSld name="Two Content_SlateDottedPatter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346400"/>
            <a:ext cx="3886200" cy="48305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346400"/>
            <a:ext cx="3886200" cy="48305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11C1156-9F48-442B-9650-93B414C8510A}" type="datetimeFigureOut">
              <a:rPr lang="en-GB" smtClean="0"/>
              <a:pPr/>
              <a:t>18/11/2019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6D0D72C-7A67-4C52-B3B9-1710A04F6D2A}" type="slidenum">
              <a:rPr lang="en-GB" smtClean="0"/>
              <a:pPr/>
              <a:t>‹#›</a:t>
            </a:fld>
            <a:endParaRPr lang="en-GB"/>
          </a:p>
        </p:txBody>
      </p:sp>
    </p:spTree>
    <p:extLst>
      <p:ext uri="{BB962C8B-B14F-4D97-AF65-F5344CB8AC3E}">
        <p14:creationId xmlns:p14="http://schemas.microsoft.com/office/powerpoint/2010/main" val="3586890737"/>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twoTxTwoObj" preserve="1">
  <p:cSld name="Comparison_SlateDottedPatter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11C1156-9F48-442B-9650-93B414C8510A}" type="datetimeFigureOut">
              <a:rPr lang="en-GB" smtClean="0"/>
              <a:pPr/>
              <a:t>18/11/2019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6D0D72C-7A67-4C52-B3B9-1710A04F6D2A}" type="slidenum">
              <a:rPr lang="en-GB" smtClean="0"/>
              <a:pPr/>
              <a:t>‹#›</a:t>
            </a:fld>
            <a:endParaRPr lang="en-GB"/>
          </a:p>
        </p:txBody>
      </p:sp>
    </p:spTree>
    <p:extLst>
      <p:ext uri="{BB962C8B-B14F-4D97-AF65-F5344CB8AC3E}">
        <p14:creationId xmlns:p14="http://schemas.microsoft.com/office/powerpoint/2010/main" val="610925426"/>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titleOnly" preserve="1">
  <p:cSld name="Title Only_SlateDottedPatter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11C1156-9F48-442B-9650-93B414C8510A}" type="datetimeFigureOut">
              <a:rPr lang="en-GB" smtClean="0"/>
              <a:pPr/>
              <a:t>18/11/2019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6D0D72C-7A67-4C52-B3B9-1710A04F6D2A}" type="slidenum">
              <a:rPr lang="en-GB" smtClean="0"/>
              <a:pPr/>
              <a:t>‹#›</a:t>
            </a:fld>
            <a:endParaRPr lang="en-GB"/>
          </a:p>
        </p:txBody>
      </p:sp>
    </p:spTree>
    <p:extLst>
      <p:ext uri="{BB962C8B-B14F-4D97-AF65-F5344CB8AC3E}">
        <p14:creationId xmlns:p14="http://schemas.microsoft.com/office/powerpoint/2010/main" val="2556446373"/>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blank" preserve="1">
  <p:cSld name="Blank_SlateDottedPattern">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11C1156-9F48-442B-9650-93B414C8510A}" type="datetimeFigureOut">
              <a:rPr lang="en-GB" smtClean="0"/>
              <a:pPr/>
              <a:t>18/11/2019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6D0D72C-7A67-4C52-B3B9-1710A04F6D2A}" type="slidenum">
              <a:rPr lang="en-GB" smtClean="0"/>
              <a:pPr/>
              <a:t>‹#›</a:t>
            </a:fld>
            <a:endParaRPr lang="en-GB"/>
          </a:p>
        </p:txBody>
      </p:sp>
    </p:spTree>
    <p:extLst>
      <p:ext uri="{BB962C8B-B14F-4D97-AF65-F5344CB8AC3E}">
        <p14:creationId xmlns:p14="http://schemas.microsoft.com/office/powerpoint/2010/main" val="687961717"/>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Picture_SlateDottedPattern">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11C1156-9F48-442B-9650-93B414C8510A}" type="datetimeFigureOut">
              <a:rPr lang="en-GB" smtClean="0"/>
              <a:pPr/>
              <a:t>18/11/2019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6D0D72C-7A67-4C52-B3B9-1710A04F6D2A}" type="slidenum">
              <a:rPr lang="en-GB" smtClean="0"/>
              <a:pPr/>
              <a:t>‹#›</a:t>
            </a:fld>
            <a:endParaRPr lang="en-GB"/>
          </a:p>
        </p:txBody>
      </p:sp>
      <p:sp>
        <p:nvSpPr>
          <p:cNvPr id="6" name="Picture Placeholder 5"/>
          <p:cNvSpPr>
            <a:spLocks noGrp="1"/>
          </p:cNvSpPr>
          <p:nvPr>
            <p:ph type="pic" sz="quarter" idx="13"/>
          </p:nvPr>
        </p:nvSpPr>
        <p:spPr>
          <a:xfrm>
            <a:off x="628650" y="856801"/>
            <a:ext cx="7967663" cy="5270950"/>
          </a:xfrm>
        </p:spPr>
        <p:txBody>
          <a:bodyPr/>
          <a:lstStyle/>
          <a:p>
            <a:endParaRPr lang="en-GB"/>
          </a:p>
        </p:txBody>
      </p:sp>
    </p:spTree>
    <p:extLst>
      <p:ext uri="{BB962C8B-B14F-4D97-AF65-F5344CB8AC3E}">
        <p14:creationId xmlns:p14="http://schemas.microsoft.com/office/powerpoint/2010/main" val="3112764996"/>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Two Pictures_SlateDottedPattern">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11C1156-9F48-442B-9650-93B414C8510A}" type="datetimeFigureOut">
              <a:rPr lang="en-GB" smtClean="0"/>
              <a:pPr/>
              <a:t>18/11/2019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6D0D72C-7A67-4C52-B3B9-1710A04F6D2A}" type="slidenum">
              <a:rPr lang="en-GB" smtClean="0"/>
              <a:pPr/>
              <a:t>‹#›</a:t>
            </a:fld>
            <a:endParaRPr lang="en-GB"/>
          </a:p>
        </p:txBody>
      </p:sp>
      <p:sp>
        <p:nvSpPr>
          <p:cNvPr id="6" name="Picture Placeholder 5"/>
          <p:cNvSpPr>
            <a:spLocks noGrp="1"/>
          </p:cNvSpPr>
          <p:nvPr>
            <p:ph type="pic" sz="quarter" idx="13"/>
          </p:nvPr>
        </p:nvSpPr>
        <p:spPr>
          <a:xfrm>
            <a:off x="273600" y="547688"/>
            <a:ext cx="4306338" cy="5600700"/>
          </a:xfrm>
        </p:spPr>
        <p:txBody>
          <a:bodyPr/>
          <a:lstStyle/>
          <a:p>
            <a:endParaRPr lang="en-GB"/>
          </a:p>
        </p:txBody>
      </p:sp>
      <p:sp>
        <p:nvSpPr>
          <p:cNvPr id="8" name="Picture Placeholder 7"/>
          <p:cNvSpPr>
            <a:spLocks noGrp="1"/>
          </p:cNvSpPr>
          <p:nvPr>
            <p:ph type="pic" sz="quarter" idx="14"/>
          </p:nvPr>
        </p:nvSpPr>
        <p:spPr>
          <a:xfrm>
            <a:off x="4651375" y="539750"/>
            <a:ext cx="4233863" cy="5608638"/>
          </a:xfrm>
        </p:spPr>
        <p:txBody>
          <a:bodyPr/>
          <a:lstStyle/>
          <a:p>
            <a:endParaRPr lang="en-GB"/>
          </a:p>
        </p:txBody>
      </p:sp>
    </p:spTree>
    <p:extLst>
      <p:ext uri="{BB962C8B-B14F-4D97-AF65-F5344CB8AC3E}">
        <p14:creationId xmlns:p14="http://schemas.microsoft.com/office/powerpoint/2010/main" val="2470014309"/>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objTx" preserve="1">
  <p:cSld name="Content with Caption_SlateDottedPatter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11C1156-9F48-442B-9650-93B414C8510A}" type="datetimeFigureOut">
              <a:rPr lang="en-GB" smtClean="0"/>
              <a:pPr/>
              <a:t>18/11/2019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6D0D72C-7A67-4C52-B3B9-1710A04F6D2A}" type="slidenum">
              <a:rPr lang="en-GB" smtClean="0"/>
              <a:pPr/>
              <a:t>‹#›</a:t>
            </a:fld>
            <a:endParaRPr lang="en-GB"/>
          </a:p>
        </p:txBody>
      </p:sp>
    </p:spTree>
    <p:extLst>
      <p:ext uri="{BB962C8B-B14F-4D97-AF65-F5344CB8AC3E}">
        <p14:creationId xmlns:p14="http://schemas.microsoft.com/office/powerpoint/2010/main" val="2437241269"/>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picTx" preserve="1">
  <p:cSld name="Picture with Caption_SlateDottedPatter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11C1156-9F48-442B-9650-93B414C8510A}" type="datetimeFigureOut">
              <a:rPr lang="en-GB" smtClean="0"/>
              <a:pPr/>
              <a:t>18/11/2019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6D0D72C-7A67-4C52-B3B9-1710A04F6D2A}" type="slidenum">
              <a:rPr lang="en-GB" smtClean="0"/>
              <a:pPr/>
              <a:t>‹#›</a:t>
            </a:fld>
            <a:endParaRPr lang="en-GB"/>
          </a:p>
        </p:txBody>
      </p:sp>
    </p:spTree>
    <p:extLst>
      <p:ext uri="{BB962C8B-B14F-4D97-AF65-F5344CB8AC3E}">
        <p14:creationId xmlns:p14="http://schemas.microsoft.com/office/powerpoint/2010/main" val="313805938"/>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vertTx" preserve="1">
  <p:cSld name="Title and Vertical Text_SlateDottedPatter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11C1156-9F48-442B-9650-93B414C8510A}" type="datetimeFigureOut">
              <a:rPr lang="en-GB" smtClean="0"/>
              <a:pPr/>
              <a:t>18/11/2019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0D72C-7A67-4C52-B3B9-1710A04F6D2A}" type="slidenum">
              <a:rPr lang="en-GB" smtClean="0"/>
              <a:pPr/>
              <a:t>‹#›</a:t>
            </a:fld>
            <a:endParaRPr lang="en-GB"/>
          </a:p>
        </p:txBody>
      </p:sp>
    </p:spTree>
    <p:extLst>
      <p:ext uri="{BB962C8B-B14F-4D97-AF65-F5344CB8AC3E}">
        <p14:creationId xmlns:p14="http://schemas.microsoft.com/office/powerpoint/2010/main" val="2221286528"/>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vertTitleAndTx" preserve="1">
  <p:cSld name="Vertical Title and Text_SlateDottedPattern">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11C1156-9F48-442B-9650-93B414C8510A}" type="datetimeFigureOut">
              <a:rPr lang="en-GB" smtClean="0"/>
              <a:pPr/>
              <a:t>18/11/2019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0D72C-7A67-4C52-B3B9-1710A04F6D2A}" type="slidenum">
              <a:rPr lang="en-GB" smtClean="0"/>
              <a:pPr/>
              <a:t>‹#›</a:t>
            </a:fld>
            <a:endParaRPr lang="en-GB"/>
          </a:p>
        </p:txBody>
      </p:sp>
    </p:spTree>
    <p:extLst>
      <p:ext uri="{BB962C8B-B14F-4D97-AF65-F5344CB8AC3E}">
        <p14:creationId xmlns:p14="http://schemas.microsoft.com/office/powerpoint/2010/main" val="3650031351"/>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title" preserve="1">
  <p:cSld name="Title Slide_WhitePlain">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11C1156-9F48-442B-9650-93B414C8510A}" type="datetimeFigureOut">
              <a:rPr lang="en-GB" smtClean="0"/>
              <a:pPr/>
              <a:t>18/11/2019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0D72C-7A67-4C52-B3B9-1710A04F6D2A}" type="slidenum">
              <a:rPr lang="en-GB" smtClean="0"/>
              <a:pPr/>
              <a:t>‹#›</a:t>
            </a:fld>
            <a:endParaRPr lang="en-GB"/>
          </a:p>
        </p:txBody>
      </p:sp>
      <p:pic>
        <p:nvPicPr>
          <p:cNvPr id="7" name="Picture 6"/>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7486650" y="331480"/>
            <a:ext cx="1422000" cy="483215"/>
          </a:xfrm>
          <a:prstGeom prst="rect">
            <a:avLst/>
          </a:prstGeom>
        </p:spPr>
      </p:pic>
    </p:spTree>
    <p:extLst>
      <p:ext uri="{BB962C8B-B14F-4D97-AF65-F5344CB8AC3E}">
        <p14:creationId xmlns:p14="http://schemas.microsoft.com/office/powerpoint/2010/main" val="923725064"/>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obj" preserve="1">
  <p:cSld name="Title and Content_WhitePlai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11C1156-9F48-442B-9650-93B414C8510A}" type="datetimeFigureOut">
              <a:rPr lang="en-GB" smtClean="0"/>
              <a:pPr/>
              <a:t>18/11/2019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0D72C-7A67-4C52-B3B9-1710A04F6D2A}" type="slidenum">
              <a:rPr lang="en-GB" smtClean="0"/>
              <a:pPr/>
              <a:t>‹#›</a:t>
            </a:fld>
            <a:endParaRPr lang="en-GB"/>
          </a:p>
        </p:txBody>
      </p:sp>
    </p:spTree>
    <p:extLst>
      <p:ext uri="{BB962C8B-B14F-4D97-AF65-F5344CB8AC3E}">
        <p14:creationId xmlns:p14="http://schemas.microsoft.com/office/powerpoint/2010/main" val="163581963"/>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secHead" preserve="1">
  <p:cSld name="Section Header_WhitePlain">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rgbClr val="58595B"/>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11C1156-9F48-442B-9650-93B414C8510A}" type="datetimeFigureOut">
              <a:rPr lang="en-GB" smtClean="0"/>
              <a:pPr/>
              <a:t>18/11/2019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0D72C-7A67-4C52-B3B9-1710A04F6D2A}" type="slidenum">
              <a:rPr lang="en-GB" smtClean="0"/>
              <a:pPr/>
              <a:t>‹#›</a:t>
            </a:fld>
            <a:endParaRPr lang="en-GB"/>
          </a:p>
        </p:txBody>
      </p:sp>
      <p:pic>
        <p:nvPicPr>
          <p:cNvPr id="7" name="Picture 6"/>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7486650" y="331480"/>
            <a:ext cx="1422000" cy="483215"/>
          </a:xfrm>
          <a:prstGeom prst="rect">
            <a:avLst/>
          </a:prstGeom>
        </p:spPr>
      </p:pic>
    </p:spTree>
    <p:extLst>
      <p:ext uri="{BB962C8B-B14F-4D97-AF65-F5344CB8AC3E}">
        <p14:creationId xmlns:p14="http://schemas.microsoft.com/office/powerpoint/2010/main" val="449351789"/>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twoObj" preserve="1">
  <p:cSld name="Two Content_WhitePlai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346400"/>
            <a:ext cx="3886200" cy="48305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346400"/>
            <a:ext cx="3886200" cy="48305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11C1156-9F48-442B-9650-93B414C8510A}" type="datetimeFigureOut">
              <a:rPr lang="en-GB" smtClean="0"/>
              <a:pPr/>
              <a:t>18/11/2019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6D0D72C-7A67-4C52-B3B9-1710A04F6D2A}" type="slidenum">
              <a:rPr lang="en-GB" smtClean="0"/>
              <a:pPr/>
              <a:t>‹#›</a:t>
            </a:fld>
            <a:endParaRPr lang="en-GB"/>
          </a:p>
        </p:txBody>
      </p:sp>
    </p:spTree>
    <p:extLst>
      <p:ext uri="{BB962C8B-B14F-4D97-AF65-F5344CB8AC3E}">
        <p14:creationId xmlns:p14="http://schemas.microsoft.com/office/powerpoint/2010/main" val="3769810030"/>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twoTxTwoObj" preserve="1">
  <p:cSld name="Comparison_WhitePlai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11C1156-9F48-442B-9650-93B414C8510A}" type="datetimeFigureOut">
              <a:rPr lang="en-GB" smtClean="0"/>
              <a:pPr/>
              <a:t>18/11/2019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6D0D72C-7A67-4C52-B3B9-1710A04F6D2A}" type="slidenum">
              <a:rPr lang="en-GB" smtClean="0"/>
              <a:pPr/>
              <a:t>‹#›</a:t>
            </a:fld>
            <a:endParaRPr lang="en-GB"/>
          </a:p>
        </p:txBody>
      </p:sp>
    </p:spTree>
    <p:extLst>
      <p:ext uri="{BB962C8B-B14F-4D97-AF65-F5344CB8AC3E}">
        <p14:creationId xmlns:p14="http://schemas.microsoft.com/office/powerpoint/2010/main" val="3549663052"/>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titleOnly" preserve="1">
  <p:cSld name="Title Only_WhitePlai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11C1156-9F48-442B-9650-93B414C8510A}" type="datetimeFigureOut">
              <a:rPr lang="en-GB" smtClean="0"/>
              <a:pPr/>
              <a:t>18/11/2019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6D0D72C-7A67-4C52-B3B9-1710A04F6D2A}" type="slidenum">
              <a:rPr lang="en-GB" smtClean="0"/>
              <a:pPr/>
              <a:t>‹#›</a:t>
            </a:fld>
            <a:endParaRPr lang="en-GB"/>
          </a:p>
        </p:txBody>
      </p:sp>
    </p:spTree>
    <p:extLst>
      <p:ext uri="{BB962C8B-B14F-4D97-AF65-F5344CB8AC3E}">
        <p14:creationId xmlns:p14="http://schemas.microsoft.com/office/powerpoint/2010/main" val="3560306921"/>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blank" preserve="1">
  <p:cSld name="Blank_WhitePlain">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11C1156-9F48-442B-9650-93B414C8510A}" type="datetimeFigureOut">
              <a:rPr lang="en-GB" smtClean="0"/>
              <a:pPr/>
              <a:t>18/11/2019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6D0D72C-7A67-4C52-B3B9-1710A04F6D2A}" type="slidenum">
              <a:rPr lang="en-GB" smtClean="0"/>
              <a:pPr/>
              <a:t>‹#›</a:t>
            </a:fld>
            <a:endParaRPr lang="en-GB"/>
          </a:p>
        </p:txBody>
      </p:sp>
    </p:spTree>
    <p:extLst>
      <p:ext uri="{BB962C8B-B14F-4D97-AF65-F5344CB8AC3E}">
        <p14:creationId xmlns:p14="http://schemas.microsoft.com/office/powerpoint/2010/main" val="2940302004"/>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userDrawn="1">
  <p:cSld name="Picture_WhitePlain">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11C1156-9F48-442B-9650-93B414C8510A}" type="datetimeFigureOut">
              <a:rPr lang="en-GB" smtClean="0"/>
              <a:pPr/>
              <a:t>18/11/2019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6D0D72C-7A67-4C52-B3B9-1710A04F6D2A}" type="slidenum">
              <a:rPr lang="en-GB" smtClean="0"/>
              <a:pPr/>
              <a:t>‹#›</a:t>
            </a:fld>
            <a:endParaRPr lang="en-GB"/>
          </a:p>
        </p:txBody>
      </p:sp>
      <p:sp>
        <p:nvSpPr>
          <p:cNvPr id="6" name="Picture Placeholder 5"/>
          <p:cNvSpPr>
            <a:spLocks noGrp="1"/>
          </p:cNvSpPr>
          <p:nvPr>
            <p:ph type="pic" sz="quarter" idx="13"/>
          </p:nvPr>
        </p:nvSpPr>
        <p:spPr>
          <a:xfrm>
            <a:off x="628650" y="856801"/>
            <a:ext cx="7967663" cy="5270950"/>
          </a:xfrm>
        </p:spPr>
        <p:txBody>
          <a:bodyPr/>
          <a:lstStyle/>
          <a:p>
            <a:endParaRPr lang="en-GB"/>
          </a:p>
        </p:txBody>
      </p:sp>
    </p:spTree>
    <p:extLst>
      <p:ext uri="{BB962C8B-B14F-4D97-AF65-F5344CB8AC3E}">
        <p14:creationId xmlns:p14="http://schemas.microsoft.com/office/powerpoint/2010/main" val="3951540950"/>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preserve="1" userDrawn="1">
  <p:cSld name="Two Pictues_WhitePlain">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11C1156-9F48-442B-9650-93B414C8510A}" type="datetimeFigureOut">
              <a:rPr lang="en-GB" smtClean="0"/>
              <a:pPr/>
              <a:t>18/11/2019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6D0D72C-7A67-4C52-B3B9-1710A04F6D2A}" type="slidenum">
              <a:rPr lang="en-GB" smtClean="0"/>
              <a:pPr/>
              <a:t>‹#›</a:t>
            </a:fld>
            <a:endParaRPr lang="en-GB"/>
          </a:p>
        </p:txBody>
      </p:sp>
      <p:sp>
        <p:nvSpPr>
          <p:cNvPr id="6" name="Picture Placeholder 5"/>
          <p:cNvSpPr>
            <a:spLocks noGrp="1"/>
          </p:cNvSpPr>
          <p:nvPr>
            <p:ph type="pic" sz="quarter" idx="13"/>
          </p:nvPr>
        </p:nvSpPr>
        <p:spPr>
          <a:xfrm>
            <a:off x="273600" y="547688"/>
            <a:ext cx="4306338" cy="5600700"/>
          </a:xfrm>
        </p:spPr>
        <p:txBody>
          <a:bodyPr/>
          <a:lstStyle/>
          <a:p>
            <a:endParaRPr lang="en-GB"/>
          </a:p>
        </p:txBody>
      </p:sp>
      <p:sp>
        <p:nvSpPr>
          <p:cNvPr id="8" name="Picture Placeholder 7"/>
          <p:cNvSpPr>
            <a:spLocks noGrp="1"/>
          </p:cNvSpPr>
          <p:nvPr>
            <p:ph type="pic" sz="quarter" idx="14"/>
          </p:nvPr>
        </p:nvSpPr>
        <p:spPr>
          <a:xfrm>
            <a:off x="4651375" y="539750"/>
            <a:ext cx="4233863" cy="5608638"/>
          </a:xfrm>
        </p:spPr>
        <p:txBody>
          <a:bodyPr/>
          <a:lstStyle/>
          <a:p>
            <a:endParaRPr lang="en-GB"/>
          </a:p>
        </p:txBody>
      </p:sp>
    </p:spTree>
    <p:extLst>
      <p:ext uri="{BB962C8B-B14F-4D97-AF65-F5344CB8AC3E}">
        <p14:creationId xmlns:p14="http://schemas.microsoft.com/office/powerpoint/2010/main" val="828245197"/>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objTx" preserve="1">
  <p:cSld name="Content with Caption_WhitePlai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11C1156-9F48-442B-9650-93B414C8510A}" type="datetimeFigureOut">
              <a:rPr lang="en-GB" smtClean="0"/>
              <a:pPr/>
              <a:t>18/11/2019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6D0D72C-7A67-4C52-B3B9-1710A04F6D2A}" type="slidenum">
              <a:rPr lang="en-GB" smtClean="0"/>
              <a:pPr/>
              <a:t>‹#›</a:t>
            </a:fld>
            <a:endParaRPr lang="en-GB"/>
          </a:p>
        </p:txBody>
      </p:sp>
    </p:spTree>
    <p:extLst>
      <p:ext uri="{BB962C8B-B14F-4D97-AF65-F5344CB8AC3E}">
        <p14:creationId xmlns:p14="http://schemas.microsoft.com/office/powerpoint/2010/main" val="3062530980"/>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picTx" preserve="1">
  <p:cSld name="Picture with Caption_WhitePlai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11C1156-9F48-442B-9650-93B414C8510A}" type="datetimeFigureOut">
              <a:rPr lang="en-GB" smtClean="0"/>
              <a:pPr/>
              <a:t>18/11/2019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6D0D72C-7A67-4C52-B3B9-1710A04F6D2A}" type="slidenum">
              <a:rPr lang="en-GB" smtClean="0"/>
              <a:pPr/>
              <a:t>‹#›</a:t>
            </a:fld>
            <a:endParaRPr lang="en-GB"/>
          </a:p>
        </p:txBody>
      </p:sp>
    </p:spTree>
    <p:extLst>
      <p:ext uri="{BB962C8B-B14F-4D97-AF65-F5344CB8AC3E}">
        <p14:creationId xmlns:p14="http://schemas.microsoft.com/office/powerpoint/2010/main" val="806162192"/>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vertTx" preserve="1">
  <p:cSld name="Title and Vertical Text_WhitePlai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11C1156-9F48-442B-9650-93B414C8510A}" type="datetimeFigureOut">
              <a:rPr lang="en-GB" smtClean="0"/>
              <a:pPr/>
              <a:t>18/11/2019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0D72C-7A67-4C52-B3B9-1710A04F6D2A}" type="slidenum">
              <a:rPr lang="en-GB" smtClean="0"/>
              <a:pPr/>
              <a:t>‹#›</a:t>
            </a:fld>
            <a:endParaRPr lang="en-GB"/>
          </a:p>
        </p:txBody>
      </p:sp>
    </p:spTree>
    <p:extLst>
      <p:ext uri="{BB962C8B-B14F-4D97-AF65-F5344CB8AC3E}">
        <p14:creationId xmlns:p14="http://schemas.microsoft.com/office/powerpoint/2010/main" val="1899182319"/>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vertTitleAndTx" preserve="1">
  <p:cSld name="Vertical Title and Text_WhitePlain">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11C1156-9F48-442B-9650-93B414C8510A}" type="datetimeFigureOut">
              <a:rPr lang="en-GB" smtClean="0"/>
              <a:pPr/>
              <a:t>18/11/2019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0D72C-7A67-4C52-B3B9-1710A04F6D2A}" type="slidenum">
              <a:rPr lang="en-GB" smtClean="0"/>
              <a:pPr/>
              <a:t>‹#›</a:t>
            </a:fld>
            <a:endParaRPr lang="en-GB"/>
          </a:p>
        </p:txBody>
      </p:sp>
    </p:spTree>
    <p:extLst>
      <p:ext uri="{BB962C8B-B14F-4D97-AF65-F5344CB8AC3E}">
        <p14:creationId xmlns:p14="http://schemas.microsoft.com/office/powerpoint/2010/main" val="100358116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2.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5.xml"/><Relationship Id="rId13" Type="http://schemas.openxmlformats.org/officeDocument/2006/relationships/slideLayout" Target="../slideLayouts/slideLayout30.xml"/><Relationship Id="rId3" Type="http://schemas.openxmlformats.org/officeDocument/2006/relationships/slideLayout" Target="../slideLayouts/slideLayout20.xml"/><Relationship Id="rId7" Type="http://schemas.openxmlformats.org/officeDocument/2006/relationships/slideLayout" Target="../slideLayouts/slideLayout24.xml"/><Relationship Id="rId12" Type="http://schemas.openxmlformats.org/officeDocument/2006/relationships/slideLayout" Target="../slideLayouts/slideLayout29.xml"/><Relationship Id="rId2" Type="http://schemas.openxmlformats.org/officeDocument/2006/relationships/slideLayout" Target="../slideLayouts/slideLayout19.xml"/><Relationship Id="rId16" Type="http://schemas.openxmlformats.org/officeDocument/2006/relationships/image" Target="../media/image2.png"/><Relationship Id="rId1" Type="http://schemas.openxmlformats.org/officeDocument/2006/relationships/slideLayout" Target="../slideLayouts/slideLayout18.xml"/><Relationship Id="rId6" Type="http://schemas.openxmlformats.org/officeDocument/2006/relationships/slideLayout" Target="../slideLayouts/slideLayout23.xml"/><Relationship Id="rId11" Type="http://schemas.openxmlformats.org/officeDocument/2006/relationships/slideLayout" Target="../slideLayouts/slideLayout28.xml"/><Relationship Id="rId5" Type="http://schemas.openxmlformats.org/officeDocument/2006/relationships/slideLayout" Target="../slideLayouts/slideLayout22.xml"/><Relationship Id="rId15" Type="http://schemas.openxmlformats.org/officeDocument/2006/relationships/image" Target="../media/image7.png"/><Relationship Id="rId10" Type="http://schemas.openxmlformats.org/officeDocument/2006/relationships/slideLayout" Target="../slideLayouts/slideLayout27.xml"/><Relationship Id="rId4" Type="http://schemas.openxmlformats.org/officeDocument/2006/relationships/slideLayout" Target="../slideLayouts/slideLayout21.xml"/><Relationship Id="rId9" Type="http://schemas.openxmlformats.org/officeDocument/2006/relationships/slideLayout" Target="../slideLayouts/slideLayout26.xml"/><Relationship Id="rId14" Type="http://schemas.openxmlformats.org/officeDocument/2006/relationships/theme" Target="../theme/theme2.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8.xml"/><Relationship Id="rId13" Type="http://schemas.openxmlformats.org/officeDocument/2006/relationships/slideLayout" Target="../slideLayouts/slideLayout43.xml"/><Relationship Id="rId3" Type="http://schemas.openxmlformats.org/officeDocument/2006/relationships/slideLayout" Target="../slideLayouts/slideLayout33.xml"/><Relationship Id="rId7" Type="http://schemas.openxmlformats.org/officeDocument/2006/relationships/slideLayout" Target="../slideLayouts/slideLayout37.xml"/><Relationship Id="rId12" Type="http://schemas.openxmlformats.org/officeDocument/2006/relationships/slideLayout" Target="../slideLayouts/slideLayout42.xml"/><Relationship Id="rId2" Type="http://schemas.openxmlformats.org/officeDocument/2006/relationships/slideLayout" Target="../slideLayouts/slideLayout32.xml"/><Relationship Id="rId16" Type="http://schemas.openxmlformats.org/officeDocument/2006/relationships/image" Target="../media/image2.png"/><Relationship Id="rId1" Type="http://schemas.openxmlformats.org/officeDocument/2006/relationships/slideLayout" Target="../slideLayouts/slideLayout31.xml"/><Relationship Id="rId6" Type="http://schemas.openxmlformats.org/officeDocument/2006/relationships/slideLayout" Target="../slideLayouts/slideLayout36.xml"/><Relationship Id="rId11" Type="http://schemas.openxmlformats.org/officeDocument/2006/relationships/slideLayout" Target="../slideLayouts/slideLayout41.xml"/><Relationship Id="rId5" Type="http://schemas.openxmlformats.org/officeDocument/2006/relationships/slideLayout" Target="../slideLayouts/slideLayout35.xml"/><Relationship Id="rId15" Type="http://schemas.openxmlformats.org/officeDocument/2006/relationships/image" Target="../media/image7.png"/><Relationship Id="rId10" Type="http://schemas.openxmlformats.org/officeDocument/2006/relationships/slideLayout" Target="../slideLayouts/slideLayout40.xml"/><Relationship Id="rId4" Type="http://schemas.openxmlformats.org/officeDocument/2006/relationships/slideLayout" Target="../slideLayouts/slideLayout34.xml"/><Relationship Id="rId9" Type="http://schemas.openxmlformats.org/officeDocument/2006/relationships/slideLayout" Target="../slideLayouts/slideLayout39.xml"/><Relationship Id="rId14" Type="http://schemas.openxmlformats.org/officeDocument/2006/relationships/theme" Target="../theme/theme3.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51.xml"/><Relationship Id="rId13" Type="http://schemas.openxmlformats.org/officeDocument/2006/relationships/slideLayout" Target="../slideLayouts/slideLayout56.xml"/><Relationship Id="rId3" Type="http://schemas.openxmlformats.org/officeDocument/2006/relationships/slideLayout" Target="../slideLayouts/slideLayout46.xml"/><Relationship Id="rId7" Type="http://schemas.openxmlformats.org/officeDocument/2006/relationships/slideLayout" Target="../slideLayouts/slideLayout50.xml"/><Relationship Id="rId12" Type="http://schemas.openxmlformats.org/officeDocument/2006/relationships/slideLayout" Target="../slideLayouts/slideLayout55.xml"/><Relationship Id="rId2" Type="http://schemas.openxmlformats.org/officeDocument/2006/relationships/slideLayout" Target="../slideLayouts/slideLayout45.xml"/><Relationship Id="rId1" Type="http://schemas.openxmlformats.org/officeDocument/2006/relationships/slideLayout" Target="../slideLayouts/slideLayout44.xml"/><Relationship Id="rId6" Type="http://schemas.openxmlformats.org/officeDocument/2006/relationships/slideLayout" Target="../slideLayouts/slideLayout49.xml"/><Relationship Id="rId11" Type="http://schemas.openxmlformats.org/officeDocument/2006/relationships/slideLayout" Target="../slideLayouts/slideLayout54.xml"/><Relationship Id="rId5" Type="http://schemas.openxmlformats.org/officeDocument/2006/relationships/slideLayout" Target="../slideLayouts/slideLayout48.xml"/><Relationship Id="rId10" Type="http://schemas.openxmlformats.org/officeDocument/2006/relationships/slideLayout" Target="../slideLayouts/slideLayout53.xml"/><Relationship Id="rId4" Type="http://schemas.openxmlformats.org/officeDocument/2006/relationships/slideLayout" Target="../slideLayouts/slideLayout47.xml"/><Relationship Id="rId9" Type="http://schemas.openxmlformats.org/officeDocument/2006/relationships/slideLayout" Target="../slideLayouts/slideLayout52.xml"/><Relationship Id="rId14" Type="http://schemas.openxmlformats.org/officeDocument/2006/relationships/theme" Target="../theme/theme4.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1"/>
            <a:ext cx="7886700" cy="12312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1321624"/>
            <a:ext cx="7886700" cy="4899176"/>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rgbClr val="58595B"/>
                </a:solidFill>
                <a:latin typeface="Arial" panose="020B0604020202020204" pitchFamily="34" charset="0"/>
                <a:cs typeface="Arial" panose="020B0604020202020204" pitchFamily="34" charset="0"/>
              </a:defRPr>
            </a:lvl1pPr>
          </a:lstStyle>
          <a:p>
            <a:fld id="{111C1156-9F48-442B-9650-93B414C8510A}" type="datetimeFigureOut">
              <a:rPr lang="en-GB" smtClean="0"/>
              <a:pPr/>
              <a:t>18/11/2019</a:t>
            </a:fld>
            <a:endParaRPr lang="en-GB"/>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rgbClr val="58595B"/>
                </a:solidFill>
                <a:latin typeface="Arial" panose="020B0604020202020204" pitchFamily="34" charset="0"/>
                <a:cs typeface="Arial" panose="020B0604020202020204" pitchFamily="34" charset="0"/>
              </a:defRPr>
            </a:lvl1pPr>
          </a:lstStyle>
          <a:p>
            <a:endParaRPr lang="en-GB"/>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rgbClr val="58595B"/>
                </a:solidFill>
                <a:latin typeface="Arial" panose="020B0604020202020204" pitchFamily="34" charset="0"/>
                <a:cs typeface="Arial" panose="020B0604020202020204" pitchFamily="34" charset="0"/>
              </a:defRPr>
            </a:lvl1pPr>
          </a:lstStyle>
          <a:p>
            <a:fld id="{56D0D72C-7A67-4C52-B3B9-1710A04F6D2A}" type="slidenum">
              <a:rPr lang="en-GB" smtClean="0"/>
              <a:pPr/>
              <a:t>‹#›</a:t>
            </a:fld>
            <a:endParaRPr lang="en-GB"/>
          </a:p>
        </p:txBody>
      </p:sp>
      <p:pic>
        <p:nvPicPr>
          <p:cNvPr id="8" name="Picture 7"/>
          <p:cNvPicPr>
            <a:picLocks noChangeAspect="1"/>
          </p:cNvPicPr>
          <p:nvPr userDrawn="1"/>
        </p:nvPicPr>
        <p:blipFill>
          <a:blip r:embed="rId19" cstate="print">
            <a:extLst>
              <a:ext uri="{28A0092B-C50C-407E-A947-70E740481C1C}">
                <a14:useLocalDpi xmlns:a14="http://schemas.microsoft.com/office/drawing/2010/main" val="0"/>
              </a:ext>
            </a:extLst>
          </a:blip>
          <a:stretch>
            <a:fillRect/>
          </a:stretch>
        </p:blipFill>
        <p:spPr>
          <a:xfrm>
            <a:off x="7345524" y="5059524"/>
            <a:ext cx="1798476" cy="1798476"/>
          </a:xfrm>
          <a:prstGeom prst="rect">
            <a:avLst/>
          </a:prstGeom>
        </p:spPr>
      </p:pic>
      <p:pic>
        <p:nvPicPr>
          <p:cNvPr id="9" name="Picture 8"/>
          <p:cNvPicPr>
            <a:picLocks noChangeAspect="1"/>
          </p:cNvPicPr>
          <p:nvPr userDrawn="1"/>
        </p:nvPicPr>
        <p:blipFill>
          <a:blip r:embed="rId20" cstate="print">
            <a:extLst>
              <a:ext uri="{28A0092B-C50C-407E-A947-70E740481C1C}">
                <a14:useLocalDpi xmlns:a14="http://schemas.microsoft.com/office/drawing/2010/main" val="0"/>
              </a:ext>
            </a:extLst>
          </a:blip>
          <a:stretch>
            <a:fillRect/>
          </a:stretch>
        </p:blipFill>
        <p:spPr>
          <a:xfrm>
            <a:off x="621083" y="6363946"/>
            <a:ext cx="786059" cy="270000"/>
          </a:xfrm>
          <a:prstGeom prst="rect">
            <a:avLst/>
          </a:prstGeom>
        </p:spPr>
      </p:pic>
    </p:spTree>
    <p:extLst>
      <p:ext uri="{BB962C8B-B14F-4D97-AF65-F5344CB8AC3E}">
        <p14:creationId xmlns:p14="http://schemas.microsoft.com/office/powerpoint/2010/main" val="1173112174"/>
      </p:ext>
    </p:extLst>
  </p:cSld>
  <p:clrMap bg1="lt1" tx1="dk1" bg2="lt2" tx2="dk2" accent1="accent1" accent2="accent2" accent3="accent3" accent4="accent4" accent5="accent5" accent6="accent6" hlink="hlink" folHlink="folHlink"/>
  <p:sldLayoutIdLst>
    <p:sldLayoutId id="2147483755" r:id="rId1"/>
    <p:sldLayoutId id="2147483757" r:id="rId2"/>
    <p:sldLayoutId id="2147483662" r:id="rId3"/>
    <p:sldLayoutId id="2147483661" r:id="rId4"/>
    <p:sldLayoutId id="2147483663" r:id="rId5"/>
    <p:sldLayoutId id="2147483664" r:id="rId6"/>
    <p:sldLayoutId id="2147483665" r:id="rId7"/>
    <p:sldLayoutId id="2147483666" r:id="rId8"/>
    <p:sldLayoutId id="2147483667" r:id="rId9"/>
    <p:sldLayoutId id="2147483672" r:id="rId10"/>
    <p:sldLayoutId id="2147483712" r:id="rId11"/>
    <p:sldLayoutId id="2147483668" r:id="rId12"/>
    <p:sldLayoutId id="2147483669" r:id="rId13"/>
    <p:sldLayoutId id="2147483670" r:id="rId14"/>
    <p:sldLayoutId id="2147483671" r:id="rId15"/>
    <p:sldLayoutId id="2147483756" r:id="rId16"/>
    <p:sldLayoutId id="2147483758" r:id="rId17"/>
  </p:sldLayoutIdLst>
  <p:txStyles>
    <p:titleStyle>
      <a:lvl1pPr algn="l" defTabSz="914400" rtl="0" eaLnBrk="1" latinLnBrk="0" hangingPunct="1">
        <a:lnSpc>
          <a:spcPct val="90000"/>
        </a:lnSpc>
        <a:spcBef>
          <a:spcPct val="0"/>
        </a:spcBef>
        <a:buNone/>
        <a:defRPr sz="3800" kern="1200">
          <a:solidFill>
            <a:srgbClr val="520D5D"/>
          </a:solidFill>
          <a:latin typeface="Arial" panose="020B0604020202020204" pitchFamily="34" charset="0"/>
          <a:ea typeface="+mj-ea"/>
          <a:cs typeface="Arial" panose="020B0604020202020204" pitchFamily="34" charset="0"/>
        </a:defRPr>
      </a:lvl1pPr>
    </p:titleStyle>
    <p:bodyStyle>
      <a:lvl1pPr marL="228600" indent="-228600" algn="l" defTabSz="914400" rtl="0" eaLnBrk="1" latinLnBrk="0" hangingPunct="1">
        <a:lnSpc>
          <a:spcPct val="90000"/>
        </a:lnSpc>
        <a:spcBef>
          <a:spcPts val="1000"/>
        </a:spcBef>
        <a:buClr>
          <a:srgbClr val="DA1D52"/>
        </a:buClr>
        <a:buFont typeface="Arial" panose="020B0604020202020204" pitchFamily="34" charset="0"/>
        <a:buChar char="•"/>
        <a:defRPr sz="2500" kern="1200" baseline="0">
          <a:solidFill>
            <a:srgbClr val="58595B"/>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Clr>
          <a:srgbClr val="DA1D52"/>
        </a:buClr>
        <a:buFont typeface="Arial" panose="020B0604020202020204" pitchFamily="34" charset="0"/>
        <a:buChar char="•"/>
        <a:defRPr sz="2000" kern="1200">
          <a:solidFill>
            <a:srgbClr val="58595B"/>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Clr>
          <a:srgbClr val="DA1D52"/>
        </a:buClr>
        <a:buFont typeface="Arial" panose="020B0604020202020204" pitchFamily="34" charset="0"/>
        <a:buChar char="•"/>
        <a:defRPr sz="2000" kern="1200">
          <a:solidFill>
            <a:srgbClr val="58595B"/>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Clr>
          <a:srgbClr val="DA1D52"/>
        </a:buClr>
        <a:buFont typeface="Arial" panose="020B0604020202020204" pitchFamily="34" charset="0"/>
        <a:buChar char="•"/>
        <a:defRPr sz="1800" kern="1200">
          <a:solidFill>
            <a:srgbClr val="58595B"/>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Clr>
          <a:srgbClr val="DA1D52"/>
        </a:buClr>
        <a:buFont typeface="Arial" panose="020B0604020202020204" pitchFamily="34" charset="0"/>
        <a:buChar char="•"/>
        <a:defRPr sz="1800" kern="1200">
          <a:solidFill>
            <a:srgbClr val="58595B"/>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rgbClr val="DBD3E5"/>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1"/>
            <a:ext cx="7886700" cy="12312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1321624"/>
            <a:ext cx="7886700" cy="4899176"/>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rgbClr val="58595B"/>
                </a:solidFill>
                <a:latin typeface="Arial" panose="020B0604020202020204" pitchFamily="34" charset="0"/>
                <a:cs typeface="Arial" panose="020B0604020202020204" pitchFamily="34" charset="0"/>
              </a:defRPr>
            </a:lvl1pPr>
          </a:lstStyle>
          <a:p>
            <a:fld id="{111C1156-9F48-442B-9650-93B414C8510A}" type="datetimeFigureOut">
              <a:rPr lang="en-GB" smtClean="0"/>
              <a:pPr/>
              <a:t>18/11/2019</a:t>
            </a:fld>
            <a:endParaRPr lang="en-GB"/>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rgbClr val="58595B"/>
                </a:solidFill>
                <a:latin typeface="Arial" panose="020B0604020202020204" pitchFamily="34" charset="0"/>
                <a:cs typeface="Arial" panose="020B0604020202020204" pitchFamily="34" charset="0"/>
              </a:defRPr>
            </a:lvl1pPr>
          </a:lstStyle>
          <a:p>
            <a:endParaRPr lang="en-GB"/>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rgbClr val="58595B"/>
                </a:solidFill>
                <a:latin typeface="Arial" panose="020B0604020202020204" pitchFamily="34" charset="0"/>
                <a:cs typeface="Arial" panose="020B0604020202020204" pitchFamily="34" charset="0"/>
              </a:defRPr>
            </a:lvl1pPr>
          </a:lstStyle>
          <a:p>
            <a:fld id="{56D0D72C-7A67-4C52-B3B9-1710A04F6D2A}" type="slidenum">
              <a:rPr lang="en-GB" smtClean="0"/>
              <a:pPr/>
              <a:t>‹#›</a:t>
            </a:fld>
            <a:endParaRPr lang="en-GB"/>
          </a:p>
        </p:txBody>
      </p:sp>
      <p:pic>
        <p:nvPicPr>
          <p:cNvPr id="9" name="Picture 8"/>
          <p:cNvPicPr>
            <a:picLocks noChangeAspect="1"/>
          </p:cNvPicPr>
          <p:nvPr userDrawn="1"/>
        </p:nvPicPr>
        <p:blipFill>
          <a:blip r:embed="rId15" cstate="print">
            <a:extLst>
              <a:ext uri="{28A0092B-C50C-407E-A947-70E740481C1C}">
                <a14:useLocalDpi xmlns:a14="http://schemas.microsoft.com/office/drawing/2010/main" val="0"/>
              </a:ext>
            </a:extLst>
          </a:blip>
          <a:stretch>
            <a:fillRect/>
          </a:stretch>
        </p:blipFill>
        <p:spPr>
          <a:xfrm>
            <a:off x="7345524" y="5059524"/>
            <a:ext cx="1798476" cy="1798476"/>
          </a:xfrm>
          <a:prstGeom prst="rect">
            <a:avLst/>
          </a:prstGeom>
        </p:spPr>
      </p:pic>
      <p:pic>
        <p:nvPicPr>
          <p:cNvPr id="8" name="Picture 7"/>
          <p:cNvPicPr>
            <a:picLocks noChangeAspect="1"/>
          </p:cNvPicPr>
          <p:nvPr userDrawn="1"/>
        </p:nvPicPr>
        <p:blipFill>
          <a:blip r:embed="rId16" cstate="print">
            <a:extLst>
              <a:ext uri="{28A0092B-C50C-407E-A947-70E740481C1C}">
                <a14:useLocalDpi xmlns:a14="http://schemas.microsoft.com/office/drawing/2010/main" val="0"/>
              </a:ext>
            </a:extLst>
          </a:blip>
          <a:stretch>
            <a:fillRect/>
          </a:stretch>
        </p:blipFill>
        <p:spPr>
          <a:xfrm>
            <a:off x="621083" y="6363946"/>
            <a:ext cx="786059" cy="270000"/>
          </a:xfrm>
          <a:prstGeom prst="rect">
            <a:avLst/>
          </a:prstGeom>
        </p:spPr>
      </p:pic>
    </p:spTree>
    <p:extLst>
      <p:ext uri="{BB962C8B-B14F-4D97-AF65-F5344CB8AC3E}">
        <p14:creationId xmlns:p14="http://schemas.microsoft.com/office/powerpoint/2010/main" val="847506107"/>
      </p:ext>
    </p:extLst>
  </p:cSld>
  <p:clrMap bg1="lt1" tx1="dk1" bg2="lt2" tx2="dk2" accent1="accent1" accent2="accent2" accent3="accent3" accent4="accent4" accent5="accent5" accent6="accent6" hlink="hlink" folHlink="folHlink"/>
  <p:sldLayoutIdLst>
    <p:sldLayoutId id="2147483714" r:id="rId1"/>
    <p:sldLayoutId id="2147483715" r:id="rId2"/>
    <p:sldLayoutId id="2147483716" r:id="rId3"/>
    <p:sldLayoutId id="2147483717" r:id="rId4"/>
    <p:sldLayoutId id="2147483718" r:id="rId5"/>
    <p:sldLayoutId id="2147483719" r:id="rId6"/>
    <p:sldLayoutId id="2147483720" r:id="rId7"/>
    <p:sldLayoutId id="2147483721" r:id="rId8"/>
    <p:sldLayoutId id="2147483722" r:id="rId9"/>
    <p:sldLayoutId id="2147483723" r:id="rId10"/>
    <p:sldLayoutId id="2147483724" r:id="rId11"/>
    <p:sldLayoutId id="2147483725" r:id="rId12"/>
    <p:sldLayoutId id="2147483726" r:id="rId13"/>
  </p:sldLayoutIdLst>
  <p:txStyles>
    <p:titleStyle>
      <a:lvl1pPr algn="l" defTabSz="914400" rtl="0" eaLnBrk="1" latinLnBrk="0" hangingPunct="1">
        <a:lnSpc>
          <a:spcPct val="90000"/>
        </a:lnSpc>
        <a:spcBef>
          <a:spcPct val="0"/>
        </a:spcBef>
        <a:buNone/>
        <a:defRPr sz="3800" kern="1200">
          <a:solidFill>
            <a:srgbClr val="520D5D"/>
          </a:solidFill>
          <a:latin typeface="Arial" panose="020B0604020202020204" pitchFamily="34" charset="0"/>
          <a:ea typeface="+mj-ea"/>
          <a:cs typeface="Arial" panose="020B0604020202020204" pitchFamily="34" charset="0"/>
        </a:defRPr>
      </a:lvl1pPr>
    </p:titleStyle>
    <p:bodyStyle>
      <a:lvl1pPr marL="228600" indent="-228600" algn="l" defTabSz="914400" rtl="0" eaLnBrk="1" latinLnBrk="0" hangingPunct="1">
        <a:lnSpc>
          <a:spcPct val="90000"/>
        </a:lnSpc>
        <a:spcBef>
          <a:spcPts val="1000"/>
        </a:spcBef>
        <a:buClr>
          <a:srgbClr val="DA1D52"/>
        </a:buClr>
        <a:buFont typeface="Arial" panose="020B0604020202020204" pitchFamily="34" charset="0"/>
        <a:buChar char="•"/>
        <a:defRPr sz="2500" kern="1200">
          <a:solidFill>
            <a:srgbClr val="58595B"/>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Clr>
          <a:srgbClr val="DA1D52"/>
        </a:buClr>
        <a:buFont typeface="Arial" panose="020B0604020202020204" pitchFamily="34" charset="0"/>
        <a:buChar char="•"/>
        <a:defRPr sz="2000" kern="1200">
          <a:solidFill>
            <a:srgbClr val="58595B"/>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Clr>
          <a:srgbClr val="DA1D52"/>
        </a:buClr>
        <a:buFont typeface="Arial" panose="020B0604020202020204" pitchFamily="34" charset="0"/>
        <a:buChar char="•"/>
        <a:defRPr sz="2000" kern="1200">
          <a:solidFill>
            <a:srgbClr val="58595B"/>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Clr>
          <a:srgbClr val="DA1D52"/>
        </a:buClr>
        <a:buFont typeface="Arial" panose="020B0604020202020204" pitchFamily="34" charset="0"/>
        <a:buChar char="•"/>
        <a:defRPr sz="1800" kern="1200">
          <a:solidFill>
            <a:srgbClr val="58595B"/>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Clr>
          <a:srgbClr val="DA1D52"/>
        </a:buClr>
        <a:buFont typeface="Arial" panose="020B0604020202020204" pitchFamily="34" charset="0"/>
        <a:buChar char="•"/>
        <a:defRPr sz="1800" kern="1200">
          <a:solidFill>
            <a:srgbClr val="58595B"/>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solidFill>
          <a:srgbClr val="DADBDC"/>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1"/>
            <a:ext cx="7886700" cy="12312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1321624"/>
            <a:ext cx="7886700" cy="4899176"/>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rgbClr val="58595B"/>
                </a:solidFill>
                <a:latin typeface="Arial" panose="020B0604020202020204" pitchFamily="34" charset="0"/>
                <a:cs typeface="Arial" panose="020B0604020202020204" pitchFamily="34" charset="0"/>
              </a:defRPr>
            </a:lvl1pPr>
          </a:lstStyle>
          <a:p>
            <a:fld id="{111C1156-9F48-442B-9650-93B414C8510A}" type="datetimeFigureOut">
              <a:rPr lang="en-GB" smtClean="0"/>
              <a:pPr/>
              <a:t>18/11/2019</a:t>
            </a:fld>
            <a:endParaRPr lang="en-GB"/>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rgbClr val="58595B"/>
                </a:solidFill>
                <a:latin typeface="Arial" panose="020B0604020202020204" pitchFamily="34" charset="0"/>
                <a:cs typeface="Arial" panose="020B0604020202020204" pitchFamily="34" charset="0"/>
              </a:defRPr>
            </a:lvl1pPr>
          </a:lstStyle>
          <a:p>
            <a:endParaRPr lang="en-GB"/>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rgbClr val="58595B"/>
                </a:solidFill>
                <a:latin typeface="Arial" panose="020B0604020202020204" pitchFamily="34" charset="0"/>
                <a:cs typeface="Arial" panose="020B0604020202020204" pitchFamily="34" charset="0"/>
              </a:defRPr>
            </a:lvl1pPr>
          </a:lstStyle>
          <a:p>
            <a:fld id="{56D0D72C-7A67-4C52-B3B9-1710A04F6D2A}" type="slidenum">
              <a:rPr lang="en-GB" smtClean="0"/>
              <a:pPr/>
              <a:t>‹#›</a:t>
            </a:fld>
            <a:endParaRPr lang="en-GB"/>
          </a:p>
        </p:txBody>
      </p:sp>
      <p:pic>
        <p:nvPicPr>
          <p:cNvPr id="9" name="Picture 8"/>
          <p:cNvPicPr>
            <a:picLocks noChangeAspect="1"/>
          </p:cNvPicPr>
          <p:nvPr userDrawn="1"/>
        </p:nvPicPr>
        <p:blipFill>
          <a:blip r:embed="rId15" cstate="print">
            <a:extLst>
              <a:ext uri="{28A0092B-C50C-407E-A947-70E740481C1C}">
                <a14:useLocalDpi xmlns:a14="http://schemas.microsoft.com/office/drawing/2010/main" val="0"/>
              </a:ext>
            </a:extLst>
          </a:blip>
          <a:stretch>
            <a:fillRect/>
          </a:stretch>
        </p:blipFill>
        <p:spPr>
          <a:xfrm>
            <a:off x="7345524" y="5059524"/>
            <a:ext cx="1798476" cy="1798476"/>
          </a:xfrm>
          <a:prstGeom prst="rect">
            <a:avLst/>
          </a:prstGeom>
        </p:spPr>
      </p:pic>
      <p:pic>
        <p:nvPicPr>
          <p:cNvPr id="8" name="Picture 7"/>
          <p:cNvPicPr>
            <a:picLocks noChangeAspect="1"/>
          </p:cNvPicPr>
          <p:nvPr userDrawn="1"/>
        </p:nvPicPr>
        <p:blipFill>
          <a:blip r:embed="rId16" cstate="print">
            <a:extLst>
              <a:ext uri="{28A0092B-C50C-407E-A947-70E740481C1C}">
                <a14:useLocalDpi xmlns:a14="http://schemas.microsoft.com/office/drawing/2010/main" val="0"/>
              </a:ext>
            </a:extLst>
          </a:blip>
          <a:stretch>
            <a:fillRect/>
          </a:stretch>
        </p:blipFill>
        <p:spPr>
          <a:xfrm>
            <a:off x="621083" y="6363946"/>
            <a:ext cx="786059" cy="270000"/>
          </a:xfrm>
          <a:prstGeom prst="rect">
            <a:avLst/>
          </a:prstGeom>
        </p:spPr>
      </p:pic>
    </p:spTree>
    <p:extLst>
      <p:ext uri="{BB962C8B-B14F-4D97-AF65-F5344CB8AC3E}">
        <p14:creationId xmlns:p14="http://schemas.microsoft.com/office/powerpoint/2010/main" val="180605915"/>
      </p:ext>
    </p:extLst>
  </p:cSld>
  <p:clrMap bg1="lt1" tx1="dk1" bg2="lt2" tx2="dk2" accent1="accent1" accent2="accent2" accent3="accent3" accent4="accent4" accent5="accent5" accent6="accent6" hlink="hlink" folHlink="folHlink"/>
  <p:sldLayoutIdLst>
    <p:sldLayoutId id="2147483742" r:id="rId1"/>
    <p:sldLayoutId id="2147483743" r:id="rId2"/>
    <p:sldLayoutId id="2147483744" r:id="rId3"/>
    <p:sldLayoutId id="2147483745" r:id="rId4"/>
    <p:sldLayoutId id="2147483746" r:id="rId5"/>
    <p:sldLayoutId id="2147483747" r:id="rId6"/>
    <p:sldLayoutId id="2147483748" r:id="rId7"/>
    <p:sldLayoutId id="2147483749" r:id="rId8"/>
    <p:sldLayoutId id="2147483750" r:id="rId9"/>
    <p:sldLayoutId id="2147483751" r:id="rId10"/>
    <p:sldLayoutId id="2147483752" r:id="rId11"/>
    <p:sldLayoutId id="2147483753" r:id="rId12"/>
    <p:sldLayoutId id="2147483754" r:id="rId13"/>
  </p:sldLayoutIdLst>
  <p:txStyles>
    <p:titleStyle>
      <a:lvl1pPr algn="l" defTabSz="914400" rtl="0" eaLnBrk="1" latinLnBrk="0" hangingPunct="1">
        <a:lnSpc>
          <a:spcPct val="90000"/>
        </a:lnSpc>
        <a:spcBef>
          <a:spcPct val="0"/>
        </a:spcBef>
        <a:buNone/>
        <a:defRPr sz="3800" kern="1200">
          <a:solidFill>
            <a:srgbClr val="520D5D"/>
          </a:solidFill>
          <a:latin typeface="Arial" panose="020B0604020202020204" pitchFamily="34" charset="0"/>
          <a:ea typeface="+mj-ea"/>
          <a:cs typeface="Arial" panose="020B0604020202020204" pitchFamily="34" charset="0"/>
        </a:defRPr>
      </a:lvl1pPr>
    </p:titleStyle>
    <p:bodyStyle>
      <a:lvl1pPr marL="228600" indent="-228600" algn="l" defTabSz="914400" rtl="0" eaLnBrk="1" latinLnBrk="0" hangingPunct="1">
        <a:lnSpc>
          <a:spcPct val="90000"/>
        </a:lnSpc>
        <a:spcBef>
          <a:spcPts val="1000"/>
        </a:spcBef>
        <a:buClr>
          <a:srgbClr val="DA1D52"/>
        </a:buClr>
        <a:buFont typeface="Arial" panose="020B0604020202020204" pitchFamily="34" charset="0"/>
        <a:buChar char="•"/>
        <a:defRPr sz="2500" kern="1200">
          <a:solidFill>
            <a:srgbClr val="58595B"/>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Clr>
          <a:srgbClr val="DA1D52"/>
        </a:buClr>
        <a:buFont typeface="Arial" panose="020B0604020202020204" pitchFamily="34" charset="0"/>
        <a:buChar char="•"/>
        <a:defRPr sz="2000" kern="1200">
          <a:solidFill>
            <a:srgbClr val="58595B"/>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Clr>
          <a:srgbClr val="DA1D52"/>
        </a:buClr>
        <a:buFont typeface="Arial" panose="020B0604020202020204" pitchFamily="34" charset="0"/>
        <a:buChar char="•"/>
        <a:defRPr sz="2000" kern="1200">
          <a:solidFill>
            <a:srgbClr val="58595B"/>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Clr>
          <a:srgbClr val="DA1D52"/>
        </a:buClr>
        <a:buFont typeface="Arial" panose="020B0604020202020204" pitchFamily="34" charset="0"/>
        <a:buChar char="•"/>
        <a:defRPr sz="1800" kern="1200">
          <a:solidFill>
            <a:srgbClr val="58595B"/>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Clr>
          <a:srgbClr val="DA1D52"/>
        </a:buClr>
        <a:buFont typeface="Arial" panose="020B0604020202020204" pitchFamily="34" charset="0"/>
        <a:buChar char="•"/>
        <a:defRPr sz="1800" kern="1200">
          <a:solidFill>
            <a:srgbClr val="58595B"/>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1"/>
            <a:ext cx="7886700" cy="12312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1321624"/>
            <a:ext cx="7886700" cy="4899176"/>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rgbClr val="58595B"/>
                </a:solidFill>
                <a:latin typeface="Arial" panose="020B0604020202020204" pitchFamily="34" charset="0"/>
                <a:cs typeface="Arial" panose="020B0604020202020204" pitchFamily="34" charset="0"/>
              </a:defRPr>
            </a:lvl1pPr>
          </a:lstStyle>
          <a:p>
            <a:fld id="{111C1156-9F48-442B-9650-93B414C8510A}" type="datetimeFigureOut">
              <a:rPr lang="en-GB" smtClean="0"/>
              <a:pPr/>
              <a:t>18/11/2019</a:t>
            </a:fld>
            <a:endParaRPr lang="en-GB"/>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rgbClr val="58595B"/>
                </a:solidFill>
                <a:latin typeface="Arial" panose="020B0604020202020204" pitchFamily="34" charset="0"/>
                <a:cs typeface="Arial" panose="020B0604020202020204" pitchFamily="34" charset="0"/>
              </a:defRPr>
            </a:lvl1pPr>
          </a:lstStyle>
          <a:p>
            <a:endParaRPr lang="en-GB"/>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rgbClr val="58595B"/>
                </a:solidFill>
                <a:latin typeface="Arial" panose="020B0604020202020204" pitchFamily="34" charset="0"/>
                <a:cs typeface="Arial" panose="020B0604020202020204" pitchFamily="34" charset="0"/>
              </a:defRPr>
            </a:lvl1pPr>
          </a:lstStyle>
          <a:p>
            <a:fld id="{56D0D72C-7A67-4C52-B3B9-1710A04F6D2A}" type="slidenum">
              <a:rPr lang="en-GB" smtClean="0"/>
              <a:pPr/>
              <a:t>‹#›</a:t>
            </a:fld>
            <a:endParaRPr lang="en-GB"/>
          </a:p>
        </p:txBody>
      </p:sp>
    </p:spTree>
    <p:extLst>
      <p:ext uri="{BB962C8B-B14F-4D97-AF65-F5344CB8AC3E}">
        <p14:creationId xmlns:p14="http://schemas.microsoft.com/office/powerpoint/2010/main" val="4024760899"/>
      </p:ext>
    </p:extLst>
  </p:cSld>
  <p:clrMap bg1="lt1" tx1="dk1" bg2="lt2" tx2="dk2" accent1="accent1" accent2="accent2" accent3="accent3" accent4="accent4" accent5="accent5" accent6="accent6" hlink="hlink" folHlink="folHlink"/>
  <p:sldLayoutIdLst>
    <p:sldLayoutId id="2147483728" r:id="rId1"/>
    <p:sldLayoutId id="2147483729" r:id="rId2"/>
    <p:sldLayoutId id="2147483730" r:id="rId3"/>
    <p:sldLayoutId id="2147483731" r:id="rId4"/>
    <p:sldLayoutId id="2147483732" r:id="rId5"/>
    <p:sldLayoutId id="2147483733" r:id="rId6"/>
    <p:sldLayoutId id="2147483734" r:id="rId7"/>
    <p:sldLayoutId id="2147483735" r:id="rId8"/>
    <p:sldLayoutId id="2147483736" r:id="rId9"/>
    <p:sldLayoutId id="2147483737" r:id="rId10"/>
    <p:sldLayoutId id="2147483738" r:id="rId11"/>
    <p:sldLayoutId id="2147483739" r:id="rId12"/>
    <p:sldLayoutId id="2147483740" r:id="rId13"/>
  </p:sldLayoutIdLst>
  <p:txStyles>
    <p:titleStyle>
      <a:lvl1pPr algn="l" defTabSz="914400" rtl="0" eaLnBrk="1" latinLnBrk="0" hangingPunct="1">
        <a:lnSpc>
          <a:spcPct val="90000"/>
        </a:lnSpc>
        <a:spcBef>
          <a:spcPct val="0"/>
        </a:spcBef>
        <a:buNone/>
        <a:defRPr sz="3800" kern="1200">
          <a:solidFill>
            <a:srgbClr val="520D5D"/>
          </a:solidFill>
          <a:latin typeface="Arial" panose="020B0604020202020204" pitchFamily="34" charset="0"/>
          <a:ea typeface="+mj-ea"/>
          <a:cs typeface="Arial" panose="020B0604020202020204" pitchFamily="34" charset="0"/>
        </a:defRPr>
      </a:lvl1pPr>
    </p:titleStyle>
    <p:bodyStyle>
      <a:lvl1pPr marL="228600" indent="-228600" algn="l" defTabSz="914400" rtl="0" eaLnBrk="1" latinLnBrk="0" hangingPunct="1">
        <a:lnSpc>
          <a:spcPct val="90000"/>
        </a:lnSpc>
        <a:spcBef>
          <a:spcPts val="1000"/>
        </a:spcBef>
        <a:buClr>
          <a:srgbClr val="DA1D52"/>
        </a:buClr>
        <a:buFont typeface="Arial" panose="020B0604020202020204" pitchFamily="34" charset="0"/>
        <a:buChar char="•"/>
        <a:defRPr sz="2500" kern="1200">
          <a:solidFill>
            <a:srgbClr val="58595B"/>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Clr>
          <a:srgbClr val="DA1D52"/>
        </a:buClr>
        <a:buFont typeface="Arial" panose="020B0604020202020204" pitchFamily="34" charset="0"/>
        <a:buChar char="•"/>
        <a:defRPr sz="2000" kern="1200">
          <a:solidFill>
            <a:srgbClr val="58595B"/>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Clr>
          <a:srgbClr val="DA1D52"/>
        </a:buClr>
        <a:buFont typeface="Arial" panose="020B0604020202020204" pitchFamily="34" charset="0"/>
        <a:buChar char="•"/>
        <a:defRPr sz="2000" kern="1200">
          <a:solidFill>
            <a:srgbClr val="58595B"/>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Clr>
          <a:srgbClr val="DA1D52"/>
        </a:buClr>
        <a:buFont typeface="Arial" panose="020B0604020202020204" pitchFamily="34" charset="0"/>
        <a:buChar char="•"/>
        <a:defRPr sz="1800" kern="1200">
          <a:solidFill>
            <a:srgbClr val="58595B"/>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Clr>
          <a:srgbClr val="DA1D52"/>
        </a:buClr>
        <a:buFont typeface="Arial" panose="020B0604020202020204" pitchFamily="34" charset="0"/>
        <a:buChar char="•"/>
        <a:defRPr sz="1800" kern="1200">
          <a:solidFill>
            <a:srgbClr val="58595B"/>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2" Type="http://schemas.openxmlformats.org/officeDocument/2006/relationships/image" Target="../media/image9.emf"/><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18.xml.rels><?xml version="1.0" encoding="UTF-8" standalone="yes"?>
<Relationships xmlns="http://schemas.openxmlformats.org/package/2006/relationships"><Relationship Id="rId2" Type="http://schemas.openxmlformats.org/officeDocument/2006/relationships/hyperlink" Target="https://www.youtube.com/watch?v=KtGipKcJ_CQ&amp;index=4&amp;list=PLxgZABW7qme_XmdIM_8jECeD_LgH82ftd" TargetMode="External"/><Relationship Id="rId1" Type="http://schemas.openxmlformats.org/officeDocument/2006/relationships/slideLayout" Target="../slideLayouts/slideLayout5.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3.xml"/></Relationships>
</file>

<file path=ppt/slides/_rels/slide2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6.xml"/><Relationship Id="rId1" Type="http://schemas.openxmlformats.org/officeDocument/2006/relationships/slideLayout" Target="../slideLayouts/slideLayout3.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5.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3.xml"/></Relationships>
</file>

<file path=ppt/slides/_rels/slide26.xml.rels><?xml version="1.0" encoding="UTF-8" standalone="yes"?>
<Relationships xmlns="http://schemas.openxmlformats.org/package/2006/relationships"><Relationship Id="rId3" Type="http://schemas.openxmlformats.org/officeDocument/2006/relationships/hyperlink" Target="https://uk.video.search.yahoo.com/search/video;_ylt=AwrJ7Y7JjdJdRp8A4h5NBQx.?p=de+bonos+6+thinking+hats&amp;fr=mcasa&amp;fr2=p%3As%2Cv%3Ai%2Cm%3Apivot#id=2&amp;vid=ede03b38ed7b1142114325b318ec6e8f&amp;action=view" TargetMode="External"/><Relationship Id="rId2" Type="http://schemas.openxmlformats.org/officeDocument/2006/relationships/notesSlide" Target="../notesSlides/notesSlide7.xml"/><Relationship Id="rId1" Type="http://schemas.openxmlformats.org/officeDocument/2006/relationships/slideLayout" Target="../slideLayouts/slideLayout3.xml"/><Relationship Id="rId4" Type="http://schemas.openxmlformats.org/officeDocument/2006/relationships/hyperlink" Target="https://www.youtube.com/watch?v=Fwfgx0dOYvE#action=share" TargetMode="Externa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3.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3.xml"/></Relationships>
</file>

<file path=ppt/slides/_rels/slide29.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slideLayout" Target="../slideLayouts/slideLayout3.xml"/><Relationship Id="rId1" Type="http://schemas.openxmlformats.org/officeDocument/2006/relationships/video" Target="https://www.youtube.com/embed/M66ZU2PCIcM?feature=oembed" TargetMode="Externa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1.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Layout" Target="../slideLayouts/slideLayout3.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3.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3.xml"/></Relationships>
</file>

<file path=ppt/slides/_rels/slide37.xml.rels><?xml version="1.0" encoding="UTF-8" standalone="yes"?>
<Relationships xmlns="http://schemas.openxmlformats.org/package/2006/relationships"><Relationship Id="rId2" Type="http://schemas.openxmlformats.org/officeDocument/2006/relationships/hyperlink" Target="https://www.mindtools.com/pages/article/improving-group-dynamics.htm" TargetMode="External"/><Relationship Id="rId1" Type="http://schemas.openxmlformats.org/officeDocument/2006/relationships/slideLayout" Target="../slideLayouts/slideLayout3.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3.xml"/></Relationships>
</file>

<file path=ppt/slides/_rels/slide39.xml.rels><?xml version="1.0" encoding="UTF-8" standalone="yes"?>
<Relationships xmlns="http://schemas.openxmlformats.org/package/2006/relationships"><Relationship Id="rId3" Type="http://schemas.openxmlformats.org/officeDocument/2006/relationships/hyperlink" Target="https://www.belbin.com/" TargetMode="External"/><Relationship Id="rId2" Type="http://schemas.openxmlformats.org/officeDocument/2006/relationships/notesSlide" Target="../notesSlides/notesSlide13.xml"/><Relationship Id="rId1" Type="http://schemas.openxmlformats.org/officeDocument/2006/relationships/slideLayout" Target="../slideLayouts/slideLayout3.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3.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3.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3.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8.xml.rels><?xml version="1.0" encoding="UTF-8" standalone="yes"?>
<Relationships xmlns="http://schemas.openxmlformats.org/package/2006/relationships"><Relationship Id="rId2" Type="http://schemas.openxmlformats.org/officeDocument/2006/relationships/hyperlink" Target="https://peopleprofession.cipd.org/profession-map/core-purpose" TargetMode="External"/><Relationship Id="rId1" Type="http://schemas.openxmlformats.org/officeDocument/2006/relationships/slideLayout" Target="../slideLayouts/slideLayout3.xml"/></Relationships>
</file>

<file path=ppt/slides/_rels/slide49.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5.xml"/><Relationship Id="rId1" Type="http://schemas.openxmlformats.org/officeDocument/2006/relationships/slideLayout" Target="../slideLayouts/slideLayout9.xml"/></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3.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3.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3.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C69385-90BF-4EC1-BF5C-EACBCF0EFCAA}"/>
              </a:ext>
            </a:extLst>
          </p:cNvPr>
          <p:cNvSpPr>
            <a:spLocks noGrp="1"/>
          </p:cNvSpPr>
          <p:nvPr>
            <p:ph type="ctrTitle"/>
          </p:nvPr>
        </p:nvSpPr>
        <p:spPr>
          <a:xfrm>
            <a:off x="685800" y="1383289"/>
            <a:ext cx="7772400" cy="2387600"/>
          </a:xfrm>
        </p:spPr>
        <p:txBody>
          <a:bodyPr>
            <a:normAutofit fontScale="90000"/>
          </a:bodyPr>
          <a:lstStyle/>
          <a:p>
            <a:r>
              <a:rPr lang="en-GB" dirty="0"/>
              <a:t>Developing Professional Practice in Human Resources</a:t>
            </a:r>
          </a:p>
        </p:txBody>
      </p:sp>
      <p:sp>
        <p:nvSpPr>
          <p:cNvPr id="3" name="Subtitle 2">
            <a:extLst>
              <a:ext uri="{FF2B5EF4-FFF2-40B4-BE49-F238E27FC236}">
                <a16:creationId xmlns:a16="http://schemas.microsoft.com/office/drawing/2014/main" id="{9DD6F812-A009-45A3-B64A-7AABC2DCCE42}"/>
              </a:ext>
            </a:extLst>
          </p:cNvPr>
          <p:cNvSpPr>
            <a:spLocks noGrp="1"/>
          </p:cNvSpPr>
          <p:nvPr>
            <p:ph type="subTitle" idx="1"/>
          </p:nvPr>
        </p:nvSpPr>
        <p:spPr>
          <a:xfrm>
            <a:off x="1143000" y="4280911"/>
            <a:ext cx="6858000" cy="1655762"/>
          </a:xfrm>
        </p:spPr>
        <p:txBody>
          <a:bodyPr/>
          <a:lstStyle/>
          <a:p>
            <a:r>
              <a:rPr lang="en-GB" dirty="0"/>
              <a:t>November 2019</a:t>
            </a:r>
          </a:p>
        </p:txBody>
      </p:sp>
    </p:spTree>
    <p:extLst>
      <p:ext uri="{BB962C8B-B14F-4D97-AF65-F5344CB8AC3E}">
        <p14:creationId xmlns:p14="http://schemas.microsoft.com/office/powerpoint/2010/main" val="125511098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C5880C-9352-43B0-9659-91F637360612}"/>
              </a:ext>
            </a:extLst>
          </p:cNvPr>
          <p:cNvSpPr>
            <a:spLocks noGrp="1"/>
          </p:cNvSpPr>
          <p:nvPr>
            <p:ph type="title"/>
          </p:nvPr>
        </p:nvSpPr>
        <p:spPr/>
        <p:txBody>
          <a:bodyPr/>
          <a:lstStyle/>
          <a:p>
            <a:r>
              <a:rPr lang="en-GB" dirty="0"/>
              <a:t>Learning Outcomes</a:t>
            </a:r>
          </a:p>
        </p:txBody>
      </p:sp>
      <p:sp>
        <p:nvSpPr>
          <p:cNvPr id="3" name="Content Placeholder 2">
            <a:extLst>
              <a:ext uri="{FF2B5EF4-FFF2-40B4-BE49-F238E27FC236}">
                <a16:creationId xmlns:a16="http://schemas.microsoft.com/office/drawing/2014/main" id="{248E746C-9DAC-44B0-AD35-86CE3BAF00D2}"/>
              </a:ext>
            </a:extLst>
          </p:cNvPr>
          <p:cNvSpPr>
            <a:spLocks noGrp="1"/>
          </p:cNvSpPr>
          <p:nvPr>
            <p:ph idx="1"/>
          </p:nvPr>
        </p:nvSpPr>
        <p:spPr/>
        <p:txBody>
          <a:bodyPr>
            <a:normAutofit/>
          </a:bodyPr>
          <a:lstStyle/>
          <a:p>
            <a:pPr lvl="0"/>
            <a:r>
              <a:rPr lang="en-GB" dirty="0"/>
              <a:t>Understand the components of a specific HR career development programme</a:t>
            </a:r>
          </a:p>
          <a:p>
            <a:pPr lvl="0"/>
            <a:r>
              <a:rPr lang="en-GB" dirty="0"/>
              <a:t>Understand the range of HR roles and behavioural requirements of HR professionals </a:t>
            </a:r>
          </a:p>
          <a:p>
            <a:pPr lvl="0"/>
            <a:r>
              <a:rPr lang="en-GB" dirty="0"/>
              <a:t>Be able to manage self and workload to meet performance requirements</a:t>
            </a:r>
          </a:p>
          <a:p>
            <a:pPr lvl="0"/>
            <a:r>
              <a:rPr lang="en-GB" dirty="0"/>
              <a:t>Be able to work collaboratively with others, as a member of a team or working group </a:t>
            </a:r>
          </a:p>
          <a:p>
            <a:pPr lvl="0"/>
            <a:r>
              <a:rPr lang="en-GB" dirty="0"/>
              <a:t>Be able to apply CPD techniques to devise, implement and review a personal development plan </a:t>
            </a:r>
          </a:p>
          <a:p>
            <a:endParaRPr lang="en-GB" dirty="0"/>
          </a:p>
        </p:txBody>
      </p:sp>
      <p:sp>
        <p:nvSpPr>
          <p:cNvPr id="4" name="Slide Number Placeholder 3">
            <a:extLst>
              <a:ext uri="{FF2B5EF4-FFF2-40B4-BE49-F238E27FC236}">
                <a16:creationId xmlns:a16="http://schemas.microsoft.com/office/drawing/2014/main" id="{5FA26921-9E6C-43A0-8BC3-900BC2EE6776}"/>
              </a:ext>
            </a:extLst>
          </p:cNvPr>
          <p:cNvSpPr>
            <a:spLocks noGrp="1"/>
          </p:cNvSpPr>
          <p:nvPr>
            <p:ph type="sldNum" sz="quarter" idx="12"/>
          </p:nvPr>
        </p:nvSpPr>
        <p:spPr/>
        <p:txBody>
          <a:bodyPr/>
          <a:lstStyle/>
          <a:p>
            <a:fld id="{12527470-34F4-4CF9-BF48-47C193E359C8}" type="slidenum">
              <a:rPr lang="en-GB" smtClean="0"/>
              <a:t>2</a:t>
            </a:fld>
            <a:endParaRPr lang="en-GB"/>
          </a:p>
        </p:txBody>
      </p:sp>
    </p:spTree>
    <p:extLst>
      <p:ext uri="{BB962C8B-B14F-4D97-AF65-F5344CB8AC3E}">
        <p14:creationId xmlns:p14="http://schemas.microsoft.com/office/powerpoint/2010/main" val="133804784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3EB4F8-7380-4CD1-A7D2-0BA03801B30A}"/>
              </a:ext>
            </a:extLst>
          </p:cNvPr>
          <p:cNvSpPr>
            <a:spLocks noGrp="1"/>
          </p:cNvSpPr>
          <p:nvPr>
            <p:ph type="title"/>
          </p:nvPr>
        </p:nvSpPr>
        <p:spPr/>
        <p:txBody>
          <a:bodyPr/>
          <a:lstStyle/>
          <a:p>
            <a:r>
              <a:rPr lang="en-GB" dirty="0"/>
              <a:t>Schedule for Today</a:t>
            </a:r>
          </a:p>
        </p:txBody>
      </p:sp>
      <p:sp>
        <p:nvSpPr>
          <p:cNvPr id="3" name="Content Placeholder 2">
            <a:extLst>
              <a:ext uri="{FF2B5EF4-FFF2-40B4-BE49-F238E27FC236}">
                <a16:creationId xmlns:a16="http://schemas.microsoft.com/office/drawing/2014/main" id="{8F465A2B-A7AD-491D-A1B1-B1074D046828}"/>
              </a:ext>
            </a:extLst>
          </p:cNvPr>
          <p:cNvSpPr>
            <a:spLocks noGrp="1"/>
          </p:cNvSpPr>
          <p:nvPr>
            <p:ph idx="1"/>
          </p:nvPr>
        </p:nvSpPr>
        <p:spPr>
          <a:xfrm>
            <a:off x="628650" y="1321624"/>
            <a:ext cx="7886700" cy="4788231"/>
          </a:xfrm>
        </p:spPr>
        <p:txBody>
          <a:bodyPr>
            <a:normAutofit/>
          </a:bodyPr>
          <a:lstStyle/>
          <a:p>
            <a:r>
              <a:rPr lang="en-GB" sz="2800" dirty="0"/>
              <a:t>9:30 – Session one</a:t>
            </a:r>
          </a:p>
          <a:p>
            <a:r>
              <a:rPr lang="en-GB" sz="2800" dirty="0"/>
              <a:t>10:45 - Break</a:t>
            </a:r>
          </a:p>
          <a:p>
            <a:r>
              <a:rPr lang="en-GB" sz="2800" dirty="0"/>
              <a:t>11am – Session two</a:t>
            </a:r>
          </a:p>
          <a:p>
            <a:r>
              <a:rPr lang="en-GB" sz="2800" dirty="0"/>
              <a:t>1pm – Lunch</a:t>
            </a:r>
          </a:p>
          <a:p>
            <a:r>
              <a:rPr lang="en-GB" sz="2800" dirty="0"/>
              <a:t>1:30 – Session three</a:t>
            </a:r>
          </a:p>
          <a:p>
            <a:r>
              <a:rPr lang="en-GB" sz="2800" dirty="0"/>
              <a:t>3pm – Break</a:t>
            </a:r>
          </a:p>
          <a:p>
            <a:r>
              <a:rPr lang="en-GB" sz="2800" dirty="0"/>
              <a:t>3:15 - Introduction to Assessment</a:t>
            </a:r>
          </a:p>
          <a:p>
            <a:r>
              <a:rPr lang="en-GB" sz="2800" dirty="0"/>
              <a:t>4pm - Close</a:t>
            </a:r>
          </a:p>
        </p:txBody>
      </p:sp>
      <p:sp>
        <p:nvSpPr>
          <p:cNvPr id="4" name="Slide Number Placeholder 3">
            <a:extLst>
              <a:ext uri="{FF2B5EF4-FFF2-40B4-BE49-F238E27FC236}">
                <a16:creationId xmlns:a16="http://schemas.microsoft.com/office/drawing/2014/main" id="{87605591-0861-48A6-AF1E-4F4D803D80E6}"/>
              </a:ext>
            </a:extLst>
          </p:cNvPr>
          <p:cNvSpPr>
            <a:spLocks noGrp="1"/>
          </p:cNvSpPr>
          <p:nvPr>
            <p:ph type="sldNum" sz="quarter" idx="12"/>
          </p:nvPr>
        </p:nvSpPr>
        <p:spPr/>
        <p:txBody>
          <a:bodyPr/>
          <a:lstStyle/>
          <a:p>
            <a:fld id="{12527470-34F4-4CF9-BF48-47C193E359C8}" type="slidenum">
              <a:rPr lang="en-GB" smtClean="0"/>
              <a:t>3</a:t>
            </a:fld>
            <a:endParaRPr lang="en-GB"/>
          </a:p>
        </p:txBody>
      </p:sp>
    </p:spTree>
    <p:extLst>
      <p:ext uri="{BB962C8B-B14F-4D97-AF65-F5344CB8AC3E}">
        <p14:creationId xmlns:p14="http://schemas.microsoft.com/office/powerpoint/2010/main" val="104567438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3"/>
          <p:cNvSpPr>
            <a:spLocks noGrp="1" noChangeArrowheads="1"/>
          </p:cNvSpPr>
          <p:nvPr>
            <p:ph type="subTitle" idx="1"/>
          </p:nvPr>
        </p:nvSpPr>
        <p:spPr>
          <a:xfrm>
            <a:off x="4572000" y="3489346"/>
            <a:ext cx="3886200" cy="1771650"/>
          </a:xfrm>
        </p:spPr>
        <p:txBody>
          <a:bodyPr/>
          <a:lstStyle/>
          <a:p>
            <a:pPr algn="r">
              <a:buFont typeface="Arial" charset="0"/>
              <a:buNone/>
            </a:pPr>
            <a:r>
              <a:rPr lang="en-GB" altLang="en-US" sz="2800" i="1" dirty="0">
                <a:latin typeface="Arial" charset="0"/>
                <a:cs typeface="Arial" charset="0"/>
              </a:rPr>
              <a:t>Chapter 4</a:t>
            </a:r>
          </a:p>
          <a:p>
            <a:pPr algn="r"/>
            <a:r>
              <a:rPr lang="en-GB" sz="2800" dirty="0"/>
              <a:t>Developing Professional Practice</a:t>
            </a:r>
            <a:endParaRPr lang="en-GB" altLang="en-US" sz="2800" dirty="0">
              <a:latin typeface="Arial" charset="0"/>
              <a:cs typeface="Arial" charset="0"/>
            </a:endParaRPr>
          </a:p>
        </p:txBody>
      </p:sp>
      <p:sp>
        <p:nvSpPr>
          <p:cNvPr id="7" name="Rectangle 2"/>
          <p:cNvSpPr>
            <a:spLocks noGrp="1" noChangeArrowheads="1"/>
          </p:cNvSpPr>
          <p:nvPr>
            <p:ph type="ctrTitle"/>
          </p:nvPr>
        </p:nvSpPr>
        <p:spPr>
          <a:xfrm>
            <a:off x="4572000" y="1543071"/>
            <a:ext cx="3886200" cy="1808163"/>
          </a:xfrm>
        </p:spPr>
        <p:txBody>
          <a:bodyPr>
            <a:normAutofit/>
          </a:bodyPr>
          <a:lstStyle/>
          <a:p>
            <a:pPr algn="r"/>
            <a:r>
              <a:rPr lang="en-GB" altLang="en-US" sz="3200" b="1" dirty="0">
                <a:latin typeface="Arial" charset="0"/>
                <a:cs typeface="Arial" charset="0"/>
              </a:rPr>
              <a:t>Studying Human Resource Management</a:t>
            </a:r>
            <a:endParaRPr altLang="en-US" sz="3200" b="1" dirty="0">
              <a:latin typeface="Arial" charset="0"/>
              <a:cs typeface="Arial" charset="0"/>
            </a:endParaRPr>
          </a:p>
        </p:txBody>
      </p:sp>
      <p:pic>
        <p:nvPicPr>
          <p:cNvPr id="4" name="Picture 3"/>
          <p:cNvPicPr>
            <a:picLocks noChangeAspect="1"/>
          </p:cNvPicPr>
          <p:nvPr/>
        </p:nvPicPr>
        <p:blipFill>
          <a:blip r:embed="rId2"/>
          <a:stretch>
            <a:fillRect/>
          </a:stretch>
        </p:blipFill>
        <p:spPr>
          <a:xfrm>
            <a:off x="1389910" y="2054028"/>
            <a:ext cx="2470095" cy="3206968"/>
          </a:xfrm>
          <a:prstGeom prst="rect">
            <a:avLst/>
          </a:prstGeom>
        </p:spPr>
      </p:pic>
    </p:spTree>
    <p:extLst>
      <p:ext uri="{BB962C8B-B14F-4D97-AF65-F5344CB8AC3E}">
        <p14:creationId xmlns:p14="http://schemas.microsoft.com/office/powerpoint/2010/main" val="105550382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dirty="0"/>
              <a:t>Contents of first session</a:t>
            </a:r>
          </a:p>
        </p:txBody>
      </p:sp>
      <p:sp>
        <p:nvSpPr>
          <p:cNvPr id="4" name="Content Placeholder 3"/>
          <p:cNvSpPr>
            <a:spLocks noGrp="1"/>
          </p:cNvSpPr>
          <p:nvPr>
            <p:ph idx="1"/>
          </p:nvPr>
        </p:nvSpPr>
        <p:spPr/>
        <p:txBody>
          <a:bodyPr/>
          <a:lstStyle/>
          <a:p>
            <a:endParaRPr lang="en-GB" dirty="0"/>
          </a:p>
          <a:p>
            <a:endParaRPr lang="en-GB" dirty="0"/>
          </a:p>
          <a:p>
            <a:r>
              <a:rPr lang="en-GB" dirty="0"/>
              <a:t>The HR contribution and the concept of ‘adding value’</a:t>
            </a:r>
          </a:p>
          <a:p>
            <a:r>
              <a:rPr lang="en-GB" dirty="0"/>
              <a:t>The thinking performer</a:t>
            </a:r>
          </a:p>
          <a:p>
            <a:r>
              <a:rPr lang="en-GB" dirty="0"/>
              <a:t>Defining professionalism and considering what it means to be a ‘professional’</a:t>
            </a:r>
          </a:p>
          <a:p>
            <a:r>
              <a:rPr lang="en-GB" dirty="0"/>
              <a:t>Self-management at work</a:t>
            </a:r>
          </a:p>
        </p:txBody>
      </p:sp>
    </p:spTree>
    <p:extLst>
      <p:ext uri="{BB962C8B-B14F-4D97-AF65-F5344CB8AC3E}">
        <p14:creationId xmlns:p14="http://schemas.microsoft.com/office/powerpoint/2010/main" val="83952814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dirty="0"/>
              <a:t>The HR contribution</a:t>
            </a:r>
            <a:endParaRPr lang="en-GB" sz="4000" dirty="0"/>
          </a:p>
        </p:txBody>
      </p:sp>
      <p:sp>
        <p:nvSpPr>
          <p:cNvPr id="3" name="Content Placeholder 2"/>
          <p:cNvSpPr>
            <a:spLocks noGrp="1"/>
          </p:cNvSpPr>
          <p:nvPr>
            <p:ph idx="1"/>
          </p:nvPr>
        </p:nvSpPr>
        <p:spPr/>
        <p:txBody>
          <a:bodyPr/>
          <a:lstStyle/>
          <a:p>
            <a:endParaRPr lang="en-GB" dirty="0"/>
          </a:p>
          <a:p>
            <a:endParaRPr lang="en-GB" dirty="0"/>
          </a:p>
          <a:p>
            <a:r>
              <a:rPr lang="en-GB" sz="2800" dirty="0"/>
              <a:t>Moving from a focus on administration to maximising personal contributions</a:t>
            </a:r>
          </a:p>
          <a:p>
            <a:pPr lvl="1"/>
            <a:r>
              <a:rPr lang="en-GB" sz="2400" dirty="0"/>
              <a:t>‘Infrastructure’ factors</a:t>
            </a:r>
          </a:p>
          <a:p>
            <a:pPr lvl="1"/>
            <a:r>
              <a:rPr lang="en-GB" sz="2400" dirty="0"/>
              <a:t>Motivators</a:t>
            </a:r>
          </a:p>
          <a:p>
            <a:r>
              <a:rPr lang="en-GB" sz="2800" dirty="0"/>
              <a:t>Managing solely for ‘best practice’ versus leading people “positively, inspirationally and imaginatively”</a:t>
            </a:r>
          </a:p>
          <a:p>
            <a:endParaRPr lang="en-GB" dirty="0"/>
          </a:p>
        </p:txBody>
      </p:sp>
    </p:spTree>
    <p:extLst>
      <p:ext uri="{BB962C8B-B14F-4D97-AF65-F5344CB8AC3E}">
        <p14:creationId xmlns:p14="http://schemas.microsoft.com/office/powerpoint/2010/main" val="7439043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dirty="0"/>
              <a:t>Adding value</a:t>
            </a:r>
            <a:endParaRPr lang="en-GB" sz="4000" dirty="0"/>
          </a:p>
        </p:txBody>
      </p:sp>
      <p:sp>
        <p:nvSpPr>
          <p:cNvPr id="3" name="Content Placeholder 2"/>
          <p:cNvSpPr>
            <a:spLocks noGrp="1"/>
          </p:cNvSpPr>
          <p:nvPr>
            <p:ph idx="1"/>
          </p:nvPr>
        </p:nvSpPr>
        <p:spPr/>
        <p:txBody>
          <a:bodyPr/>
          <a:lstStyle/>
          <a:p>
            <a:endParaRPr lang="en-GB" dirty="0"/>
          </a:p>
          <a:p>
            <a:endParaRPr lang="en-GB" dirty="0"/>
          </a:p>
          <a:p>
            <a:r>
              <a:rPr lang="en-GB" sz="2800" dirty="0"/>
              <a:t>A key difference between traditional personnel management and contemporary HRM can be summed up by the phrase ‘adding value’</a:t>
            </a:r>
          </a:p>
          <a:p>
            <a:r>
              <a:rPr lang="en-GB" sz="2800" dirty="0"/>
              <a:t>How do we, as HR professionals, add value?</a:t>
            </a:r>
          </a:p>
          <a:p>
            <a:pPr marL="914400" lvl="1" indent="-457200">
              <a:buFont typeface="+mj-lt"/>
              <a:buAutoNum type="arabicPeriod"/>
            </a:pPr>
            <a:r>
              <a:rPr lang="en-GB" sz="2400" dirty="0"/>
              <a:t>Maintenance activities</a:t>
            </a:r>
          </a:p>
          <a:p>
            <a:pPr marL="914400" lvl="1" indent="-457200">
              <a:buFont typeface="+mj-lt"/>
              <a:buAutoNum type="arabicPeriod"/>
            </a:pPr>
            <a:r>
              <a:rPr lang="en-GB" sz="2400" dirty="0"/>
              <a:t>Crisis prevention activities</a:t>
            </a:r>
          </a:p>
          <a:p>
            <a:pPr marL="914400" lvl="1" indent="-457200">
              <a:buFont typeface="+mj-lt"/>
              <a:buAutoNum type="arabicPeriod"/>
            </a:pPr>
            <a:r>
              <a:rPr lang="en-GB" sz="2400" dirty="0"/>
              <a:t>Continuous improvement activities</a:t>
            </a:r>
          </a:p>
          <a:p>
            <a:pPr marL="914400" lvl="1" indent="-457200">
              <a:buFont typeface="+mj-lt"/>
              <a:buAutoNum type="arabicPeriod"/>
            </a:pPr>
            <a:r>
              <a:rPr lang="en-GB" sz="2400" dirty="0"/>
              <a:t>Change management activities</a:t>
            </a:r>
          </a:p>
          <a:p>
            <a:endParaRPr lang="en-GB" dirty="0"/>
          </a:p>
        </p:txBody>
      </p:sp>
    </p:spTree>
    <p:extLst>
      <p:ext uri="{BB962C8B-B14F-4D97-AF65-F5344CB8AC3E}">
        <p14:creationId xmlns:p14="http://schemas.microsoft.com/office/powerpoint/2010/main" val="349092302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31640" y="620688"/>
            <a:ext cx="6512511" cy="1143000"/>
          </a:xfrm>
        </p:spPr>
        <p:txBody>
          <a:bodyPr/>
          <a:lstStyle/>
          <a:p>
            <a:pPr marL="0" indent="0">
              <a:buNone/>
            </a:pPr>
            <a:r>
              <a:rPr lang="en-GB" sz="4400" dirty="0"/>
              <a:t>How can HR Add Value?</a:t>
            </a:r>
          </a:p>
        </p:txBody>
      </p:sp>
      <p:sp>
        <p:nvSpPr>
          <p:cNvPr id="3" name="Content Placeholder 2"/>
          <p:cNvSpPr>
            <a:spLocks noGrp="1"/>
          </p:cNvSpPr>
          <p:nvPr>
            <p:ph sz="quarter" idx="13"/>
          </p:nvPr>
        </p:nvSpPr>
        <p:spPr>
          <a:xfrm>
            <a:off x="1475656" y="2276872"/>
            <a:ext cx="6400800" cy="3474720"/>
          </a:xfrm>
        </p:spPr>
        <p:txBody>
          <a:bodyPr>
            <a:normAutofit fontScale="92500"/>
          </a:bodyPr>
          <a:lstStyle/>
          <a:p>
            <a:pPr marL="45720" indent="0">
              <a:buNone/>
            </a:pPr>
            <a:r>
              <a:rPr lang="en-GB" dirty="0"/>
              <a:t>3 Types of Contribution:</a:t>
            </a:r>
          </a:p>
          <a:p>
            <a:pPr marL="45720" indent="0">
              <a:buNone/>
            </a:pPr>
            <a:endParaRPr lang="en-GB" dirty="0"/>
          </a:p>
          <a:p>
            <a:r>
              <a:rPr lang="en-GB" dirty="0"/>
              <a:t>Delivering Business Objectives</a:t>
            </a:r>
          </a:p>
          <a:p>
            <a:r>
              <a:rPr lang="en-GB" dirty="0"/>
              <a:t>Providing an Excellent Administrative Service</a:t>
            </a:r>
          </a:p>
          <a:p>
            <a:r>
              <a:rPr lang="en-GB" dirty="0"/>
              <a:t>Acting as a champion for Effective People Management</a:t>
            </a:r>
          </a:p>
          <a:p>
            <a:pPr marL="45720" indent="0">
              <a:buNone/>
            </a:pPr>
            <a:endParaRPr lang="en-GB" dirty="0"/>
          </a:p>
          <a:p>
            <a:pPr marL="45720" indent="0">
              <a:buNone/>
            </a:pPr>
            <a:r>
              <a:rPr lang="en-GB" dirty="0"/>
              <a:t> (Taylor, 2014)</a:t>
            </a:r>
          </a:p>
        </p:txBody>
      </p:sp>
    </p:spTree>
    <p:extLst>
      <p:ext uri="{BB962C8B-B14F-4D97-AF65-F5344CB8AC3E}">
        <p14:creationId xmlns:p14="http://schemas.microsoft.com/office/powerpoint/2010/main" val="280344465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a:xfrm>
            <a:off x="395536" y="404664"/>
            <a:ext cx="6512511" cy="1143000"/>
          </a:xfrm>
        </p:spPr>
        <p:txBody>
          <a:bodyPr/>
          <a:lstStyle/>
          <a:p>
            <a:pPr marL="0" indent="0">
              <a:buNone/>
            </a:pPr>
            <a:r>
              <a:rPr lang="en-GB" dirty="0"/>
              <a:t>Case Example</a:t>
            </a:r>
          </a:p>
        </p:txBody>
      </p:sp>
      <p:sp>
        <p:nvSpPr>
          <p:cNvPr id="8" name="Content Placeholder 7"/>
          <p:cNvSpPr>
            <a:spLocks noGrp="1"/>
          </p:cNvSpPr>
          <p:nvPr>
            <p:ph sz="quarter" idx="13"/>
          </p:nvPr>
        </p:nvSpPr>
        <p:spPr>
          <a:xfrm>
            <a:off x="1403648" y="2060848"/>
            <a:ext cx="6400800" cy="3474720"/>
          </a:xfrm>
        </p:spPr>
        <p:txBody>
          <a:bodyPr>
            <a:normAutofit/>
          </a:bodyPr>
          <a:lstStyle/>
          <a:p>
            <a:r>
              <a:rPr lang="en-GB" sz="3200" dirty="0"/>
              <a:t>Neath Port Talbot Council</a:t>
            </a:r>
          </a:p>
          <a:p>
            <a:r>
              <a:rPr lang="en-GB" sz="3200" dirty="0"/>
              <a:t>Children’s Services</a:t>
            </a:r>
          </a:p>
          <a:p>
            <a:r>
              <a:rPr lang="en-GB" sz="3200" dirty="0"/>
              <a:t>2012-2017</a:t>
            </a:r>
          </a:p>
        </p:txBody>
      </p:sp>
    </p:spTree>
    <p:extLst>
      <p:ext uri="{BB962C8B-B14F-4D97-AF65-F5344CB8AC3E}">
        <p14:creationId xmlns:p14="http://schemas.microsoft.com/office/powerpoint/2010/main" val="150325371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p:cNvSpPr>
            <a:spLocks noGrp="1"/>
          </p:cNvSpPr>
          <p:nvPr>
            <p:ph type="body" idx="1"/>
          </p:nvPr>
        </p:nvSpPr>
        <p:spPr>
          <a:xfrm>
            <a:off x="1115616" y="404664"/>
            <a:ext cx="3346704" cy="639762"/>
          </a:xfrm>
        </p:spPr>
        <p:txBody>
          <a:bodyPr/>
          <a:lstStyle/>
          <a:p>
            <a:r>
              <a:rPr lang="en-GB" sz="3600" dirty="0"/>
              <a:t>2012</a:t>
            </a:r>
          </a:p>
        </p:txBody>
      </p:sp>
      <p:sp>
        <p:nvSpPr>
          <p:cNvPr id="3" name="Content Placeholder 2"/>
          <p:cNvSpPr>
            <a:spLocks noGrp="1"/>
          </p:cNvSpPr>
          <p:nvPr>
            <p:ph sz="half" idx="2"/>
          </p:nvPr>
        </p:nvSpPr>
        <p:spPr>
          <a:xfrm>
            <a:off x="1156447" y="1196752"/>
            <a:ext cx="3346704" cy="4968551"/>
          </a:xfrm>
          <a:ln cmpd="sng">
            <a:solidFill>
              <a:schemeClr val="tx1"/>
            </a:solidFill>
          </a:ln>
        </p:spPr>
        <p:txBody>
          <a:bodyPr>
            <a:normAutofit fontScale="77500" lnSpcReduction="20000"/>
          </a:bodyPr>
          <a:lstStyle/>
          <a:p>
            <a:r>
              <a:rPr lang="en-GB" dirty="0"/>
              <a:t>High number of vacancies</a:t>
            </a:r>
          </a:p>
          <a:p>
            <a:r>
              <a:rPr lang="en-GB" dirty="0"/>
              <a:t>Heavy use of expensive agency workers</a:t>
            </a:r>
          </a:p>
          <a:p>
            <a:r>
              <a:rPr lang="en-GB" dirty="0"/>
              <a:t>Increasing turnover </a:t>
            </a:r>
          </a:p>
          <a:p>
            <a:r>
              <a:rPr lang="en-GB" dirty="0"/>
              <a:t>High rate of sickness absence</a:t>
            </a:r>
          </a:p>
          <a:p>
            <a:r>
              <a:rPr lang="en-GB" dirty="0"/>
              <a:t>High number of disciplinary investigations and grievances</a:t>
            </a:r>
          </a:p>
          <a:p>
            <a:r>
              <a:rPr lang="en-GB" dirty="0"/>
              <a:t>Differing thresholds and standards</a:t>
            </a:r>
          </a:p>
          <a:p>
            <a:r>
              <a:rPr lang="en-GB" dirty="0"/>
              <a:t>Poor performance</a:t>
            </a:r>
          </a:p>
          <a:p>
            <a:r>
              <a:rPr lang="en-GB" dirty="0"/>
              <a:t>Incidences of bullying mentioned to inspectors</a:t>
            </a:r>
          </a:p>
          <a:p>
            <a:endParaRPr lang="en-GB" dirty="0"/>
          </a:p>
        </p:txBody>
      </p:sp>
      <p:sp>
        <p:nvSpPr>
          <p:cNvPr id="5" name="Text Placeholder 4"/>
          <p:cNvSpPr>
            <a:spLocks noGrp="1"/>
          </p:cNvSpPr>
          <p:nvPr>
            <p:ph type="body" sz="quarter" idx="3"/>
          </p:nvPr>
        </p:nvSpPr>
        <p:spPr>
          <a:xfrm>
            <a:off x="4644008" y="404664"/>
            <a:ext cx="3346704" cy="639762"/>
          </a:xfrm>
        </p:spPr>
        <p:txBody>
          <a:bodyPr/>
          <a:lstStyle/>
          <a:p>
            <a:r>
              <a:rPr lang="en-GB" sz="3600" dirty="0"/>
              <a:t>2014-2016</a:t>
            </a:r>
          </a:p>
        </p:txBody>
      </p:sp>
      <p:sp>
        <p:nvSpPr>
          <p:cNvPr id="6" name="Content Placeholder 5"/>
          <p:cNvSpPr>
            <a:spLocks noGrp="1"/>
          </p:cNvSpPr>
          <p:nvPr>
            <p:ph sz="quarter" idx="4"/>
          </p:nvPr>
        </p:nvSpPr>
        <p:spPr>
          <a:xfrm>
            <a:off x="4645025" y="1196752"/>
            <a:ext cx="3346704" cy="4968552"/>
          </a:xfrm>
          <a:noFill/>
          <a:ln cmpd="sng">
            <a:solidFill>
              <a:schemeClr val="tx1"/>
            </a:solidFill>
          </a:ln>
        </p:spPr>
        <p:txBody>
          <a:bodyPr>
            <a:normAutofit fontScale="77500" lnSpcReduction="20000"/>
          </a:bodyPr>
          <a:lstStyle/>
          <a:p>
            <a:r>
              <a:rPr lang="en-GB" dirty="0"/>
              <a:t>Low number of vacancies</a:t>
            </a:r>
          </a:p>
          <a:p>
            <a:r>
              <a:rPr lang="en-GB" dirty="0"/>
              <a:t>Low use of agency workers </a:t>
            </a:r>
          </a:p>
          <a:p>
            <a:r>
              <a:rPr lang="en-GB" dirty="0"/>
              <a:t>Turnover stabilised</a:t>
            </a:r>
          </a:p>
          <a:p>
            <a:r>
              <a:rPr lang="en-GB" dirty="0"/>
              <a:t>Decreasing levels of short and long term absence. </a:t>
            </a:r>
          </a:p>
          <a:p>
            <a:r>
              <a:rPr lang="en-GB" dirty="0"/>
              <a:t>One disciplinary case a year.</a:t>
            </a:r>
          </a:p>
          <a:p>
            <a:r>
              <a:rPr lang="en-GB" dirty="0"/>
              <a:t>Up to 2 grievances a year.</a:t>
            </a:r>
          </a:p>
          <a:p>
            <a:r>
              <a:rPr lang="en-GB" dirty="0"/>
              <a:t>Consistent thresholds and standards</a:t>
            </a:r>
          </a:p>
          <a:p>
            <a:r>
              <a:rPr lang="en-GB" dirty="0"/>
              <a:t>Moving from good to excellent performance</a:t>
            </a:r>
          </a:p>
          <a:p>
            <a:r>
              <a:rPr lang="en-GB" dirty="0"/>
              <a:t>High morale (staff satisfaction questionnaires)</a:t>
            </a:r>
          </a:p>
          <a:p>
            <a:endParaRPr lang="en-GB" dirty="0"/>
          </a:p>
        </p:txBody>
      </p:sp>
    </p:spTree>
    <p:extLst>
      <p:ext uri="{BB962C8B-B14F-4D97-AF65-F5344CB8AC3E}">
        <p14:creationId xmlns:p14="http://schemas.microsoft.com/office/powerpoint/2010/main" val="62617877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15616" y="476672"/>
            <a:ext cx="6512511" cy="1143000"/>
          </a:xfrm>
        </p:spPr>
        <p:txBody>
          <a:bodyPr/>
          <a:lstStyle/>
          <a:p>
            <a:pPr marL="0" indent="0" algn="ctr">
              <a:buNone/>
            </a:pPr>
            <a:r>
              <a:rPr lang="en-GB" sz="4000" dirty="0"/>
              <a:t>Examples of HR Actions</a:t>
            </a:r>
          </a:p>
        </p:txBody>
      </p:sp>
      <p:sp>
        <p:nvSpPr>
          <p:cNvPr id="3" name="Content Placeholder 2"/>
          <p:cNvSpPr>
            <a:spLocks noGrp="1"/>
          </p:cNvSpPr>
          <p:nvPr>
            <p:ph sz="quarter" idx="13"/>
          </p:nvPr>
        </p:nvSpPr>
        <p:spPr>
          <a:xfrm>
            <a:off x="1115616" y="1628800"/>
            <a:ext cx="6400800" cy="4680520"/>
          </a:xfrm>
        </p:spPr>
        <p:txBody>
          <a:bodyPr>
            <a:normAutofit fontScale="92500"/>
          </a:bodyPr>
          <a:lstStyle/>
          <a:p>
            <a:r>
              <a:rPr lang="en-GB" dirty="0"/>
              <a:t> Acted as Business Partners</a:t>
            </a:r>
          </a:p>
          <a:p>
            <a:r>
              <a:rPr lang="en-GB" dirty="0"/>
              <a:t>Centralised recruitment and use of agency workers</a:t>
            </a:r>
          </a:p>
          <a:p>
            <a:r>
              <a:rPr lang="en-GB" dirty="0"/>
              <a:t>Promoted Service as an Employer of Choice</a:t>
            </a:r>
          </a:p>
          <a:p>
            <a:r>
              <a:rPr lang="en-GB" dirty="0"/>
              <a:t>Up skilled managers in terms of good people management</a:t>
            </a:r>
          </a:p>
          <a:p>
            <a:r>
              <a:rPr lang="en-GB" dirty="0"/>
              <a:t>Increased communication and involvement</a:t>
            </a:r>
          </a:p>
          <a:p>
            <a:r>
              <a:rPr lang="en-GB" dirty="0"/>
              <a:t>Trained all staff in the basics and introduced Learning and Development plans</a:t>
            </a:r>
          </a:p>
          <a:p>
            <a:r>
              <a:rPr lang="en-GB" dirty="0"/>
              <a:t>Managed all absence, performance, disciplinary and grievance matters</a:t>
            </a:r>
          </a:p>
        </p:txBody>
      </p:sp>
    </p:spTree>
    <p:extLst>
      <p:ext uri="{BB962C8B-B14F-4D97-AF65-F5344CB8AC3E}">
        <p14:creationId xmlns:p14="http://schemas.microsoft.com/office/powerpoint/2010/main" val="91037456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15616" y="548680"/>
            <a:ext cx="6512511" cy="926976"/>
          </a:xfrm>
        </p:spPr>
        <p:txBody>
          <a:bodyPr/>
          <a:lstStyle/>
          <a:p>
            <a:pPr marL="0" indent="0" algn="ctr">
              <a:buNone/>
            </a:pPr>
            <a:r>
              <a:rPr lang="en-GB" sz="2800" dirty="0"/>
              <a:t>Link to Theory - </a:t>
            </a:r>
            <a:br>
              <a:rPr lang="en-GB" sz="2800" dirty="0"/>
            </a:br>
            <a:r>
              <a:rPr lang="en-GB" sz="2800" dirty="0"/>
              <a:t>High Commitment/Best Practice HRM</a:t>
            </a:r>
          </a:p>
        </p:txBody>
      </p:sp>
      <p:sp>
        <p:nvSpPr>
          <p:cNvPr id="3" name="Content Placeholder 2"/>
          <p:cNvSpPr>
            <a:spLocks noGrp="1"/>
          </p:cNvSpPr>
          <p:nvPr>
            <p:ph sz="quarter" idx="13"/>
          </p:nvPr>
        </p:nvSpPr>
        <p:spPr>
          <a:xfrm>
            <a:off x="1115616" y="1916832"/>
            <a:ext cx="6400800" cy="4320480"/>
          </a:xfrm>
        </p:spPr>
        <p:txBody>
          <a:bodyPr>
            <a:normAutofit fontScale="92500"/>
          </a:bodyPr>
          <a:lstStyle/>
          <a:p>
            <a:r>
              <a:rPr lang="en-GB" dirty="0"/>
              <a:t>Selective hiring and sophisticated selection</a:t>
            </a:r>
          </a:p>
          <a:p>
            <a:r>
              <a:rPr lang="en-GB" dirty="0"/>
              <a:t>Extensive training, learning and development</a:t>
            </a:r>
          </a:p>
          <a:p>
            <a:r>
              <a:rPr lang="en-GB" dirty="0"/>
              <a:t>Employee involvement and participation, worker voice</a:t>
            </a:r>
          </a:p>
          <a:p>
            <a:r>
              <a:rPr lang="en-GB" dirty="0"/>
              <a:t>Self-managed teams/</a:t>
            </a:r>
            <a:r>
              <a:rPr lang="en-GB" dirty="0" err="1"/>
              <a:t>teamworking</a:t>
            </a:r>
            <a:endParaRPr lang="en-GB" dirty="0"/>
          </a:p>
          <a:p>
            <a:r>
              <a:rPr lang="en-GB" dirty="0"/>
              <a:t>Performance review, appraisal and career development</a:t>
            </a:r>
          </a:p>
          <a:p>
            <a:r>
              <a:rPr lang="en-GB" dirty="0"/>
              <a:t>Work-life balance</a:t>
            </a:r>
          </a:p>
          <a:p>
            <a:endParaRPr lang="en-GB" dirty="0"/>
          </a:p>
          <a:p>
            <a:pPr marL="45720" indent="0">
              <a:buNone/>
            </a:pPr>
            <a:r>
              <a:rPr lang="en-GB" dirty="0"/>
              <a:t>(</a:t>
            </a:r>
            <a:r>
              <a:rPr lang="en-GB" dirty="0" err="1"/>
              <a:t>Marchington</a:t>
            </a:r>
            <a:r>
              <a:rPr lang="en-GB" dirty="0"/>
              <a:t>, Wilkinson, 2016)</a:t>
            </a:r>
          </a:p>
        </p:txBody>
      </p:sp>
    </p:spTree>
    <p:extLst>
      <p:ext uri="{BB962C8B-B14F-4D97-AF65-F5344CB8AC3E}">
        <p14:creationId xmlns:p14="http://schemas.microsoft.com/office/powerpoint/2010/main" val="31810086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1793289" y="4941168"/>
            <a:ext cx="6512511" cy="574000"/>
          </a:xfrm>
        </p:spPr>
        <p:txBody>
          <a:bodyPr>
            <a:normAutofit fontScale="90000"/>
          </a:bodyPr>
          <a:lstStyle/>
          <a:p>
            <a:pPr marL="0" indent="0">
              <a:buNone/>
            </a:pPr>
            <a:r>
              <a:rPr lang="en-GB" sz="1800" dirty="0"/>
              <a:t>Inspection of Children’s Services in Neath Port Talbot, April 2015</a:t>
            </a:r>
            <a:br>
              <a:rPr lang="en-GB" sz="1800" dirty="0"/>
            </a:br>
            <a:endParaRPr lang="en-GB" sz="1800" dirty="0"/>
          </a:p>
        </p:txBody>
      </p:sp>
      <p:sp>
        <p:nvSpPr>
          <p:cNvPr id="4" name="Content Placeholder 3"/>
          <p:cNvSpPr>
            <a:spLocks noGrp="1"/>
          </p:cNvSpPr>
          <p:nvPr>
            <p:ph sz="quarter" idx="13"/>
          </p:nvPr>
        </p:nvSpPr>
        <p:spPr>
          <a:xfrm>
            <a:off x="1143000" y="731520"/>
            <a:ext cx="6400800" cy="3849608"/>
          </a:xfrm>
        </p:spPr>
        <p:txBody>
          <a:bodyPr>
            <a:normAutofit/>
          </a:bodyPr>
          <a:lstStyle/>
          <a:p>
            <a:pPr marL="45720" indent="0">
              <a:buNone/>
            </a:pPr>
            <a:r>
              <a:rPr lang="en-GB" sz="2400" i="1" dirty="0"/>
              <a:t>“The stability in the workforce which had been sustained and built on since the last inspection had contributed to a much more cohesive service. There was more continuity for families, children and young people and workers were able to access more consistent guidance and support for their work. Support from the dedicated HR staff had been crucial in achieving this</a:t>
            </a:r>
            <a:r>
              <a:rPr lang="en-GB" sz="2400" dirty="0"/>
              <a:t>.”</a:t>
            </a:r>
            <a:br>
              <a:rPr lang="en-GB" sz="2400" dirty="0"/>
            </a:br>
            <a:endParaRPr lang="en-GB" dirty="0"/>
          </a:p>
        </p:txBody>
      </p:sp>
    </p:spTree>
    <p:extLst>
      <p:ext uri="{BB962C8B-B14F-4D97-AF65-F5344CB8AC3E}">
        <p14:creationId xmlns:p14="http://schemas.microsoft.com/office/powerpoint/2010/main" val="11885035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dirty="0"/>
              <a:t>The thinking performer</a:t>
            </a:r>
            <a:endParaRPr lang="en-GB" sz="4000" dirty="0"/>
          </a:p>
        </p:txBody>
      </p:sp>
      <p:sp>
        <p:nvSpPr>
          <p:cNvPr id="3" name="Content Placeholder 2"/>
          <p:cNvSpPr>
            <a:spLocks noGrp="1"/>
          </p:cNvSpPr>
          <p:nvPr>
            <p:ph idx="1"/>
          </p:nvPr>
        </p:nvSpPr>
        <p:spPr/>
        <p:txBody>
          <a:bodyPr>
            <a:normAutofit/>
          </a:bodyPr>
          <a:lstStyle/>
          <a:p>
            <a:r>
              <a:rPr lang="en-GB" dirty="0"/>
              <a:t>A thinking performer is someone who not only performs operationally, but also thinks carefully about what they are doing</a:t>
            </a:r>
          </a:p>
          <a:p>
            <a:r>
              <a:rPr lang="en-GB" dirty="0"/>
              <a:t>Thinking performers:</a:t>
            </a:r>
          </a:p>
          <a:p>
            <a:pPr lvl="1"/>
            <a:r>
              <a:rPr lang="en-GB" sz="2400" dirty="0"/>
              <a:t>contribute to organisational purposes</a:t>
            </a:r>
          </a:p>
          <a:p>
            <a:pPr lvl="1"/>
            <a:r>
              <a:rPr lang="en-GB" sz="2400" dirty="0"/>
              <a:t>diplomatically challenge</a:t>
            </a:r>
          </a:p>
          <a:p>
            <a:pPr lvl="1"/>
            <a:r>
              <a:rPr lang="en-GB" sz="2400" dirty="0"/>
              <a:t>have continuous contact with ‘customers’</a:t>
            </a:r>
          </a:p>
          <a:p>
            <a:pPr lvl="1"/>
            <a:r>
              <a:rPr lang="en-GB" sz="2400" dirty="0"/>
              <a:t>look both inside &amp; outside the organisation for ‘new thinking’</a:t>
            </a:r>
          </a:p>
          <a:p>
            <a:r>
              <a:rPr lang="en-GB" dirty="0"/>
              <a:t>Concept growing in importance as it has been as a useful mechanism for achieving competitive advantage and developing talent</a:t>
            </a:r>
          </a:p>
          <a:p>
            <a:endParaRPr lang="en-GB" dirty="0"/>
          </a:p>
        </p:txBody>
      </p:sp>
    </p:spTree>
    <p:extLst>
      <p:ext uri="{BB962C8B-B14F-4D97-AF65-F5344CB8AC3E}">
        <p14:creationId xmlns:p14="http://schemas.microsoft.com/office/powerpoint/2010/main" val="209522457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dirty="0"/>
              <a:t>Professionalism</a:t>
            </a:r>
            <a:endParaRPr lang="en-GB" sz="4000" dirty="0"/>
          </a:p>
        </p:txBody>
      </p:sp>
      <p:sp>
        <p:nvSpPr>
          <p:cNvPr id="3" name="Content Placeholder 2"/>
          <p:cNvSpPr>
            <a:spLocks noGrp="1"/>
          </p:cNvSpPr>
          <p:nvPr>
            <p:ph idx="1"/>
          </p:nvPr>
        </p:nvSpPr>
        <p:spPr/>
        <p:txBody>
          <a:bodyPr>
            <a:normAutofit/>
          </a:bodyPr>
          <a:lstStyle/>
          <a:p>
            <a:pPr marL="0" indent="0">
              <a:buNone/>
            </a:pPr>
            <a:endParaRPr lang="en-GB" sz="2400" i="1" dirty="0"/>
          </a:p>
          <a:p>
            <a:pPr marL="0" indent="0">
              <a:buNone/>
            </a:pPr>
            <a:endParaRPr lang="en-GB" i="1" dirty="0"/>
          </a:p>
          <a:p>
            <a:pPr marL="0" indent="0">
              <a:buNone/>
            </a:pPr>
            <a:r>
              <a:rPr lang="en-GB" i="1" dirty="0"/>
              <a:t>A professional… ‘Makes proficient use of expert or specialist knowledge, exercises autonomous thought and judgement, and makes a voluntary commitment to a set of principles. Such a person need not be a member of an easily-defined profession or of a professional association; it is possible to work as a professional from a set of expertise and skills that is relatively unique to the individual.’</a:t>
            </a:r>
          </a:p>
          <a:p>
            <a:pPr marL="0" indent="0" algn="r">
              <a:buNone/>
            </a:pPr>
            <a:r>
              <a:rPr lang="en-GB" dirty="0"/>
              <a:t>Source: Lester (2010)</a:t>
            </a:r>
          </a:p>
          <a:p>
            <a:endParaRPr lang="en-GB" sz="2800" dirty="0"/>
          </a:p>
        </p:txBody>
      </p:sp>
    </p:spTree>
    <p:extLst>
      <p:ext uri="{BB962C8B-B14F-4D97-AF65-F5344CB8AC3E}">
        <p14:creationId xmlns:p14="http://schemas.microsoft.com/office/powerpoint/2010/main" val="155005841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dirty="0"/>
              <a:t>A profession</a:t>
            </a:r>
            <a:endParaRPr lang="en-GB" sz="4000" dirty="0"/>
          </a:p>
        </p:txBody>
      </p:sp>
      <p:sp>
        <p:nvSpPr>
          <p:cNvPr id="3" name="Content Placeholder 2"/>
          <p:cNvSpPr>
            <a:spLocks noGrp="1"/>
          </p:cNvSpPr>
          <p:nvPr>
            <p:ph idx="1"/>
          </p:nvPr>
        </p:nvSpPr>
        <p:spPr/>
        <p:txBody>
          <a:bodyPr/>
          <a:lstStyle/>
          <a:p>
            <a:endParaRPr lang="en-GB" dirty="0"/>
          </a:p>
          <a:p>
            <a:r>
              <a:rPr lang="en-GB" sz="3200" dirty="0"/>
              <a:t>Is based on a body of knowledge</a:t>
            </a:r>
          </a:p>
          <a:p>
            <a:r>
              <a:rPr lang="en-GB" sz="3200" dirty="0"/>
              <a:t>Its practitioners possess appropriate expertise to which they apply their knowledge and judgement</a:t>
            </a:r>
          </a:p>
          <a:p>
            <a:r>
              <a:rPr lang="en-GB" sz="3200" dirty="0"/>
              <a:t>Is underpinned by a code of conduct or ethics</a:t>
            </a:r>
          </a:p>
          <a:p>
            <a:pPr marL="0" indent="0">
              <a:buNone/>
            </a:pPr>
            <a:endParaRPr lang="en-GB" dirty="0"/>
          </a:p>
          <a:p>
            <a:endParaRPr lang="en-GB" dirty="0"/>
          </a:p>
          <a:p>
            <a:pPr marL="0" indent="0">
              <a:buNone/>
            </a:pPr>
            <a:endParaRPr lang="en-GB" dirty="0"/>
          </a:p>
        </p:txBody>
      </p:sp>
    </p:spTree>
    <p:extLst>
      <p:ext uri="{BB962C8B-B14F-4D97-AF65-F5344CB8AC3E}">
        <p14:creationId xmlns:p14="http://schemas.microsoft.com/office/powerpoint/2010/main" val="164613091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dirty="0"/>
              <a:t>Codes of conduct and ethics</a:t>
            </a:r>
            <a:endParaRPr lang="en-GB" sz="4000" dirty="0"/>
          </a:p>
        </p:txBody>
      </p:sp>
      <p:sp>
        <p:nvSpPr>
          <p:cNvPr id="3" name="Content Placeholder 2"/>
          <p:cNvSpPr>
            <a:spLocks noGrp="1"/>
          </p:cNvSpPr>
          <p:nvPr>
            <p:ph idx="1"/>
          </p:nvPr>
        </p:nvSpPr>
        <p:spPr/>
        <p:txBody>
          <a:bodyPr>
            <a:normAutofit/>
          </a:bodyPr>
          <a:lstStyle/>
          <a:p>
            <a:endParaRPr lang="en-GB" dirty="0"/>
          </a:p>
          <a:p>
            <a:r>
              <a:rPr lang="en-GB" sz="2800" dirty="0"/>
              <a:t>Appropriate conduct and adherence to ethical standards are common to all definitions of professionalism</a:t>
            </a:r>
          </a:p>
          <a:p>
            <a:r>
              <a:rPr lang="en-GB" sz="2800" dirty="0"/>
              <a:t>The CIPD code of professional conduct covers:</a:t>
            </a:r>
          </a:p>
          <a:p>
            <a:pPr marL="914400" lvl="1" indent="-457200">
              <a:buFont typeface="+mj-lt"/>
              <a:buAutoNum type="arabicPeriod"/>
            </a:pPr>
            <a:r>
              <a:rPr lang="en-GB" sz="2400" dirty="0"/>
              <a:t>Professional competence and behaviour</a:t>
            </a:r>
          </a:p>
          <a:p>
            <a:pPr marL="914400" lvl="1" indent="-457200">
              <a:buFont typeface="+mj-lt"/>
              <a:buAutoNum type="arabicPeriod"/>
            </a:pPr>
            <a:r>
              <a:rPr lang="en-GB" sz="2400" dirty="0"/>
              <a:t>Ethical standards and integrity</a:t>
            </a:r>
          </a:p>
          <a:p>
            <a:pPr marL="914400" lvl="1" indent="-457200">
              <a:buFont typeface="+mj-lt"/>
              <a:buAutoNum type="arabicPeriod"/>
            </a:pPr>
            <a:r>
              <a:rPr lang="en-GB" sz="2400" dirty="0"/>
              <a:t>Representation of the profession</a:t>
            </a:r>
          </a:p>
          <a:p>
            <a:pPr marL="914400" lvl="1" indent="-457200">
              <a:buFont typeface="+mj-lt"/>
              <a:buAutoNum type="arabicPeriod"/>
            </a:pPr>
            <a:r>
              <a:rPr lang="en-GB" sz="2400" dirty="0"/>
              <a:t>Stewardship</a:t>
            </a:r>
          </a:p>
          <a:p>
            <a:pPr marL="0" indent="0" algn="r">
              <a:buNone/>
            </a:pPr>
            <a:r>
              <a:rPr lang="en-GB" sz="2400" dirty="0"/>
              <a:t>Source: CIPD (2015)</a:t>
            </a:r>
          </a:p>
        </p:txBody>
      </p:sp>
    </p:spTree>
    <p:extLst>
      <p:ext uri="{BB962C8B-B14F-4D97-AF65-F5344CB8AC3E}">
        <p14:creationId xmlns:p14="http://schemas.microsoft.com/office/powerpoint/2010/main" val="19491794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22F721-048C-4EED-9BFF-929ED20D5627}"/>
              </a:ext>
            </a:extLst>
          </p:cNvPr>
          <p:cNvSpPr>
            <a:spLocks noGrp="1"/>
          </p:cNvSpPr>
          <p:nvPr>
            <p:ph type="title"/>
          </p:nvPr>
        </p:nvSpPr>
        <p:spPr>
          <a:xfrm>
            <a:off x="552867" y="360333"/>
            <a:ext cx="7886700" cy="2852737"/>
          </a:xfrm>
        </p:spPr>
        <p:txBody>
          <a:bodyPr/>
          <a:lstStyle/>
          <a:p>
            <a:r>
              <a:rPr lang="en-GB" dirty="0"/>
              <a:t>Video – ethical approach</a:t>
            </a:r>
          </a:p>
        </p:txBody>
      </p:sp>
      <p:sp>
        <p:nvSpPr>
          <p:cNvPr id="3" name="Text Placeholder 2">
            <a:extLst>
              <a:ext uri="{FF2B5EF4-FFF2-40B4-BE49-F238E27FC236}">
                <a16:creationId xmlns:a16="http://schemas.microsoft.com/office/drawing/2014/main" id="{7593C575-A98B-4640-AE50-2700B5888DBE}"/>
              </a:ext>
            </a:extLst>
          </p:cNvPr>
          <p:cNvSpPr>
            <a:spLocks noGrp="1"/>
          </p:cNvSpPr>
          <p:nvPr>
            <p:ph type="body" idx="1"/>
          </p:nvPr>
        </p:nvSpPr>
        <p:spPr/>
        <p:txBody>
          <a:bodyPr/>
          <a:lstStyle/>
          <a:p>
            <a:r>
              <a:rPr lang="en-GB" dirty="0">
                <a:hlinkClick r:id="rId2"/>
              </a:rPr>
              <a:t>https://www.youtube.com/watch?v=KtGipKcJ_CQ&amp;index=4&amp;list=PLxgZABW7qme_XmdIM_8jECeD_LgH82ftd</a:t>
            </a:r>
            <a:endParaRPr lang="en-GB" dirty="0"/>
          </a:p>
          <a:p>
            <a:endParaRPr lang="en-GB" dirty="0"/>
          </a:p>
        </p:txBody>
      </p:sp>
    </p:spTree>
    <p:extLst>
      <p:ext uri="{BB962C8B-B14F-4D97-AF65-F5344CB8AC3E}">
        <p14:creationId xmlns:p14="http://schemas.microsoft.com/office/powerpoint/2010/main" val="60576813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dirty="0"/>
              <a:t>Self-management at work</a:t>
            </a:r>
            <a:endParaRPr lang="en-GB" sz="4000" dirty="0"/>
          </a:p>
        </p:txBody>
      </p:sp>
      <p:sp>
        <p:nvSpPr>
          <p:cNvPr id="3" name="Content Placeholder 2"/>
          <p:cNvSpPr>
            <a:spLocks noGrp="1"/>
          </p:cNvSpPr>
          <p:nvPr>
            <p:ph idx="1"/>
          </p:nvPr>
        </p:nvSpPr>
        <p:spPr/>
        <p:txBody>
          <a:bodyPr/>
          <a:lstStyle/>
          <a:p>
            <a:endParaRPr lang="en-GB" dirty="0"/>
          </a:p>
          <a:p>
            <a:r>
              <a:rPr lang="en-GB" dirty="0"/>
              <a:t>Time management</a:t>
            </a:r>
          </a:p>
          <a:p>
            <a:r>
              <a:rPr lang="en-GB" dirty="0"/>
              <a:t>Project management</a:t>
            </a:r>
          </a:p>
          <a:p>
            <a:r>
              <a:rPr lang="en-GB" dirty="0"/>
              <a:t>Analytical and critical thinking</a:t>
            </a:r>
          </a:p>
          <a:p>
            <a:r>
              <a:rPr lang="en-GB" dirty="0"/>
              <a:t>Communication skills</a:t>
            </a:r>
          </a:p>
          <a:p>
            <a:r>
              <a:rPr lang="en-GB" dirty="0"/>
              <a:t>Managing difficult relationships</a:t>
            </a:r>
          </a:p>
          <a:p>
            <a:r>
              <a:rPr lang="en-GB" dirty="0"/>
              <a:t>Team working</a:t>
            </a:r>
          </a:p>
          <a:p>
            <a:r>
              <a:rPr lang="en-GB" dirty="0"/>
              <a:t>Influencing and negotiating</a:t>
            </a:r>
          </a:p>
          <a:p>
            <a:endParaRPr lang="en-GB" dirty="0"/>
          </a:p>
        </p:txBody>
      </p:sp>
    </p:spTree>
    <p:extLst>
      <p:ext uri="{BB962C8B-B14F-4D97-AF65-F5344CB8AC3E}">
        <p14:creationId xmlns:p14="http://schemas.microsoft.com/office/powerpoint/2010/main" val="420894225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dirty="0"/>
              <a:t>Time management</a:t>
            </a:r>
            <a:endParaRPr lang="en-GB" sz="4000" dirty="0"/>
          </a:p>
        </p:txBody>
      </p:sp>
      <p:sp>
        <p:nvSpPr>
          <p:cNvPr id="3" name="Content Placeholder 2"/>
          <p:cNvSpPr>
            <a:spLocks noGrp="1"/>
          </p:cNvSpPr>
          <p:nvPr>
            <p:ph idx="1"/>
          </p:nvPr>
        </p:nvSpPr>
        <p:spPr/>
        <p:txBody>
          <a:bodyPr>
            <a:normAutofit/>
          </a:bodyPr>
          <a:lstStyle/>
          <a:p>
            <a:endParaRPr lang="en-GB" dirty="0"/>
          </a:p>
          <a:p>
            <a:r>
              <a:rPr lang="en-GB" sz="2800" dirty="0"/>
              <a:t>Exercising conscious control over the time that we spend completing certain activities</a:t>
            </a:r>
          </a:p>
          <a:p>
            <a:r>
              <a:rPr lang="en-GB" sz="2800" dirty="0"/>
              <a:t>There is no ‘one best way’, we need to find a system that works for us</a:t>
            </a:r>
          </a:p>
          <a:p>
            <a:r>
              <a:rPr lang="en-GB" sz="2800" dirty="0"/>
              <a:t>One solution for prioritising tasks is the “ABC” method:</a:t>
            </a:r>
          </a:p>
          <a:p>
            <a:pPr lvl="1"/>
            <a:r>
              <a:rPr lang="en-GB" sz="2400" dirty="0"/>
              <a:t>Tasks marked “A” are urgent and important</a:t>
            </a:r>
          </a:p>
          <a:p>
            <a:pPr lvl="1"/>
            <a:r>
              <a:rPr lang="en-GB" sz="2400" dirty="0"/>
              <a:t>Tasks marked “B” are important but not urgent</a:t>
            </a:r>
          </a:p>
          <a:p>
            <a:pPr lvl="1"/>
            <a:r>
              <a:rPr lang="en-GB" sz="2400" dirty="0"/>
              <a:t>Tasks marked “C” are neither urgent nor important</a:t>
            </a:r>
          </a:p>
          <a:p>
            <a:endParaRPr lang="en-GB" dirty="0"/>
          </a:p>
        </p:txBody>
      </p:sp>
    </p:spTree>
    <p:extLst>
      <p:ext uri="{BB962C8B-B14F-4D97-AF65-F5344CB8AC3E}">
        <p14:creationId xmlns:p14="http://schemas.microsoft.com/office/powerpoint/2010/main" val="81408746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dirty="0"/>
              <a:t>Project management (1)</a:t>
            </a:r>
            <a:endParaRPr lang="en-GB" sz="4000" dirty="0"/>
          </a:p>
        </p:txBody>
      </p:sp>
      <p:sp>
        <p:nvSpPr>
          <p:cNvPr id="3" name="Content Placeholder 2"/>
          <p:cNvSpPr>
            <a:spLocks noGrp="1"/>
          </p:cNvSpPr>
          <p:nvPr>
            <p:ph idx="1"/>
          </p:nvPr>
        </p:nvSpPr>
        <p:spPr/>
        <p:txBody>
          <a:bodyPr>
            <a:noAutofit/>
          </a:bodyPr>
          <a:lstStyle/>
          <a:p>
            <a:pPr>
              <a:lnSpc>
                <a:spcPct val="120000"/>
              </a:lnSpc>
            </a:pPr>
            <a:r>
              <a:rPr lang="en-GB" sz="2800" dirty="0"/>
              <a:t>HR professionals are often involved with projects:</a:t>
            </a:r>
          </a:p>
          <a:p>
            <a:pPr lvl="1">
              <a:lnSpc>
                <a:spcPct val="120000"/>
              </a:lnSpc>
            </a:pPr>
            <a:r>
              <a:rPr lang="en-GB" sz="2400" dirty="0"/>
              <a:t>Designing a new induction process</a:t>
            </a:r>
          </a:p>
          <a:p>
            <a:pPr lvl="1">
              <a:lnSpc>
                <a:spcPct val="120000"/>
              </a:lnSpc>
            </a:pPr>
            <a:r>
              <a:rPr lang="en-GB" sz="2400" dirty="0"/>
              <a:t>Managing a redundancy process</a:t>
            </a:r>
          </a:p>
          <a:p>
            <a:pPr lvl="1">
              <a:lnSpc>
                <a:spcPct val="120000"/>
              </a:lnSpc>
            </a:pPr>
            <a:r>
              <a:rPr lang="en-GB" sz="2400" dirty="0"/>
              <a:t>Planning and implementing a learning intervention</a:t>
            </a:r>
          </a:p>
          <a:p>
            <a:endParaRPr lang="en-GB" dirty="0"/>
          </a:p>
        </p:txBody>
      </p:sp>
    </p:spTree>
    <p:extLst>
      <p:ext uri="{BB962C8B-B14F-4D97-AF65-F5344CB8AC3E}">
        <p14:creationId xmlns:p14="http://schemas.microsoft.com/office/powerpoint/2010/main" val="102847917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600" b="1" dirty="0"/>
              <a:t>Project management (2)</a:t>
            </a:r>
            <a:endParaRPr lang="en-GB" dirty="0"/>
          </a:p>
        </p:txBody>
      </p:sp>
      <p:sp>
        <p:nvSpPr>
          <p:cNvPr id="3" name="Content Placeholder 2"/>
          <p:cNvSpPr>
            <a:spLocks noGrp="1"/>
          </p:cNvSpPr>
          <p:nvPr>
            <p:ph idx="1"/>
          </p:nvPr>
        </p:nvSpPr>
        <p:spPr/>
        <p:txBody>
          <a:bodyPr/>
          <a:lstStyle/>
          <a:p>
            <a:pPr>
              <a:lnSpc>
                <a:spcPct val="120000"/>
              </a:lnSpc>
            </a:pPr>
            <a:r>
              <a:rPr lang="en-GB" sz="2800" dirty="0"/>
              <a:t>While the size and scope of projects may vary they follow a specific sequence of steps:</a:t>
            </a:r>
          </a:p>
          <a:p>
            <a:pPr lvl="1">
              <a:lnSpc>
                <a:spcPct val="120000"/>
              </a:lnSpc>
            </a:pPr>
            <a:r>
              <a:rPr lang="en-GB" sz="2400" dirty="0"/>
              <a:t>Initiation</a:t>
            </a:r>
          </a:p>
          <a:p>
            <a:pPr lvl="1">
              <a:lnSpc>
                <a:spcPct val="120000"/>
              </a:lnSpc>
            </a:pPr>
            <a:r>
              <a:rPr lang="en-GB" sz="2400" dirty="0"/>
              <a:t>Planning and design</a:t>
            </a:r>
          </a:p>
          <a:p>
            <a:pPr lvl="1">
              <a:lnSpc>
                <a:spcPct val="120000"/>
              </a:lnSpc>
            </a:pPr>
            <a:r>
              <a:rPr lang="en-GB" sz="2400" dirty="0"/>
              <a:t>Execution</a:t>
            </a:r>
          </a:p>
          <a:p>
            <a:pPr lvl="1">
              <a:lnSpc>
                <a:spcPct val="120000"/>
              </a:lnSpc>
            </a:pPr>
            <a:r>
              <a:rPr lang="en-GB" sz="2400" dirty="0"/>
              <a:t>Monitoring and controlling</a:t>
            </a:r>
          </a:p>
          <a:p>
            <a:pPr lvl="1">
              <a:lnSpc>
                <a:spcPct val="120000"/>
              </a:lnSpc>
            </a:pPr>
            <a:r>
              <a:rPr lang="en-GB" sz="2400" dirty="0"/>
              <a:t>Completion</a:t>
            </a:r>
          </a:p>
          <a:p>
            <a:endParaRPr lang="en-GB" dirty="0"/>
          </a:p>
        </p:txBody>
      </p:sp>
    </p:spTree>
    <p:extLst>
      <p:ext uri="{BB962C8B-B14F-4D97-AF65-F5344CB8AC3E}">
        <p14:creationId xmlns:p14="http://schemas.microsoft.com/office/powerpoint/2010/main" val="110866682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screenshot of a cell phone&#10;&#10;Description automatically generated">
            <a:extLst>
              <a:ext uri="{FF2B5EF4-FFF2-40B4-BE49-F238E27FC236}">
                <a16:creationId xmlns:a16="http://schemas.microsoft.com/office/drawing/2014/main" id="{ABEF5BB4-286F-4156-AEDD-214607E359AD}"/>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498765" y="817419"/>
            <a:ext cx="8312726" cy="4447308"/>
          </a:xfrm>
        </p:spPr>
      </p:pic>
    </p:spTree>
    <p:extLst>
      <p:ext uri="{BB962C8B-B14F-4D97-AF65-F5344CB8AC3E}">
        <p14:creationId xmlns:p14="http://schemas.microsoft.com/office/powerpoint/2010/main" val="66588108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06A1FF-EDD7-41F7-B7DB-D616996E1E0D}"/>
              </a:ext>
            </a:extLst>
          </p:cNvPr>
          <p:cNvSpPr>
            <a:spLocks noGrp="1"/>
          </p:cNvSpPr>
          <p:nvPr>
            <p:ph type="title"/>
          </p:nvPr>
        </p:nvSpPr>
        <p:spPr/>
        <p:txBody>
          <a:bodyPr/>
          <a:lstStyle/>
          <a:p>
            <a:r>
              <a:rPr lang="en-GB" dirty="0"/>
              <a:t>Activity – Project Management (10 minutes)</a:t>
            </a:r>
          </a:p>
        </p:txBody>
      </p:sp>
      <p:sp>
        <p:nvSpPr>
          <p:cNvPr id="3" name="Content Placeholder 2">
            <a:extLst>
              <a:ext uri="{FF2B5EF4-FFF2-40B4-BE49-F238E27FC236}">
                <a16:creationId xmlns:a16="http://schemas.microsoft.com/office/drawing/2014/main" id="{F54CDF79-C688-4EC1-BCA8-B4EA254BB645}"/>
              </a:ext>
            </a:extLst>
          </p:cNvPr>
          <p:cNvSpPr>
            <a:spLocks noGrp="1"/>
          </p:cNvSpPr>
          <p:nvPr>
            <p:ph idx="1"/>
          </p:nvPr>
        </p:nvSpPr>
        <p:spPr>
          <a:xfrm>
            <a:off x="628650" y="1814944"/>
            <a:ext cx="7886700" cy="4405855"/>
          </a:xfrm>
        </p:spPr>
        <p:txBody>
          <a:bodyPr/>
          <a:lstStyle/>
          <a:p>
            <a:r>
              <a:rPr lang="en-GB" dirty="0"/>
              <a:t>When have you overseen a project from start to finish?</a:t>
            </a:r>
          </a:p>
          <a:p>
            <a:r>
              <a:rPr lang="en-GB" dirty="0"/>
              <a:t>When have you played a part in a project?</a:t>
            </a:r>
          </a:p>
          <a:p>
            <a:pPr marL="0" indent="0">
              <a:buNone/>
            </a:pPr>
            <a:endParaRPr lang="en-GB" dirty="0"/>
          </a:p>
          <a:p>
            <a:pPr marL="0" indent="0">
              <a:buNone/>
            </a:pPr>
            <a:r>
              <a:rPr lang="en-GB" dirty="0"/>
              <a:t>Recruitment campaign, organising an event, redundancy exercise.</a:t>
            </a:r>
          </a:p>
          <a:p>
            <a:endParaRPr lang="en-GB" dirty="0"/>
          </a:p>
          <a:p>
            <a:r>
              <a:rPr lang="en-GB" dirty="0"/>
              <a:t>In your groups – think of examples. </a:t>
            </a:r>
          </a:p>
        </p:txBody>
      </p:sp>
    </p:spTree>
    <p:extLst>
      <p:ext uri="{BB962C8B-B14F-4D97-AF65-F5344CB8AC3E}">
        <p14:creationId xmlns:p14="http://schemas.microsoft.com/office/powerpoint/2010/main" val="274861618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834D4C-75B2-41AC-9181-198C81B768FA}"/>
              </a:ext>
            </a:extLst>
          </p:cNvPr>
          <p:cNvSpPr>
            <a:spLocks noGrp="1"/>
          </p:cNvSpPr>
          <p:nvPr>
            <p:ph type="title"/>
          </p:nvPr>
        </p:nvSpPr>
        <p:spPr>
          <a:xfrm>
            <a:off x="628650" y="1"/>
            <a:ext cx="7886700" cy="1231200"/>
          </a:xfrm>
        </p:spPr>
        <p:txBody>
          <a:bodyPr/>
          <a:lstStyle/>
          <a:p>
            <a:r>
              <a:rPr lang="en-GB"/>
              <a:t>Problem-Solving</a:t>
            </a:r>
            <a:endParaRPr lang="en-GB" dirty="0"/>
          </a:p>
        </p:txBody>
      </p:sp>
      <p:pic>
        <p:nvPicPr>
          <p:cNvPr id="4" name="Content Placeholder 3">
            <a:extLst>
              <a:ext uri="{FF2B5EF4-FFF2-40B4-BE49-F238E27FC236}">
                <a16:creationId xmlns:a16="http://schemas.microsoft.com/office/drawing/2014/main" id="{C95F2404-D2D4-491E-9594-610E08F43F25}"/>
              </a:ext>
            </a:extLst>
          </p:cNvPr>
          <p:cNvPicPr>
            <a:picLocks noGrp="1" noChangeAspect="1"/>
          </p:cNvPicPr>
          <p:nvPr>
            <p:ph idx="1"/>
          </p:nvPr>
        </p:nvPicPr>
        <p:blipFill>
          <a:blip r:embed="rId2"/>
          <a:stretch>
            <a:fillRect/>
          </a:stretch>
        </p:blipFill>
        <p:spPr>
          <a:xfrm>
            <a:off x="548109" y="1231201"/>
            <a:ext cx="8045475" cy="4981686"/>
          </a:xfrm>
          <a:prstGeom prst="rect">
            <a:avLst/>
          </a:prstGeom>
        </p:spPr>
      </p:pic>
    </p:spTree>
    <p:extLst>
      <p:ext uri="{BB962C8B-B14F-4D97-AF65-F5344CB8AC3E}">
        <p14:creationId xmlns:p14="http://schemas.microsoft.com/office/powerpoint/2010/main" val="301886173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696C49-98BF-402A-923E-0ECAC9CE022D}"/>
              </a:ext>
            </a:extLst>
          </p:cNvPr>
          <p:cNvSpPr>
            <a:spLocks noGrp="1"/>
          </p:cNvSpPr>
          <p:nvPr>
            <p:ph type="title"/>
          </p:nvPr>
        </p:nvSpPr>
        <p:spPr>
          <a:xfrm>
            <a:off x="628650" y="1"/>
            <a:ext cx="7886700" cy="955963"/>
          </a:xfrm>
        </p:spPr>
        <p:txBody>
          <a:bodyPr/>
          <a:lstStyle/>
          <a:p>
            <a:r>
              <a:rPr lang="en-GB" dirty="0"/>
              <a:t>Problem-Solving Techniques</a:t>
            </a:r>
          </a:p>
        </p:txBody>
      </p:sp>
      <p:sp>
        <p:nvSpPr>
          <p:cNvPr id="3" name="Content Placeholder 2">
            <a:extLst>
              <a:ext uri="{FF2B5EF4-FFF2-40B4-BE49-F238E27FC236}">
                <a16:creationId xmlns:a16="http://schemas.microsoft.com/office/drawing/2014/main" id="{848AAA71-B5EE-4469-8C94-72F8A3FE9081}"/>
              </a:ext>
            </a:extLst>
          </p:cNvPr>
          <p:cNvSpPr>
            <a:spLocks noGrp="1"/>
          </p:cNvSpPr>
          <p:nvPr>
            <p:ph idx="1"/>
          </p:nvPr>
        </p:nvSpPr>
        <p:spPr>
          <a:xfrm>
            <a:off x="628650" y="1108364"/>
            <a:ext cx="7886700" cy="5112436"/>
          </a:xfrm>
        </p:spPr>
        <p:txBody>
          <a:bodyPr>
            <a:normAutofit fontScale="92500" lnSpcReduction="10000"/>
          </a:bodyPr>
          <a:lstStyle/>
          <a:p>
            <a:r>
              <a:rPr lang="en-GB" dirty="0"/>
              <a:t>Brain-storming</a:t>
            </a:r>
          </a:p>
          <a:p>
            <a:r>
              <a:rPr lang="en-GB" dirty="0"/>
              <a:t>Listing pros and cons</a:t>
            </a:r>
          </a:p>
          <a:p>
            <a:r>
              <a:rPr lang="en-GB" dirty="0"/>
              <a:t>De Bono’s 6 Thinking Hats</a:t>
            </a:r>
          </a:p>
          <a:p>
            <a:pPr marL="0" indent="0">
              <a:buNone/>
            </a:pPr>
            <a:r>
              <a:rPr lang="en-GB" dirty="0">
                <a:hlinkClick r:id="rId3"/>
              </a:rPr>
              <a:t>https://uk.video.search.yahoo.com/search/video;_ylt=AwrJ7Y7JjdJdRp8A4h5NBQx.?p=de+bonos+6+thinking+hats&amp;fr=mcasa&amp;fr2=p%3As%2Cv%3Ai%2Cm%3Apivot#id=2&amp;vid=ede03b38ed7b1142114325b318ec6e8f&amp;action=view</a:t>
            </a:r>
            <a:endParaRPr lang="en-GB" dirty="0"/>
          </a:p>
          <a:p>
            <a:pPr marL="0" indent="0">
              <a:buNone/>
            </a:pPr>
            <a:endParaRPr lang="en-GB" dirty="0"/>
          </a:p>
          <a:p>
            <a:r>
              <a:rPr lang="en-GB" dirty="0"/>
              <a:t>Fish-bone diagram</a:t>
            </a:r>
          </a:p>
          <a:p>
            <a:pPr marL="0" indent="0">
              <a:buNone/>
            </a:pPr>
            <a:r>
              <a:rPr lang="en-GB" dirty="0">
                <a:hlinkClick r:id="rId4"/>
              </a:rPr>
              <a:t>https://www.youtube.com/watch?v=Fwfgx0dOYvE#action=share</a:t>
            </a:r>
            <a:endParaRPr lang="en-GB" dirty="0"/>
          </a:p>
          <a:p>
            <a:pPr marL="0" indent="0">
              <a:buNone/>
            </a:pPr>
            <a:endParaRPr lang="en-GB" dirty="0"/>
          </a:p>
          <a:p>
            <a:pPr marL="0" indent="0">
              <a:buNone/>
            </a:pPr>
            <a:r>
              <a:rPr lang="en-GB" dirty="0"/>
              <a:t>Any others?</a:t>
            </a:r>
          </a:p>
        </p:txBody>
      </p:sp>
    </p:spTree>
    <p:extLst>
      <p:ext uri="{BB962C8B-B14F-4D97-AF65-F5344CB8AC3E}">
        <p14:creationId xmlns:p14="http://schemas.microsoft.com/office/powerpoint/2010/main" val="167495954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CB37F2-F20C-4BA9-88E7-EC51EC7D930D}"/>
              </a:ext>
            </a:extLst>
          </p:cNvPr>
          <p:cNvSpPr>
            <a:spLocks noGrp="1"/>
          </p:cNvSpPr>
          <p:nvPr>
            <p:ph type="title"/>
          </p:nvPr>
        </p:nvSpPr>
        <p:spPr/>
        <p:txBody>
          <a:bodyPr/>
          <a:lstStyle/>
          <a:p>
            <a:r>
              <a:rPr lang="en-GB" dirty="0"/>
              <a:t>Thinking outside the Box . . .</a:t>
            </a:r>
          </a:p>
        </p:txBody>
      </p:sp>
      <p:sp>
        <p:nvSpPr>
          <p:cNvPr id="3" name="Content Placeholder 2">
            <a:extLst>
              <a:ext uri="{FF2B5EF4-FFF2-40B4-BE49-F238E27FC236}">
                <a16:creationId xmlns:a16="http://schemas.microsoft.com/office/drawing/2014/main" id="{882C1FDE-3370-4FA4-ACA8-8F8D7DCD512C}"/>
              </a:ext>
            </a:extLst>
          </p:cNvPr>
          <p:cNvSpPr>
            <a:spLocks noGrp="1"/>
          </p:cNvSpPr>
          <p:nvPr>
            <p:ph idx="1"/>
          </p:nvPr>
        </p:nvSpPr>
        <p:spPr/>
        <p:txBody>
          <a:bodyPr/>
          <a:lstStyle/>
          <a:p>
            <a:pPr marL="0" indent="0">
              <a:buNone/>
            </a:pPr>
            <a:r>
              <a:rPr lang="en-GB" dirty="0"/>
              <a:t>Take a piece of paper and put on it a pattern of nine dots, like this:</a:t>
            </a:r>
          </a:p>
          <a:p>
            <a:pPr marL="0" indent="0">
              <a:buNone/>
            </a:pPr>
            <a:endParaRPr lang="en-GB" dirty="0"/>
          </a:p>
          <a:p>
            <a:pPr marL="0" indent="0">
              <a:buNone/>
            </a:pPr>
            <a:r>
              <a:rPr lang="en-GB" dirty="0">
                <a:latin typeface="Agency FB" panose="020B0503020202020204" pitchFamily="34" charset="0"/>
              </a:rPr>
              <a:t>			•	•	•</a:t>
            </a:r>
          </a:p>
          <a:p>
            <a:pPr marL="0" indent="0">
              <a:buNone/>
            </a:pPr>
            <a:endParaRPr lang="en-GB" dirty="0">
              <a:latin typeface="Agency FB" panose="020B0503020202020204" pitchFamily="34" charset="0"/>
            </a:endParaRPr>
          </a:p>
          <a:p>
            <a:pPr marL="0" indent="0">
              <a:buNone/>
            </a:pPr>
            <a:r>
              <a:rPr lang="en-GB" dirty="0">
                <a:latin typeface="Agency FB" panose="020B0503020202020204" pitchFamily="34" charset="0"/>
              </a:rPr>
              <a:t>			•	•	•</a:t>
            </a:r>
          </a:p>
          <a:p>
            <a:pPr marL="0" indent="0">
              <a:buNone/>
            </a:pPr>
            <a:endParaRPr lang="en-GB" dirty="0">
              <a:latin typeface="Agency FB" panose="020B0503020202020204" pitchFamily="34" charset="0"/>
            </a:endParaRPr>
          </a:p>
          <a:p>
            <a:pPr marL="0" indent="0">
              <a:buNone/>
            </a:pPr>
            <a:r>
              <a:rPr lang="en-GB" dirty="0">
                <a:latin typeface="Agency FB" panose="020B0503020202020204" pitchFamily="34" charset="0"/>
              </a:rPr>
              <a:t>			•	•	•</a:t>
            </a:r>
          </a:p>
          <a:p>
            <a:pPr marL="0" indent="0">
              <a:buNone/>
            </a:pPr>
            <a:endParaRPr lang="en-GB" dirty="0">
              <a:latin typeface="Agency FB" panose="020B0503020202020204" pitchFamily="34" charset="0"/>
            </a:endParaRPr>
          </a:p>
          <a:p>
            <a:pPr marL="0" indent="0">
              <a:buNone/>
            </a:pPr>
            <a:r>
              <a:rPr lang="en-GB" dirty="0"/>
              <a:t>Now connect up the dots by four straight consecutive lines (without taking your pen off the paper). </a:t>
            </a:r>
          </a:p>
        </p:txBody>
      </p:sp>
    </p:spTree>
    <p:extLst>
      <p:ext uri="{BB962C8B-B14F-4D97-AF65-F5344CB8AC3E}">
        <p14:creationId xmlns:p14="http://schemas.microsoft.com/office/powerpoint/2010/main" val="262183175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396F2F-E9B5-49B8-A788-0CC9B2B0AA44}"/>
              </a:ext>
            </a:extLst>
          </p:cNvPr>
          <p:cNvSpPr>
            <a:spLocks noGrp="1"/>
          </p:cNvSpPr>
          <p:nvPr>
            <p:ph type="title"/>
          </p:nvPr>
        </p:nvSpPr>
        <p:spPr/>
        <p:txBody>
          <a:bodyPr/>
          <a:lstStyle/>
          <a:p>
            <a:r>
              <a:rPr lang="en-GB" dirty="0"/>
              <a:t>A HR Problem (20 minutes):</a:t>
            </a:r>
          </a:p>
        </p:txBody>
      </p:sp>
      <p:sp>
        <p:nvSpPr>
          <p:cNvPr id="3" name="Content Placeholder 2">
            <a:extLst>
              <a:ext uri="{FF2B5EF4-FFF2-40B4-BE49-F238E27FC236}">
                <a16:creationId xmlns:a16="http://schemas.microsoft.com/office/drawing/2014/main" id="{5E43D7D3-CFD5-4AA7-A63F-DCAF735E141A}"/>
              </a:ext>
            </a:extLst>
          </p:cNvPr>
          <p:cNvSpPr>
            <a:spLocks noGrp="1"/>
          </p:cNvSpPr>
          <p:nvPr>
            <p:ph idx="1"/>
          </p:nvPr>
        </p:nvSpPr>
        <p:spPr/>
        <p:txBody>
          <a:bodyPr/>
          <a:lstStyle/>
          <a:p>
            <a:pPr marL="0" indent="0">
              <a:buNone/>
            </a:pPr>
            <a:r>
              <a:rPr lang="en-GB" dirty="0"/>
              <a:t>Try out the 6 thinking hats technique with this problem:</a:t>
            </a:r>
          </a:p>
          <a:p>
            <a:endParaRPr lang="en-GB" dirty="0"/>
          </a:p>
          <a:p>
            <a:pPr marL="0" indent="0">
              <a:buNone/>
            </a:pPr>
            <a:r>
              <a:rPr lang="en-GB" dirty="0"/>
              <a:t>Sarah, a high performing sales executive, would like to reduce her hours due to her caring responsibilities (her elderly mother who lives with her, requires more care) and has submitted a flexible working request form. Her manager has called you for advice as she is reluctant to agree to the request due to Sarah’s income generating ability. What advice would you give?</a:t>
            </a:r>
          </a:p>
        </p:txBody>
      </p:sp>
    </p:spTree>
    <p:extLst>
      <p:ext uri="{BB962C8B-B14F-4D97-AF65-F5344CB8AC3E}">
        <p14:creationId xmlns:p14="http://schemas.microsoft.com/office/powerpoint/2010/main" val="88757751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6753252F-4873-4F63-801D-CC719279A7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57250"/>
            <a:ext cx="9144000" cy="51435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14" name="Rectangle 10">
            <a:extLst>
              <a:ext uri="{FF2B5EF4-FFF2-40B4-BE49-F238E27FC236}">
                <a16:creationId xmlns:a16="http://schemas.microsoft.com/office/drawing/2014/main" id="{047C8CCB-F95D-4249-92DD-651249D353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647371" cy="6858000"/>
          </a:xfrm>
          <a:prstGeom prst="rect">
            <a:avLst/>
          </a:prstGeom>
          <a:solidFill>
            <a:srgbClr val="484A6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2" name="Title 1">
            <a:extLst>
              <a:ext uri="{FF2B5EF4-FFF2-40B4-BE49-F238E27FC236}">
                <a16:creationId xmlns:a16="http://schemas.microsoft.com/office/drawing/2014/main" id="{9C27DAB7-9CB1-4B59-A325-2641A69820BB}"/>
              </a:ext>
            </a:extLst>
          </p:cNvPr>
          <p:cNvSpPr>
            <a:spLocks noGrp="1"/>
          </p:cNvSpPr>
          <p:nvPr>
            <p:ph type="title"/>
          </p:nvPr>
        </p:nvSpPr>
        <p:spPr>
          <a:xfrm>
            <a:off x="451532" y="2250610"/>
            <a:ext cx="2391675" cy="2354240"/>
          </a:xfrm>
          <a:prstGeom prst="ellipse">
            <a:avLst/>
          </a:prstGeom>
          <a:solidFill>
            <a:srgbClr val="262626"/>
          </a:solidFill>
          <a:ln w="174625" cmpd="thinThick">
            <a:solidFill>
              <a:srgbClr val="262626"/>
            </a:solidFill>
          </a:ln>
        </p:spPr>
        <p:txBody>
          <a:bodyPr vert="horz" lIns="91440" tIns="45720" rIns="91440" bIns="45720" rtlCol="0" anchor="ctr">
            <a:normAutofit/>
          </a:bodyPr>
          <a:lstStyle/>
          <a:p>
            <a:pPr algn="ctr"/>
            <a:r>
              <a:rPr lang="en-US" sz="2275" kern="1200">
                <a:solidFill>
                  <a:srgbClr val="FFFFFF"/>
                </a:solidFill>
                <a:latin typeface="+mj-lt"/>
                <a:ea typeface="+mj-ea"/>
                <a:cs typeface="+mj-cs"/>
              </a:rPr>
              <a:t>Design Thinking</a:t>
            </a:r>
          </a:p>
        </p:txBody>
      </p:sp>
      <p:pic>
        <p:nvPicPr>
          <p:cNvPr id="4" name="Online Media 3" title="ABC Nightline - IDEO Shopping Cart">
            <a:hlinkClick r:id="" action="ppaction://media"/>
            <a:extLst>
              <a:ext uri="{FF2B5EF4-FFF2-40B4-BE49-F238E27FC236}">
                <a16:creationId xmlns:a16="http://schemas.microsoft.com/office/drawing/2014/main" id="{64C8BC1B-EACB-4624-B51D-B33D0CEF2A8E}"/>
              </a:ext>
            </a:extLst>
          </p:cNvPr>
          <p:cNvPicPr>
            <a:picLocks noGrp="1" noRot="1" noChangeAspect="1"/>
          </p:cNvPicPr>
          <p:nvPr>
            <p:ph idx="1"/>
            <a:videoFile r:link="rId1"/>
          </p:nvPr>
        </p:nvPicPr>
        <p:blipFill>
          <a:blip r:embed="rId3"/>
          <a:stretch>
            <a:fillRect/>
          </a:stretch>
        </p:blipFill>
        <p:spPr>
          <a:xfrm>
            <a:off x="3287484" y="1406049"/>
            <a:ext cx="5391149" cy="4043361"/>
          </a:xfrm>
          <a:prstGeom prst="rect">
            <a:avLst/>
          </a:prstGeom>
        </p:spPr>
      </p:pic>
    </p:spTree>
    <p:extLst>
      <p:ext uri="{BB962C8B-B14F-4D97-AF65-F5344CB8AC3E}">
        <p14:creationId xmlns:p14="http://schemas.microsoft.com/office/powerpoint/2010/main" val="29111397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dirty="0"/>
              <a:t>Influencing and negotiating</a:t>
            </a:r>
            <a:endParaRPr lang="en-GB" sz="4000" dirty="0"/>
          </a:p>
        </p:txBody>
      </p:sp>
      <p:sp>
        <p:nvSpPr>
          <p:cNvPr id="3" name="Content Placeholder 2"/>
          <p:cNvSpPr>
            <a:spLocks noGrp="1"/>
          </p:cNvSpPr>
          <p:nvPr>
            <p:ph idx="1"/>
          </p:nvPr>
        </p:nvSpPr>
        <p:spPr/>
        <p:txBody>
          <a:bodyPr>
            <a:normAutofit lnSpcReduction="10000"/>
          </a:bodyPr>
          <a:lstStyle/>
          <a:p>
            <a:r>
              <a:rPr lang="en-GB" sz="2700" dirty="0"/>
              <a:t>HR professionals often need to influence others to bring about change or gain buy-in</a:t>
            </a:r>
          </a:p>
          <a:p>
            <a:r>
              <a:rPr lang="en-GB" sz="2700" dirty="0" err="1"/>
              <a:t>Yemm</a:t>
            </a:r>
            <a:r>
              <a:rPr lang="en-GB" sz="2700" dirty="0"/>
              <a:t> (2008) indicates that effective influencers have attributes including friendliness, vision, ability to build alliances and bargaining skills</a:t>
            </a:r>
          </a:p>
          <a:p>
            <a:r>
              <a:rPr lang="en-GB" sz="2700" dirty="0"/>
              <a:t>The purpose of negotiation is to reach a common understanding or produce an agreement on a common course of action</a:t>
            </a:r>
          </a:p>
          <a:p>
            <a:r>
              <a:rPr lang="en-GB" sz="2700" dirty="0"/>
              <a:t>To reach an effective agreement we must understand our goals, trades, alternatives, outcomes, consequences and power dynamics</a:t>
            </a:r>
          </a:p>
          <a:p>
            <a:r>
              <a:rPr lang="en-GB" sz="2700" dirty="0"/>
              <a:t>Effective negotiators seek a “win-win” outcome</a:t>
            </a:r>
          </a:p>
          <a:p>
            <a:endParaRPr lang="en-GB" dirty="0"/>
          </a:p>
        </p:txBody>
      </p:sp>
    </p:spTree>
    <p:extLst>
      <p:ext uri="{BB962C8B-B14F-4D97-AF65-F5344CB8AC3E}">
        <p14:creationId xmlns:p14="http://schemas.microsoft.com/office/powerpoint/2010/main" val="213454890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5602" name="Title 1">
            <a:extLst>
              <a:ext uri="{FF2B5EF4-FFF2-40B4-BE49-F238E27FC236}">
                <a16:creationId xmlns:a16="http://schemas.microsoft.com/office/drawing/2014/main" id="{D4009D6A-1338-4082-A788-4AB7722F3E1A}"/>
              </a:ext>
            </a:extLst>
          </p:cNvPr>
          <p:cNvSpPr>
            <a:spLocks noGrp="1" noChangeArrowheads="1"/>
          </p:cNvSpPr>
          <p:nvPr>
            <p:ph type="title"/>
          </p:nvPr>
        </p:nvSpPr>
        <p:spPr>
          <a:xfrm>
            <a:off x="628650" y="365125"/>
            <a:ext cx="7886700" cy="1325563"/>
          </a:xfrm>
        </p:spPr>
        <p:txBody>
          <a:bodyPr>
            <a:normAutofit/>
          </a:bodyPr>
          <a:lstStyle/>
          <a:p>
            <a:r>
              <a:rPr lang="en-US" altLang="en-US"/>
              <a:t>Thomas-Kilmann Model</a:t>
            </a:r>
          </a:p>
        </p:txBody>
      </p:sp>
      <p:sp>
        <p:nvSpPr>
          <p:cNvPr id="25603" name="Content Placeholder 2">
            <a:extLst>
              <a:ext uri="{FF2B5EF4-FFF2-40B4-BE49-F238E27FC236}">
                <a16:creationId xmlns:a16="http://schemas.microsoft.com/office/drawing/2014/main" id="{92F37004-B08E-4EF4-9E75-568B4221EF5F}"/>
              </a:ext>
            </a:extLst>
          </p:cNvPr>
          <p:cNvSpPr>
            <a:spLocks noGrp="1" noChangeArrowheads="1"/>
          </p:cNvSpPr>
          <p:nvPr>
            <p:ph idx="1"/>
          </p:nvPr>
        </p:nvSpPr>
        <p:spPr>
          <a:xfrm>
            <a:off x="628650" y="1825625"/>
            <a:ext cx="2848355" cy="4351338"/>
          </a:xfrm>
        </p:spPr>
        <p:txBody>
          <a:bodyPr>
            <a:normAutofit/>
          </a:bodyPr>
          <a:lstStyle/>
          <a:p>
            <a:r>
              <a:rPr lang="en-US" altLang="en-US" sz="1700"/>
              <a:t>Designed by two psychologists.</a:t>
            </a:r>
          </a:p>
          <a:p>
            <a:r>
              <a:rPr lang="en-US" altLang="en-US" sz="1700"/>
              <a:t>Illustrates options available when handling conflict.</a:t>
            </a:r>
          </a:p>
          <a:p>
            <a:r>
              <a:rPr lang="en-US" altLang="en-US" sz="1700"/>
              <a:t>Vertical axis is concerned with conflict responses.</a:t>
            </a:r>
          </a:p>
          <a:p>
            <a:r>
              <a:rPr lang="en-US" altLang="en-US" sz="1700"/>
              <a:t>Horizontal axis is concerned with helping others get what they want.</a:t>
            </a:r>
          </a:p>
          <a:p>
            <a:endParaRPr lang="en-US" altLang="en-US" sz="1700"/>
          </a:p>
        </p:txBody>
      </p:sp>
      <p:pic>
        <p:nvPicPr>
          <p:cNvPr id="3" name="Picture 2" descr="A screenshot of a cell phone&#10;&#10;Description generated with very high confidence">
            <a:extLst>
              <a:ext uri="{FF2B5EF4-FFF2-40B4-BE49-F238E27FC236}">
                <a16:creationId xmlns:a16="http://schemas.microsoft.com/office/drawing/2014/main" id="{66C865D7-B9EB-4820-8B42-BA59988FB403}"/>
              </a:ext>
            </a:extLst>
          </p:cNvPr>
          <p:cNvPicPr>
            <a:picLocks noChangeAspect="1"/>
          </p:cNvPicPr>
          <p:nvPr/>
        </p:nvPicPr>
        <p:blipFill rotWithShape="1">
          <a:blip r:embed="rId2">
            <a:extLst>
              <a:ext uri="{28A0092B-C50C-407E-A947-70E740481C1C}">
                <a14:useLocalDpi xmlns:a14="http://schemas.microsoft.com/office/drawing/2010/main" val="0"/>
              </a:ext>
            </a:extLst>
          </a:blip>
          <a:srcRect t="5777" r="-1" b="-1"/>
          <a:stretch/>
        </p:blipFill>
        <p:spPr>
          <a:xfrm>
            <a:off x="3840480" y="1904281"/>
            <a:ext cx="4674870" cy="4272681"/>
          </a:xfrm>
          <a:prstGeom prst="rect">
            <a:avLst/>
          </a:prstGeom>
        </p:spPr>
      </p:pic>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itle 1">
            <a:extLst>
              <a:ext uri="{FF2B5EF4-FFF2-40B4-BE49-F238E27FC236}">
                <a16:creationId xmlns:a16="http://schemas.microsoft.com/office/drawing/2014/main" id="{C332DC5B-2AB7-4EBC-8603-DC9245C06F20}"/>
              </a:ext>
            </a:extLst>
          </p:cNvPr>
          <p:cNvSpPr>
            <a:spLocks noGrp="1" noChangeArrowheads="1"/>
          </p:cNvSpPr>
          <p:nvPr>
            <p:ph type="title"/>
          </p:nvPr>
        </p:nvSpPr>
        <p:spPr/>
        <p:txBody>
          <a:bodyPr/>
          <a:lstStyle/>
          <a:p>
            <a:r>
              <a:rPr lang="en-US" altLang="en-US"/>
              <a:t>5 Options of Conflict Resolution</a:t>
            </a:r>
          </a:p>
        </p:txBody>
      </p:sp>
      <p:sp>
        <p:nvSpPr>
          <p:cNvPr id="3" name="Content Placeholder 2">
            <a:extLst>
              <a:ext uri="{FF2B5EF4-FFF2-40B4-BE49-F238E27FC236}">
                <a16:creationId xmlns:a16="http://schemas.microsoft.com/office/drawing/2014/main" id="{8DDBAF9A-AB66-4694-B302-034B35C895F5}"/>
              </a:ext>
            </a:extLst>
          </p:cNvPr>
          <p:cNvSpPr>
            <a:spLocks noGrp="1" noChangeArrowheads="1"/>
          </p:cNvSpPr>
          <p:nvPr>
            <p:ph idx="1"/>
          </p:nvPr>
        </p:nvSpPr>
        <p:spPr/>
        <p:txBody>
          <a:bodyPr/>
          <a:lstStyle/>
          <a:p>
            <a:r>
              <a:rPr lang="en-US" altLang="en-US" sz="2800"/>
              <a:t>Competing </a:t>
            </a:r>
            <a:r>
              <a:rPr lang="mr-IN" altLang="en-US" sz="2800"/>
              <a:t>–</a:t>
            </a:r>
            <a:r>
              <a:rPr lang="en-US" altLang="en-US" sz="2800"/>
              <a:t> wholly assertive and uncooperative approach</a:t>
            </a:r>
          </a:p>
          <a:p>
            <a:r>
              <a:rPr lang="en-US" altLang="en-US" sz="2800"/>
              <a:t>Accommodating </a:t>
            </a:r>
            <a:r>
              <a:rPr lang="mr-IN" altLang="en-US" sz="2800"/>
              <a:t>–</a:t>
            </a:r>
            <a:r>
              <a:rPr lang="en-US" altLang="en-US" sz="2800"/>
              <a:t> unassertive and cooperative approach</a:t>
            </a:r>
          </a:p>
          <a:p>
            <a:r>
              <a:rPr lang="en-US" altLang="en-US" sz="2800"/>
              <a:t>Avoiding </a:t>
            </a:r>
            <a:r>
              <a:rPr lang="mr-IN" altLang="en-US" sz="2800"/>
              <a:t>–</a:t>
            </a:r>
            <a:r>
              <a:rPr lang="en-US" altLang="en-US" sz="2800"/>
              <a:t> unassertive and uncooperative approach</a:t>
            </a:r>
          </a:p>
          <a:p>
            <a:r>
              <a:rPr lang="en-US" altLang="en-US" sz="2800"/>
              <a:t>Compromising </a:t>
            </a:r>
            <a:r>
              <a:rPr lang="mr-IN" altLang="en-US" sz="2800"/>
              <a:t>–</a:t>
            </a:r>
            <a:r>
              <a:rPr lang="en-US" altLang="en-US" sz="2800"/>
              <a:t> at the center. Assertive and coopertive</a:t>
            </a:r>
          </a:p>
          <a:p>
            <a:r>
              <a:rPr lang="en-US" altLang="en-US" sz="2800"/>
              <a:t>Collaborating </a:t>
            </a:r>
            <a:r>
              <a:rPr lang="mr-IN" altLang="en-US" sz="2800"/>
              <a:t>–</a:t>
            </a:r>
            <a:r>
              <a:rPr lang="en-US" altLang="en-US" sz="2800"/>
              <a:t> willing to believe that there is a solution.</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
            <a:extLst>
              <a:ext uri="{FF2B5EF4-FFF2-40B4-BE49-F238E27FC236}">
                <a16:creationId xmlns:a16="http://schemas.microsoft.com/office/drawing/2014/main" id="{7974BF0D-A236-42E1-8211-047DA5922E55}"/>
              </a:ext>
            </a:extLst>
          </p:cNvPr>
          <p:cNvSpPr>
            <a:spLocks noGrp="1" noChangeArrowheads="1"/>
          </p:cNvSpPr>
          <p:nvPr>
            <p:ph type="title"/>
          </p:nvPr>
        </p:nvSpPr>
        <p:spPr/>
        <p:txBody>
          <a:bodyPr/>
          <a:lstStyle/>
          <a:p>
            <a:r>
              <a:rPr lang="en-US" altLang="en-US"/>
              <a:t>iPEACE Framework and Model</a:t>
            </a:r>
          </a:p>
        </p:txBody>
      </p:sp>
      <p:sp>
        <p:nvSpPr>
          <p:cNvPr id="3" name="Content Placeholder 2">
            <a:extLst>
              <a:ext uri="{FF2B5EF4-FFF2-40B4-BE49-F238E27FC236}">
                <a16:creationId xmlns:a16="http://schemas.microsoft.com/office/drawing/2014/main" id="{D452106B-C34C-4D94-9251-21820FA7AA73}"/>
              </a:ext>
            </a:extLst>
          </p:cNvPr>
          <p:cNvSpPr>
            <a:spLocks noGrp="1"/>
          </p:cNvSpPr>
          <p:nvPr>
            <p:ph idx="1"/>
          </p:nvPr>
        </p:nvSpPr>
        <p:spPr/>
        <p:txBody>
          <a:bodyPr/>
          <a:lstStyle/>
          <a:p>
            <a:pPr>
              <a:defRPr/>
            </a:pPr>
            <a:r>
              <a:rPr lang="en-US" dirty="0">
                <a:ea typeface="ＭＳ Ｐゴシック" charset="0"/>
              </a:rPr>
              <a:t>Identify conflict</a:t>
            </a:r>
          </a:p>
          <a:p>
            <a:pPr>
              <a:defRPr/>
            </a:pPr>
            <a:r>
              <a:rPr lang="en-US" dirty="0">
                <a:ea typeface="ＭＳ Ｐゴシック" charset="0"/>
              </a:rPr>
              <a:t>Pick the right strategy</a:t>
            </a:r>
          </a:p>
          <a:p>
            <a:pPr>
              <a:defRPr/>
            </a:pPr>
            <a:r>
              <a:rPr lang="en-US" dirty="0">
                <a:ea typeface="ＭＳ Ｐゴシック" charset="0"/>
              </a:rPr>
              <a:t>Enable voices to be heard</a:t>
            </a:r>
          </a:p>
          <a:p>
            <a:pPr>
              <a:defRPr/>
            </a:pPr>
            <a:r>
              <a:rPr lang="en-US" dirty="0">
                <a:ea typeface="ＭＳ Ｐゴシック" charset="0"/>
              </a:rPr>
              <a:t>Attack the problems not the people</a:t>
            </a:r>
          </a:p>
          <a:p>
            <a:pPr>
              <a:defRPr/>
            </a:pPr>
            <a:r>
              <a:rPr lang="en-US" dirty="0">
                <a:ea typeface="ＭＳ Ｐゴシック" charset="0"/>
              </a:rPr>
              <a:t>Create options</a:t>
            </a:r>
          </a:p>
          <a:p>
            <a:pPr>
              <a:defRPr/>
            </a:pPr>
            <a:r>
              <a:rPr lang="en-US" dirty="0">
                <a:ea typeface="ＭＳ Ｐゴシック" charset="0"/>
              </a:rPr>
              <a:t>Evaluate</a:t>
            </a:r>
          </a:p>
          <a:p>
            <a:pPr>
              <a:defRPr/>
            </a:pPr>
            <a:endParaRPr lang="en-US" dirty="0">
              <a:ea typeface="ＭＳ Ｐゴシック" charset="0"/>
            </a:endParaRPr>
          </a:p>
          <a:p>
            <a:pPr marL="0" indent="0">
              <a:buFontTx/>
              <a:buNone/>
              <a:defRPr/>
            </a:pPr>
            <a:r>
              <a:rPr lang="en-US" dirty="0">
                <a:ea typeface="ＭＳ Ｐゴシック" charset="0"/>
              </a:rPr>
              <a:t>Hilary </a:t>
            </a:r>
            <a:r>
              <a:rPr lang="en-US" dirty="0" err="1">
                <a:ea typeface="ＭＳ Ｐゴシック" charset="0"/>
              </a:rPr>
              <a:t>Cremin</a:t>
            </a:r>
            <a:r>
              <a:rPr lang="en-US" dirty="0">
                <a:ea typeface="ＭＳ Ｐゴシック" charset="0"/>
              </a:rPr>
              <a:t> 2017</a:t>
            </a:r>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dirty="0"/>
              <a:t>Communication skills</a:t>
            </a:r>
            <a:endParaRPr lang="en-GB" sz="4000" dirty="0"/>
          </a:p>
        </p:txBody>
      </p:sp>
      <p:sp>
        <p:nvSpPr>
          <p:cNvPr id="3" name="Content Placeholder 2"/>
          <p:cNvSpPr>
            <a:spLocks noGrp="1"/>
          </p:cNvSpPr>
          <p:nvPr>
            <p:ph idx="1"/>
          </p:nvPr>
        </p:nvSpPr>
        <p:spPr/>
        <p:txBody>
          <a:bodyPr>
            <a:normAutofit/>
          </a:bodyPr>
          <a:lstStyle/>
          <a:p>
            <a:r>
              <a:rPr lang="en-GB" sz="2800" dirty="0"/>
              <a:t>Professional HR managers are required to communicate clearly and professionally at all times</a:t>
            </a:r>
          </a:p>
          <a:p>
            <a:r>
              <a:rPr lang="en-GB" sz="2800" dirty="0"/>
              <a:t>At all times HR managers must consider:</a:t>
            </a:r>
          </a:p>
          <a:p>
            <a:pPr lvl="1"/>
            <a:r>
              <a:rPr lang="en-GB" sz="2500" dirty="0"/>
              <a:t>the tone of their message</a:t>
            </a:r>
          </a:p>
          <a:p>
            <a:pPr lvl="1"/>
            <a:r>
              <a:rPr lang="en-GB" sz="2500" dirty="0"/>
              <a:t>the context of the information and who will receive it</a:t>
            </a:r>
          </a:p>
          <a:p>
            <a:pPr lvl="1"/>
            <a:r>
              <a:rPr lang="en-GB" sz="2500" dirty="0"/>
              <a:t>how evidence is used (in presentations and reports) to support conclusions</a:t>
            </a:r>
          </a:p>
          <a:p>
            <a:pPr lvl="1"/>
            <a:r>
              <a:rPr lang="en-GB" sz="2500" dirty="0"/>
              <a:t>how to develop a wide network of contacts from which to draw advice and information</a:t>
            </a:r>
          </a:p>
        </p:txBody>
      </p:sp>
    </p:spTree>
    <p:extLst>
      <p:ext uri="{BB962C8B-B14F-4D97-AF65-F5344CB8AC3E}">
        <p14:creationId xmlns:p14="http://schemas.microsoft.com/office/powerpoint/2010/main" val="207096154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dirty="0"/>
              <a:t>Managing difficult relationships</a:t>
            </a:r>
            <a:endParaRPr lang="en-GB" sz="4000" dirty="0"/>
          </a:p>
        </p:txBody>
      </p:sp>
      <p:sp>
        <p:nvSpPr>
          <p:cNvPr id="3" name="Content Placeholder 2"/>
          <p:cNvSpPr>
            <a:spLocks noGrp="1"/>
          </p:cNvSpPr>
          <p:nvPr>
            <p:ph idx="1"/>
          </p:nvPr>
        </p:nvSpPr>
        <p:spPr/>
        <p:txBody>
          <a:bodyPr>
            <a:normAutofit/>
          </a:bodyPr>
          <a:lstStyle/>
          <a:p>
            <a:r>
              <a:rPr lang="en-GB" dirty="0"/>
              <a:t>Teams can experience clashes of personality, values or personal disagreements</a:t>
            </a:r>
          </a:p>
          <a:p>
            <a:r>
              <a:rPr lang="en-GB" dirty="0"/>
              <a:t>What is important is that we can build constructive working relationships in order to prevent tension from rising unnecessarily</a:t>
            </a:r>
          </a:p>
          <a:p>
            <a:r>
              <a:rPr lang="en-GB" dirty="0"/>
              <a:t>We must learn how to separate disagreements about work from personal relationships</a:t>
            </a:r>
          </a:p>
          <a:p>
            <a:r>
              <a:rPr lang="en-GB" dirty="0"/>
              <a:t>It is important to treat colleagues with respect even when we disagree with them</a:t>
            </a:r>
          </a:p>
          <a:p>
            <a:r>
              <a:rPr lang="en-GB" dirty="0"/>
              <a:t>HR professionals must be emotionally intelligent and communicate in a mature, consistent manner</a:t>
            </a:r>
          </a:p>
          <a:p>
            <a:endParaRPr lang="en-GB" dirty="0"/>
          </a:p>
        </p:txBody>
      </p:sp>
    </p:spTree>
    <p:extLst>
      <p:ext uri="{BB962C8B-B14F-4D97-AF65-F5344CB8AC3E}">
        <p14:creationId xmlns:p14="http://schemas.microsoft.com/office/powerpoint/2010/main" val="365130882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dirty="0"/>
              <a:t>Team working</a:t>
            </a:r>
            <a:endParaRPr lang="en-GB" sz="4000" dirty="0"/>
          </a:p>
        </p:txBody>
      </p:sp>
      <p:sp>
        <p:nvSpPr>
          <p:cNvPr id="3" name="Content Placeholder 2"/>
          <p:cNvSpPr>
            <a:spLocks noGrp="1"/>
          </p:cNvSpPr>
          <p:nvPr>
            <p:ph idx="1"/>
          </p:nvPr>
        </p:nvSpPr>
        <p:spPr/>
        <p:txBody>
          <a:bodyPr>
            <a:normAutofit lnSpcReduction="10000"/>
          </a:bodyPr>
          <a:lstStyle/>
          <a:p>
            <a:r>
              <a:rPr lang="en-GB" sz="2700" dirty="0"/>
              <a:t>HR professionals often work in teams with fellow HR professionals or other individuals and groups</a:t>
            </a:r>
          </a:p>
          <a:p>
            <a:r>
              <a:rPr lang="en-GB" sz="2700" dirty="0"/>
              <a:t>There are various forms of teams in our organisations including advice, action, project and production teams (Huczynski and Buchanan, 2017)</a:t>
            </a:r>
          </a:p>
          <a:p>
            <a:r>
              <a:rPr lang="en-GB" sz="2700" dirty="0"/>
              <a:t>Teams can be influenced by a variety of dynamics: power, leadership, structure and the nature of individuals in the group</a:t>
            </a:r>
          </a:p>
          <a:p>
            <a:r>
              <a:rPr lang="en-GB" sz="2700" dirty="0"/>
              <a:t>In order to be successful, HR professionals must develop skills associated with collaborative working and conflict resolution</a:t>
            </a:r>
          </a:p>
          <a:p>
            <a:endParaRPr lang="en-GB" dirty="0"/>
          </a:p>
        </p:txBody>
      </p:sp>
    </p:spTree>
    <p:extLst>
      <p:ext uri="{BB962C8B-B14F-4D97-AF65-F5344CB8AC3E}">
        <p14:creationId xmlns:p14="http://schemas.microsoft.com/office/powerpoint/2010/main" val="120775900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FFA4D6-C79C-45E0-8516-A18137EB9C55}"/>
              </a:ext>
            </a:extLst>
          </p:cNvPr>
          <p:cNvSpPr>
            <a:spLocks noGrp="1"/>
          </p:cNvSpPr>
          <p:nvPr>
            <p:ph type="title"/>
          </p:nvPr>
        </p:nvSpPr>
        <p:spPr/>
        <p:txBody>
          <a:bodyPr/>
          <a:lstStyle/>
          <a:p>
            <a:r>
              <a:rPr lang="en-GB" dirty="0"/>
              <a:t>Group/Team Dynamics</a:t>
            </a:r>
          </a:p>
        </p:txBody>
      </p:sp>
      <p:sp>
        <p:nvSpPr>
          <p:cNvPr id="3" name="Content Placeholder 2">
            <a:extLst>
              <a:ext uri="{FF2B5EF4-FFF2-40B4-BE49-F238E27FC236}">
                <a16:creationId xmlns:a16="http://schemas.microsoft.com/office/drawing/2014/main" id="{EC8D723B-E3D1-4163-9B94-87F0D7D6DE4B}"/>
              </a:ext>
            </a:extLst>
          </p:cNvPr>
          <p:cNvSpPr>
            <a:spLocks noGrp="1"/>
          </p:cNvSpPr>
          <p:nvPr>
            <p:ph idx="1"/>
          </p:nvPr>
        </p:nvSpPr>
        <p:spPr>
          <a:xfrm>
            <a:off x="628650" y="1109709"/>
            <a:ext cx="7886700" cy="5111091"/>
          </a:xfrm>
        </p:spPr>
        <p:txBody>
          <a:bodyPr>
            <a:normAutofit/>
          </a:bodyPr>
          <a:lstStyle/>
          <a:p>
            <a:pPr marL="0" indent="0">
              <a:buNone/>
            </a:pPr>
            <a:r>
              <a:rPr lang="en-GB" dirty="0"/>
              <a:t>Definition: </a:t>
            </a:r>
            <a:r>
              <a:rPr lang="en-GB" sz="2400" dirty="0"/>
              <a:t>“Kurt Lewin, a social psychologist and change management expert, is credited with coining the term ‘group dynamics’ in the early 1940s. He noted that people often take on distinct roles and behaviours when they work in a group. ‘Group dynamics’ describes the effects of these roles and behaviours on other group members, and on the group as a whole.”</a:t>
            </a:r>
          </a:p>
          <a:p>
            <a:pPr marL="0" indent="0">
              <a:buNone/>
            </a:pPr>
            <a:r>
              <a:rPr lang="en-GB" sz="1800" dirty="0">
                <a:latin typeface="ProximaNova-b7"/>
              </a:rPr>
              <a:t>MindTools (no date).  </a:t>
            </a:r>
            <a:r>
              <a:rPr lang="en-GB" sz="1800" i="1" dirty="0">
                <a:latin typeface="ProximaNova-b7"/>
              </a:rPr>
              <a:t>Improving Group Dynamics: Helping Your Team Work More Effectively. </a:t>
            </a:r>
            <a:r>
              <a:rPr lang="en-GB" sz="1800" dirty="0">
                <a:latin typeface="ProximaNova-b7"/>
              </a:rPr>
              <a:t>[online] Available at: </a:t>
            </a:r>
            <a:r>
              <a:rPr lang="en-GB" sz="1800" dirty="0">
                <a:latin typeface="ProximaNova-b7"/>
                <a:hlinkClick r:id="rId2"/>
              </a:rPr>
              <a:t>https://www.mindtools.com/pages/article/improving-group-dynamics.htm</a:t>
            </a:r>
            <a:r>
              <a:rPr lang="en-GB" sz="1800" dirty="0">
                <a:latin typeface="ProximaNova-b7"/>
              </a:rPr>
              <a:t> [Accessed 10 July 2017].</a:t>
            </a:r>
            <a:endParaRPr lang="en-GB" sz="1800" i="1" dirty="0">
              <a:latin typeface="ProximaNova-b7"/>
            </a:endParaRPr>
          </a:p>
          <a:p>
            <a:pPr marL="0" indent="0">
              <a:buNone/>
            </a:pPr>
            <a:endParaRPr lang="en-GB" dirty="0"/>
          </a:p>
          <a:p>
            <a:pPr marL="0" indent="0">
              <a:buNone/>
            </a:pPr>
            <a:r>
              <a:rPr lang="en-GB" dirty="0"/>
              <a:t>Two well known theories – Tuckman’s theory of team development and Belbin’s theory of team roles.</a:t>
            </a:r>
          </a:p>
          <a:p>
            <a:pPr marL="0" indent="0">
              <a:buNone/>
            </a:pPr>
            <a:endParaRPr lang="en-GB" dirty="0"/>
          </a:p>
          <a:p>
            <a:pPr marL="0" indent="0">
              <a:buNone/>
            </a:pPr>
            <a:endParaRPr lang="en-GB" dirty="0"/>
          </a:p>
          <a:p>
            <a:pPr marL="0" indent="0">
              <a:buNone/>
            </a:pPr>
            <a:endParaRPr lang="en-GB" dirty="0"/>
          </a:p>
        </p:txBody>
      </p:sp>
    </p:spTree>
    <p:extLst>
      <p:ext uri="{BB962C8B-B14F-4D97-AF65-F5344CB8AC3E}">
        <p14:creationId xmlns:p14="http://schemas.microsoft.com/office/powerpoint/2010/main" val="119482881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5FE543-7965-4761-BAC1-1941CE19C948}"/>
              </a:ext>
            </a:extLst>
          </p:cNvPr>
          <p:cNvSpPr>
            <a:spLocks noGrp="1"/>
          </p:cNvSpPr>
          <p:nvPr>
            <p:ph type="title"/>
          </p:nvPr>
        </p:nvSpPr>
        <p:spPr/>
        <p:txBody>
          <a:bodyPr>
            <a:normAutofit/>
          </a:bodyPr>
          <a:lstStyle/>
          <a:p>
            <a:r>
              <a:rPr lang="en-GB" sz="4000" dirty="0">
                <a:latin typeface="Arial" panose="020B0604020202020204" pitchFamily="34" charset="0"/>
                <a:cs typeface="Arial" panose="020B0604020202020204" pitchFamily="34" charset="0"/>
              </a:rPr>
              <a:t>Stages Teams Go Through</a:t>
            </a:r>
            <a:endParaRPr lang="en-GB" sz="4000" dirty="0"/>
          </a:p>
        </p:txBody>
      </p:sp>
      <p:sp>
        <p:nvSpPr>
          <p:cNvPr id="4" name="Oval 3">
            <a:extLst>
              <a:ext uri="{FF2B5EF4-FFF2-40B4-BE49-F238E27FC236}">
                <a16:creationId xmlns:a16="http://schemas.microsoft.com/office/drawing/2014/main" id="{34BB6010-FF7B-4128-9EC2-2D9202E5E188}"/>
              </a:ext>
            </a:extLst>
          </p:cNvPr>
          <p:cNvSpPr/>
          <p:nvPr/>
        </p:nvSpPr>
        <p:spPr>
          <a:xfrm>
            <a:off x="179512" y="4149080"/>
            <a:ext cx="1954560" cy="129614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Forming</a:t>
            </a:r>
          </a:p>
        </p:txBody>
      </p:sp>
      <p:sp>
        <p:nvSpPr>
          <p:cNvPr id="5" name="Oval 4">
            <a:extLst>
              <a:ext uri="{FF2B5EF4-FFF2-40B4-BE49-F238E27FC236}">
                <a16:creationId xmlns:a16="http://schemas.microsoft.com/office/drawing/2014/main" id="{C2CE93D8-5EB6-477D-917D-2EA86F590E61}"/>
              </a:ext>
            </a:extLst>
          </p:cNvPr>
          <p:cNvSpPr/>
          <p:nvPr/>
        </p:nvSpPr>
        <p:spPr>
          <a:xfrm>
            <a:off x="2438654" y="3140968"/>
            <a:ext cx="1954560" cy="129614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Storming</a:t>
            </a:r>
          </a:p>
        </p:txBody>
      </p:sp>
      <p:sp>
        <p:nvSpPr>
          <p:cNvPr id="6" name="Oval 5">
            <a:extLst>
              <a:ext uri="{FF2B5EF4-FFF2-40B4-BE49-F238E27FC236}">
                <a16:creationId xmlns:a16="http://schemas.microsoft.com/office/drawing/2014/main" id="{0A2D6405-3396-4665-9419-54392417B560}"/>
              </a:ext>
            </a:extLst>
          </p:cNvPr>
          <p:cNvSpPr/>
          <p:nvPr/>
        </p:nvSpPr>
        <p:spPr>
          <a:xfrm>
            <a:off x="4697796" y="2135287"/>
            <a:ext cx="1954560" cy="129614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Norming</a:t>
            </a:r>
          </a:p>
        </p:txBody>
      </p:sp>
      <p:sp>
        <p:nvSpPr>
          <p:cNvPr id="7" name="Oval 6">
            <a:extLst>
              <a:ext uri="{FF2B5EF4-FFF2-40B4-BE49-F238E27FC236}">
                <a16:creationId xmlns:a16="http://schemas.microsoft.com/office/drawing/2014/main" id="{538C20EA-D721-411A-B016-E55C98423B89}"/>
              </a:ext>
            </a:extLst>
          </p:cNvPr>
          <p:cNvSpPr/>
          <p:nvPr/>
        </p:nvSpPr>
        <p:spPr>
          <a:xfrm>
            <a:off x="6980166" y="1128391"/>
            <a:ext cx="1954560" cy="129614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Performing</a:t>
            </a:r>
          </a:p>
        </p:txBody>
      </p:sp>
      <p:cxnSp>
        <p:nvCxnSpPr>
          <p:cNvPr id="17" name="Straight Connector 16">
            <a:extLst>
              <a:ext uri="{FF2B5EF4-FFF2-40B4-BE49-F238E27FC236}">
                <a16:creationId xmlns:a16="http://schemas.microsoft.com/office/drawing/2014/main" id="{74B48456-C35D-47C6-91C2-B7BE83804D9F}"/>
              </a:ext>
            </a:extLst>
          </p:cNvPr>
          <p:cNvCxnSpPr/>
          <p:nvPr/>
        </p:nvCxnSpPr>
        <p:spPr>
          <a:xfrm flipV="1">
            <a:off x="1998331" y="4149080"/>
            <a:ext cx="576064" cy="288032"/>
          </a:xfrm>
          <a:prstGeom prst="line">
            <a:avLst/>
          </a:prstGeom>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35591999-099D-404E-BDF7-A7965BEC7006}"/>
              </a:ext>
            </a:extLst>
          </p:cNvPr>
          <p:cNvCxnSpPr/>
          <p:nvPr/>
        </p:nvCxnSpPr>
        <p:spPr>
          <a:xfrm flipV="1">
            <a:off x="4245805" y="3146702"/>
            <a:ext cx="576064" cy="288032"/>
          </a:xfrm>
          <a:prstGeom prst="line">
            <a:avLst/>
          </a:prstGeom>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DD6470CF-A4DB-47E3-81B5-3A8744D7CA64}"/>
              </a:ext>
            </a:extLst>
          </p:cNvPr>
          <p:cNvCxnSpPr/>
          <p:nvPr/>
        </p:nvCxnSpPr>
        <p:spPr>
          <a:xfrm flipV="1">
            <a:off x="6494491" y="2114752"/>
            <a:ext cx="576064" cy="288032"/>
          </a:xfrm>
          <a:prstGeom prst="line">
            <a:avLst/>
          </a:prstGeom>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99999154"/>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09A2BD-4958-4AEB-BEF4-8AB6C3DFA10A}"/>
              </a:ext>
            </a:extLst>
          </p:cNvPr>
          <p:cNvSpPr>
            <a:spLocks noGrp="1"/>
          </p:cNvSpPr>
          <p:nvPr>
            <p:ph type="title"/>
          </p:nvPr>
        </p:nvSpPr>
        <p:spPr/>
        <p:txBody>
          <a:bodyPr/>
          <a:lstStyle/>
          <a:p>
            <a:r>
              <a:rPr lang="en-US" altLang="en-US" dirty="0">
                <a:cs typeface="Arial" pitchFamily="34" charset="0"/>
              </a:rPr>
              <a:t>Belbin’s 9 Team Roles</a:t>
            </a:r>
            <a:endParaRPr lang="en-GB" dirty="0"/>
          </a:p>
        </p:txBody>
      </p:sp>
      <p:sp>
        <p:nvSpPr>
          <p:cNvPr id="4" name="Rectangle 3">
            <a:extLst>
              <a:ext uri="{FF2B5EF4-FFF2-40B4-BE49-F238E27FC236}">
                <a16:creationId xmlns:a16="http://schemas.microsoft.com/office/drawing/2014/main" id="{4CB0E1AF-51FC-48A3-8E07-9369120EE475}"/>
              </a:ext>
            </a:extLst>
          </p:cNvPr>
          <p:cNvSpPr/>
          <p:nvPr/>
        </p:nvSpPr>
        <p:spPr>
          <a:xfrm>
            <a:off x="333872" y="1268760"/>
            <a:ext cx="8352928" cy="4278094"/>
          </a:xfrm>
          <a:prstGeom prst="rect">
            <a:avLst/>
          </a:prstGeom>
        </p:spPr>
        <p:txBody>
          <a:bodyPr wrap="square">
            <a:spAutoFit/>
          </a:bodyPr>
          <a:lstStyle/>
          <a:p>
            <a:pPr>
              <a:defRPr/>
            </a:pPr>
            <a:r>
              <a:rPr lang="en-GB" altLang="en-US" sz="3200" dirty="0">
                <a:cs typeface="Arial" pitchFamily="34" charset="0"/>
              </a:rPr>
              <a:t>Co-ordinator			Implementer</a:t>
            </a:r>
          </a:p>
          <a:p>
            <a:pPr>
              <a:defRPr/>
            </a:pPr>
            <a:r>
              <a:rPr lang="en-GB" altLang="en-US" sz="3200" dirty="0">
                <a:cs typeface="Arial" pitchFamily="34" charset="0"/>
              </a:rPr>
              <a:t>Plant					Monitor / Evaluator</a:t>
            </a:r>
          </a:p>
          <a:p>
            <a:pPr>
              <a:defRPr/>
            </a:pPr>
            <a:r>
              <a:rPr lang="en-GB" altLang="en-US" sz="3200" dirty="0">
                <a:cs typeface="Arial" pitchFamily="34" charset="0"/>
              </a:rPr>
              <a:t>Resource Investigator		Team Worker</a:t>
            </a:r>
          </a:p>
          <a:p>
            <a:pPr>
              <a:defRPr/>
            </a:pPr>
            <a:r>
              <a:rPr lang="en-GB" altLang="en-US" sz="3200" dirty="0">
                <a:cs typeface="Arial" pitchFamily="34" charset="0"/>
              </a:rPr>
              <a:t>Shaper				Specialist	</a:t>
            </a:r>
          </a:p>
          <a:p>
            <a:pPr>
              <a:defRPr/>
            </a:pPr>
            <a:r>
              <a:rPr lang="en-GB" altLang="en-US" sz="3200" dirty="0">
                <a:cs typeface="Arial" pitchFamily="34" charset="0"/>
              </a:rPr>
              <a:t>Completer/Finisher</a:t>
            </a:r>
          </a:p>
          <a:p>
            <a:pPr>
              <a:defRPr/>
            </a:pPr>
            <a:endParaRPr lang="en-GB" altLang="en-US" sz="3200" dirty="0">
              <a:cs typeface="Arial" pitchFamily="34" charset="0"/>
            </a:endParaRPr>
          </a:p>
          <a:p>
            <a:pPr>
              <a:defRPr/>
            </a:pPr>
            <a:r>
              <a:rPr lang="en-GB" altLang="en-US" sz="3200" dirty="0">
                <a:cs typeface="Arial" pitchFamily="34" charset="0"/>
                <a:hlinkClick r:id="rId3"/>
              </a:rPr>
              <a:t>https://www.belbin.com/</a:t>
            </a:r>
            <a:endParaRPr lang="en-GB" altLang="en-US" sz="3200" dirty="0">
              <a:cs typeface="Arial" pitchFamily="34" charset="0"/>
            </a:endParaRPr>
          </a:p>
          <a:p>
            <a:pPr>
              <a:defRPr/>
            </a:pPr>
            <a:endParaRPr lang="en-GB" altLang="en-US" sz="3200" dirty="0">
              <a:cs typeface="Arial" pitchFamily="34" charset="0"/>
            </a:endParaRPr>
          </a:p>
          <a:p>
            <a:pPr algn="ctr">
              <a:defRPr/>
            </a:pPr>
            <a:endParaRPr lang="en-GB" altLang="en-US" sz="1600" b="1" dirty="0">
              <a:solidFill>
                <a:srgbClr val="FF0000"/>
              </a:solidFill>
              <a:effectLst>
                <a:outerShdw blurRad="38100" dist="38100" dir="2700000" algn="tl">
                  <a:srgbClr val="000000">
                    <a:alpha val="43137"/>
                  </a:srgbClr>
                </a:outerShdw>
              </a:effectLst>
              <a:cs typeface="Arial" pitchFamily="34" charset="0"/>
            </a:endParaRPr>
          </a:p>
        </p:txBody>
      </p:sp>
    </p:spTree>
    <p:extLst>
      <p:ext uri="{BB962C8B-B14F-4D97-AF65-F5344CB8AC3E}">
        <p14:creationId xmlns:p14="http://schemas.microsoft.com/office/powerpoint/2010/main" val="4207981340"/>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D09978-74EF-48E1-A647-FC30EF705F67}"/>
              </a:ext>
            </a:extLst>
          </p:cNvPr>
          <p:cNvSpPr>
            <a:spLocks noGrp="1"/>
          </p:cNvSpPr>
          <p:nvPr>
            <p:ph type="title"/>
          </p:nvPr>
        </p:nvSpPr>
        <p:spPr/>
        <p:txBody>
          <a:bodyPr/>
          <a:lstStyle/>
          <a:p>
            <a:r>
              <a:rPr lang="en-GB" dirty="0"/>
              <a:t>Political behaviour</a:t>
            </a:r>
          </a:p>
        </p:txBody>
      </p:sp>
      <p:sp>
        <p:nvSpPr>
          <p:cNvPr id="3" name="Content Placeholder 2">
            <a:extLst>
              <a:ext uri="{FF2B5EF4-FFF2-40B4-BE49-F238E27FC236}">
                <a16:creationId xmlns:a16="http://schemas.microsoft.com/office/drawing/2014/main" id="{DA45E300-19A0-426F-A5BF-46C6CC603C0B}"/>
              </a:ext>
            </a:extLst>
          </p:cNvPr>
          <p:cNvSpPr>
            <a:spLocks noGrp="1"/>
          </p:cNvSpPr>
          <p:nvPr>
            <p:ph idx="1"/>
          </p:nvPr>
        </p:nvSpPr>
        <p:spPr/>
        <p:txBody>
          <a:bodyPr/>
          <a:lstStyle/>
          <a:p>
            <a:pPr marL="0" indent="0">
              <a:buNone/>
            </a:pPr>
            <a:r>
              <a:rPr lang="en-GB" dirty="0"/>
              <a:t>Politics (Horn, 2009):</a:t>
            </a:r>
          </a:p>
          <a:p>
            <a:pPr marL="0" indent="0">
              <a:buNone/>
            </a:pPr>
            <a:r>
              <a:rPr lang="en-GB" dirty="0"/>
              <a:t>‘Taking a particular view or position with the intention of personally gaining from that position’. </a:t>
            </a:r>
          </a:p>
          <a:p>
            <a:pPr marL="0" indent="0">
              <a:buNone/>
            </a:pPr>
            <a:r>
              <a:rPr lang="en-GB" dirty="0"/>
              <a:t>Each team member behaving as either allies, opponents, adversaries, bedfellows or fence-sitters. </a:t>
            </a:r>
          </a:p>
          <a:p>
            <a:pPr marL="0" indent="0">
              <a:buNone/>
            </a:pPr>
            <a:r>
              <a:rPr lang="en-GB" dirty="0"/>
              <a:t>Be aware of political agendas but avoid being part of them. </a:t>
            </a:r>
          </a:p>
          <a:p>
            <a:pPr marL="0" indent="0">
              <a:buNone/>
            </a:pPr>
            <a:r>
              <a:rPr lang="en-GB" dirty="0"/>
              <a:t>Alternative view – Owen, J. (2015) ‘How to Manage’ -  managers need IQ, EQ and PQ. PQ is a benign and necessary force. </a:t>
            </a:r>
          </a:p>
          <a:p>
            <a:endParaRPr lang="en-GB" dirty="0"/>
          </a:p>
        </p:txBody>
      </p:sp>
    </p:spTree>
    <p:extLst>
      <p:ext uri="{BB962C8B-B14F-4D97-AF65-F5344CB8AC3E}">
        <p14:creationId xmlns:p14="http://schemas.microsoft.com/office/powerpoint/2010/main" val="563968347"/>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dirty="0"/>
              <a:t>Summary</a:t>
            </a:r>
            <a:endParaRPr lang="en-GB" sz="4000" dirty="0"/>
          </a:p>
        </p:txBody>
      </p:sp>
      <p:sp>
        <p:nvSpPr>
          <p:cNvPr id="3" name="Content Placeholder 2"/>
          <p:cNvSpPr>
            <a:spLocks noGrp="1"/>
          </p:cNvSpPr>
          <p:nvPr>
            <p:ph idx="1"/>
          </p:nvPr>
        </p:nvSpPr>
        <p:spPr/>
        <p:txBody>
          <a:bodyPr/>
          <a:lstStyle/>
          <a:p>
            <a:r>
              <a:rPr lang="en-GB" dirty="0"/>
              <a:t>Developing professional practice drives at the heart of what it means to be an HR professional</a:t>
            </a:r>
          </a:p>
          <a:p>
            <a:r>
              <a:rPr lang="en-GB" dirty="0"/>
              <a:t>It is increasingly important for us to become thinking performers and thus contribute to the achievement of organisational goals</a:t>
            </a:r>
          </a:p>
          <a:p>
            <a:r>
              <a:rPr lang="en-GB" dirty="0"/>
              <a:t>A key part of becoming a professional is understanding how to manage ourselves at work.  This includes skills such as time management, communication skills and the ability to manage difficult relationships</a:t>
            </a:r>
          </a:p>
          <a:p>
            <a:pPr marL="0" indent="0">
              <a:buNone/>
            </a:pPr>
            <a:endParaRPr lang="en-GB" dirty="0"/>
          </a:p>
        </p:txBody>
      </p:sp>
    </p:spTree>
    <p:extLst>
      <p:ext uri="{BB962C8B-B14F-4D97-AF65-F5344CB8AC3E}">
        <p14:creationId xmlns:p14="http://schemas.microsoft.com/office/powerpoint/2010/main" val="3981450862"/>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74074"/>
            <a:ext cx="7886700" cy="1231200"/>
          </a:xfrm>
        </p:spPr>
        <p:txBody>
          <a:bodyPr>
            <a:normAutofit/>
          </a:bodyPr>
          <a:lstStyle/>
          <a:p>
            <a:r>
              <a:rPr lang="en-GB" sz="4000" b="1" dirty="0"/>
              <a:t>CPD – Continuing Professional Development</a:t>
            </a:r>
            <a:endParaRPr lang="en-GB" sz="4000" dirty="0"/>
          </a:p>
        </p:txBody>
      </p:sp>
      <p:sp>
        <p:nvSpPr>
          <p:cNvPr id="3" name="Content Placeholder 2"/>
          <p:cNvSpPr>
            <a:spLocks noGrp="1"/>
          </p:cNvSpPr>
          <p:nvPr>
            <p:ph idx="1"/>
          </p:nvPr>
        </p:nvSpPr>
        <p:spPr>
          <a:xfrm>
            <a:off x="628650" y="1953490"/>
            <a:ext cx="7886700" cy="4267309"/>
          </a:xfrm>
        </p:spPr>
        <p:txBody>
          <a:bodyPr>
            <a:normAutofit/>
          </a:bodyPr>
          <a:lstStyle/>
          <a:p>
            <a:r>
              <a:rPr lang="en-GB" dirty="0"/>
              <a:t>In a changing environment it is important that HR professionals keep their skills, knowledge and abilities up to date via engagement with CPD</a:t>
            </a:r>
          </a:p>
          <a:p>
            <a:r>
              <a:rPr lang="en-GB" dirty="0"/>
              <a:t>The CIPD HR Profession Map can assist you in identifying your areas of strength and weakness</a:t>
            </a:r>
          </a:p>
          <a:p>
            <a:r>
              <a:rPr lang="en-GB" dirty="0"/>
              <a:t>It is important that we take a planned and considered approach to CPD</a:t>
            </a:r>
          </a:p>
          <a:p>
            <a:r>
              <a:rPr lang="en-GB" dirty="0"/>
              <a:t>We may encounter barriers to our CPD practice and must understand how these can be overcome</a:t>
            </a:r>
          </a:p>
          <a:p>
            <a:pPr marL="0" indent="0">
              <a:buNone/>
            </a:pPr>
            <a:endParaRPr lang="en-GB" dirty="0"/>
          </a:p>
        </p:txBody>
      </p:sp>
    </p:spTree>
    <p:extLst>
      <p:ext uri="{BB962C8B-B14F-4D97-AF65-F5344CB8AC3E}">
        <p14:creationId xmlns:p14="http://schemas.microsoft.com/office/powerpoint/2010/main" val="1951345790"/>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dirty="0"/>
              <a:t>The CIPD HR Profession Map</a:t>
            </a:r>
          </a:p>
        </p:txBody>
      </p:sp>
      <p:sp>
        <p:nvSpPr>
          <p:cNvPr id="3" name="Content Placeholder 2"/>
          <p:cNvSpPr>
            <a:spLocks noGrp="1"/>
          </p:cNvSpPr>
          <p:nvPr>
            <p:ph idx="1"/>
          </p:nvPr>
        </p:nvSpPr>
        <p:spPr/>
        <p:txBody>
          <a:bodyPr/>
          <a:lstStyle/>
          <a:p>
            <a:endParaRPr lang="en-GB"/>
          </a:p>
        </p:txBody>
      </p:sp>
      <p:pic>
        <p:nvPicPr>
          <p:cNvPr id="102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 y="1200150"/>
            <a:ext cx="9143999" cy="51435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TextBox 3"/>
          <p:cNvSpPr txBox="1"/>
          <p:nvPr/>
        </p:nvSpPr>
        <p:spPr>
          <a:xfrm>
            <a:off x="3784600" y="6443133"/>
            <a:ext cx="3539067" cy="369332"/>
          </a:xfrm>
          <a:prstGeom prst="rect">
            <a:avLst/>
          </a:prstGeom>
          <a:noFill/>
        </p:spPr>
        <p:txBody>
          <a:bodyPr wrap="square" rtlCol="0">
            <a:spAutoFit/>
          </a:bodyPr>
          <a:lstStyle/>
          <a:p>
            <a:pPr algn="r"/>
            <a:r>
              <a:rPr lang="en-GB" dirty="0">
                <a:solidFill>
                  <a:srgbClr val="58595B"/>
                </a:solidFill>
                <a:latin typeface="Arial" panose="020B0604020202020204" pitchFamily="34" charset="0"/>
                <a:cs typeface="Arial" panose="020B0604020202020204" pitchFamily="34" charset="0"/>
              </a:rPr>
              <a:t>Source: CIPD (2015)</a:t>
            </a:r>
          </a:p>
        </p:txBody>
      </p:sp>
    </p:spTree>
    <p:extLst>
      <p:ext uri="{BB962C8B-B14F-4D97-AF65-F5344CB8AC3E}">
        <p14:creationId xmlns:p14="http://schemas.microsoft.com/office/powerpoint/2010/main" val="3269150565"/>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dirty="0"/>
              <a:t>Professional Areas</a:t>
            </a:r>
          </a:p>
        </p:txBody>
      </p:sp>
      <p:sp>
        <p:nvSpPr>
          <p:cNvPr id="3" name="Content Placeholder 2"/>
          <p:cNvSpPr>
            <a:spLocks noGrp="1"/>
          </p:cNvSpPr>
          <p:nvPr>
            <p:ph idx="1"/>
          </p:nvPr>
        </p:nvSpPr>
        <p:spPr>
          <a:xfrm>
            <a:off x="628650" y="1076081"/>
            <a:ext cx="7886700" cy="4899176"/>
          </a:xfrm>
        </p:spPr>
        <p:txBody>
          <a:bodyPr>
            <a:noAutofit/>
          </a:bodyPr>
          <a:lstStyle/>
          <a:p>
            <a:r>
              <a:rPr lang="en-GB" dirty="0"/>
              <a:t>Insights, strategy and solutions</a:t>
            </a:r>
          </a:p>
          <a:p>
            <a:r>
              <a:rPr lang="en-GB" dirty="0"/>
              <a:t>Leading HR</a:t>
            </a:r>
          </a:p>
          <a:p>
            <a:r>
              <a:rPr lang="en-GB" dirty="0"/>
              <a:t>Organisation design</a:t>
            </a:r>
          </a:p>
          <a:p>
            <a:r>
              <a:rPr lang="en-GB" dirty="0"/>
              <a:t>Organisation development</a:t>
            </a:r>
          </a:p>
          <a:p>
            <a:r>
              <a:rPr lang="en-GB" dirty="0"/>
              <a:t>Resourcing and talent planning</a:t>
            </a:r>
          </a:p>
          <a:p>
            <a:r>
              <a:rPr lang="en-GB" dirty="0"/>
              <a:t>Learning and development</a:t>
            </a:r>
          </a:p>
          <a:p>
            <a:r>
              <a:rPr lang="en-GB" dirty="0"/>
              <a:t>Performance and reward</a:t>
            </a:r>
          </a:p>
          <a:p>
            <a:r>
              <a:rPr lang="en-GB" dirty="0"/>
              <a:t>Employee engagement</a:t>
            </a:r>
          </a:p>
          <a:p>
            <a:r>
              <a:rPr lang="en-GB" dirty="0"/>
              <a:t>Employee relations</a:t>
            </a:r>
          </a:p>
          <a:p>
            <a:r>
              <a:rPr lang="en-GB" dirty="0"/>
              <a:t>Service delivery and information</a:t>
            </a:r>
          </a:p>
        </p:txBody>
      </p:sp>
    </p:spTree>
    <p:extLst>
      <p:ext uri="{BB962C8B-B14F-4D97-AF65-F5344CB8AC3E}">
        <p14:creationId xmlns:p14="http://schemas.microsoft.com/office/powerpoint/2010/main" val="1663851200"/>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000" b="1" dirty="0"/>
              <a:t>Behaviours</a:t>
            </a:r>
          </a:p>
        </p:txBody>
      </p:sp>
      <p:sp>
        <p:nvSpPr>
          <p:cNvPr id="3" name="Content Placeholder 2"/>
          <p:cNvSpPr>
            <a:spLocks noGrp="1"/>
          </p:cNvSpPr>
          <p:nvPr>
            <p:ph idx="1"/>
          </p:nvPr>
        </p:nvSpPr>
        <p:spPr/>
        <p:txBody>
          <a:bodyPr>
            <a:normAutofit/>
          </a:bodyPr>
          <a:lstStyle/>
          <a:p>
            <a:r>
              <a:rPr lang="en-GB" dirty="0"/>
              <a:t>Curious</a:t>
            </a:r>
          </a:p>
          <a:p>
            <a:r>
              <a:rPr lang="en-GB" dirty="0"/>
              <a:t>Decisive thinker</a:t>
            </a:r>
          </a:p>
          <a:p>
            <a:r>
              <a:rPr lang="en-GB" dirty="0"/>
              <a:t>Skilled influencer</a:t>
            </a:r>
          </a:p>
          <a:p>
            <a:r>
              <a:rPr lang="en-GB" dirty="0"/>
              <a:t>Personally credible</a:t>
            </a:r>
          </a:p>
          <a:p>
            <a:r>
              <a:rPr lang="en-GB" dirty="0"/>
              <a:t>Collaborative</a:t>
            </a:r>
          </a:p>
          <a:p>
            <a:r>
              <a:rPr lang="en-GB" dirty="0"/>
              <a:t>Driven to deliver</a:t>
            </a:r>
          </a:p>
          <a:p>
            <a:r>
              <a:rPr lang="en-GB" dirty="0"/>
              <a:t>Courage to challenge</a:t>
            </a:r>
          </a:p>
          <a:p>
            <a:r>
              <a:rPr lang="en-GB" dirty="0"/>
              <a:t>Role model</a:t>
            </a:r>
          </a:p>
        </p:txBody>
      </p:sp>
    </p:spTree>
    <p:extLst>
      <p:ext uri="{BB962C8B-B14F-4D97-AF65-F5344CB8AC3E}">
        <p14:creationId xmlns:p14="http://schemas.microsoft.com/office/powerpoint/2010/main" val="1400272647"/>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dirty="0"/>
              <a:t>Bands and Transitions (1)</a:t>
            </a:r>
          </a:p>
        </p:txBody>
      </p:sp>
      <p:sp>
        <p:nvSpPr>
          <p:cNvPr id="3" name="Content Placeholder 2"/>
          <p:cNvSpPr>
            <a:spLocks noGrp="1"/>
          </p:cNvSpPr>
          <p:nvPr>
            <p:ph idx="1"/>
          </p:nvPr>
        </p:nvSpPr>
        <p:spPr/>
        <p:txBody>
          <a:bodyPr>
            <a:normAutofit/>
          </a:bodyPr>
          <a:lstStyle/>
          <a:p>
            <a:pPr>
              <a:buNone/>
            </a:pPr>
            <a:endParaRPr lang="en-GB" dirty="0"/>
          </a:p>
          <a:p>
            <a:r>
              <a:rPr lang="en-GB" sz="2800" dirty="0"/>
              <a:t>Band one</a:t>
            </a:r>
          </a:p>
          <a:p>
            <a:pPr lvl="1"/>
            <a:r>
              <a:rPr lang="en-GB" sz="2500" dirty="0"/>
              <a:t>Supports colleagues with administration and processes.  Effectively manages information and data and is customer orientated</a:t>
            </a:r>
          </a:p>
          <a:p>
            <a:r>
              <a:rPr lang="en-GB" sz="2800" dirty="0"/>
              <a:t>Band two</a:t>
            </a:r>
          </a:p>
          <a:p>
            <a:pPr lvl="1"/>
            <a:r>
              <a:rPr lang="en-GB" sz="2500" dirty="0"/>
              <a:t>Advises on and/or manages HR related issues relating to an individual or a team. Has a clear understanding of the evaluation process and the solutions available</a:t>
            </a:r>
          </a:p>
        </p:txBody>
      </p:sp>
    </p:spTree>
    <p:extLst>
      <p:ext uri="{BB962C8B-B14F-4D97-AF65-F5344CB8AC3E}">
        <p14:creationId xmlns:p14="http://schemas.microsoft.com/office/powerpoint/2010/main" val="3122453663"/>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dirty="0"/>
              <a:t>Bands and Transitions (2)</a:t>
            </a:r>
            <a:endParaRPr lang="en-GB" sz="4000" dirty="0"/>
          </a:p>
        </p:txBody>
      </p:sp>
      <p:sp>
        <p:nvSpPr>
          <p:cNvPr id="3" name="Content Placeholder 2"/>
          <p:cNvSpPr>
            <a:spLocks noGrp="1"/>
          </p:cNvSpPr>
          <p:nvPr>
            <p:ph idx="1"/>
          </p:nvPr>
        </p:nvSpPr>
        <p:spPr/>
        <p:txBody>
          <a:bodyPr/>
          <a:lstStyle/>
          <a:p>
            <a:endParaRPr lang="en-GB" dirty="0"/>
          </a:p>
          <a:p>
            <a:r>
              <a:rPr lang="en-GB" sz="2800" dirty="0"/>
              <a:t>Band three</a:t>
            </a:r>
          </a:p>
          <a:p>
            <a:pPr lvl="1"/>
            <a:r>
              <a:rPr lang="en-GB" sz="2500" dirty="0"/>
              <a:t>Leads a professional area acting as a consultant or partner, addresses key HR challenges at an organisational level for the medium and long-term</a:t>
            </a:r>
          </a:p>
          <a:p>
            <a:r>
              <a:rPr lang="en-GB" sz="2800" dirty="0"/>
              <a:t>Band four</a:t>
            </a:r>
          </a:p>
          <a:p>
            <a:pPr lvl="1"/>
            <a:r>
              <a:rPr lang="en-GB" sz="2500" dirty="0"/>
              <a:t>Leads and manages a professional area(s) and/or the organisation. Responsible for developing and delivering organisational and HR strategy</a:t>
            </a:r>
          </a:p>
          <a:p>
            <a:endParaRPr lang="en-GB" dirty="0"/>
          </a:p>
        </p:txBody>
      </p:sp>
    </p:spTree>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A58E66-F7F0-4123-9552-68FC6855F372}"/>
              </a:ext>
            </a:extLst>
          </p:cNvPr>
          <p:cNvSpPr>
            <a:spLocks noGrp="1"/>
          </p:cNvSpPr>
          <p:nvPr>
            <p:ph type="title"/>
          </p:nvPr>
        </p:nvSpPr>
        <p:spPr/>
        <p:txBody>
          <a:bodyPr/>
          <a:lstStyle/>
          <a:p>
            <a:r>
              <a:rPr lang="en-GB" dirty="0"/>
              <a:t>New 2018 Profession Map</a:t>
            </a:r>
          </a:p>
        </p:txBody>
      </p:sp>
      <p:sp>
        <p:nvSpPr>
          <p:cNvPr id="3" name="Content Placeholder 2">
            <a:extLst>
              <a:ext uri="{FF2B5EF4-FFF2-40B4-BE49-F238E27FC236}">
                <a16:creationId xmlns:a16="http://schemas.microsoft.com/office/drawing/2014/main" id="{00B5FF31-D983-41C1-86AD-137286C66F1C}"/>
              </a:ext>
            </a:extLst>
          </p:cNvPr>
          <p:cNvSpPr>
            <a:spLocks noGrp="1"/>
          </p:cNvSpPr>
          <p:nvPr>
            <p:ph idx="1"/>
          </p:nvPr>
        </p:nvSpPr>
        <p:spPr/>
        <p:txBody>
          <a:bodyPr/>
          <a:lstStyle/>
          <a:p>
            <a:pPr marL="0" indent="0">
              <a:buNone/>
            </a:pPr>
            <a:r>
              <a:rPr lang="en-GB" dirty="0"/>
              <a:t>Link to video:</a:t>
            </a:r>
          </a:p>
          <a:p>
            <a:r>
              <a:rPr lang="en-GB" dirty="0">
                <a:hlinkClick r:id="rId2"/>
              </a:rPr>
              <a:t>https://peopleprofession.cipd.org/profession-map/core-purpose</a:t>
            </a:r>
            <a:endParaRPr lang="en-GB" dirty="0"/>
          </a:p>
          <a:p>
            <a:endParaRPr lang="en-GB" dirty="0"/>
          </a:p>
          <a:p>
            <a:endParaRPr lang="en-GB" dirty="0"/>
          </a:p>
        </p:txBody>
      </p:sp>
    </p:spTree>
    <p:extLst>
      <p:ext uri="{BB962C8B-B14F-4D97-AF65-F5344CB8AC3E}">
        <p14:creationId xmlns:p14="http://schemas.microsoft.com/office/powerpoint/2010/main" val="325481060"/>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073CA11F-0D1F-4439-A19A-360422911F53}"/>
              </a:ext>
            </a:extLst>
          </p:cNvPr>
          <p:cNvPicPr>
            <a:picLocks noChangeAspect="1"/>
          </p:cNvPicPr>
          <p:nvPr/>
        </p:nvPicPr>
        <p:blipFill>
          <a:blip r:embed="rId3"/>
          <a:stretch>
            <a:fillRect/>
          </a:stretch>
        </p:blipFill>
        <p:spPr>
          <a:xfrm>
            <a:off x="122153" y="1109176"/>
            <a:ext cx="8899695" cy="4639648"/>
          </a:xfrm>
          <a:prstGeom prst="rect">
            <a:avLst/>
          </a:prstGeom>
        </p:spPr>
      </p:pic>
      <p:sp>
        <p:nvSpPr>
          <p:cNvPr id="3" name="TextBox 2">
            <a:extLst>
              <a:ext uri="{FF2B5EF4-FFF2-40B4-BE49-F238E27FC236}">
                <a16:creationId xmlns:a16="http://schemas.microsoft.com/office/drawing/2014/main" id="{03BBD938-3CA7-405D-9759-7B51CBEEB75B}"/>
              </a:ext>
            </a:extLst>
          </p:cNvPr>
          <p:cNvSpPr txBox="1"/>
          <p:nvPr/>
        </p:nvSpPr>
        <p:spPr>
          <a:xfrm>
            <a:off x="6242179" y="3429001"/>
            <a:ext cx="2470280" cy="715581"/>
          </a:xfrm>
          <a:prstGeom prst="rect">
            <a:avLst/>
          </a:prstGeom>
          <a:solidFill>
            <a:schemeClr val="accent1">
              <a:lumMod val="20000"/>
              <a:lumOff val="80000"/>
            </a:schemeClr>
          </a:solidFill>
        </p:spPr>
        <p:txBody>
          <a:bodyPr wrap="square" rtlCol="0">
            <a:spAutoFit/>
          </a:bodyPr>
          <a:lstStyle/>
          <a:p>
            <a:r>
              <a:rPr lang="en-GB" sz="1350" dirty="0"/>
              <a:t>Values -  Principles-led, evidence-based and outcomes-driven </a:t>
            </a:r>
          </a:p>
        </p:txBody>
      </p:sp>
    </p:spTree>
    <p:extLst>
      <p:ext uri="{BB962C8B-B14F-4D97-AF65-F5344CB8AC3E}">
        <p14:creationId xmlns:p14="http://schemas.microsoft.com/office/powerpoint/2010/main" val="981877532"/>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dirty="0"/>
              <a:t>What is CPD?</a:t>
            </a:r>
          </a:p>
        </p:txBody>
      </p:sp>
      <p:sp>
        <p:nvSpPr>
          <p:cNvPr id="3" name="Content Placeholder 2"/>
          <p:cNvSpPr>
            <a:spLocks noGrp="1"/>
          </p:cNvSpPr>
          <p:nvPr>
            <p:ph idx="1"/>
          </p:nvPr>
        </p:nvSpPr>
        <p:spPr/>
        <p:txBody>
          <a:bodyPr/>
          <a:lstStyle/>
          <a:p>
            <a:pPr marL="0" indent="0">
              <a:buNone/>
            </a:pPr>
            <a:endParaRPr lang="en-GB" i="1" dirty="0"/>
          </a:p>
          <a:p>
            <a:pPr marL="0" indent="0">
              <a:buNone/>
            </a:pPr>
            <a:endParaRPr lang="en-GB" i="1" dirty="0"/>
          </a:p>
          <a:p>
            <a:pPr marL="0" indent="0">
              <a:buNone/>
            </a:pPr>
            <a:r>
              <a:rPr lang="en-GB" i="1" dirty="0"/>
              <a:t>“the maintenance and enhancement of the knowledge, expertise and competence of professionals throughout their careers according to a plan formulated with regard to the need of the professional, the employer, the profession and society”</a:t>
            </a:r>
          </a:p>
          <a:p>
            <a:pPr marL="0" indent="0">
              <a:buNone/>
            </a:pPr>
            <a:endParaRPr lang="en-GB" dirty="0"/>
          </a:p>
          <a:p>
            <a:pPr marL="0" indent="0" algn="r">
              <a:buNone/>
            </a:pPr>
            <a:r>
              <a:rPr lang="en-GB" dirty="0"/>
              <a:t>Source: Madden and Mitchell (1993) p12</a:t>
            </a:r>
          </a:p>
        </p:txBody>
      </p:sp>
    </p:spTree>
    <p:extLst>
      <p:ext uri="{BB962C8B-B14F-4D97-AF65-F5344CB8AC3E}">
        <p14:creationId xmlns:p14="http://schemas.microsoft.com/office/powerpoint/2010/main" val="513353240"/>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dirty="0"/>
              <a:t>Sources of CPD</a:t>
            </a:r>
          </a:p>
        </p:txBody>
      </p:sp>
      <p:sp>
        <p:nvSpPr>
          <p:cNvPr id="3" name="Content Placeholder 2"/>
          <p:cNvSpPr>
            <a:spLocks noGrp="1"/>
          </p:cNvSpPr>
          <p:nvPr>
            <p:ph idx="1"/>
          </p:nvPr>
        </p:nvSpPr>
        <p:spPr/>
        <p:txBody>
          <a:bodyPr>
            <a:noAutofit/>
          </a:bodyPr>
          <a:lstStyle/>
          <a:p>
            <a:r>
              <a:rPr lang="en-GB" dirty="0"/>
              <a:t>Formal study (e.g. CIPD programmes)</a:t>
            </a:r>
          </a:p>
          <a:p>
            <a:r>
              <a:rPr lang="en-GB" dirty="0"/>
              <a:t>Vocational training</a:t>
            </a:r>
          </a:p>
          <a:p>
            <a:r>
              <a:rPr lang="en-GB" dirty="0"/>
              <a:t>Seminars (e.g. employment law update sessions)</a:t>
            </a:r>
          </a:p>
          <a:p>
            <a:r>
              <a:rPr lang="en-GB" dirty="0"/>
              <a:t>CIPD branch events and conferences</a:t>
            </a:r>
          </a:p>
          <a:p>
            <a:r>
              <a:rPr lang="en-GB" dirty="0"/>
              <a:t>Sector / industry events</a:t>
            </a:r>
          </a:p>
          <a:p>
            <a:r>
              <a:rPr lang="en-GB" dirty="0"/>
              <a:t>Literature (e.g. academic/professional journals)</a:t>
            </a:r>
          </a:p>
          <a:p>
            <a:r>
              <a:rPr lang="en-GB" dirty="0"/>
              <a:t>Networking events</a:t>
            </a:r>
          </a:p>
          <a:p>
            <a:r>
              <a:rPr lang="en-GB" dirty="0"/>
              <a:t>Work shadowing</a:t>
            </a:r>
          </a:p>
          <a:p>
            <a:r>
              <a:rPr lang="en-GB" dirty="0"/>
              <a:t>Coaching and mentoring at work</a:t>
            </a:r>
          </a:p>
        </p:txBody>
      </p:sp>
    </p:spTree>
    <p:extLst>
      <p:ext uri="{BB962C8B-B14F-4D97-AF65-F5344CB8AC3E}">
        <p14:creationId xmlns:p14="http://schemas.microsoft.com/office/powerpoint/2010/main" val="1092175838"/>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dirty="0"/>
              <a:t>Reflective Practice</a:t>
            </a:r>
          </a:p>
        </p:txBody>
      </p:sp>
      <p:sp>
        <p:nvSpPr>
          <p:cNvPr id="3" name="Content Placeholder 2"/>
          <p:cNvSpPr>
            <a:spLocks noGrp="1"/>
          </p:cNvSpPr>
          <p:nvPr>
            <p:ph idx="1"/>
          </p:nvPr>
        </p:nvSpPr>
        <p:spPr/>
        <p:txBody>
          <a:bodyPr>
            <a:normAutofit/>
          </a:bodyPr>
          <a:lstStyle/>
          <a:p>
            <a:endParaRPr lang="en-GB" sz="2800" dirty="0"/>
          </a:p>
          <a:p>
            <a:r>
              <a:rPr lang="en-GB" dirty="0"/>
              <a:t>CPD is built on a foundation of reflective practice</a:t>
            </a:r>
          </a:p>
          <a:p>
            <a:r>
              <a:rPr lang="en-GB" dirty="0" err="1"/>
              <a:t>Schön</a:t>
            </a:r>
            <a:r>
              <a:rPr lang="en-GB" dirty="0"/>
              <a:t> (1983) argued that ‘reflection in action distinguishes the truly outstanding professional’</a:t>
            </a:r>
          </a:p>
          <a:p>
            <a:r>
              <a:rPr lang="en-GB" dirty="0"/>
              <a:t>Reflecting on our own learning enables us to link our development activity with practical outcomes</a:t>
            </a:r>
          </a:p>
          <a:p>
            <a:r>
              <a:rPr lang="en-GB" dirty="0"/>
              <a:t>We must reflect on how we learn best, i.e. through private study, networking, formal courses, mentoring etc.</a:t>
            </a:r>
          </a:p>
        </p:txBody>
      </p:sp>
    </p:spTree>
    <p:extLst>
      <p:ext uri="{BB962C8B-B14F-4D97-AF65-F5344CB8AC3E}">
        <p14:creationId xmlns:p14="http://schemas.microsoft.com/office/powerpoint/2010/main" val="2728002171"/>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dirty="0"/>
              <a:t>Managing Your CPD</a:t>
            </a:r>
          </a:p>
        </p:txBody>
      </p:sp>
      <p:sp>
        <p:nvSpPr>
          <p:cNvPr id="3" name="Content Placeholder 2"/>
          <p:cNvSpPr>
            <a:spLocks noGrp="1"/>
          </p:cNvSpPr>
          <p:nvPr>
            <p:ph idx="1"/>
          </p:nvPr>
        </p:nvSpPr>
        <p:spPr/>
        <p:txBody>
          <a:bodyPr/>
          <a:lstStyle/>
          <a:p>
            <a:pPr marL="0" indent="0">
              <a:buNone/>
            </a:pPr>
            <a:endParaRPr lang="en-GB" dirty="0"/>
          </a:p>
          <a:p>
            <a:pPr marL="0" indent="0">
              <a:buNone/>
            </a:pPr>
            <a:r>
              <a:rPr lang="en-GB" dirty="0"/>
              <a:t>The management of CPD involves five key stages:</a:t>
            </a:r>
          </a:p>
          <a:p>
            <a:pPr marL="457200" indent="-457200">
              <a:buFont typeface="+mj-lt"/>
              <a:buAutoNum type="arabicPeriod"/>
            </a:pPr>
            <a:r>
              <a:rPr lang="en-GB" dirty="0"/>
              <a:t>identifying learning needs</a:t>
            </a:r>
          </a:p>
          <a:p>
            <a:pPr marL="457200" indent="-457200">
              <a:buFont typeface="+mj-lt"/>
              <a:buAutoNum type="arabicPeriod"/>
            </a:pPr>
            <a:r>
              <a:rPr lang="en-GB" dirty="0"/>
              <a:t>drawing up personal development plans</a:t>
            </a:r>
          </a:p>
          <a:p>
            <a:pPr marL="457200" indent="-457200">
              <a:buFont typeface="+mj-lt"/>
              <a:buAutoNum type="arabicPeriod"/>
            </a:pPr>
            <a:r>
              <a:rPr lang="en-GB" dirty="0"/>
              <a:t>embedding reflective practice</a:t>
            </a:r>
          </a:p>
          <a:p>
            <a:pPr marL="457200" indent="-457200">
              <a:buFont typeface="+mj-lt"/>
              <a:buAutoNum type="arabicPeriod"/>
            </a:pPr>
            <a:r>
              <a:rPr lang="en-GB" dirty="0"/>
              <a:t>identifying support</a:t>
            </a:r>
          </a:p>
          <a:p>
            <a:pPr marL="457200" indent="-457200">
              <a:buFont typeface="+mj-lt"/>
              <a:buAutoNum type="arabicPeriod"/>
            </a:pPr>
            <a:r>
              <a:rPr lang="en-GB" dirty="0"/>
              <a:t>overcoming barriers</a:t>
            </a:r>
          </a:p>
        </p:txBody>
      </p:sp>
    </p:spTree>
    <p:extLst>
      <p:ext uri="{BB962C8B-B14F-4D97-AF65-F5344CB8AC3E}">
        <p14:creationId xmlns:p14="http://schemas.microsoft.com/office/powerpoint/2010/main" val="2069046895"/>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262478"/>
            <a:ext cx="7886700" cy="1231200"/>
          </a:xfrm>
        </p:spPr>
        <p:txBody>
          <a:bodyPr>
            <a:normAutofit/>
          </a:bodyPr>
          <a:lstStyle/>
          <a:p>
            <a:r>
              <a:rPr lang="en-GB" sz="4000" b="1" dirty="0"/>
              <a:t>Developing a Personal Development Plan</a:t>
            </a:r>
          </a:p>
        </p:txBody>
      </p:sp>
      <p:sp>
        <p:nvSpPr>
          <p:cNvPr id="3" name="Content Placeholder 2"/>
          <p:cNvSpPr>
            <a:spLocks noGrp="1"/>
          </p:cNvSpPr>
          <p:nvPr>
            <p:ph idx="1"/>
          </p:nvPr>
        </p:nvSpPr>
        <p:spPr>
          <a:xfrm>
            <a:off x="628650" y="1617969"/>
            <a:ext cx="7886700" cy="4899176"/>
          </a:xfrm>
        </p:spPr>
        <p:txBody>
          <a:bodyPr>
            <a:normAutofit/>
          </a:bodyPr>
          <a:lstStyle/>
          <a:p>
            <a:pPr marL="0" indent="0">
              <a:buNone/>
            </a:pPr>
            <a:r>
              <a:rPr lang="en-GB" dirty="0"/>
              <a:t>Developing a personal development plan involves six steps:</a:t>
            </a:r>
          </a:p>
          <a:p>
            <a:pPr marL="457200" indent="-457200">
              <a:buFont typeface="+mj-lt"/>
              <a:buAutoNum type="arabicPeriod"/>
            </a:pPr>
            <a:r>
              <a:rPr lang="en-GB" dirty="0"/>
              <a:t>conduct a personal skills audit</a:t>
            </a:r>
          </a:p>
          <a:p>
            <a:pPr marL="457200" indent="-457200">
              <a:buFont typeface="+mj-lt"/>
              <a:buAutoNum type="arabicPeriod"/>
            </a:pPr>
            <a:r>
              <a:rPr lang="en-GB" dirty="0"/>
              <a:t>set objectives</a:t>
            </a:r>
          </a:p>
          <a:p>
            <a:pPr marL="457200" indent="-457200">
              <a:buFont typeface="+mj-lt"/>
              <a:buAutoNum type="arabicPeriod"/>
            </a:pPr>
            <a:r>
              <a:rPr lang="en-GB" dirty="0"/>
              <a:t>select opportunities</a:t>
            </a:r>
          </a:p>
          <a:p>
            <a:pPr marL="457200" indent="-457200">
              <a:buFont typeface="+mj-lt"/>
              <a:buAutoNum type="arabicPeriod"/>
            </a:pPr>
            <a:r>
              <a:rPr lang="en-GB" dirty="0"/>
              <a:t>identify actions</a:t>
            </a:r>
          </a:p>
          <a:p>
            <a:pPr marL="457200" indent="-457200">
              <a:buFont typeface="+mj-lt"/>
              <a:buAutoNum type="arabicPeriod"/>
            </a:pPr>
            <a:r>
              <a:rPr lang="en-GB" dirty="0"/>
              <a:t>implement and progress</a:t>
            </a:r>
          </a:p>
          <a:p>
            <a:pPr marL="457200" indent="-457200">
              <a:buFont typeface="+mj-lt"/>
              <a:buAutoNum type="arabicPeriod"/>
            </a:pPr>
            <a:r>
              <a:rPr lang="en-GB" dirty="0"/>
              <a:t>assess outcomes</a:t>
            </a:r>
          </a:p>
        </p:txBody>
      </p:sp>
    </p:spTree>
    <p:extLst>
      <p:ext uri="{BB962C8B-B14F-4D97-AF65-F5344CB8AC3E}">
        <p14:creationId xmlns:p14="http://schemas.microsoft.com/office/powerpoint/2010/main" val="951366868"/>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dirty="0"/>
              <a:t>Embedding Reflective Practice</a:t>
            </a:r>
          </a:p>
        </p:txBody>
      </p:sp>
      <p:sp>
        <p:nvSpPr>
          <p:cNvPr id="3" name="Content Placeholder 2"/>
          <p:cNvSpPr>
            <a:spLocks noGrp="1"/>
          </p:cNvSpPr>
          <p:nvPr>
            <p:ph idx="1"/>
          </p:nvPr>
        </p:nvSpPr>
        <p:spPr>
          <a:xfrm>
            <a:off x="628649" y="1253888"/>
            <a:ext cx="7990417" cy="4899176"/>
          </a:xfrm>
        </p:spPr>
        <p:txBody>
          <a:bodyPr>
            <a:noAutofit/>
          </a:bodyPr>
          <a:lstStyle/>
          <a:p>
            <a:r>
              <a:rPr lang="en-GB" dirty="0"/>
              <a:t>A key tool which is useful in reflective practice is the ‘learning log’</a:t>
            </a:r>
          </a:p>
          <a:p>
            <a:r>
              <a:rPr lang="en-GB" dirty="0"/>
              <a:t>A learning log is more than a diary or list of activities, it requires a structured approach to the recording and analysis of learning events</a:t>
            </a:r>
          </a:p>
          <a:p>
            <a:r>
              <a:rPr lang="en-GB" dirty="0"/>
              <a:t>Different approaches can (and should) be taken</a:t>
            </a:r>
          </a:p>
          <a:p>
            <a:r>
              <a:rPr lang="en-GB" dirty="0"/>
              <a:t>A learning log might be structured as follows:</a:t>
            </a:r>
          </a:p>
          <a:p>
            <a:pPr lvl="1"/>
            <a:r>
              <a:rPr lang="en-GB" sz="2500" dirty="0"/>
              <a:t>learning experience</a:t>
            </a:r>
          </a:p>
          <a:p>
            <a:pPr lvl="1"/>
            <a:r>
              <a:rPr lang="en-GB" sz="2500" dirty="0"/>
              <a:t>conclusions</a:t>
            </a:r>
          </a:p>
          <a:p>
            <a:pPr lvl="1"/>
            <a:r>
              <a:rPr lang="en-GB" sz="2500" dirty="0"/>
              <a:t>actions</a:t>
            </a:r>
          </a:p>
          <a:p>
            <a:pPr lvl="1"/>
            <a:r>
              <a:rPr lang="en-GB" sz="2500" dirty="0"/>
              <a:t>deadline</a:t>
            </a:r>
          </a:p>
        </p:txBody>
      </p:sp>
    </p:spTree>
    <p:extLst>
      <p:ext uri="{BB962C8B-B14F-4D97-AF65-F5344CB8AC3E}">
        <p14:creationId xmlns:p14="http://schemas.microsoft.com/office/powerpoint/2010/main" val="73411729"/>
      </p:ext>
    </p:extLst>
  </p:cSld>
  <p:clrMapOvr>
    <a:masterClrMapping/>
  </p:clrMapOvr>
</p:sld>
</file>

<file path=ppt/theme/theme1.xml><?xml version="1.0" encoding="utf-8"?>
<a:theme xmlns:a="http://schemas.openxmlformats.org/drawingml/2006/main" name="CIPD WhiteDottedPattern">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CIPD PurpleDottedPattern">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CIPD SlateDottedPattern">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CIPD WhitePlain">
  <a:themeElements>
    <a:clrScheme name="Custom 1">
      <a:dk1>
        <a:srgbClr val="520D5D"/>
      </a:dk1>
      <a:lt1>
        <a:srgbClr val="FFFFFF"/>
      </a:lt1>
      <a:dk2>
        <a:srgbClr val="58595B"/>
      </a:dk2>
      <a:lt2>
        <a:srgbClr val="E7E6E6"/>
      </a:lt2>
      <a:accent1>
        <a:srgbClr val="520D5D"/>
      </a:accent1>
      <a:accent2>
        <a:srgbClr val="A991BC"/>
      </a:accent2>
      <a:accent3>
        <a:srgbClr val="58595B"/>
      </a:accent3>
      <a:accent4>
        <a:srgbClr val="E68286"/>
      </a:accent4>
      <a:accent5>
        <a:srgbClr val="DA1D52"/>
      </a:accent5>
      <a:accent6>
        <a:srgbClr val="DBD3E5"/>
      </a:accent6>
      <a:hlink>
        <a:srgbClr val="DA1D52"/>
      </a:hlink>
      <a:folHlink>
        <a:srgbClr val="520D5D"/>
      </a:folHlink>
    </a:clrScheme>
    <a:fontScheme name="Office Them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24F59197CE9A8C45A1FAF68A847A3CD6" ma:contentTypeVersion="1" ma:contentTypeDescription="Create a new document." ma:contentTypeScope="" ma:versionID="780e2b60fa495ae40af9fdb10f929f77">
  <xsd:schema xmlns:xsd="http://www.w3.org/2001/XMLSchema" xmlns:xs="http://www.w3.org/2001/XMLSchema" xmlns:p="http://schemas.microsoft.com/office/2006/metadata/properties" xmlns:ns1="http://schemas.microsoft.com/sharepoint/v3" targetNamespace="http://schemas.microsoft.com/office/2006/metadata/properties" ma:root="true" ma:fieldsID="18eccab7e06c40e5fe83bf06182e4b5b" ns1:_="">
    <xsd:import namespace="http://schemas.microsoft.com/sharepoint/v3"/>
    <xsd:element name="properties">
      <xsd:complexType>
        <xsd:sequence>
          <xsd:element name="documentManagement">
            <xsd:complexType>
              <xsd:all>
                <xsd:element ref="ns1:PublishingStartDate" minOccurs="0"/>
                <xsd:element ref="ns1:PublishingExpirationDat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PublishingStartDate" ma:index="8" nillable="true" ma:displayName="Scheduling Start Date" ma:description="Scheduling Start Date is a site column created by the Publishing feature. It is used to specify the date and time on which this page will first appear to site visitors." ma:hidden="true" ma:internalName="PublishingStartDate">
      <xsd:simpleType>
        <xsd:restriction base="dms:Unknown"/>
      </xsd:simpleType>
    </xsd:element>
    <xsd:element name="PublishingExpirationDate" ma:index="9" nillable="true" ma:displayName="Scheduling End Date" ma:description="Scheduling End Date is a site column created by the Publishing feature. It is used to specify the date and time on which this page will no longer appear to site visitors." ma:hidden="true" ma:internalName="PublishingExpirationDat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ublishingExpirationDate xmlns="http://schemas.microsoft.com/sharepoint/v3" xsi:nil="true"/>
    <PublishingStartDate xmlns="http://schemas.microsoft.com/sharepoint/v3" xsi:nil="true"/>
  </documentManagement>
</p:properties>
</file>

<file path=customXml/itemProps1.xml><?xml version="1.0" encoding="utf-8"?>
<ds:datastoreItem xmlns:ds="http://schemas.openxmlformats.org/officeDocument/2006/customXml" ds:itemID="{406179DC-3C21-44D2-B100-8673DD450874}">
  <ds:schemaRefs>
    <ds:schemaRef ds:uri="http://schemas.microsoft.com/sharepoint/v3/contenttype/forms"/>
  </ds:schemaRefs>
</ds:datastoreItem>
</file>

<file path=customXml/itemProps2.xml><?xml version="1.0" encoding="utf-8"?>
<ds:datastoreItem xmlns:ds="http://schemas.openxmlformats.org/officeDocument/2006/customXml" ds:itemID="{27A83033-A5AE-4B9F-97A2-2D79935AC2F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501A996E-8F35-4EE5-A18E-4DB6ABEAD384}">
  <ds:schemaRefs>
    <ds:schemaRef ds:uri="http://schemas.microsoft.com/office/2006/documentManagement/types"/>
    <ds:schemaRef ds:uri="http://schemas.microsoft.com/office/infopath/2007/PartnerControls"/>
    <ds:schemaRef ds:uri="http://purl.org/dc/elements/1.1/"/>
    <ds:schemaRef ds:uri="http://schemas.microsoft.com/office/2006/metadata/properties"/>
    <ds:schemaRef ds:uri="http://schemas.microsoft.com/sharepoint/v3"/>
    <ds:schemaRef ds:uri="http://purl.org/dc/terms/"/>
    <ds:schemaRef ds:uri="http://schemas.openxmlformats.org/package/2006/metadata/core-properties"/>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otalTime>297</TotalTime>
  <Words>3868</Words>
  <Application>Microsoft Office PowerPoint</Application>
  <PresentationFormat>On-screen Show (4:3)</PresentationFormat>
  <Paragraphs>464</Paragraphs>
  <Slides>55</Slides>
  <Notes>17</Notes>
  <HiddenSlides>0</HiddenSlides>
  <MMClips>1</MMClips>
  <ScaleCrop>false</ScaleCrop>
  <HeadingPairs>
    <vt:vector size="6" baseType="variant">
      <vt:variant>
        <vt:lpstr>Fonts Used</vt:lpstr>
      </vt:variant>
      <vt:variant>
        <vt:i4>5</vt:i4>
      </vt:variant>
      <vt:variant>
        <vt:lpstr>Theme</vt:lpstr>
      </vt:variant>
      <vt:variant>
        <vt:i4>4</vt:i4>
      </vt:variant>
      <vt:variant>
        <vt:lpstr>Slide Titles</vt:lpstr>
      </vt:variant>
      <vt:variant>
        <vt:i4>55</vt:i4>
      </vt:variant>
    </vt:vector>
  </HeadingPairs>
  <TitlesOfParts>
    <vt:vector size="64" baseType="lpstr">
      <vt:lpstr>Agency FB</vt:lpstr>
      <vt:lpstr>Arial</vt:lpstr>
      <vt:lpstr>Calibri</vt:lpstr>
      <vt:lpstr>Calibri Light</vt:lpstr>
      <vt:lpstr>ProximaNova-b7</vt:lpstr>
      <vt:lpstr>CIPD WhiteDottedPattern</vt:lpstr>
      <vt:lpstr>CIPD PurpleDottedPattern</vt:lpstr>
      <vt:lpstr>CIPD SlateDottedPattern</vt:lpstr>
      <vt:lpstr>CIPD WhitePlain</vt:lpstr>
      <vt:lpstr>Developing Professional Practice in Human Resources</vt:lpstr>
      <vt:lpstr>Learning Outcomes</vt:lpstr>
      <vt:lpstr>Schedule for Today</vt:lpstr>
      <vt:lpstr>Studying Human Resource Management</vt:lpstr>
      <vt:lpstr>Contents of first session</vt:lpstr>
      <vt:lpstr>The HR contribution</vt:lpstr>
      <vt:lpstr>Adding value</vt:lpstr>
      <vt:lpstr>How can HR Add Value?</vt:lpstr>
      <vt:lpstr>Case Example</vt:lpstr>
      <vt:lpstr>PowerPoint Presentation</vt:lpstr>
      <vt:lpstr>Examples of HR Actions</vt:lpstr>
      <vt:lpstr>Link to Theory -  High Commitment/Best Practice HRM</vt:lpstr>
      <vt:lpstr>Inspection of Children’s Services in Neath Port Talbot, April 2015 </vt:lpstr>
      <vt:lpstr>The thinking performer</vt:lpstr>
      <vt:lpstr>Professionalism</vt:lpstr>
      <vt:lpstr>A profession</vt:lpstr>
      <vt:lpstr>Codes of conduct and ethics</vt:lpstr>
      <vt:lpstr>Video – ethical approach</vt:lpstr>
      <vt:lpstr>Self-management at work</vt:lpstr>
      <vt:lpstr>Time management</vt:lpstr>
      <vt:lpstr>Project management (1)</vt:lpstr>
      <vt:lpstr>Project management (2)</vt:lpstr>
      <vt:lpstr>PowerPoint Presentation</vt:lpstr>
      <vt:lpstr>Activity – Project Management (10 minutes)</vt:lpstr>
      <vt:lpstr>Problem-Solving</vt:lpstr>
      <vt:lpstr>Problem-Solving Techniques</vt:lpstr>
      <vt:lpstr>Thinking outside the Box . . .</vt:lpstr>
      <vt:lpstr>A HR Problem (20 minutes):</vt:lpstr>
      <vt:lpstr>Design Thinking</vt:lpstr>
      <vt:lpstr>Influencing and negotiating</vt:lpstr>
      <vt:lpstr>Thomas-Kilmann Model</vt:lpstr>
      <vt:lpstr>5 Options of Conflict Resolution</vt:lpstr>
      <vt:lpstr>iPEACE Framework and Model</vt:lpstr>
      <vt:lpstr>Communication skills</vt:lpstr>
      <vt:lpstr>Managing difficult relationships</vt:lpstr>
      <vt:lpstr>Team working</vt:lpstr>
      <vt:lpstr>Group/Team Dynamics</vt:lpstr>
      <vt:lpstr>Stages Teams Go Through</vt:lpstr>
      <vt:lpstr>Belbin’s 9 Team Roles</vt:lpstr>
      <vt:lpstr>Political behaviour</vt:lpstr>
      <vt:lpstr>Summary</vt:lpstr>
      <vt:lpstr>CPD – Continuing Professional Development</vt:lpstr>
      <vt:lpstr>The CIPD HR Profession Map</vt:lpstr>
      <vt:lpstr>Professional Areas</vt:lpstr>
      <vt:lpstr>Behaviours</vt:lpstr>
      <vt:lpstr>Bands and Transitions (1)</vt:lpstr>
      <vt:lpstr>Bands and Transitions (2)</vt:lpstr>
      <vt:lpstr>New 2018 Profession Map</vt:lpstr>
      <vt:lpstr>PowerPoint Presentation</vt:lpstr>
      <vt:lpstr>What is CPD?</vt:lpstr>
      <vt:lpstr>Sources of CPD</vt:lpstr>
      <vt:lpstr>Reflective Practice</vt:lpstr>
      <vt:lpstr>Managing Your CPD</vt:lpstr>
      <vt:lpstr>Developing a Personal Development Plan</vt:lpstr>
      <vt:lpstr>Embedding Reflective Practice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Studying Human Resource Management</dc:title>
  <dc:creator>Julie Thomas</dc:creator>
  <cp:lastModifiedBy>Julie Thomas</cp:lastModifiedBy>
  <cp:revision>30</cp:revision>
  <dcterms:created xsi:type="dcterms:W3CDTF">2018-10-11T15:27:55Z</dcterms:created>
  <dcterms:modified xsi:type="dcterms:W3CDTF">2019-11-18T15:11:42Z</dcterms:modified>
</cp:coreProperties>
</file>