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8"/>
  </p:notesMasterIdLst>
  <p:handoutMasterIdLst>
    <p:handoutMasterId r:id="rId39"/>
  </p:handoutMasterIdLst>
  <p:sldIdLst>
    <p:sldId id="257" r:id="rId5"/>
    <p:sldId id="272" r:id="rId6"/>
    <p:sldId id="258" r:id="rId7"/>
    <p:sldId id="284" r:id="rId8"/>
    <p:sldId id="277" r:id="rId9"/>
    <p:sldId id="267" r:id="rId10"/>
    <p:sldId id="287" r:id="rId11"/>
    <p:sldId id="276" r:id="rId12"/>
    <p:sldId id="321" r:id="rId13"/>
    <p:sldId id="314" r:id="rId14"/>
    <p:sldId id="310" r:id="rId15"/>
    <p:sldId id="323" r:id="rId16"/>
    <p:sldId id="311" r:id="rId17"/>
    <p:sldId id="309" r:id="rId18"/>
    <p:sldId id="275" r:id="rId19"/>
    <p:sldId id="273" r:id="rId20"/>
    <p:sldId id="269" r:id="rId21"/>
    <p:sldId id="283" r:id="rId22"/>
    <p:sldId id="292" r:id="rId23"/>
    <p:sldId id="293" r:id="rId24"/>
    <p:sldId id="264" r:id="rId25"/>
    <p:sldId id="297" r:id="rId26"/>
    <p:sldId id="307" r:id="rId27"/>
    <p:sldId id="294" r:id="rId28"/>
    <p:sldId id="299" r:id="rId29"/>
    <p:sldId id="279" r:id="rId30"/>
    <p:sldId id="288" r:id="rId31"/>
    <p:sldId id="308" r:id="rId32"/>
    <p:sldId id="291" r:id="rId33"/>
    <p:sldId id="302" r:id="rId34"/>
    <p:sldId id="303" r:id="rId35"/>
    <p:sldId id="286" r:id="rId36"/>
    <p:sldId id="301" r:id="rId37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294" autoAdjust="0"/>
    <p:restoredTop sz="96374" autoAdjust="0"/>
  </p:normalViewPr>
  <p:slideViewPr>
    <p:cSldViewPr>
      <p:cViewPr varScale="1">
        <p:scale>
          <a:sx n="67" d="100"/>
          <a:sy n="67" d="100"/>
        </p:scale>
        <p:origin x="556" y="44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handoutMaster" Target="handoutMasters/handoutMaster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5A207F-0F91-42F2-96D0-049C6003623B}" type="datetimeFigureOut">
              <a:rPr lang="en-US"/>
              <a:t>5/13/2021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567D4A-04CB-4EDF-8FB1-342A02FC8EC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8012531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CC13F5-F2B1-464B-BE8F-27ABFBD2FBDE}" type="datetimeFigureOut">
              <a:rPr lang="en-US"/>
              <a:t>5/13/2021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61351F-DBB1-4664-ADA9-83BC7CB8848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42362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61351F-DBB1-4664-ADA9-83BC7CB8848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58831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93814" y="990600"/>
            <a:ext cx="8458200" cy="3200400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93813" y="4267200"/>
            <a:ext cx="8458200" cy="1371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5/13/2021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538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39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5/13/2021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768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3" y="2057400"/>
            <a:ext cx="8458201" cy="2666999"/>
          </a:xfrm>
        </p:spPr>
        <p:txBody>
          <a:bodyPr anchor="b">
            <a:normAutofit/>
          </a:bodyPr>
          <a:lstStyle>
            <a:lvl1pPr algn="l">
              <a:defRPr sz="4800" b="0" i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4876800"/>
            <a:ext cx="8458201" cy="1143000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5/13/2021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620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3812" y="1676400"/>
            <a:ext cx="4700016" cy="4495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035" y="1676401"/>
            <a:ext cx="4700016" cy="4495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5/13/2021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462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1676399"/>
            <a:ext cx="4701142" cy="76200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3813" y="2516457"/>
            <a:ext cx="4701142" cy="365574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1754" y="1676399"/>
            <a:ext cx="4703259" cy="76200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2516457"/>
            <a:ext cx="4703259" cy="365574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5/13/2021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552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5/13/2021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595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5/13/2021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399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0811" y="1676400"/>
            <a:ext cx="3810000" cy="2438400"/>
          </a:xfrm>
        </p:spPr>
        <p:txBody>
          <a:bodyPr anchor="b">
            <a:normAutofit/>
          </a:bodyPr>
          <a:lstStyle>
            <a:lvl1pPr algn="l">
              <a:defRPr sz="3200" b="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3813" y="685800"/>
            <a:ext cx="6172200" cy="5486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70811" y="4191000"/>
            <a:ext cx="3810000" cy="15240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5/13/2021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858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0812" y="1676400"/>
            <a:ext cx="3810000" cy="2438400"/>
          </a:xfrm>
        </p:spPr>
        <p:txBody>
          <a:bodyPr anchor="b">
            <a:noAutofit/>
          </a:bodyPr>
          <a:lstStyle>
            <a:lvl1pPr algn="l">
              <a:defRPr sz="32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1522412" y="0"/>
            <a:ext cx="5943601" cy="6858000"/>
          </a:xfrm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70812" y="4191000"/>
            <a:ext cx="3810000" cy="15240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39490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 marL="1600200">
              <a:defRPr/>
            </a:lvl6pPr>
            <a:lvl7pPr marL="1874520">
              <a:defRPr/>
            </a:lvl7pPr>
            <a:lvl8pPr marL="2148840">
              <a:defRPr/>
            </a:lvl8pPr>
            <a:lvl9pPr marL="2423160"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5/13/2021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575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52014" y="381000"/>
            <a:ext cx="1904998" cy="5791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3814" y="381000"/>
            <a:ext cx="8305800" cy="57912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5/13/2021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264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36614" y="0"/>
            <a:ext cx="11352212" cy="6858000"/>
          </a:xfrm>
          <a:prstGeom prst="rect">
            <a:avLst/>
          </a:prstGeom>
          <a:gradFill>
            <a:gsLst>
              <a:gs pos="0">
                <a:schemeClr val="bg1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3813" y="381000"/>
            <a:ext cx="96012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1676400"/>
            <a:ext cx="9601200" cy="4495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71781" y="6356351"/>
            <a:ext cx="2844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3CD9712D-992A-4AB1-A5C2-575F75921AA2}" type="datetimeFigureOut">
              <a:rPr lang="en-US" smtClean="0"/>
              <a:pPr/>
              <a:t>5/13/2021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4515" y="6356351"/>
            <a:ext cx="3859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51225" y="6356351"/>
            <a:ext cx="2844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721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3838" indent="-228600" algn="l" defTabSz="914400" rtl="0" eaLnBrk="1" latinLnBrk="0" hangingPunct="1">
        <a:lnSpc>
          <a:spcPct val="90000"/>
        </a:lnSpc>
        <a:spcBef>
          <a:spcPts val="16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87452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2316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10" Type="http://schemas.openxmlformats.org/officeDocument/2006/relationships/image" Target="../media/image26.png"/><Relationship Id="rId4" Type="http://schemas.openxmlformats.org/officeDocument/2006/relationships/image" Target="../media/image20.png"/><Relationship Id="rId9" Type="http://schemas.openxmlformats.org/officeDocument/2006/relationships/image" Target="../media/image2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4.jpeg"/><Relationship Id="rId4" Type="http://schemas.openxmlformats.org/officeDocument/2006/relationships/image" Target="../media/image43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gif"/><Relationship Id="rId1" Type="http://schemas.openxmlformats.org/officeDocument/2006/relationships/slideLayout" Target="../slideLayouts/slideLayout9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9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9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5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nglersmail.co.uk/news/river-wye-illegal-fish-netters-79569" TargetMode="External"/><Relationship Id="rId7" Type="http://schemas.openxmlformats.org/officeDocument/2006/relationships/hyperlink" Target="https://www.carmarthenshire.gov.wales/home/council-services/public-rights-of-way/my-nearest-public-rights-of-way/#.XuYuQUVKhPY" TargetMode="External"/><Relationship Id="rId2" Type="http://schemas.openxmlformats.org/officeDocument/2006/relationships/hyperlink" Target="https://www.arc-trust.org/connecting-the-dragons" TargetMode="External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www.naturespot.org.uk/species/great-diving-beetle" TargetMode="External"/><Relationship Id="rId5" Type="http://schemas.openxmlformats.org/officeDocument/2006/relationships/hyperlink" Target="https://british-dragonflies.org.uk/" TargetMode="External"/><Relationship Id="rId4" Type="http://schemas.openxmlformats.org/officeDocument/2006/relationships/hyperlink" Target="https://twitter.com/bsbibotany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7/978-94-007-6172-8_53-7" TargetMode="External"/><Relationship Id="rId2" Type="http://schemas.openxmlformats.org/officeDocument/2006/relationships/hyperlink" Target="https://coflein.gov.uk/en/site/303898/details/talley-mound-castle-earthworks" TargetMode="External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sussexwildlifetrust.org.uk/news/emperor-dragonfly" TargetMode="External"/><Relationship Id="rId5" Type="http://schemas.openxmlformats.org/officeDocument/2006/relationships/hyperlink" Target="https://www.welshwildlife.org/nature-reserve/talley-lakes-llandeilo-carmarthenshire/" TargetMode="External"/><Relationship Id="rId4" Type="http://schemas.openxmlformats.org/officeDocument/2006/relationships/hyperlink" Target="http://derekbirdbrain.blogspot.com/2014/03/a-walk-at-talley-laks.html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maps/@51.9587763,-4.0163156,12z" TargetMode="External"/><Relationship Id="rId2" Type="http://schemas.openxmlformats.org/officeDocument/2006/relationships/hyperlink" Target="https://british-dragonflies.org.uk/" TargetMode="External"/><Relationship Id="rId1" Type="http://schemas.openxmlformats.org/officeDocument/2006/relationships/slideLayout" Target="../slideLayouts/slideLayout9.xml"/><Relationship Id="rId5" Type="http://schemas.openxmlformats.org/officeDocument/2006/relationships/hyperlink" Target="https://naturalresources.wales/?lang=en" TargetMode="External"/><Relationship Id="rId4" Type="http://schemas.openxmlformats.org/officeDocument/2006/relationships/hyperlink" Target="https://www.youtube.com/watch?v=kUTrm4VmdpM" TargetMode="Externa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hyperlink" Target="https://wcva.cymru/" TargetMode="External"/><Relationship Id="rId3" Type="http://schemas.openxmlformats.org/officeDocument/2006/relationships/hyperlink" Target="https://www.geograph.org.uk/photo/3798763" TargetMode="External"/><Relationship Id="rId7" Type="http://schemas.openxmlformats.org/officeDocument/2006/relationships/hyperlink" Target="https://shelleysigns.co.uk/park-signs/framing-options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rspb.org.uk/" TargetMode="External"/><Relationship Id="rId5" Type="http://schemas.openxmlformats.org/officeDocument/2006/relationships/hyperlink" Target="https://www.swanseasound.co.uk/news/local/swan-hooked-in-neck-by-fishing-litter-in-swanse-alake/" TargetMode="External"/><Relationship Id="rId4" Type="http://schemas.openxmlformats.org/officeDocument/2006/relationships/hyperlink" Target="https://news.rspca.org.uk/2018/02/14/rspca-cymru-issue-litter-warning-after-duck-found-with-plastic-ring-stuck-around-head/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wrcymru.com/en/Community-Fund.aspx" TargetMode="External"/><Relationship Id="rId2" Type="http://schemas.openxmlformats.org/officeDocument/2006/relationships/hyperlink" Target="https://cadw.gov.wales/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www.welshwildlife.org/nature-reserve/talley-lakes-llandeilo-carmarthenshire/" TargetMode="External"/><Relationship Id="rId4" Type="http://schemas.openxmlformats.org/officeDocument/2006/relationships/hyperlink" Target="https://www.wwbic.org.uk/carmarthenshire-bat-group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93814" y="990600"/>
            <a:ext cx="9265094" cy="3200400"/>
          </a:xfrm>
        </p:spPr>
        <p:txBody>
          <a:bodyPr>
            <a:normAutofit/>
          </a:bodyPr>
          <a:lstStyle/>
          <a:p>
            <a:pPr algn="ctr"/>
            <a:r>
              <a:rPr lang="en-GB" sz="5400" dirty="0"/>
              <a:t>Evaluation of Talley Lakes SSSI Management Plan</a:t>
            </a:r>
            <a:endParaRPr lang="en-US" sz="5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150196" y="4509120"/>
            <a:ext cx="8458200" cy="1371600"/>
          </a:xfrm>
        </p:spPr>
        <p:txBody>
          <a:bodyPr>
            <a:normAutofit/>
          </a:bodyPr>
          <a:lstStyle/>
          <a:p>
            <a:r>
              <a:rPr lang="en-US" sz="2800" dirty="0"/>
              <a:t>By Shane Thomas</a:t>
            </a:r>
          </a:p>
        </p:txBody>
      </p:sp>
    </p:spTree>
    <p:extLst>
      <p:ext uri="{BB962C8B-B14F-4D97-AF65-F5344CB8AC3E}">
        <p14:creationId xmlns:p14="http://schemas.microsoft.com/office/powerpoint/2010/main" val="3198176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3070076" y="260648"/>
            <a:ext cx="6048672" cy="594320"/>
          </a:xfrm>
          <a:prstGeom prst="rect">
            <a:avLst/>
          </a:prstGeom>
        </p:spPr>
        <p:txBody>
          <a:bodyPr anchor="b">
            <a:noAutofit/>
          </a:bodyPr>
          <a:lstStyle/>
          <a:p>
            <a:r>
              <a:rPr lang="en-US" sz="4000" dirty="0"/>
              <a:t>Background of the Site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735B64D-670A-471E-B6B7-3B8EF885DEA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5255" b="10895"/>
          <a:stretch/>
        </p:blipFill>
        <p:spPr>
          <a:xfrm>
            <a:off x="0" y="1052736"/>
            <a:ext cx="6310436" cy="5805264"/>
          </a:xfrm>
          <a:prstGeom prst="rect">
            <a:avLst/>
          </a:prstGeom>
          <a:noFill/>
        </p:spPr>
      </p:pic>
      <p:sp>
        <p:nvSpPr>
          <p:cNvPr id="14" name="Content Placeholder 13"/>
          <p:cNvSpPr>
            <a:spLocks noGrp="1"/>
          </p:cNvSpPr>
          <p:nvPr>
            <p:ph sz="half" idx="2"/>
          </p:nvPr>
        </p:nvSpPr>
        <p:spPr>
          <a:xfrm>
            <a:off x="6454452" y="1076772"/>
            <a:ext cx="5400600" cy="5422923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en-US" dirty="0"/>
              <a:t>Used as a strategic outpost in medieval ages with the placing of a motte and bailey between the two lakes.</a:t>
            </a:r>
          </a:p>
          <a:p>
            <a:r>
              <a:rPr lang="en-US" dirty="0"/>
              <a:t>Once used by monks of Talley Abbey to stock fish for eating prior to the dissolution of the monasteries in the 15</a:t>
            </a:r>
            <a:r>
              <a:rPr lang="en-US" baseline="30000" dirty="0"/>
              <a:t>th</a:t>
            </a:r>
            <a:r>
              <a:rPr lang="en-US" dirty="0"/>
              <a:t> Century by King Henry VIII.</a:t>
            </a:r>
          </a:p>
          <a:p>
            <a:r>
              <a:rPr lang="en-US" dirty="0"/>
              <a:t>Managed as part of the </a:t>
            </a:r>
            <a:r>
              <a:rPr lang="en-US" dirty="0" err="1"/>
              <a:t>Edwindford</a:t>
            </a:r>
            <a:r>
              <a:rPr lang="en-US" dirty="0"/>
              <a:t> Hunting and Fishing Estate since the 1800s until acquisition by the RSPB in the 1970s.</a:t>
            </a:r>
          </a:p>
          <a:p>
            <a:r>
              <a:rPr lang="en-US" dirty="0"/>
              <a:t>Was once a nesting site for the Bittern – the loudest bird species in the UK and also the most endangered wetland species also. </a:t>
            </a:r>
          </a:p>
          <a:p>
            <a:r>
              <a:rPr lang="en-GB" dirty="0"/>
              <a:t>Leased from the RSPB by the Wildlife Trust of South &amp; West Wales from the 1990s to the present. </a:t>
            </a:r>
          </a:p>
          <a:p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0" y="6444156"/>
            <a:ext cx="40085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(Driver, 2007)</a:t>
            </a:r>
          </a:p>
        </p:txBody>
      </p:sp>
    </p:spTree>
    <p:extLst>
      <p:ext uri="{BB962C8B-B14F-4D97-AF65-F5344CB8AC3E}">
        <p14:creationId xmlns:p14="http://schemas.microsoft.com/office/powerpoint/2010/main" val="1270821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4606" y="9061"/>
            <a:ext cx="3072407" cy="671736"/>
          </a:xfrm>
          <a:prstGeom prst="rect">
            <a:avLst/>
          </a:prstGeom>
        </p:spPr>
        <p:txBody>
          <a:bodyPr anchor="b"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Key Habitats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1B2CDA8-0076-4E08-9E8B-B7E76560F16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055" t="12609" r="52954" b="10033"/>
          <a:stretch/>
        </p:blipFill>
        <p:spPr>
          <a:xfrm>
            <a:off x="8614692" y="9061"/>
            <a:ext cx="3574133" cy="2632788"/>
          </a:xfrm>
          <a:prstGeom prst="rect">
            <a:avLst/>
          </a:prstGeom>
          <a:noFill/>
        </p:spPr>
      </p:pic>
      <p:sp>
        <p:nvSpPr>
          <p:cNvPr id="3" name="Text Placeholder 2"/>
          <p:cNvSpPr>
            <a:spLocks noGrp="1"/>
          </p:cNvSpPr>
          <p:nvPr>
            <p:ph sz="half" idx="2"/>
          </p:nvPr>
        </p:nvSpPr>
        <p:spPr>
          <a:xfrm>
            <a:off x="886876" y="766601"/>
            <a:ext cx="4271432" cy="1710441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Wet woodland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Fen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Reedswamp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Mesotrophic Lakes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B54572D-57C9-4A66-AC0D-86AF4FD127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88" y="3036759"/>
            <a:ext cx="6443464" cy="350369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37E1B91-BA0A-4AC1-A744-67A648E8435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58308" y="11810"/>
            <a:ext cx="3456384" cy="264658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15630D4-20D9-45D3-B4A5-256A52C8FB2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4452" y="3036759"/>
            <a:ext cx="5570656" cy="3496999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6454452" y="6516367"/>
            <a:ext cx="3456384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(Mathews, 2020)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0" y="6516367"/>
            <a:ext cx="3601233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(Moore, 2014)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122304" y="2714614"/>
            <a:ext cx="2664296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(WTSWW, 2020)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614692" y="2695127"/>
            <a:ext cx="3665842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(British Botanical Society, 2018)</a:t>
            </a:r>
          </a:p>
        </p:txBody>
      </p:sp>
    </p:spTree>
    <p:extLst>
      <p:ext uri="{BB962C8B-B14F-4D97-AF65-F5344CB8AC3E}">
        <p14:creationId xmlns:p14="http://schemas.microsoft.com/office/powerpoint/2010/main" val="3731768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108D7-FDB5-4D95-AAAF-106918BD51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104" y="2778413"/>
            <a:ext cx="4167903" cy="951436"/>
          </a:xfrm>
        </p:spPr>
        <p:txBody>
          <a:bodyPr>
            <a:normAutofit/>
          </a:bodyPr>
          <a:lstStyle/>
          <a:p>
            <a:r>
              <a:rPr lang="en-GB" dirty="0"/>
              <a:t>Fauna &amp; Flora</a:t>
            </a:r>
          </a:p>
        </p:txBody>
      </p:sp>
      <p:pic>
        <p:nvPicPr>
          <p:cNvPr id="2050" name="Picture 2" descr="Image result for Otter talley lake">
            <a:extLst>
              <a:ext uri="{FF2B5EF4-FFF2-40B4-BE49-F238E27FC236}">
                <a16:creationId xmlns:a16="http://schemas.microsoft.com/office/drawing/2014/main" id="{A462BAAB-1DCD-40F9-B5DB-1CF5AC11E2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3093" y="3821848"/>
            <a:ext cx="5063888" cy="2666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7AA7859-1912-47C7-B577-1B52B42C679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8167" b="34250"/>
          <a:stretch/>
        </p:blipFill>
        <p:spPr>
          <a:xfrm>
            <a:off x="8524342" y="241671"/>
            <a:ext cx="3330710" cy="239134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F5F42A8-5A57-4595-B58F-72E06DB01B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0007" y="443490"/>
            <a:ext cx="3540036" cy="248140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58C75EC-DAE2-4BA8-A788-99EAAD19AC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1844" y="3837718"/>
            <a:ext cx="4824536" cy="262956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7DC7858-B454-4E61-AF41-1BDE9408534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7804" y="230338"/>
            <a:ext cx="4167903" cy="244020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8499090" y="2620803"/>
            <a:ext cx="2448272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(Thomas, 2017)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143093" y="6516368"/>
            <a:ext cx="1925874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(Harries, 2015a)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67804" y="2674660"/>
            <a:ext cx="2448272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(WTSWW, 2020)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760007" y="2940804"/>
            <a:ext cx="2592288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(Price &amp; Price, 2017)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81844" y="6488846"/>
            <a:ext cx="2592288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(BSBI, 2017)</a:t>
            </a:r>
          </a:p>
        </p:txBody>
      </p:sp>
    </p:spTree>
    <p:extLst>
      <p:ext uri="{BB962C8B-B14F-4D97-AF65-F5344CB8AC3E}">
        <p14:creationId xmlns:p14="http://schemas.microsoft.com/office/powerpoint/2010/main" val="389635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A5C299-5F43-4475-8417-B64858C8B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3215" y="65941"/>
            <a:ext cx="4080519" cy="839688"/>
          </a:xfrm>
          <a:prstGeom prst="rect">
            <a:avLst/>
          </a:prstGeom>
        </p:spPr>
        <p:txBody>
          <a:bodyPr anchor="b"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Protected Species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46A1A3-C2E2-4FE5-A95F-9567FB75C97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3852" y="1110396"/>
            <a:ext cx="4700016" cy="2822660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Medicinal Leech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Hirudo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medicinalis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Water Sedge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Carex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aquatilis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Whooper Swan (Cygnus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cygnus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&amp;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Bewick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Swan (Cygnus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columbianus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European Otter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Lutra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lutra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Emperor Dragonfly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Anax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imperator) </a:t>
            </a:r>
          </a:p>
          <a:p>
            <a:endParaRPr lang="en-GB" dirty="0"/>
          </a:p>
        </p:txBody>
      </p:sp>
      <p:pic>
        <p:nvPicPr>
          <p:cNvPr id="5" name="Content Placeholder 4" descr="A close up of an animal&#10;&#10;Description automatically generated">
            <a:extLst>
              <a:ext uri="{FF2B5EF4-FFF2-40B4-BE49-F238E27FC236}">
                <a16:creationId xmlns:a16="http://schemas.microsoft.com/office/drawing/2014/main" id="{BDFF7ED6-4B28-4DE6-A1D3-B3E05B38FDA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0238" y="-4869"/>
            <a:ext cx="6112188" cy="3293804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B89B5C6-3E28-42C9-B7EF-41B9B61ADD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7028" y="3698469"/>
            <a:ext cx="4572000" cy="275486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F763219-20D0-4A6E-B6E4-1D708615ECA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19028" y="3698469"/>
            <a:ext cx="3647028" cy="2754868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235F551-91B6-4090-A39B-E021DC0AE82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7748" y="3698469"/>
            <a:ext cx="3529280" cy="275486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780238" y="3321855"/>
            <a:ext cx="4903950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Medicinal Leech (</a:t>
            </a:r>
            <a:r>
              <a:rPr lang="en-GB" dirty="0" err="1"/>
              <a:t>Bosanquet</a:t>
            </a:r>
            <a:r>
              <a:rPr lang="en-GB" dirty="0"/>
              <a:t>, 2010)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7748" y="6453336"/>
            <a:ext cx="2370073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(Calow, 2017)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224776" y="6453336"/>
            <a:ext cx="3323372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(Sussex Wildlife Trust, 2018)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647028" y="6453923"/>
            <a:ext cx="3023448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Water Sedge (BSBI, 2017)</a:t>
            </a:r>
          </a:p>
        </p:txBody>
      </p:sp>
    </p:spTree>
    <p:extLst>
      <p:ext uri="{BB962C8B-B14F-4D97-AF65-F5344CB8AC3E}">
        <p14:creationId xmlns:p14="http://schemas.microsoft.com/office/powerpoint/2010/main" val="274190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65632" y="491495"/>
            <a:ext cx="3848660" cy="692376"/>
          </a:xfrm>
        </p:spPr>
        <p:txBody>
          <a:bodyPr>
            <a:normAutofit fontScale="90000"/>
          </a:bodyPr>
          <a:lstStyle/>
          <a:p>
            <a:r>
              <a:rPr lang="en-US" sz="4000" dirty="0"/>
              <a:t>Key Stakeholders</a:t>
            </a:r>
          </a:p>
        </p:txBody>
      </p:sp>
      <p:sp>
        <p:nvSpPr>
          <p:cNvPr id="3" name="AutoShape 2" descr="Image result for wildlife trust of south and west wales">
            <a:extLst>
              <a:ext uri="{FF2B5EF4-FFF2-40B4-BE49-F238E27FC236}">
                <a16:creationId xmlns:a16="http://schemas.microsoft.com/office/drawing/2014/main" id="{9FDC2E89-DD07-4349-B4CE-29CF990C948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2013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764D92D-B4AF-4A98-AD9E-679C1CE24EE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732" r="24597"/>
          <a:stretch/>
        </p:blipFill>
        <p:spPr>
          <a:xfrm>
            <a:off x="1060424" y="1412777"/>
            <a:ext cx="3831263" cy="3565298"/>
          </a:xfrm>
          <a:prstGeom prst="rect">
            <a:avLst/>
          </a:prstGeom>
        </p:spPr>
      </p:pic>
      <p:sp>
        <p:nvSpPr>
          <p:cNvPr id="5" name="AutoShape 4" descr="Image result for natural resources wales jobs">
            <a:extLst>
              <a:ext uri="{FF2B5EF4-FFF2-40B4-BE49-F238E27FC236}">
                <a16:creationId xmlns:a16="http://schemas.microsoft.com/office/drawing/2014/main" id="{6124356A-F429-4C02-875F-912C85BE769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4413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B82FD21-AFFD-45B0-886E-842A0DD9EAE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59523" y="152085"/>
            <a:ext cx="2670662" cy="159302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5983198-1585-4383-B953-991292AE3B5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64880" y="152085"/>
            <a:ext cx="3422057" cy="159302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3FA3386-9303-409C-B45C-C0E0A96D2CB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52333" y="2301845"/>
            <a:ext cx="2943225" cy="209007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33858C8-DF5B-41F6-8D55-93523576CD7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48754" y="4826279"/>
            <a:ext cx="3333750" cy="169906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4032C9B-CC58-4CD0-AD0D-5CB4B3F67BB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86960" y="2301845"/>
            <a:ext cx="2943225" cy="209007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F9A058F-1FCD-41D3-B0E7-63FB40AC7717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t="59450" r="1491"/>
          <a:stretch/>
        </p:blipFill>
        <p:spPr>
          <a:xfrm>
            <a:off x="1060424" y="5589240"/>
            <a:ext cx="3449812" cy="84556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452C6FC-446D-428C-A53A-3B501CABA62B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000700" y="5079302"/>
            <a:ext cx="3427590" cy="140720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014292" y="6525344"/>
            <a:ext cx="2016224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(CCC, 2020)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48061" y="6446664"/>
            <a:ext cx="3096344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(Welsh Government, 2020)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36556" y="5036165"/>
            <a:ext cx="2729732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(WTSWW, 2020)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483437" y="4391734"/>
            <a:ext cx="2729732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(BSBI, 2020)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159523" y="1788469"/>
            <a:ext cx="2232248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(NRW, 2020)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164880" y="1802062"/>
            <a:ext cx="2232248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(RSPB, 2020)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8461855" y="6516368"/>
            <a:ext cx="3737592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(Freshwater Habitats Trust, 2020)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886960" y="4387435"/>
            <a:ext cx="2520280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(BDS, 2020)</a:t>
            </a:r>
          </a:p>
        </p:txBody>
      </p:sp>
    </p:spTree>
    <p:extLst>
      <p:ext uri="{BB962C8B-B14F-4D97-AF65-F5344CB8AC3E}">
        <p14:creationId xmlns:p14="http://schemas.microsoft.com/office/powerpoint/2010/main" val="942682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681E10A-3FBA-494B-AB1C-179D88E6AF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8428" y="2924944"/>
            <a:ext cx="6048672" cy="393305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C1661CE-D23A-4308-AFE5-A259C173D3E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9914" t="21629" r="-309" b="5869"/>
          <a:stretch/>
        </p:blipFill>
        <p:spPr>
          <a:xfrm>
            <a:off x="0" y="3410592"/>
            <a:ext cx="6310436" cy="356261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F136E90-87A3-47F6-838F-4BF55E43DB1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4049" t="9020" b="14375"/>
          <a:stretch/>
        </p:blipFill>
        <p:spPr>
          <a:xfrm>
            <a:off x="0" y="-25963"/>
            <a:ext cx="6238428" cy="3436555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238428" y="704647"/>
            <a:ext cx="5760640" cy="19205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Important Geology of the SSSI Site &amp; Surrounding Area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294212" y="3068960"/>
            <a:ext cx="1944216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(NRW, 2020)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126860" y="6516368"/>
            <a:ext cx="1944216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(NRW, 2020)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565786" y="6605611"/>
            <a:ext cx="1944216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(NRW, 2020)</a:t>
            </a:r>
          </a:p>
        </p:txBody>
      </p:sp>
    </p:spTree>
    <p:extLst>
      <p:ext uri="{BB962C8B-B14F-4D97-AF65-F5344CB8AC3E}">
        <p14:creationId xmlns:p14="http://schemas.microsoft.com/office/powerpoint/2010/main" val="2683718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16200000">
            <a:off x="-2588287" y="2190051"/>
            <a:ext cx="6172200" cy="7292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600" dirty="0"/>
              <a:t>Mapping of the Site </a:t>
            </a:r>
          </a:p>
        </p:txBody>
      </p:sp>
      <p:sp>
        <p:nvSpPr>
          <p:cNvPr id="5" name="AutoShape 2" descr="Image result for wet woodland talley lakes">
            <a:extLst>
              <a:ext uri="{FF2B5EF4-FFF2-40B4-BE49-F238E27FC236}">
                <a16:creationId xmlns:a16="http://schemas.microsoft.com/office/drawing/2014/main" id="{A5DCE5CB-A2F3-4491-B39E-8D950049BC2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2013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DB72977-607B-4DC1-B2C3-CC9DB5F609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370"/>
          <a:stretch/>
        </p:blipFill>
        <p:spPr>
          <a:xfrm>
            <a:off x="6634834" y="3413814"/>
            <a:ext cx="5553990" cy="307485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94ECE06-4BD1-4F7F-853E-978A228ADF4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854" t="22718" r="10585" b="19612"/>
          <a:stretch/>
        </p:blipFill>
        <p:spPr>
          <a:xfrm>
            <a:off x="6661111" y="2731"/>
            <a:ext cx="5527713" cy="304448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695459" y="6517150"/>
            <a:ext cx="22431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(WTSWW, 2020)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035966" y="1018300"/>
            <a:ext cx="2160240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(</a:t>
            </a:r>
            <a:r>
              <a:rPr lang="en-GB" dirty="0" err="1"/>
              <a:t>Coflein</a:t>
            </a:r>
            <a:r>
              <a:rPr lang="en-GB" dirty="0"/>
              <a:t>, 2020)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71E3845-1A44-49AE-84E4-FCAF033C3B7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6917" t="17426" r="35822" b="12171"/>
          <a:stretch/>
        </p:blipFill>
        <p:spPr>
          <a:xfrm>
            <a:off x="823879" y="-13320"/>
            <a:ext cx="5810954" cy="3044482"/>
          </a:xfrm>
          <a:prstGeom prst="rect">
            <a:avLst/>
          </a:prstGeom>
          <a:noFill/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94D806F-D766-45CC-8FFF-63C4AD25F7E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8719" r="16321" b="1703"/>
          <a:stretch/>
        </p:blipFill>
        <p:spPr>
          <a:xfrm>
            <a:off x="847193" y="3413814"/>
            <a:ext cx="5801590" cy="3074854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6661111" y="3058939"/>
            <a:ext cx="22431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Coflein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2020)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73950" y="3058939"/>
            <a:ext cx="22431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(CCC, 2020)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50946" y="6517150"/>
            <a:ext cx="24579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Killa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2019)</a:t>
            </a:r>
          </a:p>
        </p:txBody>
      </p:sp>
    </p:spTree>
    <p:extLst>
      <p:ext uri="{BB962C8B-B14F-4D97-AF65-F5344CB8AC3E}">
        <p14:creationId xmlns:p14="http://schemas.microsoft.com/office/powerpoint/2010/main" val="136534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7A223-01ED-4479-85F7-7FA15364FB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5DE89E-99DB-490E-921B-A75AACF55D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43DF5A-0435-42D1-85FE-8EB1B8FE2C41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35120B-AF37-4CCA-A693-81F1B9A447E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738" b="5889"/>
          <a:stretch/>
        </p:blipFill>
        <p:spPr>
          <a:xfrm>
            <a:off x="-1" y="0"/>
            <a:ext cx="12188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2975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3B3F6-F387-4276-8C82-E86907D492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6602B4-64AE-447A-AACA-B5A341ABCB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F35C06-5BF2-4BF9-B8EE-A81C23F6BCFE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DFF21FB-CDA0-4759-85E2-9B04AD3218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739" r="15736" b="5899"/>
          <a:stretch/>
        </p:blipFill>
        <p:spPr>
          <a:xfrm>
            <a:off x="1" y="0"/>
            <a:ext cx="1218882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4164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3E312-7A63-48A1-8ED6-BEA0816F32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0BF8BE-41E1-4669-A38A-5328836E6E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D64DC5-7641-4404-8F26-382EB2BD1B80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8B7D040-1E5A-4C90-9A49-8CAB3993A76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738" b="5889"/>
          <a:stretch/>
        </p:blipFill>
        <p:spPr>
          <a:xfrm>
            <a:off x="-1" y="0"/>
            <a:ext cx="12188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5853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620E3E-B927-47CE-A5E3-E37FD393CA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B047BC-3346-48A7-A748-DE5B58A2B9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F2F689-A9A1-41FE-A6A4-2634F4A985FD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682071-2FAB-4A17-8A0D-0CA9EF4928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738" b="5889"/>
          <a:stretch/>
        </p:blipFill>
        <p:spPr>
          <a:xfrm>
            <a:off x="-1" y="0"/>
            <a:ext cx="12188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8573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0FD69E-CF2A-4E39-A36A-D05E7B5B05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820002-C314-41D2-8BC6-502B59D94E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759514-4C90-4E89-B617-E4007F2D64C0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5C7BFA9-7D6D-498D-8052-0C475F8399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738" b="5889"/>
          <a:stretch/>
        </p:blipFill>
        <p:spPr>
          <a:xfrm>
            <a:off x="-1" y="1"/>
            <a:ext cx="12188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028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BF042-5B25-424F-AF20-7EACCBF8C5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2214C6-E61A-4FE4-979D-030DAEC10E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97D7D7-3B9E-4C00-B4AF-2368B78A0CE9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6E4DBD7-58C5-4D9A-9556-DD8AB0BE577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634" b="6363"/>
          <a:stretch/>
        </p:blipFill>
        <p:spPr>
          <a:xfrm>
            <a:off x="0" y="0"/>
            <a:ext cx="1218882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4172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85900" y="19014"/>
            <a:ext cx="8617024" cy="806178"/>
          </a:xfrm>
        </p:spPr>
        <p:txBody>
          <a:bodyPr>
            <a:normAutofit/>
          </a:bodyPr>
          <a:lstStyle/>
          <a:p>
            <a:r>
              <a:rPr lang="en-US" sz="4000" dirty="0"/>
              <a:t>Previous Surveys of Talley SSSI Site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0498547" y="796617"/>
            <a:ext cx="4056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Killa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2019)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362" t="23799" r="1712" b="20902"/>
          <a:stretch/>
        </p:blipFill>
        <p:spPr>
          <a:xfrm>
            <a:off x="1" y="1190625"/>
            <a:ext cx="12188824" cy="5667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7476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8189" y="809328"/>
            <a:ext cx="10820535" cy="675456"/>
          </a:xfrm>
        </p:spPr>
        <p:txBody>
          <a:bodyPr>
            <a:noAutofit/>
          </a:bodyPr>
          <a:lstStyle/>
          <a:p>
            <a:pPr algn="ctr"/>
            <a:r>
              <a:rPr lang="en-US" sz="4000" dirty="0"/>
              <a:t>Key Observations/Findings from Site Survey (March 2020)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09835" y="1484784"/>
            <a:ext cx="11197244" cy="57523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Ancient woodland indicators – Bluebell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Hyacinthoides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non-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scripta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), Primrose (Primula vulgaris), Lesser Celandine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Ficaria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verna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 and Wood Anemone (Anemone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nemorosa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34290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Bat roosting potential in motte and bailey woodland</a:t>
            </a:r>
          </a:p>
          <a:p>
            <a:pPr marL="34290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Large mature Hornbeam (Carpinus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betulus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 and black pine (Pinus nigra) species recorded  – both of which are rare in the area</a:t>
            </a:r>
          </a:p>
          <a:p>
            <a:pPr marL="34290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Frog spawn recorded in nearby temporal pond</a:t>
            </a:r>
          </a:p>
          <a:p>
            <a:pPr marL="34290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Bird boxes fallen and needing to be raised </a:t>
            </a:r>
          </a:p>
          <a:p>
            <a:pPr marL="34290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Evidence of Wood stockpiling – attractive to wildlife</a:t>
            </a:r>
          </a:p>
          <a:p>
            <a:pPr marL="34290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Plastic recorded on Upper lake northern fringes – collected and deposited at nearest bin </a:t>
            </a:r>
          </a:p>
          <a:p>
            <a:pPr marL="34290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Anecdotal evidence from long-time local residents of the decline in fish stock and rise in the frequency of algal blooms – correlation with bio-manipulation perhaps?</a:t>
            </a:r>
          </a:p>
          <a:p>
            <a:pPr algn="just"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130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DCE53D92-4670-4054-8159-A5A901E9ED97}"/>
              </a:ext>
            </a:extLst>
          </p:cNvPr>
          <p:cNvSpPr txBox="1">
            <a:spLocks/>
          </p:cNvSpPr>
          <p:nvPr/>
        </p:nvSpPr>
        <p:spPr>
          <a:xfrm rot="16200000">
            <a:off x="-2140388" y="2699143"/>
            <a:ext cx="5904658" cy="1030072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Human-induced Impacts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4064F0E-C3D5-4381-B476-A75F2A35430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543" t="5691" r="5543" b="12021"/>
          <a:stretch/>
        </p:blipFill>
        <p:spPr>
          <a:xfrm>
            <a:off x="1326977" y="3423223"/>
            <a:ext cx="5518348" cy="3025089"/>
          </a:xfrm>
          <a:prstGeom prst="rect">
            <a:avLst/>
          </a:prstGeom>
        </p:spPr>
      </p:pic>
      <p:pic>
        <p:nvPicPr>
          <p:cNvPr id="1026" name="Picture 2" descr="Swan hooked in neck by fishing litter in Swansea lake - Swansea ..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3595" y="3429095"/>
            <a:ext cx="5125230" cy="3019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s://i2-prod.walesonline.co.uk/incoming/article16166437.ece/ALTERNATES/s615b/0_Litter-duck-Abertillery-pic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6977" y="-24858"/>
            <a:ext cx="5518348" cy="3029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1326977" y="6471924"/>
            <a:ext cx="3802831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(Goldsmith et al, 2016)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326977" y="3005135"/>
            <a:ext cx="2844651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(RSPCA </a:t>
            </a:r>
            <a:r>
              <a:rPr lang="en-GB" dirty="0" err="1"/>
              <a:t>Cymru</a:t>
            </a:r>
            <a:r>
              <a:rPr lang="en-GB" dirty="0"/>
              <a:t>, 2018)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027792" y="6466830"/>
            <a:ext cx="2844651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(RSPCA </a:t>
            </a:r>
            <a:r>
              <a:rPr lang="en-GB" dirty="0" err="1"/>
              <a:t>Cymru</a:t>
            </a:r>
            <a:r>
              <a:rPr lang="en-GB" dirty="0"/>
              <a:t>, 2020)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136718" y="2973919"/>
            <a:ext cx="2626798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(Anglers Mail, 2018)</a:t>
            </a:r>
          </a:p>
        </p:txBody>
      </p:sp>
      <p:pic>
        <p:nvPicPr>
          <p:cNvPr id="2" name="Picture 2" descr="River Wye specimen coarse fish targeted by illegal fish rustler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3595" y="-24858"/>
            <a:ext cx="5125229" cy="3029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5031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A86EFE-8986-4A54-BE76-E5BE2DEC2A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828" y="0"/>
            <a:ext cx="9913888" cy="829912"/>
          </a:xfrm>
        </p:spPr>
        <p:txBody>
          <a:bodyPr/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Case Studies - (Carmarthenshire)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9EA22CD-0609-49C3-AA6C-345B116A3C49}"/>
              </a:ext>
            </a:extLst>
          </p:cNvPr>
          <p:cNvSpPr txBox="1"/>
          <p:nvPr/>
        </p:nvSpPr>
        <p:spPr>
          <a:xfrm>
            <a:off x="6844048" y="951685"/>
            <a:ext cx="4817658" cy="12280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Llyn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Llech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Owain (Oligotrophic Lake)</a:t>
            </a:r>
          </a:p>
          <a:p>
            <a:pPr algn="ctr">
              <a:lnSpc>
                <a:spcPct val="90000"/>
              </a:lnSpc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AC2D12D-0A81-442B-A53C-D2A6C50FDE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838" y="2020530"/>
            <a:ext cx="5832648" cy="446266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5A6969A-5D3E-4CD2-A8F4-C1E1C39D7A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67173" y="2020530"/>
            <a:ext cx="4787966" cy="445320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15838" y="6473731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(Goldsmith et al, 2016)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821370" y="6488668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(Goldsmith et al, 2016) </a:t>
            </a:r>
          </a:p>
        </p:txBody>
      </p:sp>
      <p:sp>
        <p:nvSpPr>
          <p:cNvPr id="9" name="Rectangle 8"/>
          <p:cNvSpPr/>
          <p:nvPr/>
        </p:nvSpPr>
        <p:spPr>
          <a:xfrm>
            <a:off x="1358527" y="1076334"/>
            <a:ext cx="3950369" cy="9787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lnSpc>
                <a:spcPct val="90000"/>
              </a:lnSpc>
            </a:pPr>
            <a:r>
              <a:rPr lang="en-GB" sz="3200" dirty="0">
                <a:solidFill>
                  <a:srgbClr val="164B4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Llyn </a:t>
            </a:r>
            <a:r>
              <a:rPr lang="en-GB" sz="3200" dirty="0" err="1">
                <a:solidFill>
                  <a:srgbClr val="164B4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Pencarreg</a:t>
            </a:r>
            <a:r>
              <a:rPr lang="en-GB" sz="3200" dirty="0">
                <a:solidFill>
                  <a:srgbClr val="164B4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(Oligotrophic lake)</a:t>
            </a:r>
          </a:p>
        </p:txBody>
      </p:sp>
    </p:spTree>
    <p:extLst>
      <p:ext uri="{BB962C8B-B14F-4D97-AF65-F5344CB8AC3E}">
        <p14:creationId xmlns:p14="http://schemas.microsoft.com/office/powerpoint/2010/main" val="13518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11617" t="3520" r="30225"/>
          <a:stretch/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0109008" y="6332815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(WWBIC, 2020)</a:t>
            </a:r>
          </a:p>
        </p:txBody>
      </p:sp>
    </p:spTree>
    <p:extLst>
      <p:ext uri="{BB962C8B-B14F-4D97-AF65-F5344CB8AC3E}">
        <p14:creationId xmlns:p14="http://schemas.microsoft.com/office/powerpoint/2010/main" val="2996893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29926" t="26599" r="33850" b="25101"/>
          <a:stretch/>
        </p:blipFill>
        <p:spPr>
          <a:xfrm>
            <a:off x="0" y="0"/>
            <a:ext cx="6310436" cy="68580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-34589" y="6381328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(Goldsmith et al, 2015)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/>
          <a:srcRect l="9838" r="37400" b="34600"/>
          <a:stretch/>
        </p:blipFill>
        <p:spPr>
          <a:xfrm>
            <a:off x="6310436" y="-1"/>
            <a:ext cx="5878388" cy="685800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9666509" y="6488667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(ARC Trust, 2020)</a:t>
            </a:r>
          </a:p>
        </p:txBody>
      </p:sp>
    </p:spTree>
    <p:extLst>
      <p:ext uri="{BB962C8B-B14F-4D97-AF65-F5344CB8AC3E}">
        <p14:creationId xmlns:p14="http://schemas.microsoft.com/office/powerpoint/2010/main" val="2263789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1884" y="188640"/>
            <a:ext cx="9505056" cy="648072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Talley Bronze Age Moat &amp; Bailey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8B071D0-509B-4491-85A0-679AC6597C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7946" y="1008462"/>
            <a:ext cx="7920880" cy="530085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133972" y="5664872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(Richards, 2014)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936CDD52-EC50-4AF9-B553-B7970EBF33B6}"/>
              </a:ext>
            </a:extLst>
          </p:cNvPr>
          <p:cNvCxnSpPr>
            <a:cxnSpLocks/>
          </p:cNvCxnSpPr>
          <p:nvPr/>
        </p:nvCxnSpPr>
        <p:spPr>
          <a:xfrm flipV="1">
            <a:off x="7462564" y="4618677"/>
            <a:ext cx="1512167" cy="322491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E3FCBBE4-F3F7-497A-9940-2BBEF8A214F3}"/>
              </a:ext>
            </a:extLst>
          </p:cNvPr>
          <p:cNvSpPr txBox="1"/>
          <p:nvPr/>
        </p:nvSpPr>
        <p:spPr>
          <a:xfrm>
            <a:off x="6282156" y="5013187"/>
            <a:ext cx="2664297" cy="5909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Active Sett of Badgers (</a:t>
            </a:r>
            <a:r>
              <a:rPr lang="en-GB" dirty="0" err="1">
                <a:solidFill>
                  <a:schemeClr val="bg1"/>
                </a:solidFill>
              </a:rPr>
              <a:t>Meles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meles</a:t>
            </a:r>
            <a:r>
              <a:rPr lang="en-GB" dirty="0">
                <a:solidFill>
                  <a:schemeClr val="bg1"/>
                </a:solidFill>
              </a:rPr>
              <a:t>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79561E2-02A1-4C6C-9AED-AD8DECFE061B}"/>
              </a:ext>
            </a:extLst>
          </p:cNvPr>
          <p:cNvSpPr txBox="1"/>
          <p:nvPr/>
        </p:nvSpPr>
        <p:spPr>
          <a:xfrm>
            <a:off x="3066078" y="4509120"/>
            <a:ext cx="2772308" cy="5909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</a:rPr>
              <a:t>Large Mature Hornbeam (Carpinus </a:t>
            </a:r>
            <a:r>
              <a:rPr lang="en-GB" dirty="0" err="1">
                <a:solidFill>
                  <a:schemeClr val="bg1"/>
                </a:solidFill>
              </a:rPr>
              <a:t>betulus</a:t>
            </a:r>
            <a:r>
              <a:rPr lang="en-GB" dirty="0">
                <a:solidFill>
                  <a:schemeClr val="bg1"/>
                </a:solidFill>
              </a:rPr>
              <a:t>)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F48CA510-56D6-4797-BE20-0772A0CA1A04}"/>
              </a:ext>
            </a:extLst>
          </p:cNvPr>
          <p:cNvCxnSpPr>
            <a:cxnSpLocks/>
          </p:cNvCxnSpPr>
          <p:nvPr/>
        </p:nvCxnSpPr>
        <p:spPr>
          <a:xfrm flipV="1">
            <a:off x="4582244" y="3429000"/>
            <a:ext cx="257922" cy="1096888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8379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 descr="Riparian Buffer Zone for Wetlands | SpringerLink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6"/>
          <a:stretch/>
        </p:blipFill>
        <p:spPr bwMode="auto">
          <a:xfrm>
            <a:off x="1" y="0"/>
            <a:ext cx="1218882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-15460" y="5877272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(Ma, 2016)</a:t>
            </a:r>
          </a:p>
        </p:txBody>
      </p:sp>
    </p:spTree>
    <p:extLst>
      <p:ext uri="{BB962C8B-B14F-4D97-AF65-F5344CB8AC3E}">
        <p14:creationId xmlns:p14="http://schemas.microsoft.com/office/powerpoint/2010/main" val="658285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3776607-72E6-4EE6-8028-931D69F2FC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255" b="10895"/>
          <a:stretch/>
        </p:blipFill>
        <p:spPr>
          <a:xfrm>
            <a:off x="-4365" y="0"/>
            <a:ext cx="6238428" cy="6857998"/>
          </a:xfrm>
          <a:prstGeom prst="rect">
            <a:avLst/>
          </a:prstGeom>
          <a:noFill/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9E3679A-345F-44BC-B4A4-F991A24DB7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5419" y="-1"/>
            <a:ext cx="5976167" cy="685799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8BB021B-A8A2-4583-BD3B-DBD9A7B6A5DA}"/>
              </a:ext>
            </a:extLst>
          </p:cNvPr>
          <p:cNvSpPr txBox="1"/>
          <p:nvPr/>
        </p:nvSpPr>
        <p:spPr>
          <a:xfrm>
            <a:off x="0" y="6377558"/>
            <a:ext cx="2231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(Driver, 2017)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F5353189-4340-49DA-B3A4-862393E9C046}"/>
              </a:ext>
            </a:extLst>
          </p:cNvPr>
          <p:cNvSpPr/>
          <p:nvPr/>
        </p:nvSpPr>
        <p:spPr>
          <a:xfrm>
            <a:off x="3081679" y="2768297"/>
            <a:ext cx="1731561" cy="948752"/>
          </a:xfrm>
          <a:custGeom>
            <a:avLst/>
            <a:gdLst>
              <a:gd name="connsiteX0" fmla="*/ 0 w 1728192"/>
              <a:gd name="connsiteY0" fmla="*/ 288032 h 576064"/>
              <a:gd name="connsiteX1" fmla="*/ 864096 w 1728192"/>
              <a:gd name="connsiteY1" fmla="*/ 0 h 576064"/>
              <a:gd name="connsiteX2" fmla="*/ 1728192 w 1728192"/>
              <a:gd name="connsiteY2" fmla="*/ 288032 h 576064"/>
              <a:gd name="connsiteX3" fmla="*/ 864096 w 1728192"/>
              <a:gd name="connsiteY3" fmla="*/ 576064 h 576064"/>
              <a:gd name="connsiteX4" fmla="*/ 0 w 1728192"/>
              <a:gd name="connsiteY4" fmla="*/ 288032 h 576064"/>
              <a:gd name="connsiteX0" fmla="*/ 0 w 1912974"/>
              <a:gd name="connsiteY0" fmla="*/ 288032 h 1224872"/>
              <a:gd name="connsiteX1" fmla="*/ 864096 w 1912974"/>
              <a:gd name="connsiteY1" fmla="*/ 0 h 1224872"/>
              <a:gd name="connsiteX2" fmla="*/ 1728192 w 1912974"/>
              <a:gd name="connsiteY2" fmla="*/ 288032 h 1224872"/>
              <a:gd name="connsiteX3" fmla="*/ 1855490 w 1912974"/>
              <a:gd name="connsiteY3" fmla="*/ 1221854 h 1224872"/>
              <a:gd name="connsiteX4" fmla="*/ 864096 w 1912974"/>
              <a:gd name="connsiteY4" fmla="*/ 576064 h 1224872"/>
              <a:gd name="connsiteX5" fmla="*/ 0 w 1912974"/>
              <a:gd name="connsiteY5" fmla="*/ 288032 h 1224872"/>
              <a:gd name="connsiteX0" fmla="*/ 7679 w 1920653"/>
              <a:gd name="connsiteY0" fmla="*/ 288032 h 1224208"/>
              <a:gd name="connsiteX1" fmla="*/ 871775 w 1920653"/>
              <a:gd name="connsiteY1" fmla="*/ 0 h 1224208"/>
              <a:gd name="connsiteX2" fmla="*/ 1735871 w 1920653"/>
              <a:gd name="connsiteY2" fmla="*/ 288032 h 1224208"/>
              <a:gd name="connsiteX3" fmla="*/ 1863169 w 1920653"/>
              <a:gd name="connsiteY3" fmla="*/ 1221854 h 1224208"/>
              <a:gd name="connsiteX4" fmla="*/ 1309925 w 1920653"/>
              <a:gd name="connsiteY4" fmla="*/ 414139 h 1224208"/>
              <a:gd name="connsiteX5" fmla="*/ 7679 w 1920653"/>
              <a:gd name="connsiteY5" fmla="*/ 288032 h 1224208"/>
              <a:gd name="connsiteX0" fmla="*/ 7679 w 1920653"/>
              <a:gd name="connsiteY0" fmla="*/ 97532 h 1033708"/>
              <a:gd name="connsiteX1" fmla="*/ 871775 w 1920653"/>
              <a:gd name="connsiteY1" fmla="*/ 0 h 1033708"/>
              <a:gd name="connsiteX2" fmla="*/ 1735871 w 1920653"/>
              <a:gd name="connsiteY2" fmla="*/ 97532 h 1033708"/>
              <a:gd name="connsiteX3" fmla="*/ 1863169 w 1920653"/>
              <a:gd name="connsiteY3" fmla="*/ 1031354 h 1033708"/>
              <a:gd name="connsiteX4" fmla="*/ 1309925 w 1920653"/>
              <a:gd name="connsiteY4" fmla="*/ 223639 h 1033708"/>
              <a:gd name="connsiteX5" fmla="*/ 7679 w 1920653"/>
              <a:gd name="connsiteY5" fmla="*/ 97532 h 1033708"/>
              <a:gd name="connsiteX0" fmla="*/ 5483 w 1897524"/>
              <a:gd name="connsiteY0" fmla="*/ 101273 h 1037449"/>
              <a:gd name="connsiteX1" fmla="*/ 869579 w 1897524"/>
              <a:gd name="connsiteY1" fmla="*/ 3741 h 1037449"/>
              <a:gd name="connsiteX2" fmla="*/ 1571750 w 1897524"/>
              <a:gd name="connsiteY2" fmla="*/ 234623 h 1037449"/>
              <a:gd name="connsiteX3" fmla="*/ 1860973 w 1897524"/>
              <a:gd name="connsiteY3" fmla="*/ 1035095 h 1037449"/>
              <a:gd name="connsiteX4" fmla="*/ 1307729 w 1897524"/>
              <a:gd name="connsiteY4" fmla="*/ 227380 h 1037449"/>
              <a:gd name="connsiteX5" fmla="*/ 5483 w 1897524"/>
              <a:gd name="connsiteY5" fmla="*/ 101273 h 1037449"/>
              <a:gd name="connsiteX0" fmla="*/ 6720 w 1736836"/>
              <a:gd name="connsiteY0" fmla="*/ 202406 h 1033753"/>
              <a:gd name="connsiteX1" fmla="*/ 708891 w 1736836"/>
              <a:gd name="connsiteY1" fmla="*/ 99 h 1033753"/>
              <a:gd name="connsiteX2" fmla="*/ 1411062 w 1736836"/>
              <a:gd name="connsiteY2" fmla="*/ 230981 h 1033753"/>
              <a:gd name="connsiteX3" fmla="*/ 1700285 w 1736836"/>
              <a:gd name="connsiteY3" fmla="*/ 1031453 h 1033753"/>
              <a:gd name="connsiteX4" fmla="*/ 1147041 w 1736836"/>
              <a:gd name="connsiteY4" fmla="*/ 223738 h 1033753"/>
              <a:gd name="connsiteX5" fmla="*/ 6720 w 1736836"/>
              <a:gd name="connsiteY5" fmla="*/ 202406 h 1033753"/>
              <a:gd name="connsiteX0" fmla="*/ 5681 w 1735797"/>
              <a:gd name="connsiteY0" fmla="*/ 116750 h 948097"/>
              <a:gd name="connsiteX1" fmla="*/ 736427 w 1735797"/>
              <a:gd name="connsiteY1" fmla="*/ 168 h 948097"/>
              <a:gd name="connsiteX2" fmla="*/ 1410023 w 1735797"/>
              <a:gd name="connsiteY2" fmla="*/ 145325 h 948097"/>
              <a:gd name="connsiteX3" fmla="*/ 1699246 w 1735797"/>
              <a:gd name="connsiteY3" fmla="*/ 945797 h 948097"/>
              <a:gd name="connsiteX4" fmla="*/ 1146002 w 1735797"/>
              <a:gd name="connsiteY4" fmla="*/ 138082 h 948097"/>
              <a:gd name="connsiteX5" fmla="*/ 5681 w 1735797"/>
              <a:gd name="connsiteY5" fmla="*/ 116750 h 948097"/>
              <a:gd name="connsiteX0" fmla="*/ 5681 w 1735797"/>
              <a:gd name="connsiteY0" fmla="*/ 120887 h 952234"/>
              <a:gd name="connsiteX1" fmla="*/ 736427 w 1735797"/>
              <a:gd name="connsiteY1" fmla="*/ 4305 h 952234"/>
              <a:gd name="connsiteX2" fmla="*/ 1410023 w 1735797"/>
              <a:gd name="connsiteY2" fmla="*/ 292337 h 952234"/>
              <a:gd name="connsiteX3" fmla="*/ 1699246 w 1735797"/>
              <a:gd name="connsiteY3" fmla="*/ 949934 h 952234"/>
              <a:gd name="connsiteX4" fmla="*/ 1146002 w 1735797"/>
              <a:gd name="connsiteY4" fmla="*/ 142219 h 952234"/>
              <a:gd name="connsiteX5" fmla="*/ 5681 w 1735797"/>
              <a:gd name="connsiteY5" fmla="*/ 120887 h 952234"/>
              <a:gd name="connsiteX0" fmla="*/ 6165 w 1736281"/>
              <a:gd name="connsiteY0" fmla="*/ 120669 h 951880"/>
              <a:gd name="connsiteX1" fmla="*/ 736911 w 1736281"/>
              <a:gd name="connsiteY1" fmla="*/ 4087 h 951880"/>
              <a:gd name="connsiteX2" fmla="*/ 1410507 w 1736281"/>
              <a:gd name="connsiteY2" fmla="*/ 292119 h 951880"/>
              <a:gd name="connsiteX3" fmla="*/ 1699730 w 1736281"/>
              <a:gd name="connsiteY3" fmla="*/ 949716 h 951880"/>
              <a:gd name="connsiteX4" fmla="*/ 1165536 w 1736281"/>
              <a:gd name="connsiteY4" fmla="*/ 94376 h 951880"/>
              <a:gd name="connsiteX5" fmla="*/ 6165 w 1736281"/>
              <a:gd name="connsiteY5" fmla="*/ 120669 h 951880"/>
              <a:gd name="connsiteX0" fmla="*/ 6165 w 1736281"/>
              <a:gd name="connsiteY0" fmla="*/ 121232 h 952803"/>
              <a:gd name="connsiteX1" fmla="*/ 736911 w 1736281"/>
              <a:gd name="connsiteY1" fmla="*/ 4650 h 952803"/>
              <a:gd name="connsiteX2" fmla="*/ 1410507 w 1736281"/>
              <a:gd name="connsiteY2" fmla="*/ 292682 h 952803"/>
              <a:gd name="connsiteX3" fmla="*/ 1699730 w 1736281"/>
              <a:gd name="connsiteY3" fmla="*/ 950279 h 952803"/>
              <a:gd name="connsiteX4" fmla="*/ 1165536 w 1736281"/>
              <a:gd name="connsiteY4" fmla="*/ 209239 h 952803"/>
              <a:gd name="connsiteX5" fmla="*/ 6165 w 1736281"/>
              <a:gd name="connsiteY5" fmla="*/ 121232 h 952803"/>
              <a:gd name="connsiteX0" fmla="*/ 6061 w 1731317"/>
              <a:gd name="connsiteY0" fmla="*/ 117493 h 949064"/>
              <a:gd name="connsiteX1" fmla="*/ 736807 w 1731317"/>
              <a:gd name="connsiteY1" fmla="*/ 911 h 949064"/>
              <a:gd name="connsiteX2" fmla="*/ 1343728 w 1731317"/>
              <a:gd name="connsiteY2" fmla="*/ 184168 h 949064"/>
              <a:gd name="connsiteX3" fmla="*/ 1699626 w 1731317"/>
              <a:gd name="connsiteY3" fmla="*/ 946540 h 949064"/>
              <a:gd name="connsiteX4" fmla="*/ 1165432 w 1731317"/>
              <a:gd name="connsiteY4" fmla="*/ 205500 h 949064"/>
              <a:gd name="connsiteX5" fmla="*/ 6061 w 1731317"/>
              <a:gd name="connsiteY5" fmla="*/ 117493 h 949064"/>
              <a:gd name="connsiteX0" fmla="*/ 6305 w 1731561"/>
              <a:gd name="connsiteY0" fmla="*/ 117405 h 948752"/>
              <a:gd name="connsiteX1" fmla="*/ 737051 w 1731561"/>
              <a:gd name="connsiteY1" fmla="*/ 823 h 948752"/>
              <a:gd name="connsiteX2" fmla="*/ 1343972 w 1731561"/>
              <a:gd name="connsiteY2" fmla="*/ 184080 h 948752"/>
              <a:gd name="connsiteX3" fmla="*/ 1699870 w 1731561"/>
              <a:gd name="connsiteY3" fmla="*/ 946452 h 948752"/>
              <a:gd name="connsiteX4" fmla="*/ 1175201 w 1731561"/>
              <a:gd name="connsiteY4" fmla="*/ 138737 h 948752"/>
              <a:gd name="connsiteX5" fmla="*/ 6305 w 1731561"/>
              <a:gd name="connsiteY5" fmla="*/ 117405 h 948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31561" h="948752">
                <a:moveTo>
                  <a:pt x="6305" y="117405"/>
                </a:moveTo>
                <a:cubicBezTo>
                  <a:pt x="-66720" y="94419"/>
                  <a:pt x="514107" y="-10289"/>
                  <a:pt x="737051" y="823"/>
                </a:cubicBezTo>
                <a:cubicBezTo>
                  <a:pt x="959995" y="11935"/>
                  <a:pt x="1231127" y="104263"/>
                  <a:pt x="1343972" y="184080"/>
                </a:cubicBezTo>
                <a:cubicBezTo>
                  <a:pt x="1456817" y="263897"/>
                  <a:pt x="1843886" y="898447"/>
                  <a:pt x="1699870" y="946452"/>
                </a:cubicBezTo>
                <a:cubicBezTo>
                  <a:pt x="1555854" y="994457"/>
                  <a:pt x="1457462" y="276912"/>
                  <a:pt x="1175201" y="138737"/>
                </a:cubicBezTo>
                <a:cubicBezTo>
                  <a:pt x="892940" y="563"/>
                  <a:pt x="79330" y="140391"/>
                  <a:pt x="6305" y="117405"/>
                </a:cubicBezTo>
                <a:close/>
              </a:path>
            </a:pathLst>
          </a:cu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3B3C168-7C5F-45BD-9501-A3B727C4ED71}"/>
              </a:ext>
            </a:extLst>
          </p:cNvPr>
          <p:cNvSpPr txBox="1"/>
          <p:nvPr/>
        </p:nvSpPr>
        <p:spPr>
          <a:xfrm>
            <a:off x="6234063" y="6381328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(Goldsmith et al, 2016) </a:t>
            </a:r>
          </a:p>
        </p:txBody>
      </p:sp>
      <p:sp>
        <p:nvSpPr>
          <p:cNvPr id="39" name="Rectangle: Rounded Corners 38">
            <a:extLst>
              <a:ext uri="{FF2B5EF4-FFF2-40B4-BE49-F238E27FC236}">
                <a16:creationId xmlns:a16="http://schemas.microsoft.com/office/drawing/2014/main" id="{F7ABBA60-3165-472C-98B7-B19A7CA7D423}"/>
              </a:ext>
            </a:extLst>
          </p:cNvPr>
          <p:cNvSpPr/>
          <p:nvPr/>
        </p:nvSpPr>
        <p:spPr>
          <a:xfrm rot="3363176">
            <a:off x="8042371" y="1486070"/>
            <a:ext cx="3077090" cy="4427667"/>
          </a:xfrm>
          <a:custGeom>
            <a:avLst/>
            <a:gdLst>
              <a:gd name="connsiteX0" fmla="*/ 0 w 3068908"/>
              <a:gd name="connsiteY0" fmla="*/ 511495 h 3944004"/>
              <a:gd name="connsiteX1" fmla="*/ 511495 w 3068908"/>
              <a:gd name="connsiteY1" fmla="*/ 0 h 3944004"/>
              <a:gd name="connsiteX2" fmla="*/ 2557413 w 3068908"/>
              <a:gd name="connsiteY2" fmla="*/ 0 h 3944004"/>
              <a:gd name="connsiteX3" fmla="*/ 3068908 w 3068908"/>
              <a:gd name="connsiteY3" fmla="*/ 511495 h 3944004"/>
              <a:gd name="connsiteX4" fmla="*/ 3068908 w 3068908"/>
              <a:gd name="connsiteY4" fmla="*/ 3432509 h 3944004"/>
              <a:gd name="connsiteX5" fmla="*/ 2557413 w 3068908"/>
              <a:gd name="connsiteY5" fmla="*/ 3944004 h 3944004"/>
              <a:gd name="connsiteX6" fmla="*/ 511495 w 3068908"/>
              <a:gd name="connsiteY6" fmla="*/ 3944004 h 3944004"/>
              <a:gd name="connsiteX7" fmla="*/ 0 w 3068908"/>
              <a:gd name="connsiteY7" fmla="*/ 3432509 h 3944004"/>
              <a:gd name="connsiteX8" fmla="*/ 0 w 3068908"/>
              <a:gd name="connsiteY8" fmla="*/ 511495 h 3944004"/>
              <a:gd name="connsiteX0" fmla="*/ 0 w 3068908"/>
              <a:gd name="connsiteY0" fmla="*/ 511495 h 3944004"/>
              <a:gd name="connsiteX1" fmla="*/ 511495 w 3068908"/>
              <a:gd name="connsiteY1" fmla="*/ 0 h 3944004"/>
              <a:gd name="connsiteX2" fmla="*/ 2406514 w 3068908"/>
              <a:gd name="connsiteY2" fmla="*/ 70650 h 3944004"/>
              <a:gd name="connsiteX3" fmla="*/ 3068908 w 3068908"/>
              <a:gd name="connsiteY3" fmla="*/ 511495 h 3944004"/>
              <a:gd name="connsiteX4" fmla="*/ 3068908 w 3068908"/>
              <a:gd name="connsiteY4" fmla="*/ 3432509 h 3944004"/>
              <a:gd name="connsiteX5" fmla="*/ 2557413 w 3068908"/>
              <a:gd name="connsiteY5" fmla="*/ 3944004 h 3944004"/>
              <a:gd name="connsiteX6" fmla="*/ 511495 w 3068908"/>
              <a:gd name="connsiteY6" fmla="*/ 3944004 h 3944004"/>
              <a:gd name="connsiteX7" fmla="*/ 0 w 3068908"/>
              <a:gd name="connsiteY7" fmla="*/ 3432509 h 3944004"/>
              <a:gd name="connsiteX8" fmla="*/ 0 w 3068908"/>
              <a:gd name="connsiteY8" fmla="*/ 511495 h 3944004"/>
              <a:gd name="connsiteX0" fmla="*/ 0 w 3068908"/>
              <a:gd name="connsiteY0" fmla="*/ 511495 h 3944004"/>
              <a:gd name="connsiteX1" fmla="*/ 511495 w 3068908"/>
              <a:gd name="connsiteY1" fmla="*/ 0 h 3944004"/>
              <a:gd name="connsiteX2" fmla="*/ 2406514 w 3068908"/>
              <a:gd name="connsiteY2" fmla="*/ 70650 h 3944004"/>
              <a:gd name="connsiteX3" fmla="*/ 2751462 w 3068908"/>
              <a:gd name="connsiteY3" fmla="*/ 607817 h 3944004"/>
              <a:gd name="connsiteX4" fmla="*/ 3068908 w 3068908"/>
              <a:gd name="connsiteY4" fmla="*/ 3432509 h 3944004"/>
              <a:gd name="connsiteX5" fmla="*/ 2557413 w 3068908"/>
              <a:gd name="connsiteY5" fmla="*/ 3944004 h 3944004"/>
              <a:gd name="connsiteX6" fmla="*/ 511495 w 3068908"/>
              <a:gd name="connsiteY6" fmla="*/ 3944004 h 3944004"/>
              <a:gd name="connsiteX7" fmla="*/ 0 w 3068908"/>
              <a:gd name="connsiteY7" fmla="*/ 3432509 h 3944004"/>
              <a:gd name="connsiteX8" fmla="*/ 0 w 3068908"/>
              <a:gd name="connsiteY8" fmla="*/ 511495 h 3944004"/>
              <a:gd name="connsiteX0" fmla="*/ 0 w 3068908"/>
              <a:gd name="connsiteY0" fmla="*/ 696621 h 4129130"/>
              <a:gd name="connsiteX1" fmla="*/ 511495 w 3068908"/>
              <a:gd name="connsiteY1" fmla="*/ 185126 h 4129130"/>
              <a:gd name="connsiteX2" fmla="*/ 1412812 w 3068908"/>
              <a:gd name="connsiteY2" fmla="*/ 825 h 4129130"/>
              <a:gd name="connsiteX3" fmla="*/ 2406514 w 3068908"/>
              <a:gd name="connsiteY3" fmla="*/ 255776 h 4129130"/>
              <a:gd name="connsiteX4" fmla="*/ 2751462 w 3068908"/>
              <a:gd name="connsiteY4" fmla="*/ 792943 h 4129130"/>
              <a:gd name="connsiteX5" fmla="*/ 3068908 w 3068908"/>
              <a:gd name="connsiteY5" fmla="*/ 3617635 h 4129130"/>
              <a:gd name="connsiteX6" fmla="*/ 2557413 w 3068908"/>
              <a:gd name="connsiteY6" fmla="*/ 4129130 h 4129130"/>
              <a:gd name="connsiteX7" fmla="*/ 511495 w 3068908"/>
              <a:gd name="connsiteY7" fmla="*/ 4129130 h 4129130"/>
              <a:gd name="connsiteX8" fmla="*/ 0 w 3068908"/>
              <a:gd name="connsiteY8" fmla="*/ 3617635 h 4129130"/>
              <a:gd name="connsiteX9" fmla="*/ 0 w 3068908"/>
              <a:gd name="connsiteY9" fmla="*/ 696621 h 4129130"/>
              <a:gd name="connsiteX0" fmla="*/ 0 w 3068908"/>
              <a:gd name="connsiteY0" fmla="*/ 696621 h 4129130"/>
              <a:gd name="connsiteX1" fmla="*/ 511495 w 3068908"/>
              <a:gd name="connsiteY1" fmla="*/ 185126 h 4129130"/>
              <a:gd name="connsiteX2" fmla="*/ 1412812 w 3068908"/>
              <a:gd name="connsiteY2" fmla="*/ 825 h 4129130"/>
              <a:gd name="connsiteX3" fmla="*/ 2406514 w 3068908"/>
              <a:gd name="connsiteY3" fmla="*/ 255776 h 4129130"/>
              <a:gd name="connsiteX4" fmla="*/ 2751462 w 3068908"/>
              <a:gd name="connsiteY4" fmla="*/ 792943 h 4129130"/>
              <a:gd name="connsiteX5" fmla="*/ 3068908 w 3068908"/>
              <a:gd name="connsiteY5" fmla="*/ 3617635 h 4129130"/>
              <a:gd name="connsiteX6" fmla="*/ 2557413 w 3068908"/>
              <a:gd name="connsiteY6" fmla="*/ 4129130 h 4129130"/>
              <a:gd name="connsiteX7" fmla="*/ 511495 w 3068908"/>
              <a:gd name="connsiteY7" fmla="*/ 4129130 h 4129130"/>
              <a:gd name="connsiteX8" fmla="*/ 430379 w 3068908"/>
              <a:gd name="connsiteY8" fmla="*/ 3080641 h 4129130"/>
              <a:gd name="connsiteX9" fmla="*/ 0 w 3068908"/>
              <a:gd name="connsiteY9" fmla="*/ 696621 h 4129130"/>
              <a:gd name="connsiteX0" fmla="*/ 0 w 3068908"/>
              <a:gd name="connsiteY0" fmla="*/ 696621 h 4129130"/>
              <a:gd name="connsiteX1" fmla="*/ 511495 w 3068908"/>
              <a:gd name="connsiteY1" fmla="*/ 185126 h 4129130"/>
              <a:gd name="connsiteX2" fmla="*/ 1412812 w 3068908"/>
              <a:gd name="connsiteY2" fmla="*/ 825 h 4129130"/>
              <a:gd name="connsiteX3" fmla="*/ 2406514 w 3068908"/>
              <a:gd name="connsiteY3" fmla="*/ 255776 h 4129130"/>
              <a:gd name="connsiteX4" fmla="*/ 2751462 w 3068908"/>
              <a:gd name="connsiteY4" fmla="*/ 792943 h 4129130"/>
              <a:gd name="connsiteX5" fmla="*/ 3068908 w 3068908"/>
              <a:gd name="connsiteY5" fmla="*/ 3617635 h 4129130"/>
              <a:gd name="connsiteX6" fmla="*/ 2557413 w 3068908"/>
              <a:gd name="connsiteY6" fmla="*/ 4129130 h 4129130"/>
              <a:gd name="connsiteX7" fmla="*/ 511495 w 3068908"/>
              <a:gd name="connsiteY7" fmla="*/ 4129130 h 4129130"/>
              <a:gd name="connsiteX8" fmla="*/ 430379 w 3068908"/>
              <a:gd name="connsiteY8" fmla="*/ 3080641 h 4129130"/>
              <a:gd name="connsiteX9" fmla="*/ 0 w 3068908"/>
              <a:gd name="connsiteY9" fmla="*/ 696621 h 4129130"/>
              <a:gd name="connsiteX0" fmla="*/ 35504 w 3104412"/>
              <a:gd name="connsiteY0" fmla="*/ 696621 h 4129130"/>
              <a:gd name="connsiteX1" fmla="*/ 546999 w 3104412"/>
              <a:gd name="connsiteY1" fmla="*/ 185126 h 4129130"/>
              <a:gd name="connsiteX2" fmla="*/ 1448316 w 3104412"/>
              <a:gd name="connsiteY2" fmla="*/ 825 h 4129130"/>
              <a:gd name="connsiteX3" fmla="*/ 2442018 w 3104412"/>
              <a:gd name="connsiteY3" fmla="*/ 255776 h 4129130"/>
              <a:gd name="connsiteX4" fmla="*/ 2786966 w 3104412"/>
              <a:gd name="connsiteY4" fmla="*/ 792943 h 4129130"/>
              <a:gd name="connsiteX5" fmla="*/ 3104412 w 3104412"/>
              <a:gd name="connsiteY5" fmla="*/ 3617635 h 4129130"/>
              <a:gd name="connsiteX6" fmla="*/ 2592917 w 3104412"/>
              <a:gd name="connsiteY6" fmla="*/ 4129130 h 4129130"/>
              <a:gd name="connsiteX7" fmla="*/ 546999 w 3104412"/>
              <a:gd name="connsiteY7" fmla="*/ 4129130 h 4129130"/>
              <a:gd name="connsiteX8" fmla="*/ 465883 w 3104412"/>
              <a:gd name="connsiteY8" fmla="*/ 3080641 h 4129130"/>
              <a:gd name="connsiteX9" fmla="*/ 78629 w 3104412"/>
              <a:gd name="connsiteY9" fmla="*/ 1455589 h 4129130"/>
              <a:gd name="connsiteX10" fmla="*/ 35504 w 3104412"/>
              <a:gd name="connsiteY10" fmla="*/ 696621 h 4129130"/>
              <a:gd name="connsiteX0" fmla="*/ 9281 w 3078189"/>
              <a:gd name="connsiteY0" fmla="*/ 696621 h 4129130"/>
              <a:gd name="connsiteX1" fmla="*/ 520776 w 3078189"/>
              <a:gd name="connsiteY1" fmla="*/ 185126 h 4129130"/>
              <a:gd name="connsiteX2" fmla="*/ 1422093 w 3078189"/>
              <a:gd name="connsiteY2" fmla="*/ 825 h 4129130"/>
              <a:gd name="connsiteX3" fmla="*/ 2415795 w 3078189"/>
              <a:gd name="connsiteY3" fmla="*/ 255776 h 4129130"/>
              <a:gd name="connsiteX4" fmla="*/ 2760743 w 3078189"/>
              <a:gd name="connsiteY4" fmla="*/ 792943 h 4129130"/>
              <a:gd name="connsiteX5" fmla="*/ 3078189 w 3078189"/>
              <a:gd name="connsiteY5" fmla="*/ 3617635 h 4129130"/>
              <a:gd name="connsiteX6" fmla="*/ 2566694 w 3078189"/>
              <a:gd name="connsiteY6" fmla="*/ 4129130 h 4129130"/>
              <a:gd name="connsiteX7" fmla="*/ 520776 w 3078189"/>
              <a:gd name="connsiteY7" fmla="*/ 4129130 h 4129130"/>
              <a:gd name="connsiteX8" fmla="*/ 439660 w 3078189"/>
              <a:gd name="connsiteY8" fmla="*/ 3080641 h 4129130"/>
              <a:gd name="connsiteX9" fmla="*/ 52406 w 3078189"/>
              <a:gd name="connsiteY9" fmla="*/ 1455589 h 4129130"/>
              <a:gd name="connsiteX10" fmla="*/ 9281 w 3078189"/>
              <a:gd name="connsiteY10" fmla="*/ 696621 h 4129130"/>
              <a:gd name="connsiteX0" fmla="*/ 9281 w 3078189"/>
              <a:gd name="connsiteY0" fmla="*/ 696621 h 4311719"/>
              <a:gd name="connsiteX1" fmla="*/ 520776 w 3078189"/>
              <a:gd name="connsiteY1" fmla="*/ 185126 h 4311719"/>
              <a:gd name="connsiteX2" fmla="*/ 1422093 w 3078189"/>
              <a:gd name="connsiteY2" fmla="*/ 825 h 4311719"/>
              <a:gd name="connsiteX3" fmla="*/ 2415795 w 3078189"/>
              <a:gd name="connsiteY3" fmla="*/ 255776 h 4311719"/>
              <a:gd name="connsiteX4" fmla="*/ 2760743 w 3078189"/>
              <a:gd name="connsiteY4" fmla="*/ 792943 h 4311719"/>
              <a:gd name="connsiteX5" fmla="*/ 3078189 w 3078189"/>
              <a:gd name="connsiteY5" fmla="*/ 3617635 h 4311719"/>
              <a:gd name="connsiteX6" fmla="*/ 2566694 w 3078189"/>
              <a:gd name="connsiteY6" fmla="*/ 4129130 h 4311719"/>
              <a:gd name="connsiteX7" fmla="*/ 1310294 w 3078189"/>
              <a:gd name="connsiteY7" fmla="*/ 4311719 h 4311719"/>
              <a:gd name="connsiteX8" fmla="*/ 520776 w 3078189"/>
              <a:gd name="connsiteY8" fmla="*/ 4129130 h 4311719"/>
              <a:gd name="connsiteX9" fmla="*/ 439660 w 3078189"/>
              <a:gd name="connsiteY9" fmla="*/ 3080641 h 4311719"/>
              <a:gd name="connsiteX10" fmla="*/ 52406 w 3078189"/>
              <a:gd name="connsiteY10" fmla="*/ 1455589 h 4311719"/>
              <a:gd name="connsiteX11" fmla="*/ 9281 w 3078189"/>
              <a:gd name="connsiteY11" fmla="*/ 696621 h 4311719"/>
              <a:gd name="connsiteX0" fmla="*/ 9281 w 3078189"/>
              <a:gd name="connsiteY0" fmla="*/ 696621 h 4311719"/>
              <a:gd name="connsiteX1" fmla="*/ 520776 w 3078189"/>
              <a:gd name="connsiteY1" fmla="*/ 185126 h 4311719"/>
              <a:gd name="connsiteX2" fmla="*/ 1422093 w 3078189"/>
              <a:gd name="connsiteY2" fmla="*/ 825 h 4311719"/>
              <a:gd name="connsiteX3" fmla="*/ 2415795 w 3078189"/>
              <a:gd name="connsiteY3" fmla="*/ 255776 h 4311719"/>
              <a:gd name="connsiteX4" fmla="*/ 2760743 w 3078189"/>
              <a:gd name="connsiteY4" fmla="*/ 792943 h 4311719"/>
              <a:gd name="connsiteX5" fmla="*/ 3078189 w 3078189"/>
              <a:gd name="connsiteY5" fmla="*/ 3617635 h 4311719"/>
              <a:gd name="connsiteX6" fmla="*/ 2566694 w 3078189"/>
              <a:gd name="connsiteY6" fmla="*/ 4129130 h 4311719"/>
              <a:gd name="connsiteX7" fmla="*/ 1310294 w 3078189"/>
              <a:gd name="connsiteY7" fmla="*/ 4311719 h 4311719"/>
              <a:gd name="connsiteX8" fmla="*/ 560746 w 3078189"/>
              <a:gd name="connsiteY8" fmla="*/ 4052698 h 4311719"/>
              <a:gd name="connsiteX9" fmla="*/ 439660 w 3078189"/>
              <a:gd name="connsiteY9" fmla="*/ 3080641 h 4311719"/>
              <a:gd name="connsiteX10" fmla="*/ 52406 w 3078189"/>
              <a:gd name="connsiteY10" fmla="*/ 1455589 h 4311719"/>
              <a:gd name="connsiteX11" fmla="*/ 9281 w 3078189"/>
              <a:gd name="connsiteY11" fmla="*/ 696621 h 4311719"/>
              <a:gd name="connsiteX0" fmla="*/ 9281 w 3078189"/>
              <a:gd name="connsiteY0" fmla="*/ 696621 h 4311719"/>
              <a:gd name="connsiteX1" fmla="*/ 520776 w 3078189"/>
              <a:gd name="connsiteY1" fmla="*/ 185126 h 4311719"/>
              <a:gd name="connsiteX2" fmla="*/ 1422093 w 3078189"/>
              <a:gd name="connsiteY2" fmla="*/ 825 h 4311719"/>
              <a:gd name="connsiteX3" fmla="*/ 2415795 w 3078189"/>
              <a:gd name="connsiteY3" fmla="*/ 255776 h 4311719"/>
              <a:gd name="connsiteX4" fmla="*/ 2760743 w 3078189"/>
              <a:gd name="connsiteY4" fmla="*/ 792943 h 4311719"/>
              <a:gd name="connsiteX5" fmla="*/ 3078189 w 3078189"/>
              <a:gd name="connsiteY5" fmla="*/ 3617635 h 4311719"/>
              <a:gd name="connsiteX6" fmla="*/ 2566694 w 3078189"/>
              <a:gd name="connsiteY6" fmla="*/ 4129130 h 4311719"/>
              <a:gd name="connsiteX7" fmla="*/ 1310294 w 3078189"/>
              <a:gd name="connsiteY7" fmla="*/ 4311719 h 4311719"/>
              <a:gd name="connsiteX8" fmla="*/ 732767 w 3078189"/>
              <a:gd name="connsiteY8" fmla="*/ 3984783 h 4311719"/>
              <a:gd name="connsiteX9" fmla="*/ 439660 w 3078189"/>
              <a:gd name="connsiteY9" fmla="*/ 3080641 h 4311719"/>
              <a:gd name="connsiteX10" fmla="*/ 52406 w 3078189"/>
              <a:gd name="connsiteY10" fmla="*/ 1455589 h 4311719"/>
              <a:gd name="connsiteX11" fmla="*/ 9281 w 3078189"/>
              <a:gd name="connsiteY11" fmla="*/ 696621 h 4311719"/>
              <a:gd name="connsiteX0" fmla="*/ 9281 w 3078189"/>
              <a:gd name="connsiteY0" fmla="*/ 696621 h 4311719"/>
              <a:gd name="connsiteX1" fmla="*/ 520776 w 3078189"/>
              <a:gd name="connsiteY1" fmla="*/ 185126 h 4311719"/>
              <a:gd name="connsiteX2" fmla="*/ 1422093 w 3078189"/>
              <a:gd name="connsiteY2" fmla="*/ 825 h 4311719"/>
              <a:gd name="connsiteX3" fmla="*/ 2415795 w 3078189"/>
              <a:gd name="connsiteY3" fmla="*/ 255776 h 4311719"/>
              <a:gd name="connsiteX4" fmla="*/ 2760743 w 3078189"/>
              <a:gd name="connsiteY4" fmla="*/ 792943 h 4311719"/>
              <a:gd name="connsiteX5" fmla="*/ 3078189 w 3078189"/>
              <a:gd name="connsiteY5" fmla="*/ 3617635 h 4311719"/>
              <a:gd name="connsiteX6" fmla="*/ 2566694 w 3078189"/>
              <a:gd name="connsiteY6" fmla="*/ 4129130 h 4311719"/>
              <a:gd name="connsiteX7" fmla="*/ 1310294 w 3078189"/>
              <a:gd name="connsiteY7" fmla="*/ 4311719 h 4311719"/>
              <a:gd name="connsiteX8" fmla="*/ 692644 w 3078189"/>
              <a:gd name="connsiteY8" fmla="*/ 4095558 h 4311719"/>
              <a:gd name="connsiteX9" fmla="*/ 439660 w 3078189"/>
              <a:gd name="connsiteY9" fmla="*/ 3080641 h 4311719"/>
              <a:gd name="connsiteX10" fmla="*/ 52406 w 3078189"/>
              <a:gd name="connsiteY10" fmla="*/ 1455589 h 4311719"/>
              <a:gd name="connsiteX11" fmla="*/ 9281 w 3078189"/>
              <a:gd name="connsiteY11" fmla="*/ 696621 h 4311719"/>
              <a:gd name="connsiteX0" fmla="*/ 9281 w 3078189"/>
              <a:gd name="connsiteY0" fmla="*/ 696621 h 4316123"/>
              <a:gd name="connsiteX1" fmla="*/ 520776 w 3078189"/>
              <a:gd name="connsiteY1" fmla="*/ 185126 h 4316123"/>
              <a:gd name="connsiteX2" fmla="*/ 1422093 w 3078189"/>
              <a:gd name="connsiteY2" fmla="*/ 825 h 4316123"/>
              <a:gd name="connsiteX3" fmla="*/ 2415795 w 3078189"/>
              <a:gd name="connsiteY3" fmla="*/ 255776 h 4316123"/>
              <a:gd name="connsiteX4" fmla="*/ 2760743 w 3078189"/>
              <a:gd name="connsiteY4" fmla="*/ 792943 h 4316123"/>
              <a:gd name="connsiteX5" fmla="*/ 3078189 w 3078189"/>
              <a:gd name="connsiteY5" fmla="*/ 3617635 h 4316123"/>
              <a:gd name="connsiteX6" fmla="*/ 2566694 w 3078189"/>
              <a:gd name="connsiteY6" fmla="*/ 4129130 h 4316123"/>
              <a:gd name="connsiteX7" fmla="*/ 2145307 w 3078189"/>
              <a:gd name="connsiteY7" fmla="*/ 4265270 h 4316123"/>
              <a:gd name="connsiteX8" fmla="*/ 1310294 w 3078189"/>
              <a:gd name="connsiteY8" fmla="*/ 4311719 h 4316123"/>
              <a:gd name="connsiteX9" fmla="*/ 692644 w 3078189"/>
              <a:gd name="connsiteY9" fmla="*/ 4095558 h 4316123"/>
              <a:gd name="connsiteX10" fmla="*/ 439660 w 3078189"/>
              <a:gd name="connsiteY10" fmla="*/ 3080641 h 4316123"/>
              <a:gd name="connsiteX11" fmla="*/ 52406 w 3078189"/>
              <a:gd name="connsiteY11" fmla="*/ 1455589 h 4316123"/>
              <a:gd name="connsiteX12" fmla="*/ 9281 w 3078189"/>
              <a:gd name="connsiteY12" fmla="*/ 696621 h 4316123"/>
              <a:gd name="connsiteX0" fmla="*/ 9281 w 3078189"/>
              <a:gd name="connsiteY0" fmla="*/ 696621 h 4316123"/>
              <a:gd name="connsiteX1" fmla="*/ 520776 w 3078189"/>
              <a:gd name="connsiteY1" fmla="*/ 185126 h 4316123"/>
              <a:gd name="connsiteX2" fmla="*/ 1422093 w 3078189"/>
              <a:gd name="connsiteY2" fmla="*/ 825 h 4316123"/>
              <a:gd name="connsiteX3" fmla="*/ 2415795 w 3078189"/>
              <a:gd name="connsiteY3" fmla="*/ 255776 h 4316123"/>
              <a:gd name="connsiteX4" fmla="*/ 2760743 w 3078189"/>
              <a:gd name="connsiteY4" fmla="*/ 792943 h 4316123"/>
              <a:gd name="connsiteX5" fmla="*/ 2793837 w 3078189"/>
              <a:gd name="connsiteY5" fmla="*/ 2210227 h 4316123"/>
              <a:gd name="connsiteX6" fmla="*/ 3078189 w 3078189"/>
              <a:gd name="connsiteY6" fmla="*/ 3617635 h 4316123"/>
              <a:gd name="connsiteX7" fmla="*/ 2566694 w 3078189"/>
              <a:gd name="connsiteY7" fmla="*/ 4129130 h 4316123"/>
              <a:gd name="connsiteX8" fmla="*/ 2145307 w 3078189"/>
              <a:gd name="connsiteY8" fmla="*/ 4265270 h 4316123"/>
              <a:gd name="connsiteX9" fmla="*/ 1310294 w 3078189"/>
              <a:gd name="connsiteY9" fmla="*/ 4311719 h 4316123"/>
              <a:gd name="connsiteX10" fmla="*/ 692644 w 3078189"/>
              <a:gd name="connsiteY10" fmla="*/ 4095558 h 4316123"/>
              <a:gd name="connsiteX11" fmla="*/ 439660 w 3078189"/>
              <a:gd name="connsiteY11" fmla="*/ 3080641 h 4316123"/>
              <a:gd name="connsiteX12" fmla="*/ 52406 w 3078189"/>
              <a:gd name="connsiteY12" fmla="*/ 1455589 h 4316123"/>
              <a:gd name="connsiteX13" fmla="*/ 9281 w 3078189"/>
              <a:gd name="connsiteY13" fmla="*/ 696621 h 4316123"/>
              <a:gd name="connsiteX0" fmla="*/ 9281 w 3078189"/>
              <a:gd name="connsiteY0" fmla="*/ 696621 h 4316123"/>
              <a:gd name="connsiteX1" fmla="*/ 520776 w 3078189"/>
              <a:gd name="connsiteY1" fmla="*/ 185126 h 4316123"/>
              <a:gd name="connsiteX2" fmla="*/ 1422093 w 3078189"/>
              <a:gd name="connsiteY2" fmla="*/ 825 h 4316123"/>
              <a:gd name="connsiteX3" fmla="*/ 2415795 w 3078189"/>
              <a:gd name="connsiteY3" fmla="*/ 255776 h 4316123"/>
              <a:gd name="connsiteX4" fmla="*/ 2760743 w 3078189"/>
              <a:gd name="connsiteY4" fmla="*/ 792943 h 4316123"/>
              <a:gd name="connsiteX5" fmla="*/ 2681286 w 3078189"/>
              <a:gd name="connsiteY5" fmla="*/ 1388127 h 4316123"/>
              <a:gd name="connsiteX6" fmla="*/ 2793837 w 3078189"/>
              <a:gd name="connsiteY6" fmla="*/ 2210227 h 4316123"/>
              <a:gd name="connsiteX7" fmla="*/ 3078189 w 3078189"/>
              <a:gd name="connsiteY7" fmla="*/ 3617635 h 4316123"/>
              <a:gd name="connsiteX8" fmla="*/ 2566694 w 3078189"/>
              <a:gd name="connsiteY8" fmla="*/ 4129130 h 4316123"/>
              <a:gd name="connsiteX9" fmla="*/ 2145307 w 3078189"/>
              <a:gd name="connsiteY9" fmla="*/ 4265270 h 4316123"/>
              <a:gd name="connsiteX10" fmla="*/ 1310294 w 3078189"/>
              <a:gd name="connsiteY10" fmla="*/ 4311719 h 4316123"/>
              <a:gd name="connsiteX11" fmla="*/ 692644 w 3078189"/>
              <a:gd name="connsiteY11" fmla="*/ 4095558 h 4316123"/>
              <a:gd name="connsiteX12" fmla="*/ 439660 w 3078189"/>
              <a:gd name="connsiteY12" fmla="*/ 3080641 h 4316123"/>
              <a:gd name="connsiteX13" fmla="*/ 52406 w 3078189"/>
              <a:gd name="connsiteY13" fmla="*/ 1455589 h 4316123"/>
              <a:gd name="connsiteX14" fmla="*/ 9281 w 3078189"/>
              <a:gd name="connsiteY14" fmla="*/ 696621 h 4316123"/>
              <a:gd name="connsiteX0" fmla="*/ 9281 w 3078189"/>
              <a:gd name="connsiteY0" fmla="*/ 696621 h 4316123"/>
              <a:gd name="connsiteX1" fmla="*/ 520776 w 3078189"/>
              <a:gd name="connsiteY1" fmla="*/ 185126 h 4316123"/>
              <a:gd name="connsiteX2" fmla="*/ 1422093 w 3078189"/>
              <a:gd name="connsiteY2" fmla="*/ 825 h 4316123"/>
              <a:gd name="connsiteX3" fmla="*/ 2415795 w 3078189"/>
              <a:gd name="connsiteY3" fmla="*/ 255776 h 4316123"/>
              <a:gd name="connsiteX4" fmla="*/ 2560006 w 3078189"/>
              <a:gd name="connsiteY4" fmla="*/ 784117 h 4316123"/>
              <a:gd name="connsiteX5" fmla="*/ 2681286 w 3078189"/>
              <a:gd name="connsiteY5" fmla="*/ 1388127 h 4316123"/>
              <a:gd name="connsiteX6" fmla="*/ 2793837 w 3078189"/>
              <a:gd name="connsiteY6" fmla="*/ 2210227 h 4316123"/>
              <a:gd name="connsiteX7" fmla="*/ 3078189 w 3078189"/>
              <a:gd name="connsiteY7" fmla="*/ 3617635 h 4316123"/>
              <a:gd name="connsiteX8" fmla="*/ 2566694 w 3078189"/>
              <a:gd name="connsiteY8" fmla="*/ 4129130 h 4316123"/>
              <a:gd name="connsiteX9" fmla="*/ 2145307 w 3078189"/>
              <a:gd name="connsiteY9" fmla="*/ 4265270 h 4316123"/>
              <a:gd name="connsiteX10" fmla="*/ 1310294 w 3078189"/>
              <a:gd name="connsiteY10" fmla="*/ 4311719 h 4316123"/>
              <a:gd name="connsiteX11" fmla="*/ 692644 w 3078189"/>
              <a:gd name="connsiteY11" fmla="*/ 4095558 h 4316123"/>
              <a:gd name="connsiteX12" fmla="*/ 439660 w 3078189"/>
              <a:gd name="connsiteY12" fmla="*/ 3080641 h 4316123"/>
              <a:gd name="connsiteX13" fmla="*/ 52406 w 3078189"/>
              <a:gd name="connsiteY13" fmla="*/ 1455589 h 4316123"/>
              <a:gd name="connsiteX14" fmla="*/ 9281 w 3078189"/>
              <a:gd name="connsiteY14" fmla="*/ 696621 h 4316123"/>
              <a:gd name="connsiteX0" fmla="*/ 9281 w 3078189"/>
              <a:gd name="connsiteY0" fmla="*/ 696621 h 4316123"/>
              <a:gd name="connsiteX1" fmla="*/ 520776 w 3078189"/>
              <a:gd name="connsiteY1" fmla="*/ 185126 h 4316123"/>
              <a:gd name="connsiteX2" fmla="*/ 1422093 w 3078189"/>
              <a:gd name="connsiteY2" fmla="*/ 825 h 4316123"/>
              <a:gd name="connsiteX3" fmla="*/ 2238609 w 3078189"/>
              <a:gd name="connsiteY3" fmla="*/ 297251 h 4316123"/>
              <a:gd name="connsiteX4" fmla="*/ 2560006 w 3078189"/>
              <a:gd name="connsiteY4" fmla="*/ 784117 h 4316123"/>
              <a:gd name="connsiteX5" fmla="*/ 2681286 w 3078189"/>
              <a:gd name="connsiteY5" fmla="*/ 1388127 h 4316123"/>
              <a:gd name="connsiteX6" fmla="*/ 2793837 w 3078189"/>
              <a:gd name="connsiteY6" fmla="*/ 2210227 h 4316123"/>
              <a:gd name="connsiteX7" fmla="*/ 3078189 w 3078189"/>
              <a:gd name="connsiteY7" fmla="*/ 3617635 h 4316123"/>
              <a:gd name="connsiteX8" fmla="*/ 2566694 w 3078189"/>
              <a:gd name="connsiteY8" fmla="*/ 4129130 h 4316123"/>
              <a:gd name="connsiteX9" fmla="*/ 2145307 w 3078189"/>
              <a:gd name="connsiteY9" fmla="*/ 4265270 h 4316123"/>
              <a:gd name="connsiteX10" fmla="*/ 1310294 w 3078189"/>
              <a:gd name="connsiteY10" fmla="*/ 4311719 h 4316123"/>
              <a:gd name="connsiteX11" fmla="*/ 692644 w 3078189"/>
              <a:gd name="connsiteY11" fmla="*/ 4095558 h 4316123"/>
              <a:gd name="connsiteX12" fmla="*/ 439660 w 3078189"/>
              <a:gd name="connsiteY12" fmla="*/ 3080641 h 4316123"/>
              <a:gd name="connsiteX13" fmla="*/ 52406 w 3078189"/>
              <a:gd name="connsiteY13" fmla="*/ 1455589 h 4316123"/>
              <a:gd name="connsiteX14" fmla="*/ 9281 w 3078189"/>
              <a:gd name="connsiteY14" fmla="*/ 696621 h 4316123"/>
              <a:gd name="connsiteX0" fmla="*/ 9281 w 3078189"/>
              <a:gd name="connsiteY0" fmla="*/ 696621 h 4316123"/>
              <a:gd name="connsiteX1" fmla="*/ 520776 w 3078189"/>
              <a:gd name="connsiteY1" fmla="*/ 185126 h 4316123"/>
              <a:gd name="connsiteX2" fmla="*/ 1422093 w 3078189"/>
              <a:gd name="connsiteY2" fmla="*/ 825 h 4316123"/>
              <a:gd name="connsiteX3" fmla="*/ 2238609 w 3078189"/>
              <a:gd name="connsiteY3" fmla="*/ 297251 h 4316123"/>
              <a:gd name="connsiteX4" fmla="*/ 2560006 w 3078189"/>
              <a:gd name="connsiteY4" fmla="*/ 784117 h 4316123"/>
              <a:gd name="connsiteX5" fmla="*/ 2681286 w 3078189"/>
              <a:gd name="connsiteY5" fmla="*/ 1388127 h 4316123"/>
              <a:gd name="connsiteX6" fmla="*/ 2793837 w 3078189"/>
              <a:gd name="connsiteY6" fmla="*/ 2210227 h 4316123"/>
              <a:gd name="connsiteX7" fmla="*/ 3078189 w 3078189"/>
              <a:gd name="connsiteY7" fmla="*/ 3617635 h 4316123"/>
              <a:gd name="connsiteX8" fmla="*/ 2566694 w 3078189"/>
              <a:gd name="connsiteY8" fmla="*/ 4129130 h 4316123"/>
              <a:gd name="connsiteX9" fmla="*/ 2145307 w 3078189"/>
              <a:gd name="connsiteY9" fmla="*/ 4265270 h 4316123"/>
              <a:gd name="connsiteX10" fmla="*/ 1310294 w 3078189"/>
              <a:gd name="connsiteY10" fmla="*/ 4311719 h 4316123"/>
              <a:gd name="connsiteX11" fmla="*/ 692644 w 3078189"/>
              <a:gd name="connsiteY11" fmla="*/ 4095558 h 4316123"/>
              <a:gd name="connsiteX12" fmla="*/ 439660 w 3078189"/>
              <a:gd name="connsiteY12" fmla="*/ 3080641 h 4316123"/>
              <a:gd name="connsiteX13" fmla="*/ 52406 w 3078189"/>
              <a:gd name="connsiteY13" fmla="*/ 1455589 h 4316123"/>
              <a:gd name="connsiteX14" fmla="*/ 9281 w 3078189"/>
              <a:gd name="connsiteY14" fmla="*/ 696621 h 4316123"/>
              <a:gd name="connsiteX0" fmla="*/ 9281 w 3078189"/>
              <a:gd name="connsiteY0" fmla="*/ 700531 h 4320033"/>
              <a:gd name="connsiteX1" fmla="*/ 423529 w 3078189"/>
              <a:gd name="connsiteY1" fmla="*/ 77644 h 4320033"/>
              <a:gd name="connsiteX2" fmla="*/ 1422093 w 3078189"/>
              <a:gd name="connsiteY2" fmla="*/ 4735 h 4320033"/>
              <a:gd name="connsiteX3" fmla="*/ 2238609 w 3078189"/>
              <a:gd name="connsiteY3" fmla="*/ 301161 h 4320033"/>
              <a:gd name="connsiteX4" fmla="*/ 2560006 w 3078189"/>
              <a:gd name="connsiteY4" fmla="*/ 788027 h 4320033"/>
              <a:gd name="connsiteX5" fmla="*/ 2681286 w 3078189"/>
              <a:gd name="connsiteY5" fmla="*/ 1392037 h 4320033"/>
              <a:gd name="connsiteX6" fmla="*/ 2793837 w 3078189"/>
              <a:gd name="connsiteY6" fmla="*/ 2214137 h 4320033"/>
              <a:gd name="connsiteX7" fmla="*/ 3078189 w 3078189"/>
              <a:gd name="connsiteY7" fmla="*/ 3621545 h 4320033"/>
              <a:gd name="connsiteX8" fmla="*/ 2566694 w 3078189"/>
              <a:gd name="connsiteY8" fmla="*/ 4133040 h 4320033"/>
              <a:gd name="connsiteX9" fmla="*/ 2145307 w 3078189"/>
              <a:gd name="connsiteY9" fmla="*/ 4269180 h 4320033"/>
              <a:gd name="connsiteX10" fmla="*/ 1310294 w 3078189"/>
              <a:gd name="connsiteY10" fmla="*/ 4315629 h 4320033"/>
              <a:gd name="connsiteX11" fmla="*/ 692644 w 3078189"/>
              <a:gd name="connsiteY11" fmla="*/ 4099468 h 4320033"/>
              <a:gd name="connsiteX12" fmla="*/ 439660 w 3078189"/>
              <a:gd name="connsiteY12" fmla="*/ 3084551 h 4320033"/>
              <a:gd name="connsiteX13" fmla="*/ 52406 w 3078189"/>
              <a:gd name="connsiteY13" fmla="*/ 1459499 h 4320033"/>
              <a:gd name="connsiteX14" fmla="*/ 9281 w 3078189"/>
              <a:gd name="connsiteY14" fmla="*/ 700531 h 4320033"/>
              <a:gd name="connsiteX0" fmla="*/ 9281 w 3078189"/>
              <a:gd name="connsiteY0" fmla="*/ 808165 h 4427667"/>
              <a:gd name="connsiteX1" fmla="*/ 423529 w 3078189"/>
              <a:gd name="connsiteY1" fmla="*/ 185278 h 4427667"/>
              <a:gd name="connsiteX2" fmla="*/ 1290504 w 3078189"/>
              <a:gd name="connsiteY2" fmla="*/ 824 h 4427667"/>
              <a:gd name="connsiteX3" fmla="*/ 2238609 w 3078189"/>
              <a:gd name="connsiteY3" fmla="*/ 408795 h 4427667"/>
              <a:gd name="connsiteX4" fmla="*/ 2560006 w 3078189"/>
              <a:gd name="connsiteY4" fmla="*/ 895661 h 4427667"/>
              <a:gd name="connsiteX5" fmla="*/ 2681286 w 3078189"/>
              <a:gd name="connsiteY5" fmla="*/ 1499671 h 4427667"/>
              <a:gd name="connsiteX6" fmla="*/ 2793837 w 3078189"/>
              <a:gd name="connsiteY6" fmla="*/ 2321771 h 4427667"/>
              <a:gd name="connsiteX7" fmla="*/ 3078189 w 3078189"/>
              <a:gd name="connsiteY7" fmla="*/ 3729179 h 4427667"/>
              <a:gd name="connsiteX8" fmla="*/ 2566694 w 3078189"/>
              <a:gd name="connsiteY8" fmla="*/ 4240674 h 4427667"/>
              <a:gd name="connsiteX9" fmla="*/ 2145307 w 3078189"/>
              <a:gd name="connsiteY9" fmla="*/ 4376814 h 4427667"/>
              <a:gd name="connsiteX10" fmla="*/ 1310294 w 3078189"/>
              <a:gd name="connsiteY10" fmla="*/ 4423263 h 4427667"/>
              <a:gd name="connsiteX11" fmla="*/ 692644 w 3078189"/>
              <a:gd name="connsiteY11" fmla="*/ 4207102 h 4427667"/>
              <a:gd name="connsiteX12" fmla="*/ 439660 w 3078189"/>
              <a:gd name="connsiteY12" fmla="*/ 3192185 h 4427667"/>
              <a:gd name="connsiteX13" fmla="*/ 52406 w 3078189"/>
              <a:gd name="connsiteY13" fmla="*/ 1567133 h 4427667"/>
              <a:gd name="connsiteX14" fmla="*/ 9281 w 3078189"/>
              <a:gd name="connsiteY14" fmla="*/ 808165 h 4427667"/>
              <a:gd name="connsiteX0" fmla="*/ 8182 w 3077090"/>
              <a:gd name="connsiteY0" fmla="*/ 808165 h 4427667"/>
              <a:gd name="connsiteX1" fmla="*/ 422430 w 3077090"/>
              <a:gd name="connsiteY1" fmla="*/ 185278 h 4427667"/>
              <a:gd name="connsiteX2" fmla="*/ 1289405 w 3077090"/>
              <a:gd name="connsiteY2" fmla="*/ 824 h 4427667"/>
              <a:gd name="connsiteX3" fmla="*/ 2237510 w 3077090"/>
              <a:gd name="connsiteY3" fmla="*/ 408795 h 4427667"/>
              <a:gd name="connsiteX4" fmla="*/ 2558907 w 3077090"/>
              <a:gd name="connsiteY4" fmla="*/ 895661 h 4427667"/>
              <a:gd name="connsiteX5" fmla="*/ 2680187 w 3077090"/>
              <a:gd name="connsiteY5" fmla="*/ 1499671 h 4427667"/>
              <a:gd name="connsiteX6" fmla="*/ 2792738 w 3077090"/>
              <a:gd name="connsiteY6" fmla="*/ 2321771 h 4427667"/>
              <a:gd name="connsiteX7" fmla="*/ 3077090 w 3077090"/>
              <a:gd name="connsiteY7" fmla="*/ 3729179 h 4427667"/>
              <a:gd name="connsiteX8" fmla="*/ 2565595 w 3077090"/>
              <a:gd name="connsiteY8" fmla="*/ 4240674 h 4427667"/>
              <a:gd name="connsiteX9" fmla="*/ 2144208 w 3077090"/>
              <a:gd name="connsiteY9" fmla="*/ 4376814 h 4427667"/>
              <a:gd name="connsiteX10" fmla="*/ 1309195 w 3077090"/>
              <a:gd name="connsiteY10" fmla="*/ 4423263 h 4427667"/>
              <a:gd name="connsiteX11" fmla="*/ 691545 w 3077090"/>
              <a:gd name="connsiteY11" fmla="*/ 4207102 h 4427667"/>
              <a:gd name="connsiteX12" fmla="*/ 438561 w 3077090"/>
              <a:gd name="connsiteY12" fmla="*/ 3192185 h 4427667"/>
              <a:gd name="connsiteX13" fmla="*/ 101607 w 3077090"/>
              <a:gd name="connsiteY13" fmla="*/ 1543583 h 4427667"/>
              <a:gd name="connsiteX14" fmla="*/ 8182 w 3077090"/>
              <a:gd name="connsiteY14" fmla="*/ 808165 h 4427667"/>
              <a:gd name="connsiteX0" fmla="*/ 8182 w 3077090"/>
              <a:gd name="connsiteY0" fmla="*/ 808165 h 4427667"/>
              <a:gd name="connsiteX1" fmla="*/ 422430 w 3077090"/>
              <a:gd name="connsiteY1" fmla="*/ 185278 h 4427667"/>
              <a:gd name="connsiteX2" fmla="*/ 1289405 w 3077090"/>
              <a:gd name="connsiteY2" fmla="*/ 824 h 4427667"/>
              <a:gd name="connsiteX3" fmla="*/ 2237510 w 3077090"/>
              <a:gd name="connsiteY3" fmla="*/ 408795 h 4427667"/>
              <a:gd name="connsiteX4" fmla="*/ 2558907 w 3077090"/>
              <a:gd name="connsiteY4" fmla="*/ 895661 h 4427667"/>
              <a:gd name="connsiteX5" fmla="*/ 2680187 w 3077090"/>
              <a:gd name="connsiteY5" fmla="*/ 1499671 h 4427667"/>
              <a:gd name="connsiteX6" fmla="*/ 2792738 w 3077090"/>
              <a:gd name="connsiteY6" fmla="*/ 2321771 h 4427667"/>
              <a:gd name="connsiteX7" fmla="*/ 3077090 w 3077090"/>
              <a:gd name="connsiteY7" fmla="*/ 3729179 h 4427667"/>
              <a:gd name="connsiteX8" fmla="*/ 2565595 w 3077090"/>
              <a:gd name="connsiteY8" fmla="*/ 4240674 h 4427667"/>
              <a:gd name="connsiteX9" fmla="*/ 2144208 w 3077090"/>
              <a:gd name="connsiteY9" fmla="*/ 4376814 h 4427667"/>
              <a:gd name="connsiteX10" fmla="*/ 1309195 w 3077090"/>
              <a:gd name="connsiteY10" fmla="*/ 4423263 h 4427667"/>
              <a:gd name="connsiteX11" fmla="*/ 691545 w 3077090"/>
              <a:gd name="connsiteY11" fmla="*/ 4207102 h 4427667"/>
              <a:gd name="connsiteX12" fmla="*/ 438561 w 3077090"/>
              <a:gd name="connsiteY12" fmla="*/ 3192185 h 4427667"/>
              <a:gd name="connsiteX13" fmla="*/ 101607 w 3077090"/>
              <a:gd name="connsiteY13" fmla="*/ 1543583 h 4427667"/>
              <a:gd name="connsiteX14" fmla="*/ 8182 w 3077090"/>
              <a:gd name="connsiteY14" fmla="*/ 808165 h 4427667"/>
              <a:gd name="connsiteX0" fmla="*/ 8182 w 3077090"/>
              <a:gd name="connsiteY0" fmla="*/ 808165 h 4427667"/>
              <a:gd name="connsiteX1" fmla="*/ 422430 w 3077090"/>
              <a:gd name="connsiteY1" fmla="*/ 185278 h 4427667"/>
              <a:gd name="connsiteX2" fmla="*/ 1289405 w 3077090"/>
              <a:gd name="connsiteY2" fmla="*/ 824 h 4427667"/>
              <a:gd name="connsiteX3" fmla="*/ 2237510 w 3077090"/>
              <a:gd name="connsiteY3" fmla="*/ 408795 h 4427667"/>
              <a:gd name="connsiteX4" fmla="*/ 2558907 w 3077090"/>
              <a:gd name="connsiteY4" fmla="*/ 895661 h 4427667"/>
              <a:gd name="connsiteX5" fmla="*/ 2680187 w 3077090"/>
              <a:gd name="connsiteY5" fmla="*/ 1499671 h 4427667"/>
              <a:gd name="connsiteX6" fmla="*/ 2792738 w 3077090"/>
              <a:gd name="connsiteY6" fmla="*/ 2321771 h 4427667"/>
              <a:gd name="connsiteX7" fmla="*/ 3077090 w 3077090"/>
              <a:gd name="connsiteY7" fmla="*/ 3729179 h 4427667"/>
              <a:gd name="connsiteX8" fmla="*/ 2565595 w 3077090"/>
              <a:gd name="connsiteY8" fmla="*/ 4240674 h 4427667"/>
              <a:gd name="connsiteX9" fmla="*/ 2144208 w 3077090"/>
              <a:gd name="connsiteY9" fmla="*/ 4376814 h 4427667"/>
              <a:gd name="connsiteX10" fmla="*/ 1309195 w 3077090"/>
              <a:gd name="connsiteY10" fmla="*/ 4423263 h 4427667"/>
              <a:gd name="connsiteX11" fmla="*/ 691545 w 3077090"/>
              <a:gd name="connsiteY11" fmla="*/ 4207102 h 4427667"/>
              <a:gd name="connsiteX12" fmla="*/ 438561 w 3077090"/>
              <a:gd name="connsiteY12" fmla="*/ 3192185 h 4427667"/>
              <a:gd name="connsiteX13" fmla="*/ 494181 w 3077090"/>
              <a:gd name="connsiteY13" fmla="*/ 2956058 h 4427667"/>
              <a:gd name="connsiteX14" fmla="*/ 101607 w 3077090"/>
              <a:gd name="connsiteY14" fmla="*/ 1543583 h 4427667"/>
              <a:gd name="connsiteX15" fmla="*/ 8182 w 3077090"/>
              <a:gd name="connsiteY15" fmla="*/ 808165 h 4427667"/>
              <a:gd name="connsiteX0" fmla="*/ 8182 w 3077090"/>
              <a:gd name="connsiteY0" fmla="*/ 808165 h 4427667"/>
              <a:gd name="connsiteX1" fmla="*/ 422430 w 3077090"/>
              <a:gd name="connsiteY1" fmla="*/ 185278 h 4427667"/>
              <a:gd name="connsiteX2" fmla="*/ 1289405 w 3077090"/>
              <a:gd name="connsiteY2" fmla="*/ 824 h 4427667"/>
              <a:gd name="connsiteX3" fmla="*/ 2237510 w 3077090"/>
              <a:gd name="connsiteY3" fmla="*/ 408795 h 4427667"/>
              <a:gd name="connsiteX4" fmla="*/ 2558907 w 3077090"/>
              <a:gd name="connsiteY4" fmla="*/ 895661 h 4427667"/>
              <a:gd name="connsiteX5" fmla="*/ 2680187 w 3077090"/>
              <a:gd name="connsiteY5" fmla="*/ 1499671 h 4427667"/>
              <a:gd name="connsiteX6" fmla="*/ 2792738 w 3077090"/>
              <a:gd name="connsiteY6" fmla="*/ 2321771 h 4427667"/>
              <a:gd name="connsiteX7" fmla="*/ 3077090 w 3077090"/>
              <a:gd name="connsiteY7" fmla="*/ 3729179 h 4427667"/>
              <a:gd name="connsiteX8" fmla="*/ 2565595 w 3077090"/>
              <a:gd name="connsiteY8" fmla="*/ 4240674 h 4427667"/>
              <a:gd name="connsiteX9" fmla="*/ 2144208 w 3077090"/>
              <a:gd name="connsiteY9" fmla="*/ 4376814 h 4427667"/>
              <a:gd name="connsiteX10" fmla="*/ 1309195 w 3077090"/>
              <a:gd name="connsiteY10" fmla="*/ 4423263 h 4427667"/>
              <a:gd name="connsiteX11" fmla="*/ 691545 w 3077090"/>
              <a:gd name="connsiteY11" fmla="*/ 4207102 h 4427667"/>
              <a:gd name="connsiteX12" fmla="*/ 438561 w 3077090"/>
              <a:gd name="connsiteY12" fmla="*/ 3192185 h 4427667"/>
              <a:gd name="connsiteX13" fmla="*/ 644464 w 3077090"/>
              <a:gd name="connsiteY13" fmla="*/ 3022777 h 4427667"/>
              <a:gd name="connsiteX14" fmla="*/ 101607 w 3077090"/>
              <a:gd name="connsiteY14" fmla="*/ 1543583 h 4427667"/>
              <a:gd name="connsiteX15" fmla="*/ 8182 w 3077090"/>
              <a:gd name="connsiteY15" fmla="*/ 808165 h 4427667"/>
              <a:gd name="connsiteX0" fmla="*/ 8182 w 3077090"/>
              <a:gd name="connsiteY0" fmla="*/ 808165 h 4427667"/>
              <a:gd name="connsiteX1" fmla="*/ 422430 w 3077090"/>
              <a:gd name="connsiteY1" fmla="*/ 185278 h 4427667"/>
              <a:gd name="connsiteX2" fmla="*/ 1289405 w 3077090"/>
              <a:gd name="connsiteY2" fmla="*/ 824 h 4427667"/>
              <a:gd name="connsiteX3" fmla="*/ 2237510 w 3077090"/>
              <a:gd name="connsiteY3" fmla="*/ 408795 h 4427667"/>
              <a:gd name="connsiteX4" fmla="*/ 2558907 w 3077090"/>
              <a:gd name="connsiteY4" fmla="*/ 895661 h 4427667"/>
              <a:gd name="connsiteX5" fmla="*/ 2680187 w 3077090"/>
              <a:gd name="connsiteY5" fmla="*/ 1499671 h 4427667"/>
              <a:gd name="connsiteX6" fmla="*/ 2792738 w 3077090"/>
              <a:gd name="connsiteY6" fmla="*/ 2321771 h 4427667"/>
              <a:gd name="connsiteX7" fmla="*/ 3077090 w 3077090"/>
              <a:gd name="connsiteY7" fmla="*/ 3729179 h 4427667"/>
              <a:gd name="connsiteX8" fmla="*/ 2565595 w 3077090"/>
              <a:gd name="connsiteY8" fmla="*/ 4240674 h 4427667"/>
              <a:gd name="connsiteX9" fmla="*/ 2144208 w 3077090"/>
              <a:gd name="connsiteY9" fmla="*/ 4376814 h 4427667"/>
              <a:gd name="connsiteX10" fmla="*/ 1309195 w 3077090"/>
              <a:gd name="connsiteY10" fmla="*/ 4423263 h 4427667"/>
              <a:gd name="connsiteX11" fmla="*/ 691545 w 3077090"/>
              <a:gd name="connsiteY11" fmla="*/ 4207102 h 4427667"/>
              <a:gd name="connsiteX12" fmla="*/ 438561 w 3077090"/>
              <a:gd name="connsiteY12" fmla="*/ 3192185 h 4427667"/>
              <a:gd name="connsiteX13" fmla="*/ 644464 w 3077090"/>
              <a:gd name="connsiteY13" fmla="*/ 3022777 h 4427667"/>
              <a:gd name="connsiteX14" fmla="*/ 101607 w 3077090"/>
              <a:gd name="connsiteY14" fmla="*/ 1543583 h 4427667"/>
              <a:gd name="connsiteX15" fmla="*/ 8182 w 3077090"/>
              <a:gd name="connsiteY15" fmla="*/ 808165 h 4427667"/>
              <a:gd name="connsiteX0" fmla="*/ 8182 w 3077090"/>
              <a:gd name="connsiteY0" fmla="*/ 808165 h 4427667"/>
              <a:gd name="connsiteX1" fmla="*/ 422430 w 3077090"/>
              <a:gd name="connsiteY1" fmla="*/ 185278 h 4427667"/>
              <a:gd name="connsiteX2" fmla="*/ 1289405 w 3077090"/>
              <a:gd name="connsiteY2" fmla="*/ 824 h 4427667"/>
              <a:gd name="connsiteX3" fmla="*/ 2237510 w 3077090"/>
              <a:gd name="connsiteY3" fmla="*/ 408795 h 4427667"/>
              <a:gd name="connsiteX4" fmla="*/ 2558907 w 3077090"/>
              <a:gd name="connsiteY4" fmla="*/ 895661 h 4427667"/>
              <a:gd name="connsiteX5" fmla="*/ 2680187 w 3077090"/>
              <a:gd name="connsiteY5" fmla="*/ 1499671 h 4427667"/>
              <a:gd name="connsiteX6" fmla="*/ 2792738 w 3077090"/>
              <a:gd name="connsiteY6" fmla="*/ 2321771 h 4427667"/>
              <a:gd name="connsiteX7" fmla="*/ 3077090 w 3077090"/>
              <a:gd name="connsiteY7" fmla="*/ 3729179 h 4427667"/>
              <a:gd name="connsiteX8" fmla="*/ 2565595 w 3077090"/>
              <a:gd name="connsiteY8" fmla="*/ 4240674 h 4427667"/>
              <a:gd name="connsiteX9" fmla="*/ 2144208 w 3077090"/>
              <a:gd name="connsiteY9" fmla="*/ 4376814 h 4427667"/>
              <a:gd name="connsiteX10" fmla="*/ 1309195 w 3077090"/>
              <a:gd name="connsiteY10" fmla="*/ 4423263 h 4427667"/>
              <a:gd name="connsiteX11" fmla="*/ 691545 w 3077090"/>
              <a:gd name="connsiteY11" fmla="*/ 4207102 h 4427667"/>
              <a:gd name="connsiteX12" fmla="*/ 438561 w 3077090"/>
              <a:gd name="connsiteY12" fmla="*/ 3192185 h 4427667"/>
              <a:gd name="connsiteX13" fmla="*/ 573351 w 3077090"/>
              <a:gd name="connsiteY13" fmla="*/ 2974906 h 4427667"/>
              <a:gd name="connsiteX14" fmla="*/ 101607 w 3077090"/>
              <a:gd name="connsiteY14" fmla="*/ 1543583 h 4427667"/>
              <a:gd name="connsiteX15" fmla="*/ 8182 w 3077090"/>
              <a:gd name="connsiteY15" fmla="*/ 808165 h 44276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77090" h="4427667">
                <a:moveTo>
                  <a:pt x="8182" y="808165"/>
                </a:moveTo>
                <a:cubicBezTo>
                  <a:pt x="8182" y="525674"/>
                  <a:pt x="139939" y="185278"/>
                  <a:pt x="422430" y="185278"/>
                </a:cubicBezTo>
                <a:cubicBezTo>
                  <a:pt x="675346" y="105935"/>
                  <a:pt x="973569" y="-10951"/>
                  <a:pt x="1289405" y="824"/>
                </a:cubicBezTo>
                <a:cubicBezTo>
                  <a:pt x="1605241" y="12599"/>
                  <a:pt x="2031849" y="313398"/>
                  <a:pt x="2237510" y="408795"/>
                </a:cubicBezTo>
                <a:cubicBezTo>
                  <a:pt x="2437480" y="548439"/>
                  <a:pt x="2558907" y="613170"/>
                  <a:pt x="2558907" y="895661"/>
                </a:cubicBezTo>
                <a:cubicBezTo>
                  <a:pt x="2621618" y="1091074"/>
                  <a:pt x="2674671" y="1263457"/>
                  <a:pt x="2680187" y="1499671"/>
                </a:cubicBezTo>
                <a:cubicBezTo>
                  <a:pt x="2685703" y="1735885"/>
                  <a:pt x="2745050" y="1956874"/>
                  <a:pt x="2792738" y="2321771"/>
                </a:cubicBezTo>
                <a:lnTo>
                  <a:pt x="3077090" y="3729179"/>
                </a:lnTo>
                <a:cubicBezTo>
                  <a:pt x="3077090" y="4011670"/>
                  <a:pt x="2848086" y="4240674"/>
                  <a:pt x="2565595" y="4240674"/>
                </a:cubicBezTo>
                <a:cubicBezTo>
                  <a:pt x="2406646" y="4336710"/>
                  <a:pt x="2353608" y="4346383"/>
                  <a:pt x="2144208" y="4376814"/>
                </a:cubicBezTo>
                <a:cubicBezTo>
                  <a:pt x="1934808" y="4407246"/>
                  <a:pt x="1547836" y="4439645"/>
                  <a:pt x="1309195" y="4423263"/>
                </a:cubicBezTo>
                <a:lnTo>
                  <a:pt x="691545" y="4207102"/>
                </a:lnTo>
                <a:cubicBezTo>
                  <a:pt x="409054" y="4207102"/>
                  <a:pt x="438561" y="3474676"/>
                  <a:pt x="438561" y="3192185"/>
                </a:cubicBezTo>
                <a:cubicBezTo>
                  <a:pt x="380646" y="2966834"/>
                  <a:pt x="629510" y="3249673"/>
                  <a:pt x="573351" y="2974906"/>
                </a:cubicBezTo>
                <a:cubicBezTo>
                  <a:pt x="290323" y="2627793"/>
                  <a:pt x="157585" y="1884722"/>
                  <a:pt x="101607" y="1543583"/>
                </a:cubicBezTo>
                <a:cubicBezTo>
                  <a:pt x="332869" y="1327247"/>
                  <a:pt x="-60533" y="997496"/>
                  <a:pt x="8182" y="808165"/>
                </a:cubicBezTo>
                <a:close/>
              </a:path>
            </a:pathLst>
          </a:cu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>
              <a:solidFill>
                <a:srgbClr val="00B0F0"/>
              </a:solidFill>
            </a:endParaRPr>
          </a:p>
        </p:txBody>
      </p: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7DA1FDCD-3F28-4CF3-9296-0924C387B342}"/>
              </a:ext>
            </a:extLst>
          </p:cNvPr>
          <p:cNvCxnSpPr>
            <a:cxnSpLocks/>
          </p:cNvCxnSpPr>
          <p:nvPr/>
        </p:nvCxnSpPr>
        <p:spPr>
          <a:xfrm>
            <a:off x="2101449" y="1765467"/>
            <a:ext cx="1854942" cy="100283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CC6146D1-238A-4A09-A168-27AF2C4A38A8}"/>
              </a:ext>
            </a:extLst>
          </p:cNvPr>
          <p:cNvSpPr txBox="1"/>
          <p:nvPr/>
        </p:nvSpPr>
        <p:spPr>
          <a:xfrm>
            <a:off x="316870" y="1423835"/>
            <a:ext cx="2952328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 Riparian Buffer zone</a:t>
            </a:r>
          </a:p>
        </p:txBody>
      </p: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177965FA-63FC-46A4-B2CF-87B93FAFD223}"/>
              </a:ext>
            </a:extLst>
          </p:cNvPr>
          <p:cNvCxnSpPr>
            <a:cxnSpLocks/>
          </p:cNvCxnSpPr>
          <p:nvPr/>
        </p:nvCxnSpPr>
        <p:spPr>
          <a:xfrm flipV="1">
            <a:off x="10486900" y="4365104"/>
            <a:ext cx="216025" cy="1305563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Box 52">
            <a:extLst>
              <a:ext uri="{FF2B5EF4-FFF2-40B4-BE49-F238E27FC236}">
                <a16:creationId xmlns:a16="http://schemas.microsoft.com/office/drawing/2014/main" id="{42AEDFF6-8189-41C2-AFAF-7723EE271946}"/>
              </a:ext>
            </a:extLst>
          </p:cNvPr>
          <p:cNvSpPr txBox="1"/>
          <p:nvPr/>
        </p:nvSpPr>
        <p:spPr>
          <a:xfrm>
            <a:off x="9190284" y="5670667"/>
            <a:ext cx="2952328" cy="34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 Riparian Buffer zone</a:t>
            </a:r>
          </a:p>
        </p:txBody>
      </p:sp>
    </p:spTree>
    <p:extLst>
      <p:ext uri="{BB962C8B-B14F-4D97-AF65-F5344CB8AC3E}">
        <p14:creationId xmlns:p14="http://schemas.microsoft.com/office/powerpoint/2010/main" val="3179179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56744" t="21373" r="17032" b="38335"/>
          <a:stretch/>
        </p:blipFill>
        <p:spPr>
          <a:xfrm>
            <a:off x="0" y="0"/>
            <a:ext cx="12188825" cy="691515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0" y="6484583"/>
            <a:ext cx="246093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Gurkan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al, 2006)</a:t>
            </a:r>
          </a:p>
        </p:txBody>
      </p:sp>
    </p:spTree>
    <p:extLst>
      <p:ext uri="{BB962C8B-B14F-4D97-AF65-F5344CB8AC3E}">
        <p14:creationId xmlns:p14="http://schemas.microsoft.com/office/powerpoint/2010/main" val="3047594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t="15700" r="1569" b="7301"/>
          <a:stretch/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334265" y="168218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(Shelley Signs, 2020)</a:t>
            </a:r>
          </a:p>
        </p:txBody>
      </p:sp>
    </p:spTree>
    <p:extLst>
      <p:ext uri="{BB962C8B-B14F-4D97-AF65-F5344CB8AC3E}">
        <p14:creationId xmlns:p14="http://schemas.microsoft.com/office/powerpoint/2010/main" val="1126415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34644" t="5900" r="22365" b="42110"/>
          <a:stretch/>
        </p:blipFill>
        <p:spPr>
          <a:xfrm>
            <a:off x="1917948" y="548680"/>
            <a:ext cx="7712988" cy="3245296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6D390F3B-8EAD-4B16-86A9-480FE340B1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2524648" y="2543779"/>
            <a:ext cx="5846854" cy="759296"/>
          </a:xfrm>
          <a:prstGeom prst="rect">
            <a:avLst/>
          </a:prstGeom>
        </p:spPr>
        <p:txBody>
          <a:bodyPr anchor="b">
            <a:noAutofit/>
          </a:bodyPr>
          <a:lstStyle/>
          <a:p>
            <a:r>
              <a:rPr lang="en-GB" sz="4000" dirty="0"/>
              <a:t>Funding Opportunities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917948" y="563960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(Welsh  Water, 2020)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8E1E1F6-B8CC-4FF1-871A-21EEC51C3A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7948" y="3793976"/>
            <a:ext cx="7704856" cy="306402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C6B1962-C216-4BE5-96FA-DC0562CBF88E}"/>
              </a:ext>
            </a:extLst>
          </p:cNvPr>
          <p:cNvSpPr txBox="1"/>
          <p:nvPr/>
        </p:nvSpPr>
        <p:spPr>
          <a:xfrm>
            <a:off x="8038628" y="4509120"/>
            <a:ext cx="187220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(WCVA, 2021)</a:t>
            </a:r>
          </a:p>
        </p:txBody>
      </p:sp>
    </p:spTree>
    <p:extLst>
      <p:ext uri="{BB962C8B-B14F-4D97-AF65-F5344CB8AC3E}">
        <p14:creationId xmlns:p14="http://schemas.microsoft.com/office/powerpoint/2010/main" val="2684074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98419" y="548680"/>
            <a:ext cx="9541971" cy="864096"/>
          </a:xfrm>
        </p:spPr>
        <p:txBody>
          <a:bodyPr/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Recap of Recommendations on Future Management of Talley Lakes SSSI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9834" y="1536354"/>
            <a:ext cx="11119143" cy="5318248"/>
          </a:xfrm>
        </p:spPr>
        <p:txBody>
          <a:bodyPr>
            <a:noAutofit/>
          </a:bodyPr>
          <a:lstStyle/>
          <a:p>
            <a:pPr marL="342900" indent="-342900" algn="just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Invite Amphibian &amp; Reptile Conservation (ARC) to survey as part of their ‘Connecting the Dragon’ project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Request an evening visit from Carmarthenshire Bat Group to determine bat species present and density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Restrict access to motte and bailey – active badger sett and bluebell trampling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Installation of an information board to inform visitors about the importance of the lake and the unique habitat that surrounds it 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Measurement of variation in water quality before and after rainfall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Fencing lake margins for the creation of riparian buffer-zone – available for free via West Wales Rivers Trust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Bio-manipulation of lake ecology</a:t>
            </a:r>
          </a:p>
        </p:txBody>
      </p:sp>
    </p:spTree>
    <p:extLst>
      <p:ext uri="{BB962C8B-B14F-4D97-AF65-F5344CB8AC3E}">
        <p14:creationId xmlns:p14="http://schemas.microsoft.com/office/powerpoint/2010/main" val="2535561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0985D-E8A6-4FCF-BD25-3C10A58E5C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8068" y="1412776"/>
            <a:ext cx="6480720" cy="2255367"/>
          </a:xfrm>
        </p:spPr>
        <p:txBody>
          <a:bodyPr/>
          <a:lstStyle/>
          <a:p>
            <a:r>
              <a:rPr lang="en-GB" sz="66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712535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909836" y="533192"/>
            <a:ext cx="11161240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Amphibian &amp; Reptile Conservation (2020)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Connecting the Dragons -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Cysylltu’r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Dreigiau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https://www.arc-trust.org/connecting-the-dragons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12 June 2020).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Anglers Mail (2018) River Wye specimen coarse fish targeted by illegal fish rustlers. Available at: </a:t>
            </a:r>
            <a:r>
              <a:rPr lang="en-GB" dirty="0">
                <a:hlinkClick r:id="rId3"/>
              </a:rPr>
              <a:t>https://www.anglersmail.co.uk/news/river-wye-illegal-fish-netters-79569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(Accessed: 10 June 2020).</a:t>
            </a:r>
          </a:p>
          <a:p>
            <a:pPr algn="just">
              <a:lnSpc>
                <a:spcPct val="150000"/>
              </a:lnSpc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Bosanquet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S (2010) Email regarding the presence of Medicinal Leech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Hirudo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medicinalis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). Rebecca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Killa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30 October.</a:t>
            </a:r>
          </a:p>
          <a:p>
            <a:pPr algn="just">
              <a:lnSpc>
                <a:spcPct val="150000"/>
              </a:lnSpc>
            </a:pPr>
            <a:r>
              <a:rPr lang="en-GB" dirty="0"/>
              <a:t>Botanical Society of Britain &amp; Ireland (2020) [Twitter] 9 June. Available at:  </a:t>
            </a:r>
            <a:r>
              <a:rPr lang="en-GB" dirty="0">
                <a:hlinkClick r:id="rId4"/>
              </a:rPr>
              <a:t>https://twitter.com/bsbibotany</a:t>
            </a:r>
            <a:r>
              <a:rPr lang="en-GB" dirty="0"/>
              <a:t> </a:t>
            </a:r>
          </a:p>
          <a:p>
            <a:pPr algn="just">
              <a:lnSpc>
                <a:spcPct val="150000"/>
              </a:lnSpc>
            </a:pPr>
            <a:r>
              <a:rPr lang="en-GB" dirty="0"/>
              <a:t>British Dragonfly Society (2020) Welcome. Available at: </a:t>
            </a:r>
            <a:r>
              <a:rPr lang="en-GB" dirty="0">
                <a:hlinkClick r:id="rId5"/>
              </a:rPr>
              <a:t>https://british-dragonflies.org.uk/</a:t>
            </a:r>
            <a:r>
              <a:rPr lang="en-GB" dirty="0"/>
              <a:t> (Accessed: 10 June 2020).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Calow, J (2017)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Great Diving Beetle -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Dytiscus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 err="1">
                <a:latin typeface="Arial" panose="020B0604020202020204" pitchFamily="34" charset="0"/>
                <a:cs typeface="Arial" panose="020B0604020202020204" pitchFamily="34" charset="0"/>
              </a:rPr>
              <a:t>marginalis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https://www.naturespot.org.uk/species/great-diving-beetle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12 June 2020).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Carmarthenshire County Council (2020)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My nearest - Public rights of way.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https://www.carmarthenshire.gov.wales/home/council-services/public-rights-of-way/my-nearest-public-rights-of-way/#.XuYuQUVKhPY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12 June 2020).</a:t>
            </a:r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ED8E8BE9-C489-45B5-B653-B4843CBD22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3852" y="0"/>
            <a:ext cx="9601200" cy="615280"/>
          </a:xfrm>
        </p:spPr>
        <p:txBody>
          <a:bodyPr/>
          <a:lstStyle/>
          <a:p>
            <a:r>
              <a:rPr lang="en-US" sz="3600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553906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981844" y="260648"/>
            <a:ext cx="11089232" cy="62735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Driver, T (2007) Talley Mound – Castle Earthworks.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https://coflein.gov.uk/en/site/303898/details/talley-mound-castle-earthworks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10 June 2020).</a:t>
            </a:r>
          </a:p>
          <a:p>
            <a:pPr algn="just">
              <a:lnSpc>
                <a:spcPct val="150000"/>
              </a:lnSpc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Coflein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(2020) Motte &amp; Bailey.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https://coflein.gov.uk/en/site/303898/details/talley-mound-castle-earthworks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10 June 2020).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Ma, M (2016) Riparian Buffer Zone for Wetlands.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Wetland Book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pp. 1-9.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https://doi.org/10.1007/978-94-007-6172-8_53-7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Moore, D (2014) A Walk At Talley Lakes,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Derek Bird Brain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[Blog].  15 March.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http://derekbirdbrain.blogspot.com/2014/03/a-walk-at-talley-laks.html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12 June 2020).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Matthews, V (2020) Talley.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https://www.welshwildlife.org/nature-reserve/talley-lakes-llandeilo-carmarthenshire/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10 June 2020).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Matthews, V (2020) Talley Geese.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https://www.welshwildlife.org/nature-reserve/talley-lakes-llandeilo-carmarthenshire/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10 June 2020).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Fletcher, N (2018)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Emperor Dragonfly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https://sussexwildlifetrust.org.uk/news/emperor-dragonfly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10 June 2020). </a:t>
            </a:r>
          </a:p>
          <a:p>
            <a:pPr algn="just"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6446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981844" y="404664"/>
            <a:ext cx="11017224" cy="71045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dirty="0"/>
              <a:t>Freshwater Habitats Trust (2020) Homepage. Available at: </a:t>
            </a:r>
            <a:r>
              <a:rPr lang="en-GB" dirty="0">
                <a:hlinkClick r:id="rId2"/>
              </a:rPr>
              <a:t>https://british-dragonflies.org.uk/</a:t>
            </a:r>
            <a:r>
              <a:rPr lang="en-GB" dirty="0"/>
              <a:t> (Accessed: 10 June 2020).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Gurkan, Z., Zhang, J.,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Jorkensen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S.E. (2006) Development of a Structurally Dynamic Model for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Forecasing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the Effects of Restoration of Lakes.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Ecology Modelling,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197(1) pp. 89-103.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Goldsmith, B., Turner, S.,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Shilland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E. and Goodrich, S. (2016) Ecological Surveys of Welsh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Lakes 2015. London: ENSIS Ltd. 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Google Maps (2020) ‘Talley &amp; Surrounding Area’, 1:20,000.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https://www.google.com/maps/@51.9587763,-4.0163156,12z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12 June 2020).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Harries, D (2015a) Dead Otter near Talley Lakes west Wales UK. [Video].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https://www.youtube.com/watch?v=kUTrm4VmdpM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8 June 2020).</a:t>
            </a:r>
          </a:p>
          <a:p>
            <a:pPr>
              <a:lnSpc>
                <a:spcPct val="150000"/>
              </a:lnSpc>
            </a:pPr>
            <a:r>
              <a:rPr lang="en-GB" dirty="0" err="1"/>
              <a:t>Killa</a:t>
            </a:r>
            <a:r>
              <a:rPr lang="en-GB" dirty="0"/>
              <a:t>, R (2019) Email regarding Talley lakes SSSI habitat surveys. Shane Thomas. 4 November.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Natural Resources Wales (2020) Home.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https://naturalresources.wales/?lang=en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14 June 2020).</a:t>
            </a:r>
            <a:endParaRPr lang="en-GB" dirty="0">
              <a:solidFill>
                <a:srgbClr val="164B4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Pryce, R &amp; Pryce, J (2017) BSBI Week at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Glynhir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Monday 26th June – Monday 3rd July 2017. Llanelli: Botanical Society of Britain &amp; Ireland.</a:t>
            </a:r>
            <a:endParaRPr lang="en-GB" dirty="0">
              <a:solidFill>
                <a:srgbClr val="164B4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6359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981844" y="188640"/>
            <a:ext cx="10945216" cy="71045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dirty="0">
                <a:solidFill>
                  <a:srgbClr val="164B4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Richards, A (2014) </a:t>
            </a:r>
            <a:r>
              <a:rPr lang="en-GB" i="1" dirty="0">
                <a:solidFill>
                  <a:srgbClr val="164B4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Talley Mound</a:t>
            </a:r>
            <a:r>
              <a:rPr lang="en-GB" dirty="0">
                <a:solidFill>
                  <a:srgbClr val="164B4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solidFill>
                  <a:srgbClr val="164B4F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https://www.geograph.org.uk/photo/3798763</a:t>
            </a:r>
            <a:r>
              <a:rPr lang="en-GB" dirty="0">
                <a:solidFill>
                  <a:srgbClr val="164B4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10 June 2020).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Royal Society for the Prevention of Cruelty to Animals Cymru (2018)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RSPCA Cymru issue litter warning after duck found with plastic ring stuck around head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https://news.rspca.org.uk/2018/02/14/rspca-cymru-issue-litter-warning-after-duck-found-with-plastic-ring-stuck-around-head/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(Accessed: 11 June 2020). 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solidFill>
                  <a:srgbClr val="164B4F"/>
                </a:solidFill>
              </a:rPr>
              <a:t>Royal Society for the Prevention of Cruelty to Animals Cymru (2020) </a:t>
            </a:r>
            <a:r>
              <a:rPr lang="en-GB" i="1" dirty="0">
                <a:solidFill>
                  <a:srgbClr val="164B4F"/>
                </a:solidFill>
              </a:rPr>
              <a:t>Swan hooked in neck by fishing litter in Swansea lake</a:t>
            </a:r>
            <a:r>
              <a:rPr lang="en-GB" dirty="0">
                <a:solidFill>
                  <a:srgbClr val="164B4F"/>
                </a:solidFill>
              </a:rPr>
              <a:t>. Available at: </a:t>
            </a:r>
            <a:r>
              <a:rPr lang="en-GB" dirty="0">
                <a:solidFill>
                  <a:srgbClr val="164B4F"/>
                </a:solidFill>
                <a:hlinkClick r:id="rId5"/>
              </a:rPr>
              <a:t>https://www.swanseasound.co.uk/news/local/swan-hooked-in-neck-by-fishing-litter-in-swanse-alake/</a:t>
            </a:r>
            <a:r>
              <a:rPr lang="en-GB" dirty="0">
                <a:solidFill>
                  <a:srgbClr val="164B4F"/>
                </a:solidFill>
              </a:rPr>
              <a:t>  (Accessed: 12 June 2020).</a:t>
            </a:r>
          </a:p>
          <a:p>
            <a:pPr lvl="0" algn="just">
              <a:lnSpc>
                <a:spcPct val="150000"/>
              </a:lnSpc>
            </a:pPr>
            <a:r>
              <a:rPr lang="en-GB" dirty="0">
                <a:solidFill>
                  <a:srgbClr val="164B4F"/>
                </a:solidFill>
              </a:rPr>
              <a:t>Royal Society for the Protection of Birds (2020) RSPB Logo. Available at: </a:t>
            </a:r>
            <a:r>
              <a:rPr lang="en-GB" dirty="0">
                <a:solidFill>
                  <a:srgbClr val="164B4F"/>
                </a:solidFill>
                <a:hlinkClick r:id="rId6"/>
              </a:rPr>
              <a:t>https://www.rspb.org.uk/</a:t>
            </a:r>
            <a:r>
              <a:rPr lang="en-GB" dirty="0">
                <a:solidFill>
                  <a:srgbClr val="164B4F"/>
                </a:solidFill>
              </a:rPr>
              <a:t> (Accessed: 14 June 2020).</a:t>
            </a:r>
          </a:p>
          <a:p>
            <a:pPr lvl="0" algn="just">
              <a:lnSpc>
                <a:spcPct val="150000"/>
              </a:lnSpc>
            </a:pPr>
            <a:r>
              <a:rPr lang="en-GB" dirty="0">
                <a:solidFill>
                  <a:srgbClr val="164B4F"/>
                </a:solidFill>
              </a:rPr>
              <a:t>Shelley Signs (2020) Framing Options. Available at: </a:t>
            </a:r>
            <a:r>
              <a:rPr lang="en-GB" dirty="0">
                <a:solidFill>
                  <a:srgbClr val="164B4F"/>
                </a:solidFill>
                <a:hlinkClick r:id="rId7"/>
              </a:rPr>
              <a:t>https://shelleysigns.co.uk/park-signs/framing-options</a:t>
            </a:r>
            <a:r>
              <a:rPr lang="en-GB" dirty="0">
                <a:solidFill>
                  <a:srgbClr val="164B4F"/>
                </a:solidFill>
              </a:rPr>
              <a:t>  (Accessed: 10 June 2020).</a:t>
            </a:r>
          </a:p>
          <a:p>
            <a:pPr lvl="0" algn="just">
              <a:lnSpc>
                <a:spcPct val="150000"/>
              </a:lnSpc>
            </a:pPr>
            <a:r>
              <a:rPr lang="en-GB" dirty="0">
                <a:solidFill>
                  <a:srgbClr val="164B4F"/>
                </a:solidFill>
              </a:rPr>
              <a:t>Wales Council for Voluntary Action (2021) Homepage. Available at: </a:t>
            </a:r>
            <a:r>
              <a:rPr lang="en-GB" dirty="0">
                <a:solidFill>
                  <a:srgbClr val="164B4F"/>
                </a:solidFill>
                <a:hlinkClick r:id="rId8"/>
              </a:rPr>
              <a:t>https://wcva.cymru/</a:t>
            </a:r>
            <a:r>
              <a:rPr lang="en-GB" dirty="0">
                <a:solidFill>
                  <a:srgbClr val="164B4F"/>
                </a:solidFill>
              </a:rPr>
              <a:t> (Accessed: 11 May 2021).</a:t>
            </a:r>
          </a:p>
          <a:p>
            <a:pPr lvl="0" algn="just">
              <a:lnSpc>
                <a:spcPct val="150000"/>
              </a:lnSpc>
            </a:pPr>
            <a:endParaRPr lang="en-GB" dirty="0">
              <a:solidFill>
                <a:srgbClr val="164B4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endParaRPr lang="en-GB" dirty="0">
              <a:solidFill>
                <a:srgbClr val="164B4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9321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909836" y="-124629"/>
            <a:ext cx="10801200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/>
          </a:p>
          <a:p>
            <a:pPr>
              <a:lnSpc>
                <a:spcPct val="150000"/>
              </a:lnSpc>
            </a:pPr>
            <a:r>
              <a:rPr lang="en-GB" dirty="0"/>
              <a:t>Welsh Government (2020) CADW Homepage. Available at: </a:t>
            </a:r>
            <a:r>
              <a:rPr lang="en-GB" dirty="0">
                <a:hlinkClick r:id="rId2"/>
              </a:rPr>
              <a:t>https://cadw.gov.wales/</a:t>
            </a:r>
            <a:r>
              <a:rPr lang="en-GB" dirty="0"/>
              <a:t> (Accessed: 12 June 2020).</a:t>
            </a:r>
          </a:p>
          <a:p>
            <a:pPr algn="just">
              <a:lnSpc>
                <a:spcPct val="150000"/>
              </a:lnSpc>
            </a:pPr>
            <a:r>
              <a:rPr lang="en-GB" dirty="0"/>
              <a:t>Welsh Water (2020) The Welsh Water Community Fund. Available at: </a:t>
            </a:r>
            <a:r>
              <a:rPr lang="en-GB" dirty="0">
                <a:hlinkClick r:id="rId3"/>
              </a:rPr>
              <a:t>https://www.dwrcymru.com/en/Community-Fund.aspx</a:t>
            </a:r>
            <a:r>
              <a:rPr lang="en-GB" dirty="0"/>
              <a:t> (Accessed: 12 June 2020).</a:t>
            </a:r>
          </a:p>
          <a:p>
            <a:pPr algn="just">
              <a:lnSpc>
                <a:spcPct val="150000"/>
              </a:lnSpc>
            </a:pPr>
            <a:r>
              <a:rPr lang="en-GB" dirty="0"/>
              <a:t>West Wales Biodiversity Information Centre (2020) Carmarthenshire Bat Group. Available at: </a:t>
            </a:r>
            <a:r>
              <a:rPr lang="en-GB" dirty="0">
                <a:hlinkClick r:id="rId4"/>
              </a:rPr>
              <a:t>https://www.wwbic.org.uk/carmarthenshire-bat-group/</a:t>
            </a:r>
            <a:r>
              <a:rPr lang="en-GB" dirty="0"/>
              <a:t> (Accessed 12 June 2020).</a:t>
            </a:r>
          </a:p>
          <a:p>
            <a:pPr algn="just">
              <a:lnSpc>
                <a:spcPct val="150000"/>
              </a:lnSpc>
            </a:pPr>
            <a:r>
              <a:rPr lang="en-GB" dirty="0"/>
              <a:t>Wildlife Trust of South &amp; West Wales (2020) Talley Lakes – Llandeilo. Available at: </a:t>
            </a:r>
            <a:r>
              <a:rPr lang="en-GB" dirty="0">
                <a:hlinkClick r:id="rId5"/>
              </a:rPr>
              <a:t>https://www.welshwildlife.org/nature-reserve/talley-lakes-llandeilo-carmarthenshire/</a:t>
            </a:r>
            <a:r>
              <a:rPr lang="en-GB" dirty="0"/>
              <a:t> (Accessed: 10 June 2020).</a:t>
            </a:r>
          </a:p>
          <a:p>
            <a:pPr algn="just">
              <a:lnSpc>
                <a:spcPct val="150000"/>
              </a:lnSpc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5653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Serenity 16x9">
  <a:themeElements>
    <a:clrScheme name="Serenity_16x9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/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/>
        </a:defPPr>
      </a:lstStyle>
    </a:txDef>
  </a:objectDefaults>
  <a:extraClrSchemeLst/>
  <a:extLst>
    <a:ext uri="{05A4C25C-085E-4340-85A3-A5531E510DB2}">
      <thm15:themeFamily xmlns:thm15="http://schemas.microsoft.com/office/thememl/2012/main" name="TF02801109.potx" id="{B47C65E8-9F73-4C4F-A3C2-84725F71438E}" vid="{CFC30A9F-F7E5-41F4-B6B7-D2E5B79E3BFB}"/>
    </a:ext>
  </a:extLst>
</a:theme>
</file>

<file path=ppt/theme/theme2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irectSourceMarket xmlns="4873beb7-5857-4685-be1f-d57550cc96cc" xsi:nil="true"/>
    <ApprovalStatus xmlns="4873beb7-5857-4685-be1f-d57550cc96cc">InProgress</ApprovalStatus>
    <MarketSpecific xmlns="4873beb7-5857-4685-be1f-d57550cc96cc">false</MarketSpecific>
    <LocComments xmlns="4873beb7-5857-4685-be1f-d57550cc96cc" xsi:nil="true"/>
    <ThumbnailAssetId xmlns="4873beb7-5857-4685-be1f-d57550cc96cc" xsi:nil="true"/>
    <PrimaryImageGen xmlns="4873beb7-5857-4685-be1f-d57550cc96cc">false</PrimaryImageGen>
    <LegacyData xmlns="4873beb7-5857-4685-be1f-d57550cc96cc" xsi:nil="true"/>
    <LocRecommendedHandoff xmlns="4873beb7-5857-4685-be1f-d57550cc96cc" xsi:nil="true"/>
    <BusinessGroup xmlns="4873beb7-5857-4685-be1f-d57550cc96cc" xsi:nil="true"/>
    <BlockPublish xmlns="4873beb7-5857-4685-be1f-d57550cc96cc">false</BlockPublish>
    <TPFriendlyName xmlns="4873beb7-5857-4685-be1f-d57550cc96cc" xsi:nil="true"/>
    <NumericId xmlns="4873beb7-5857-4685-be1f-d57550cc96cc" xsi:nil="true"/>
    <APEditor xmlns="4873beb7-5857-4685-be1f-d57550cc96cc">
      <UserInfo>
        <DisplayName/>
        <AccountId xsi:nil="true"/>
        <AccountType/>
      </UserInfo>
    </APEditor>
    <SourceTitle xmlns="4873beb7-5857-4685-be1f-d57550cc96cc" xsi:nil="true"/>
    <OpenTemplate xmlns="4873beb7-5857-4685-be1f-d57550cc96cc">true</OpenTemplate>
    <UALocComments xmlns="4873beb7-5857-4685-be1f-d57550cc96cc" xsi:nil="true"/>
    <ParentAssetId xmlns="4873beb7-5857-4685-be1f-d57550cc96cc" xsi:nil="true"/>
    <IntlLangReviewDate xmlns="4873beb7-5857-4685-be1f-d57550cc96cc" xsi:nil="true"/>
    <FeatureTagsTaxHTField0 xmlns="4873beb7-5857-4685-be1f-d57550cc96cc">
      <Terms xmlns="http://schemas.microsoft.com/office/infopath/2007/PartnerControls"/>
    </FeatureTagsTaxHTField0>
    <PublishStatusLookup xmlns="4873beb7-5857-4685-be1f-d57550cc96cc">
      <Value>1360506</Value>
    </PublishStatusLookup>
    <Providers xmlns="4873beb7-5857-4685-be1f-d57550cc96cc" xsi:nil="true"/>
    <MachineTranslated xmlns="4873beb7-5857-4685-be1f-d57550cc96cc">false</MachineTranslated>
    <OriginalSourceMarket xmlns="4873beb7-5857-4685-be1f-d57550cc96cc" xsi:nil="true"/>
    <APDescription xmlns="4873beb7-5857-4685-be1f-d57550cc96cc" xsi:nil="true"/>
    <ClipArtFilename xmlns="4873beb7-5857-4685-be1f-d57550cc96cc" xsi:nil="true"/>
    <ContentItem xmlns="4873beb7-5857-4685-be1f-d57550cc96cc" xsi:nil="true"/>
    <TPInstallLocation xmlns="4873beb7-5857-4685-be1f-d57550cc96cc" xsi:nil="true"/>
    <PublishTargets xmlns="4873beb7-5857-4685-be1f-d57550cc96cc">OfficeOnlineVNext</PublishTargets>
    <TimesCloned xmlns="4873beb7-5857-4685-be1f-d57550cc96cc" xsi:nil="true"/>
    <AssetStart xmlns="4873beb7-5857-4685-be1f-d57550cc96cc">2011-12-12T13:37:00+00:00</AssetStart>
    <Provider xmlns="4873beb7-5857-4685-be1f-d57550cc96cc" xsi:nil="true"/>
    <AcquiredFrom xmlns="4873beb7-5857-4685-be1f-d57550cc96cc">Internal MS</AcquiredFrom>
    <FriendlyTitle xmlns="4873beb7-5857-4685-be1f-d57550cc96cc" xsi:nil="true"/>
    <LastHandOff xmlns="4873beb7-5857-4685-be1f-d57550cc96cc" xsi:nil="true"/>
    <TPClientViewer xmlns="4873beb7-5857-4685-be1f-d57550cc96cc" xsi:nil="true"/>
    <UACurrentWords xmlns="4873beb7-5857-4685-be1f-d57550cc96cc" xsi:nil="true"/>
    <ArtSampleDocs xmlns="4873beb7-5857-4685-be1f-d57550cc96cc" xsi:nil="true"/>
    <UALocRecommendation xmlns="4873beb7-5857-4685-be1f-d57550cc96cc">Localize</UALocRecommendation>
    <Manager xmlns="4873beb7-5857-4685-be1f-d57550cc96cc" xsi:nil="true"/>
    <ShowIn xmlns="4873beb7-5857-4685-be1f-d57550cc96cc">Show everywhere</ShowIn>
    <UANotes xmlns="4873beb7-5857-4685-be1f-d57550cc96cc" xsi:nil="true"/>
    <TemplateStatus xmlns="4873beb7-5857-4685-be1f-d57550cc96cc">Complete</TemplateStatus>
    <InternalTagsTaxHTField0 xmlns="4873beb7-5857-4685-be1f-d57550cc96cc">
      <Terms xmlns="http://schemas.microsoft.com/office/infopath/2007/PartnerControls"/>
    </InternalTagsTaxHTField0>
    <CSXHash xmlns="4873beb7-5857-4685-be1f-d57550cc96cc" xsi:nil="true"/>
    <Downloads xmlns="4873beb7-5857-4685-be1f-d57550cc96cc">0</Downloads>
    <VoteCount xmlns="4873beb7-5857-4685-be1f-d57550cc96cc" xsi:nil="true"/>
    <OOCacheId xmlns="4873beb7-5857-4685-be1f-d57550cc96cc" xsi:nil="true"/>
    <IsDeleted xmlns="4873beb7-5857-4685-be1f-d57550cc96cc">false</IsDeleted>
    <AssetExpire xmlns="4873beb7-5857-4685-be1f-d57550cc96cc">2035-01-01T08:00:00+00:00</AssetExpire>
    <DSATActionTaken xmlns="4873beb7-5857-4685-be1f-d57550cc96cc" xsi:nil="true"/>
    <CSXSubmissionMarket xmlns="4873beb7-5857-4685-be1f-d57550cc96cc" xsi:nil="true"/>
    <TPExecutable xmlns="4873beb7-5857-4685-be1f-d57550cc96cc" xsi:nil="true"/>
    <SubmitterId xmlns="4873beb7-5857-4685-be1f-d57550cc96cc" xsi:nil="true"/>
    <EditorialTags xmlns="4873beb7-5857-4685-be1f-d57550cc96cc" xsi:nil="true"/>
    <ApprovalLog xmlns="4873beb7-5857-4685-be1f-d57550cc96cc" xsi:nil="true"/>
    <AssetType xmlns="4873beb7-5857-4685-be1f-d57550cc96cc">TP</AssetType>
    <BugNumber xmlns="4873beb7-5857-4685-be1f-d57550cc96cc" xsi:nil="true"/>
    <CSXSubmissionDate xmlns="4873beb7-5857-4685-be1f-d57550cc96cc" xsi:nil="true"/>
    <CSXUpdate xmlns="4873beb7-5857-4685-be1f-d57550cc96cc">false</CSXUpdate>
    <Milestone xmlns="4873beb7-5857-4685-be1f-d57550cc96cc" xsi:nil="true"/>
    <RecommendationsModifier xmlns="4873beb7-5857-4685-be1f-d57550cc96cc" xsi:nil="true"/>
    <OriginAsset xmlns="4873beb7-5857-4685-be1f-d57550cc96cc" xsi:nil="true"/>
    <TPComponent xmlns="4873beb7-5857-4685-be1f-d57550cc96cc" xsi:nil="true"/>
    <AssetId xmlns="4873beb7-5857-4685-be1f-d57550cc96cc">TP102801108</AssetId>
    <IntlLocPriority xmlns="4873beb7-5857-4685-be1f-d57550cc96cc" xsi:nil="true"/>
    <PolicheckWords xmlns="4873beb7-5857-4685-be1f-d57550cc96cc" xsi:nil="true"/>
    <TPLaunchHelpLink xmlns="4873beb7-5857-4685-be1f-d57550cc96cc" xsi:nil="true"/>
    <TPApplication xmlns="4873beb7-5857-4685-be1f-d57550cc96cc" xsi:nil="true"/>
    <CrawlForDependencies xmlns="4873beb7-5857-4685-be1f-d57550cc96cc">false</CrawlForDependencies>
    <HandoffToMSDN xmlns="4873beb7-5857-4685-be1f-d57550cc96cc" xsi:nil="true"/>
    <PlannedPubDate xmlns="4873beb7-5857-4685-be1f-d57550cc96cc" xsi:nil="true"/>
    <IntlLangReviewer xmlns="4873beb7-5857-4685-be1f-d57550cc96cc" xsi:nil="true"/>
    <TrustLevel xmlns="4873beb7-5857-4685-be1f-d57550cc96cc">1 Microsoft Managed Content</TrustLevel>
    <LocLastLocAttemptVersionLookup xmlns="4873beb7-5857-4685-be1f-d57550cc96cc">706526</LocLastLocAttemptVersionLookup>
    <IsSearchable xmlns="4873beb7-5857-4685-be1f-d57550cc96cc">true</IsSearchable>
    <TemplateTemplateType xmlns="4873beb7-5857-4685-be1f-d57550cc96cc">PowerPoint Presentation Template</TemplateTemplateType>
    <CampaignTagsTaxHTField0 xmlns="4873beb7-5857-4685-be1f-d57550cc96cc">
      <Terms xmlns="http://schemas.microsoft.com/office/infopath/2007/PartnerControls"/>
    </CampaignTagsTaxHTField0>
    <TPNamespace xmlns="4873beb7-5857-4685-be1f-d57550cc96cc" xsi:nil="true"/>
    <TaxCatchAll xmlns="4873beb7-5857-4685-be1f-d57550cc96cc"/>
    <Markets xmlns="4873beb7-5857-4685-be1f-d57550cc96cc"/>
    <UAProjectedTotalWords xmlns="4873beb7-5857-4685-be1f-d57550cc96cc" xsi:nil="true"/>
    <IntlLangReview xmlns="4873beb7-5857-4685-be1f-d57550cc96cc">false</IntlLangReview>
    <OutputCachingOn xmlns="4873beb7-5857-4685-be1f-d57550cc96cc">false</OutputCachingOn>
    <AverageRating xmlns="4873beb7-5857-4685-be1f-d57550cc96cc" xsi:nil="true"/>
    <APAuthor xmlns="4873beb7-5857-4685-be1f-d57550cc96cc">
      <UserInfo>
        <DisplayName>REDMOND\v-soujap</DisplayName>
        <AccountId>1954</AccountId>
        <AccountType/>
      </UserInfo>
    </APAuthor>
    <LocManualTestRequired xmlns="4873beb7-5857-4685-be1f-d57550cc96cc">false</LocManualTestRequired>
    <TPCommandLine xmlns="4873beb7-5857-4685-be1f-d57550cc96cc" xsi:nil="true"/>
    <TPAppVersion xmlns="4873beb7-5857-4685-be1f-d57550cc96cc" xsi:nil="true"/>
    <EditorialStatus xmlns="4873beb7-5857-4685-be1f-d57550cc96cc">Complete</EditorialStatus>
    <LastModifiedDateTime xmlns="4873beb7-5857-4685-be1f-d57550cc96cc" xsi:nil="true"/>
    <ScenarioTagsTaxHTField0 xmlns="4873beb7-5857-4685-be1f-d57550cc96cc">
      <Terms xmlns="http://schemas.microsoft.com/office/infopath/2007/PartnerControls"/>
    </ScenarioTagsTaxHTField0>
    <OriginalRelease xmlns="4873beb7-5857-4685-be1f-d57550cc96cc">14</OriginalRelease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LocMarketGroupTiers2 xmlns="4873beb7-5857-4685-be1f-d57550cc96cc" xsi:nil="true"/>
  </documentManagement>
</p:properties>
</file>

<file path=customXml/itemProps1.xml><?xml version="1.0" encoding="utf-8"?>
<ds:datastoreItem xmlns:ds="http://schemas.openxmlformats.org/officeDocument/2006/customXml" ds:itemID="{211E33DF-2340-4F4E-B874-B73FEFEBFC8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683C129-7B42-490A-AD74-E9303BC76D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F249165-F638-412C-8E0A-DFB7045CA2E0}">
  <ds:schemaRefs>
    <ds:schemaRef ds:uri="4873beb7-5857-4685-be1f-d57550cc96cc"/>
    <ds:schemaRef ds:uri="http://schemas.openxmlformats.org/package/2006/metadata/core-properties"/>
    <ds:schemaRef ds:uri="http://purl.org/dc/terms/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30941</TotalTime>
  <Words>1842</Words>
  <Application>Microsoft Office PowerPoint</Application>
  <PresentationFormat>Custom</PresentationFormat>
  <Paragraphs>138</Paragraphs>
  <Slides>33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6" baseType="lpstr">
      <vt:lpstr>Arial</vt:lpstr>
      <vt:lpstr>Euphemia</vt:lpstr>
      <vt:lpstr>Serenity 16x9</vt:lpstr>
      <vt:lpstr>Evaluation of Talley Lakes SSSI Management Plan</vt:lpstr>
      <vt:lpstr>Background of the Site</vt:lpstr>
      <vt:lpstr>Key Habitats</vt:lpstr>
      <vt:lpstr>Fauna &amp; Flora</vt:lpstr>
      <vt:lpstr>Protected Species</vt:lpstr>
      <vt:lpstr>Key Stakeholders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Previous Surveys of Talley SSSI Site</vt:lpstr>
      <vt:lpstr>Key Observations/Findings from Site Survey (March 2020)</vt:lpstr>
      <vt:lpstr>PowerPoint Presentation</vt:lpstr>
      <vt:lpstr>Case Studies - (Carmarthenshire) </vt:lpstr>
      <vt:lpstr>PowerPoint Presentation</vt:lpstr>
      <vt:lpstr>PowerPoint Presentation</vt:lpstr>
      <vt:lpstr>Talley Bronze Age Moat &amp; Bailey </vt:lpstr>
      <vt:lpstr>PowerPoint Presentation</vt:lpstr>
      <vt:lpstr>PowerPoint Presentation</vt:lpstr>
      <vt:lpstr>PowerPoint Presentation</vt:lpstr>
      <vt:lpstr>PowerPoint Presentation</vt:lpstr>
      <vt:lpstr>Funding Opportunities</vt:lpstr>
      <vt:lpstr>Recap of Recommendations on Future Management of Talley Lakes SSSI</vt:lpstr>
      <vt:lpstr>Any Questions?</vt:lpstr>
      <vt:lpstr>References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Evaluation of Talley Lakes SSSI Management Plan</dc:title>
  <dc:creator>caine</dc:creator>
  <cp:lastModifiedBy>Shane Craig Thomas (P146439)</cp:lastModifiedBy>
  <cp:revision>100</cp:revision>
  <dcterms:created xsi:type="dcterms:W3CDTF">2020-01-04T16:30:05Z</dcterms:created>
  <dcterms:modified xsi:type="dcterms:W3CDTF">2021-05-14T09:37:18Z</dcterms:modified>
</cp:coreProperties>
</file>