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9" r:id="rId3"/>
    <p:sldId id="261" r:id="rId4"/>
    <p:sldId id="257" r:id="rId5"/>
    <p:sldId id="260" r:id="rId6"/>
    <p:sldId id="258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15D4E00-D605-3823-45F6-4ED61FE91521}" v="1214" dt="2026-01-11T00:28:29.03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45610A-17B4-4656-93CF-E1D9982860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" y="1371599"/>
            <a:ext cx="6675120" cy="2951825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51C80B-DFD6-415B-BA5B-E56E510CD12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0080" y="4584879"/>
            <a:ext cx="6675120" cy="1287887"/>
          </a:xfrm>
        </p:spPr>
        <p:txBody>
          <a:bodyPr anchor="b">
            <a:normAutofit/>
          </a:bodyPr>
          <a:lstStyle>
            <a:lvl1pPr marL="0" indent="0" algn="l">
              <a:lnSpc>
                <a:spcPct val="130000"/>
              </a:lnSpc>
              <a:buNone/>
              <a:defRPr sz="1800" b="1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A2065B-06FF-4991-9F8A-4BE25457B4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44479B-705B-4489-957E-7E8A228BDFA0}" type="datetime1">
              <a:rPr lang="en-US" smtClean="0"/>
              <a:t>1/10/2026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0DF2FA-C604-45D8-A633-11D3742EC1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EE5DA9-2D04-4850-AB9F-BD35381650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50580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08B246-6A68-46BE-9DBD-614FA8CF4E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E47706-8D18-4093-A7C1-F30D7543CE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C7C8FC-AAEA-4AB6-9DB5-2503F58F0E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9F774-3FA6-43B8-9241-99959C8FD463}" type="datetime1">
              <a:rPr lang="en-US" smtClean="0"/>
              <a:t>1/10/2026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B1616B-3F08-4869-A522-773C38940F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030CE6-9124-4B3A-A912-AE16B5C340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24186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1BB59B6-79B9-97F5-AC3B-DF65899D39D8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C78885-57B2-4930-BD7D-CBF916EDF1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91366"/>
            <a:ext cx="9214884" cy="3159974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E495E4-2F8B-4CC7-88AC-A312067E60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0" y="5018567"/>
            <a:ext cx="7907079" cy="1073889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585CC9-BAD3-4807-90BB-97DA2D6A6B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04452-5DCC-4FE2-A5C9-8A5EF6714D65}" type="datetime1">
              <a:rPr lang="en-US" smtClean="0"/>
              <a:t>1/10/2026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108CEF-165F-4D7E-9666-5CD0156B49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0EBC3D-3277-4D34-9F67-71040C21E3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F05EAE5-4812-F718-6D75-9627884180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6281" y="4715234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177338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B477A4-4D01-45B6-9563-0BF13BA72F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E17E00-96AC-45F0-82B2-9F601E9B93C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40080" y="2633472"/>
            <a:ext cx="5212080" cy="35661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BA30CD-95C0-427B-A571-A7D8A53278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18928" y="2633472"/>
            <a:ext cx="5212080" cy="35661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6F67CAC-53E4-44AF-BEAC-8FFB96F05A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9ABC2-0180-4F3A-A895-A85BC724D472}" type="datetime1">
              <a:rPr lang="en-US" smtClean="0"/>
              <a:t>1/10/2026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3D9F3A-E7F0-45E7-AFA8-0D4A669EC1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C5F008B-58BB-45FF-923F-5909DAB49D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95648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97B549-9E51-42E0-992A-73E7759577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599"/>
            <a:ext cx="10890929" cy="93975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1A5FDC-7C4B-45FB-8462-E2CE79919F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79" y="2311352"/>
            <a:ext cx="5212080" cy="69537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D8B686-2E92-45B9-A3D7-9DCAA0C50B3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0079" y="3006725"/>
            <a:ext cx="5212080" cy="31912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6ADB526-4A44-47B6-8D14-93202E590AA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18928" y="2311352"/>
            <a:ext cx="5212080" cy="69537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74177CA-5C13-4311-BFD3-B98FBD942DA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18928" y="3006725"/>
            <a:ext cx="5212080" cy="31912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EA255A-4CB5-40CA-B756-1AA5E27C20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EA9BA-4E8F-439E-BEA4-91FBA01E3F5F}" type="datetime1">
              <a:rPr lang="en-US" smtClean="0"/>
              <a:t>1/10/2026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F3072C4-10F1-49B8-B0BF-69204EDDCF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A5ACC97-44C1-4887-909B-E6732D3C1F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67095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27D313-943A-47E0-8A7A-DFFBCC297A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3AC25A7-81C8-4AA1-AD9F-C78A451FDE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5BF18-0007-481C-AA29-413124BC3EE7}" type="datetime1">
              <a:rPr lang="en-US" smtClean="0"/>
              <a:t>1/10/2026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EF54740-6022-46B2-9C55-B60E965168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89497C9-6B5E-46D6-8FE9-0A5E0CF7F9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75104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149F9F0F-FB8C-5565-247C-BDCC156B5CAF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2740D3C-270A-401A-810C-2F86BBBB87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E9870-3748-43AD-B547-02A075CB4A1D}" type="datetime1">
              <a:rPr lang="en-US" smtClean="0"/>
              <a:t>1/10/2026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DCBE9F8-1765-4F36-A4DE-1DB136025A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90CF9E-A6C6-4873-ADBE-7A2939319E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50585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08CDF8-00AD-4441-A6D5-9D7A659EB6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859397" cy="1451723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C330AF-CB7E-420A-AE8A-E02E903258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36519" y="1031001"/>
            <a:ext cx="6594490" cy="516636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3257AD-2422-4CDA-9C55-700F4B5BF25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972168"/>
            <a:ext cx="3859397" cy="3226826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1B7454-C1CC-46F2-A6FB-1FE786C48F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E7897-33C5-4F1A-9307-D068E37F3DC7}" type="datetime1">
              <a:rPr lang="en-US" smtClean="0"/>
              <a:t>1/10/2026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077DBE-6CC7-421B-AB5E-341E20BD92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D6EAB8F-7526-4CDB-B782-FAD8B3E70B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72909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31647F-5A61-44C9-81DC-331C9AE5DD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859397" cy="1451723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1627A0F-F1B8-49BE-A0FF-7FE16E3BDCC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937760" y="1033271"/>
            <a:ext cx="6592824" cy="516636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6D1BD6-1519-4431-9FAF-7D4F4129972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972167"/>
            <a:ext cx="3859397" cy="322682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A587A0-353B-42C2-BA96-B1ADEDF642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171BA-CC09-47C8-A6DF-F5C5CB59CEEC}" type="datetime1">
              <a:rPr lang="en-US" smtClean="0"/>
              <a:t>1/10/2026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D5A88E-3957-4B76-B1BE-4164029217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5F7C5FD-E56A-4C66-8F23-087F95A2FD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2140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5E4BB7-3F30-4C31-9BB2-8EC24FC0A1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ECF4134-70F5-4EE6-88BE-49D129630C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9EABC7-C044-44DE-B303-55A0581DA1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7B66AD-7C08-490A-ADA4-B47E10FB2407}" type="datetime1">
              <a:rPr lang="en-US" smtClean="0"/>
              <a:t>1/10/2026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A63E1-5BC5-402E-9916-BAB84BCF0B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2EF915-AF64-4ECC-8B1A-B7E6A89B79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67033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1CB3635-47E1-90D8-B693-DA85A66B383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6EB09414-2AA1-4D8E-A00A-C092FBC92D9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09219" y="640079"/>
            <a:ext cx="1811773" cy="553688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2C3A78-37C5-46D0-9DF4-CB78AF883C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40080" y="640080"/>
            <a:ext cx="8412422" cy="553688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D8705E-925D-4F57-8268-107CE3CF4C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95027-4255-49E7-9841-CD21BCC99996}" type="datetime1">
              <a:rPr lang="en-US" smtClean="0"/>
              <a:t>1/10/2026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FE207E-070D-4EC8-A44C-21F1815FDA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01D1-C266-4161-A820-C084B98013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3230604F-219C-2DEE-830E-27274CC2FE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rot="5400000">
            <a:off x="10872154" y="1192438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905513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AB4E786-7636-4278-8595-D365D28A79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601"/>
            <a:ext cx="10890929" cy="109728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740849-7059-4C70-992B-5304D2EE9B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0" y="2633472"/>
            <a:ext cx="10890928" cy="35661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FEBF6-CEA6-4332-87B3-697807571C8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4008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DA38F49-B3E2-4BF0-BEC7-C30D34ABBB8D}" type="datetime1">
              <a:rPr lang="en-US" smtClean="0"/>
              <a:t>1/10/2026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6BAF94-621C-43E1-BA0C-410A6899031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767622" y="6356350"/>
            <a:ext cx="40403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7D19E5-9E16-48C9-AAE2-0C70679A8D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07995" y="6356350"/>
            <a:ext cx="7230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896360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87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93776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51560" indent="-28575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s://hwb.gov.wales/about-us" TargetMode="External"/><Relationship Id="rId13" Type="http://schemas.openxmlformats.org/officeDocument/2006/relationships/hyperlink" Target="https://www.adruk.org/fileadmin/uploads/adruk/Documents/Data_Insights/Data_Insight_Engagement_with_the_hwb_virtual_learning_platform_August_2022.pdf" TargetMode="External"/><Relationship Id="rId3" Type="http://schemas.openxmlformats.org/officeDocument/2006/relationships/hyperlink" Target="https://tywyn-primary-school.j2bloggy.com/hwb/" TargetMode="External"/><Relationship Id="rId7" Type="http://schemas.openxmlformats.org/officeDocument/2006/relationships/hyperlink" Target="https://hwb.gov.wales/api/storage/e1e50be9-7f37-4951-9eec-16f243594c6e/office-free-eng.jpg" TargetMode="External"/><Relationship Id="rId12" Type="http://schemas.openxmlformats.org/officeDocument/2006/relationships/hyperlink" Target="https://ijpds.org/article/view/2080#:~:text=The%20findings%20show%20that%20during,between%20Consortia%20and%20within%20them" TargetMode="External"/><Relationship Id="rId2" Type="http://schemas.openxmlformats.org/officeDocument/2006/relationships/hyperlink" Target="https://hwb.gov.wales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hwb.gov.wales/timeline/" TargetMode="External"/><Relationship Id="rId11" Type="http://schemas.openxmlformats.org/officeDocument/2006/relationships/hyperlink" Target="https://www.swanseavirtualschool.org/hwb/" TargetMode="External"/><Relationship Id="rId5" Type="http://schemas.openxmlformats.org/officeDocument/2006/relationships/hyperlink" Target="https://hwb.gov.wales/help-and-support/trust-centre/hwb-services-operational-management-overview/" TargetMode="External"/><Relationship Id="rId10" Type="http://schemas.openxmlformats.org/officeDocument/2006/relationships/hyperlink" Target="https://www.parentkind.org.uk/about-us/news-and-blogs/blog/parents-what-you-need-to-know-about-hwb" TargetMode="External"/><Relationship Id="rId4" Type="http://schemas.openxmlformats.org/officeDocument/2006/relationships/hyperlink" Target="https://hwb.gov.wales/help-and-support/using-hwb-in-your-school/setting-up-hwb-in-your-school" TargetMode="External"/><Relationship Id="rId9" Type="http://schemas.openxmlformats.org/officeDocument/2006/relationships/hyperlink" Target="https://www.youtube.com/watch?v=qT_WRDsMSc0.(Accessed" TargetMode="External"/><Relationship Id="rId14" Type="http://schemas.openxmlformats.org/officeDocument/2006/relationships/hyperlink" Target="https://www.shutterstock.com/search/advantages-disadvantages-icons?page=2&amp;dd_referrer=https%3A%2F%2Fwww.google.com%2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FD1D2CD-954D-4C4D-B505-05EAD159B2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randview Display"/>
              <a:ea typeface="+mn-ea"/>
              <a:cs typeface="+mn-cs"/>
            </a:endParaRP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A2D508B3-A66C-833E-D929-8DC2116356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92088" y="4882722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92ABD87C-0A30-D983-CD9F-9ED56E2231EA}"/>
              </a:ext>
            </a:extLst>
          </p:cNvPr>
          <p:cNvSpPr txBox="1"/>
          <p:nvPr/>
        </p:nvSpPr>
        <p:spPr>
          <a:xfrm>
            <a:off x="322020" y="644042"/>
            <a:ext cx="7808664" cy="15696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9600" b="1" dirty="0">
                <a:solidFill>
                  <a:srgbClr val="FF0000"/>
                </a:solidFill>
              </a:rPr>
              <a:t>HWB 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7CBAB9D-BA21-F5D7-ED4B-B8A35407F26B}"/>
              </a:ext>
            </a:extLst>
          </p:cNvPr>
          <p:cNvSpPr txBox="1"/>
          <p:nvPr/>
        </p:nvSpPr>
        <p:spPr>
          <a:xfrm>
            <a:off x="3048000" y="3429000"/>
            <a:ext cx="6096000" cy="98488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rtl="0">
              <a:lnSpc>
                <a:spcPts val="1569"/>
              </a:lnSpc>
            </a:pPr>
            <a:r>
              <a:rPr lang="en-GB" sz="1200">
                <a:latin typeface="Aptos"/>
                <a:ea typeface="Segoe UI"/>
                <a:cs typeface="Segoe UI"/>
              </a:rPr>
              <a:t>Chloe Morgan  </a:t>
            </a:r>
          </a:p>
          <a:p>
            <a:pPr rtl="0">
              <a:lnSpc>
                <a:spcPts val="1569"/>
              </a:lnSpc>
            </a:pPr>
            <a:r>
              <a:rPr lang="en-GB" sz="1200">
                <a:latin typeface="Aptos"/>
                <a:ea typeface="Segoe UI"/>
                <a:cs typeface="Segoe UI"/>
              </a:rPr>
              <a:t>2307230 </a:t>
            </a:r>
          </a:p>
          <a:p>
            <a:pPr rtl="0">
              <a:lnSpc>
                <a:spcPts val="1569"/>
              </a:lnSpc>
            </a:pPr>
            <a:r>
              <a:rPr lang="en-GB" sz="1200">
                <a:latin typeface="Aptos"/>
                <a:ea typeface="Segoe UI"/>
                <a:cs typeface="Segoe UI"/>
              </a:rPr>
              <a:t>ECIE5004- Celebrating Language &amp; Culture Belonging to Wales </a:t>
            </a:r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Hwb">
            <a:extLst>
              <a:ext uri="{FF2B5EF4-FFF2-40B4-BE49-F238E27FC236}">
                <a16:creationId xmlns:a16="http://schemas.microsoft.com/office/drawing/2014/main" id="{4BD73CB7-48C1-6FB9-ADF5-0D8C1B7F424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602" y="4203"/>
            <a:ext cx="7451911" cy="5605742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4A6DDD53-DACF-A0E7-C024-6BEB95503791}"/>
              </a:ext>
            </a:extLst>
          </p:cNvPr>
          <p:cNvSpPr txBox="1"/>
          <p:nvPr/>
        </p:nvSpPr>
        <p:spPr>
          <a:xfrm>
            <a:off x="280018" y="5866383"/>
            <a:ext cx="173988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 err="1"/>
              <a:t>Gov.wales</a:t>
            </a:r>
            <a:r>
              <a:rPr lang="en-GB" dirty="0"/>
              <a:t> 2025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55DF1C7-5FD4-C7B0-D182-A30692D3B531}"/>
              </a:ext>
            </a:extLst>
          </p:cNvPr>
          <p:cNvSpPr txBox="1"/>
          <p:nvPr/>
        </p:nvSpPr>
        <p:spPr>
          <a:xfrm>
            <a:off x="7994522" y="504033"/>
            <a:ext cx="4046264" cy="135421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200" dirty="0"/>
              <a:t>Launched </a:t>
            </a:r>
            <a:endParaRPr lang="en-US" sz="3200" dirty="0"/>
          </a:p>
          <a:p>
            <a:r>
              <a:rPr lang="en-GB" sz="3200" dirty="0"/>
              <a:t>2012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221794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01FAA90-04CB-2D6E-68D0-F03B379F20FE}"/>
              </a:ext>
            </a:extLst>
          </p:cNvPr>
          <p:cNvSpPr txBox="1"/>
          <p:nvPr/>
        </p:nvSpPr>
        <p:spPr>
          <a:xfrm>
            <a:off x="1414652" y="779502"/>
            <a:ext cx="2843741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dirty="0"/>
              <a:t>About Hwb 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9BA31A8-D1CA-5B55-E198-34D7BBF6A7F2}"/>
              </a:ext>
            </a:extLst>
          </p:cNvPr>
          <p:cNvSpPr txBox="1"/>
          <p:nvPr/>
        </p:nvSpPr>
        <p:spPr>
          <a:xfrm>
            <a:off x="1540100" y="1848120"/>
            <a:ext cx="9562625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Hwb provides many services all children in schools in Wales. Some of these services include </a:t>
            </a:r>
          </a:p>
          <a:p>
            <a:endParaRPr lang="en-GB" dirty="0"/>
          </a:p>
        </p:txBody>
      </p:sp>
      <p:pic>
        <p:nvPicPr>
          <p:cNvPr id="4" name="Picture 3" descr="A screenshot of a computer&#10;&#10;AI-generated content may be incorrect.">
            <a:extLst>
              <a:ext uri="{FF2B5EF4-FFF2-40B4-BE49-F238E27FC236}">
                <a16:creationId xmlns:a16="http://schemas.microsoft.com/office/drawing/2014/main" id="{D4F705FA-1862-25A5-3E27-FA456BD750C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7443" t="54286" r="53088" b="14324"/>
          <a:stretch>
            <a:fillRect/>
          </a:stretch>
        </p:blipFill>
        <p:spPr>
          <a:xfrm>
            <a:off x="1269999" y="2493818"/>
            <a:ext cx="5992099" cy="35883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882947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744CAA32-F237-419C-A2DD-43C28D920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D304FDB-D707-D852-6822-B61AB734EB9F}"/>
              </a:ext>
            </a:extLst>
          </p:cNvPr>
          <p:cNvSpPr txBox="1"/>
          <p:nvPr/>
        </p:nvSpPr>
        <p:spPr>
          <a:xfrm>
            <a:off x="7380515" y="1371600"/>
            <a:ext cx="4150494" cy="1314443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3600" b="1">
                <a:latin typeface="+mj-lt"/>
                <a:ea typeface="+mj-ea"/>
                <a:cs typeface="+mj-cs"/>
              </a:rPr>
              <a:t>Timeline 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1B01F1C-4415-4AB8-E71E-61A980B6B812}"/>
              </a:ext>
            </a:extLst>
          </p:cNvPr>
          <p:cNvSpPr txBox="1"/>
          <p:nvPr/>
        </p:nvSpPr>
        <p:spPr>
          <a:xfrm>
            <a:off x="7380513" y="2853368"/>
            <a:ext cx="4150495" cy="3444549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120000"/>
              </a:lnSpc>
              <a:spcAft>
                <a:spcPts val="600"/>
              </a:spcAft>
              <a:buSzPct val="87000"/>
              <a:buFont typeface="Arial" panose="020B0604020202020204" pitchFamily="34" charset="0"/>
              <a:buChar char="•"/>
            </a:pPr>
            <a:r>
              <a:rPr lang="en-US"/>
              <a:t>Gov.wales, 2022</a:t>
            </a:r>
          </a:p>
        </p:txBody>
      </p:sp>
      <p:pic>
        <p:nvPicPr>
          <p:cNvPr id="5" name="Picture 4" descr="A screenshot of a computer&#10;&#10;AI-generated content may be incorrect.">
            <a:extLst>
              <a:ext uri="{FF2B5EF4-FFF2-40B4-BE49-F238E27FC236}">
                <a16:creationId xmlns:a16="http://schemas.microsoft.com/office/drawing/2014/main" id="{C271913D-30C9-AC2A-2502-2F9D55D4EA3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7788" t="7979" r="19731" b="42021"/>
          <a:stretch>
            <a:fillRect/>
          </a:stretch>
        </p:blipFill>
        <p:spPr>
          <a:xfrm>
            <a:off x="187543" y="2464132"/>
            <a:ext cx="3020594" cy="1359680"/>
          </a:xfrm>
          <a:prstGeom prst="rect">
            <a:avLst/>
          </a:prstGeom>
        </p:spPr>
      </p:pic>
      <p:pic>
        <p:nvPicPr>
          <p:cNvPr id="6" name="Picture 5" descr="A screenshot of a computer&#10;&#10;AI-generated content may be incorrect.">
            <a:extLst>
              <a:ext uri="{FF2B5EF4-FFF2-40B4-BE49-F238E27FC236}">
                <a16:creationId xmlns:a16="http://schemas.microsoft.com/office/drawing/2014/main" id="{F51F1E49-7400-8600-1F17-CD14F32598A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7056" t="59356" r="18492"/>
          <a:stretch>
            <a:fillRect/>
          </a:stretch>
        </p:blipFill>
        <p:spPr>
          <a:xfrm>
            <a:off x="3524179" y="2609769"/>
            <a:ext cx="3020594" cy="1071458"/>
          </a:xfrm>
          <a:prstGeom prst="rect">
            <a:avLst/>
          </a:prstGeom>
        </p:spPr>
      </p:pic>
      <p:pic>
        <p:nvPicPr>
          <p:cNvPr id="7" name="Picture 6" descr="A screenshot of a computer&#10;&#10;AI-generated content may be incorrect.">
            <a:extLst>
              <a:ext uri="{FF2B5EF4-FFF2-40B4-BE49-F238E27FC236}">
                <a16:creationId xmlns:a16="http://schemas.microsoft.com/office/drawing/2014/main" id="{F61DD014-B772-7D96-5924-6F93885C045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7324" t="19355" r="20704" b="36228"/>
          <a:stretch>
            <a:fillRect/>
          </a:stretch>
        </p:blipFill>
        <p:spPr>
          <a:xfrm>
            <a:off x="29948" y="4568608"/>
            <a:ext cx="3020594" cy="1217779"/>
          </a:xfrm>
          <a:prstGeom prst="rect">
            <a:avLst/>
          </a:prstGeom>
        </p:spPr>
      </p:pic>
      <p:pic>
        <p:nvPicPr>
          <p:cNvPr id="9" name="Picture 8" descr="A screenshot of a computer&#10;&#10;AI-generated content may be incorrect.">
            <a:extLst>
              <a:ext uri="{FF2B5EF4-FFF2-40B4-BE49-F238E27FC236}">
                <a16:creationId xmlns:a16="http://schemas.microsoft.com/office/drawing/2014/main" id="{0243E6DD-CC47-5387-7669-9DAC16A2BAA9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7628" t="27522" r="17628" b="24952"/>
          <a:stretch>
            <a:fillRect/>
          </a:stretch>
        </p:blipFill>
        <p:spPr>
          <a:xfrm>
            <a:off x="3528221" y="4575448"/>
            <a:ext cx="3020594" cy="1247229"/>
          </a:xfrm>
          <a:prstGeom prst="rect">
            <a:avLst/>
          </a:prstGeom>
        </p:spPr>
      </p:pic>
      <p:pic>
        <p:nvPicPr>
          <p:cNvPr id="2" name="Picture 1" descr="A screenshot of a computer&#10;&#10;AI-generated content may be incorrect.">
            <a:extLst>
              <a:ext uri="{FF2B5EF4-FFF2-40B4-BE49-F238E27FC236}">
                <a16:creationId xmlns:a16="http://schemas.microsoft.com/office/drawing/2014/main" id="{F419846E-A741-DD1D-EC4D-4F05478E2B28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18687" t="39462" r="19192" b="17937"/>
          <a:stretch>
            <a:fillRect/>
          </a:stretch>
        </p:blipFill>
        <p:spPr>
          <a:xfrm>
            <a:off x="191584" y="793397"/>
            <a:ext cx="3020594" cy="1165189"/>
          </a:xfrm>
          <a:prstGeom prst="rect">
            <a:avLst/>
          </a:prstGeom>
        </p:spPr>
      </p:pic>
      <p:pic>
        <p:nvPicPr>
          <p:cNvPr id="3" name="Picture 2" descr="A screenshot of a computer&#10;&#10;AI-generated content may be incorrect.">
            <a:extLst>
              <a:ext uri="{FF2B5EF4-FFF2-40B4-BE49-F238E27FC236}">
                <a16:creationId xmlns:a16="http://schemas.microsoft.com/office/drawing/2014/main" id="{0828D2CF-4AE2-B696-E6BD-3154E9A738DB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18466" t="22559" r="20739" b="31313"/>
          <a:stretch>
            <a:fillRect/>
          </a:stretch>
        </p:blipFill>
        <p:spPr>
          <a:xfrm>
            <a:off x="3524179" y="973860"/>
            <a:ext cx="3020594" cy="1289173"/>
          </a:xfrm>
          <a:prstGeom prst="rect">
            <a:avLst/>
          </a:prstGeom>
        </p:spPr>
      </p:pic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5F36BA04-2CA4-4727-91BA-40C378D140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456715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3056686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19F9BF86-FE94-4517-B97D-026C7515E5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2D2411-EBDE-8449-144E-A230BBAB13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05928"/>
            <a:ext cx="3509233" cy="332679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/>
              <a:t>Timeline continued 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7802E69-97B3-6388-5159-1DF68819B5C5}"/>
              </a:ext>
            </a:extLst>
          </p:cNvPr>
          <p:cNvSpPr txBox="1"/>
          <p:nvPr/>
        </p:nvSpPr>
        <p:spPr>
          <a:xfrm>
            <a:off x="640080" y="4869796"/>
            <a:ext cx="3509233" cy="1249484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130000"/>
              </a:lnSpc>
              <a:spcBef>
                <a:spcPts val="1000"/>
              </a:spcBef>
              <a:buSzPct val="87000"/>
            </a:pPr>
            <a:r>
              <a:rPr lang="en-US" b="1" cap="all" spc="300"/>
              <a:t>Goc.wales, 2022</a:t>
            </a:r>
          </a:p>
        </p:txBody>
      </p:sp>
      <p:pic>
        <p:nvPicPr>
          <p:cNvPr id="7" name="Picture 6" descr="A screenshot of a computer&#10;&#10;AI-generated content may be incorrect.">
            <a:extLst>
              <a:ext uri="{FF2B5EF4-FFF2-40B4-BE49-F238E27FC236}">
                <a16:creationId xmlns:a16="http://schemas.microsoft.com/office/drawing/2014/main" id="{06B05A4E-F68A-D366-1CCA-3CBACB1F235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8155" t="24433" r="17763" b="7679"/>
          <a:stretch>
            <a:fillRect/>
          </a:stretch>
        </p:blipFill>
        <p:spPr>
          <a:xfrm>
            <a:off x="4590463" y="4186920"/>
            <a:ext cx="3213873" cy="1915174"/>
          </a:xfrm>
          <a:prstGeom prst="rect">
            <a:avLst/>
          </a:prstGeom>
        </p:spPr>
      </p:pic>
      <p:pic>
        <p:nvPicPr>
          <p:cNvPr id="8" name="Picture 7" descr="A screenshot of a computer&#10;&#10;AI-generated content may be incorrect.">
            <a:extLst>
              <a:ext uri="{FF2B5EF4-FFF2-40B4-BE49-F238E27FC236}">
                <a16:creationId xmlns:a16="http://schemas.microsoft.com/office/drawing/2014/main" id="{847171B5-0E21-B617-D891-63E1D7554E2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7290" t="12490" r="21145" b="6029"/>
          <a:stretch>
            <a:fillRect/>
          </a:stretch>
        </p:blipFill>
        <p:spPr>
          <a:xfrm>
            <a:off x="8235764" y="3785136"/>
            <a:ext cx="3126263" cy="2327396"/>
          </a:xfrm>
          <a:prstGeom prst="rect">
            <a:avLst/>
          </a:prstGeom>
        </p:spPr>
      </p:pic>
      <p:pic>
        <p:nvPicPr>
          <p:cNvPr id="5" name="Picture 4" descr="A screenshot of a computer&#10;&#10;AI-generated content may be incorrect.">
            <a:extLst>
              <a:ext uri="{FF2B5EF4-FFF2-40B4-BE49-F238E27FC236}">
                <a16:creationId xmlns:a16="http://schemas.microsoft.com/office/drawing/2014/main" id="{BC5D5AC7-54FA-AE4D-A822-7F7869871B42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8555" t="9071" r="18306" b="5417"/>
          <a:stretch>
            <a:fillRect/>
          </a:stretch>
        </p:blipFill>
        <p:spPr>
          <a:xfrm>
            <a:off x="4587652" y="1301710"/>
            <a:ext cx="3007917" cy="2291489"/>
          </a:xfrm>
          <a:prstGeom prst="rect">
            <a:avLst/>
          </a:prstGeom>
        </p:spPr>
      </p:pic>
      <p:pic>
        <p:nvPicPr>
          <p:cNvPr id="6" name="Picture 5" descr="A screenshot of a computer&#10;&#10;AI-generated content may be incorrect.">
            <a:extLst>
              <a:ext uri="{FF2B5EF4-FFF2-40B4-BE49-F238E27FC236}">
                <a16:creationId xmlns:a16="http://schemas.microsoft.com/office/drawing/2014/main" id="{2C83A7B1-ECCB-F73E-C624-057784B54F38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17485" t="16463" r="19860" b="21095"/>
          <a:stretch>
            <a:fillRect/>
          </a:stretch>
        </p:blipFill>
        <p:spPr>
          <a:xfrm>
            <a:off x="8152258" y="1301710"/>
            <a:ext cx="3208181" cy="17984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663645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E773F6-5EB2-19BB-FD8C-AD350F4EEA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066" y="1714897"/>
            <a:ext cx="10890928" cy="3566160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GB" sz="1900" dirty="0">
              <a:solidFill>
                <a:srgbClr val="2B2B2B"/>
              </a:solidFill>
              <a:highlight>
                <a:srgbClr val="FFFFFF"/>
              </a:highlight>
            </a:endParaRPr>
          </a:p>
          <a:p>
            <a:endParaRPr lang="en-GB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3D1EE9B-27E7-7807-3F8C-2FAFF2F5E706}"/>
              </a:ext>
            </a:extLst>
          </p:cNvPr>
          <p:cNvSpPr txBox="1"/>
          <p:nvPr/>
        </p:nvSpPr>
        <p:spPr>
          <a:xfrm>
            <a:off x="2120242" y="195472"/>
            <a:ext cx="2788385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 dirty="0"/>
              <a:t>Hwb at home </a:t>
            </a:r>
          </a:p>
        </p:txBody>
      </p:sp>
      <p:pic>
        <p:nvPicPr>
          <p:cNvPr id="4" name="Picture 3" descr="A screenshot of a computer&#10;&#10;AI-generated content may be incorrect.">
            <a:extLst>
              <a:ext uri="{FF2B5EF4-FFF2-40B4-BE49-F238E27FC236}">
                <a16:creationId xmlns:a16="http://schemas.microsoft.com/office/drawing/2014/main" id="{EBDE72C3-835B-A308-AF2E-0EC3C949D82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64879" t="40738" r="8940" b="29545"/>
          <a:stretch>
            <a:fillRect/>
          </a:stretch>
        </p:blipFill>
        <p:spPr>
          <a:xfrm>
            <a:off x="168088" y="1224194"/>
            <a:ext cx="4930602" cy="3146106"/>
          </a:xfrm>
          <a:prstGeom prst="rect">
            <a:avLst/>
          </a:prstGeom>
        </p:spPr>
      </p:pic>
      <p:pic>
        <p:nvPicPr>
          <p:cNvPr id="5" name="Picture 4" descr="A screenshot of a computer&#10;&#10;AI-generated content may be incorrect.">
            <a:extLst>
              <a:ext uri="{FF2B5EF4-FFF2-40B4-BE49-F238E27FC236}">
                <a16:creationId xmlns:a16="http://schemas.microsoft.com/office/drawing/2014/main" id="{E074C8F7-0182-1EB3-6B4F-EF8FB935B5B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64086" t="41535" r="2665" b="30158"/>
          <a:stretch>
            <a:fillRect/>
          </a:stretch>
        </p:blipFill>
        <p:spPr>
          <a:xfrm>
            <a:off x="5916707" y="3003177"/>
            <a:ext cx="5759839" cy="274992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68E4433-DE94-B025-DCF6-107D6AC4526A}"/>
              </a:ext>
            </a:extLst>
          </p:cNvPr>
          <p:cNvSpPr txBox="1"/>
          <p:nvPr/>
        </p:nvSpPr>
        <p:spPr>
          <a:xfrm>
            <a:off x="672043" y="4662305"/>
            <a:ext cx="243615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Mathew, P 2020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A3641C5-E4B3-0B70-69E4-19DE22E198F1}"/>
              </a:ext>
            </a:extLst>
          </p:cNvPr>
          <p:cNvSpPr txBox="1"/>
          <p:nvPr/>
        </p:nvSpPr>
        <p:spPr>
          <a:xfrm>
            <a:off x="7280476" y="6076397"/>
            <a:ext cx="270217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 err="1"/>
              <a:t>Gov.wales</a:t>
            </a:r>
            <a:r>
              <a:rPr lang="en-GB" dirty="0"/>
              <a:t> 2025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F8E9DED-3625-5411-BE17-4785AAA81AD9}"/>
              </a:ext>
            </a:extLst>
          </p:cNvPr>
          <p:cNvSpPr txBox="1"/>
          <p:nvPr/>
        </p:nvSpPr>
        <p:spPr>
          <a:xfrm>
            <a:off x="6641972" y="1582361"/>
            <a:ext cx="35031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Making it easy for both children and adults </a:t>
            </a:r>
          </a:p>
        </p:txBody>
      </p:sp>
    </p:spTree>
    <p:extLst>
      <p:ext uri="{BB962C8B-B14F-4D97-AF65-F5344CB8AC3E}">
        <p14:creationId xmlns:p14="http://schemas.microsoft.com/office/powerpoint/2010/main" val="197215797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7F64E3-16DB-BB41-CFA8-74BFCCAADF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18806" y="-2308"/>
            <a:ext cx="4945020" cy="797099"/>
          </a:xfrm>
        </p:spPr>
        <p:txBody>
          <a:bodyPr/>
          <a:lstStyle/>
          <a:p>
            <a:r>
              <a:rPr lang="en-GB" dirty="0"/>
              <a:t>Hwb through covid </a:t>
            </a:r>
          </a:p>
        </p:txBody>
      </p:sp>
      <p:pic>
        <p:nvPicPr>
          <p:cNvPr id="4" name="Picture 3" descr="A screenshot of a computer&#10;&#10;AI-generated content may be incorrect.">
            <a:extLst>
              <a:ext uri="{FF2B5EF4-FFF2-40B4-BE49-F238E27FC236}">
                <a16:creationId xmlns:a16="http://schemas.microsoft.com/office/drawing/2014/main" id="{210EB92E-39DE-99C1-2623-D9755722CA4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9088" t="16856" r="19724" b="5492"/>
          <a:stretch>
            <a:fillRect/>
          </a:stretch>
        </p:blipFill>
        <p:spPr>
          <a:xfrm>
            <a:off x="0" y="600364"/>
            <a:ext cx="7192831" cy="4491189"/>
          </a:xfrm>
          <a:prstGeom prst="rect">
            <a:avLst/>
          </a:prstGeom>
        </p:spPr>
      </p:pic>
      <p:pic>
        <p:nvPicPr>
          <p:cNvPr id="5" name="Picture 4" descr="A screenshot of a computer&#10;&#10;AI-generated content may be incorrect.">
            <a:extLst>
              <a:ext uri="{FF2B5EF4-FFF2-40B4-BE49-F238E27FC236}">
                <a16:creationId xmlns:a16="http://schemas.microsoft.com/office/drawing/2014/main" id="{1E6977B1-24AE-E222-B905-8D14D688AD2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9385" t="35073" r="20094" b="26305"/>
          <a:stretch>
            <a:fillRect/>
          </a:stretch>
        </p:blipFill>
        <p:spPr>
          <a:xfrm>
            <a:off x="5449455" y="4421909"/>
            <a:ext cx="6747115" cy="243609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67B079B-AAD5-AD3E-517D-2A9259D5ADB1}"/>
              </a:ext>
            </a:extLst>
          </p:cNvPr>
          <p:cNvSpPr txBox="1"/>
          <p:nvPr/>
        </p:nvSpPr>
        <p:spPr>
          <a:xfrm>
            <a:off x="591844" y="5730788"/>
            <a:ext cx="294478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 err="1"/>
              <a:t>Gov.wales</a:t>
            </a:r>
            <a:r>
              <a:rPr lang="en-GB" dirty="0"/>
              <a:t>, 2022</a:t>
            </a:r>
          </a:p>
        </p:txBody>
      </p:sp>
    </p:spTree>
    <p:extLst>
      <p:ext uri="{BB962C8B-B14F-4D97-AF65-F5344CB8AC3E}">
        <p14:creationId xmlns:p14="http://schemas.microsoft.com/office/powerpoint/2010/main" val="155066291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17BE54-EE6B-563A-72CF-F55D0468B3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25416" y="750524"/>
            <a:ext cx="4294740" cy="794722"/>
          </a:xfrm>
        </p:spPr>
        <p:txBody>
          <a:bodyPr>
            <a:normAutofit fontScale="90000"/>
          </a:bodyPr>
          <a:lstStyle/>
          <a:p>
            <a:r>
              <a:rPr lang="en-GB" dirty="0"/>
              <a:t>Benefits/ Barriers  </a:t>
            </a:r>
          </a:p>
        </p:txBody>
      </p:sp>
      <p:pic>
        <p:nvPicPr>
          <p:cNvPr id="6" name="Picture 5" descr="2+ Thousand Advantages Disadvantages Icons Royalty-Free Images, Stock  Photos &amp; Pictures | Shutterstock">
            <a:extLst>
              <a:ext uri="{FF2B5EF4-FFF2-40B4-BE49-F238E27FC236}">
                <a16:creationId xmlns:a16="http://schemas.microsoft.com/office/drawing/2014/main" id="{D72905AE-0C4C-154B-8D03-AEB2F45606B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42855" y="2367055"/>
            <a:ext cx="4301834" cy="355552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FAA6E95-087A-3FB6-A914-B060D8A3B2B5}"/>
              </a:ext>
            </a:extLst>
          </p:cNvPr>
          <p:cNvSpPr txBox="1"/>
          <p:nvPr/>
        </p:nvSpPr>
        <p:spPr>
          <a:xfrm>
            <a:off x="3767595" y="6192716"/>
            <a:ext cx="295922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 err="1"/>
              <a:t>Shutterstoch</a:t>
            </a:r>
            <a:r>
              <a:rPr lang="en-GB" dirty="0"/>
              <a:t>, 2025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74ECFB-7EFA-BDBA-EDFD-6A7843FAB96E}"/>
              </a:ext>
            </a:extLst>
          </p:cNvPr>
          <p:cNvSpPr txBox="1"/>
          <p:nvPr/>
        </p:nvSpPr>
        <p:spPr>
          <a:xfrm>
            <a:off x="3367" y="1709068"/>
            <a:ext cx="4243959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There are many benefits to using </a:t>
            </a:r>
            <a:r>
              <a:rPr lang="en-GB" dirty="0" err="1"/>
              <a:t>hwb</a:t>
            </a:r>
            <a:r>
              <a:rPr lang="en-GB" dirty="0"/>
              <a:t> for all parties involved 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AD68672-F0AC-8475-08E5-74019564BF69}"/>
              </a:ext>
            </a:extLst>
          </p:cNvPr>
          <p:cNvSpPr txBox="1"/>
          <p:nvPr/>
        </p:nvSpPr>
        <p:spPr>
          <a:xfrm>
            <a:off x="7624666" y="1717751"/>
            <a:ext cx="4446052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However there are also some barriers for some </a:t>
            </a:r>
          </a:p>
        </p:txBody>
      </p:sp>
    </p:spTree>
    <p:extLst>
      <p:ext uri="{BB962C8B-B14F-4D97-AF65-F5344CB8AC3E}">
        <p14:creationId xmlns:p14="http://schemas.microsoft.com/office/powerpoint/2010/main" val="301322057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4076C7-FAD3-69CB-71D3-78E840EEAE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3504" y="4176"/>
            <a:ext cx="2707258" cy="410038"/>
          </a:xfrm>
        </p:spPr>
        <p:txBody>
          <a:bodyPr>
            <a:normAutofit fontScale="90000"/>
          </a:bodyPr>
          <a:lstStyle/>
          <a:p>
            <a:r>
              <a:rPr lang="en-GB" sz="2800" dirty="0"/>
              <a:t>References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FE298C-AE34-0389-B82E-90A76F686B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1877" y="797244"/>
            <a:ext cx="11644943" cy="6455741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buNone/>
            </a:pPr>
            <a:r>
              <a:rPr lang="en-GB" sz="1100" err="1">
                <a:highlight>
                  <a:srgbClr val="F5F5F5"/>
                </a:highlight>
                <a:latin typeface="Calibri"/>
                <a:ea typeface="Calibri"/>
                <a:cs typeface="Calibri"/>
              </a:rPr>
              <a:t>Gov.wales</a:t>
            </a:r>
            <a:r>
              <a:rPr lang="en-GB" sz="1100" dirty="0">
                <a:highlight>
                  <a:srgbClr val="F5F5F5"/>
                </a:highlight>
                <a:latin typeface="Calibri"/>
                <a:ea typeface="Calibri"/>
                <a:cs typeface="Calibri"/>
              </a:rPr>
              <a:t>. (2014). </a:t>
            </a:r>
            <a:r>
              <a:rPr lang="en-GB" sz="1100" i="1" dirty="0">
                <a:highlight>
                  <a:srgbClr val="F5F5F5"/>
                </a:highlight>
                <a:latin typeface="Calibri"/>
                <a:ea typeface="Calibri"/>
                <a:cs typeface="Calibri"/>
              </a:rPr>
              <a:t>Hwb</a:t>
            </a:r>
            <a:r>
              <a:rPr lang="en-GB" sz="1100" dirty="0">
                <a:highlight>
                  <a:srgbClr val="F5F5F5"/>
                </a:highlight>
                <a:latin typeface="Calibri"/>
                <a:ea typeface="Calibri"/>
                <a:cs typeface="Calibri"/>
              </a:rPr>
              <a:t>. Available at: </a:t>
            </a:r>
            <a:r>
              <a:rPr lang="en-GB" sz="1100" u="sng" dirty="0">
                <a:highlight>
                  <a:srgbClr val="F5F5F5"/>
                </a:highlight>
                <a:latin typeface="Calibri"/>
                <a:ea typeface="Calibri"/>
                <a:cs typeface="Calibri"/>
                <a:hlinkClick r:id="rId2"/>
              </a:rPr>
              <a:t>https://hwb.gov.wales/</a:t>
            </a:r>
            <a:r>
              <a:rPr lang="en-GB" sz="1100" dirty="0">
                <a:highlight>
                  <a:srgbClr val="F5F5F5"/>
                </a:highlight>
                <a:latin typeface="Calibri"/>
                <a:ea typeface="Calibri"/>
                <a:cs typeface="Calibri"/>
              </a:rPr>
              <a:t>. (Accessed 26th </a:t>
            </a:r>
            <a:r>
              <a:rPr lang="en-GB" sz="1100" err="1">
                <a:highlight>
                  <a:srgbClr val="F5F5F5"/>
                </a:highlight>
                <a:latin typeface="Calibri"/>
                <a:ea typeface="Calibri"/>
                <a:cs typeface="Calibri"/>
              </a:rPr>
              <a:t>Decemeber</a:t>
            </a:r>
            <a:r>
              <a:rPr lang="en-GB" sz="1100" dirty="0">
                <a:highlight>
                  <a:srgbClr val="F5F5F5"/>
                </a:highlight>
                <a:latin typeface="Calibri"/>
                <a:ea typeface="Calibri"/>
                <a:cs typeface="Calibri"/>
              </a:rPr>
              <a:t> 2025)</a:t>
            </a:r>
          </a:p>
          <a:p>
            <a:pPr>
              <a:buNone/>
            </a:pPr>
            <a:r>
              <a:rPr lang="en-GB" sz="1100" dirty="0">
                <a:highlight>
                  <a:srgbClr val="F5F5F5"/>
                </a:highlight>
                <a:latin typeface="Calibri"/>
                <a:ea typeface="Calibri"/>
                <a:cs typeface="Calibri"/>
              </a:rPr>
              <a:t>J2bloggy.com. (2026). </a:t>
            </a:r>
            <a:r>
              <a:rPr lang="en-GB" sz="1100" i="1" dirty="0">
                <a:highlight>
                  <a:srgbClr val="F5F5F5"/>
                </a:highlight>
                <a:latin typeface="Calibri"/>
                <a:ea typeface="Calibri"/>
                <a:cs typeface="Calibri"/>
              </a:rPr>
              <a:t>HWB – Tywyn Primary School</a:t>
            </a:r>
            <a:r>
              <a:rPr lang="en-GB" sz="1100" dirty="0">
                <a:highlight>
                  <a:srgbClr val="F5F5F5"/>
                </a:highlight>
                <a:latin typeface="Calibri"/>
                <a:ea typeface="Calibri"/>
                <a:cs typeface="Calibri"/>
              </a:rPr>
              <a:t>. Available at: </a:t>
            </a:r>
            <a:r>
              <a:rPr lang="en-GB" sz="1100" u="sng" dirty="0">
                <a:highlight>
                  <a:srgbClr val="F5F5F5"/>
                </a:highlight>
                <a:latin typeface="Calibri"/>
                <a:ea typeface="Calibri"/>
                <a:cs typeface="Calibri"/>
                <a:hlinkClick r:id="rId3"/>
              </a:rPr>
              <a:t>https://tywyn-primary-school.j2bloggy.com/hwb/</a:t>
            </a:r>
            <a:r>
              <a:rPr lang="en-GB" sz="1100" dirty="0">
                <a:highlight>
                  <a:srgbClr val="F5F5F5"/>
                </a:highlight>
                <a:latin typeface="Calibri"/>
                <a:ea typeface="Calibri"/>
                <a:cs typeface="Calibri"/>
              </a:rPr>
              <a:t> [Accessed 8 Jan. 2026].</a:t>
            </a:r>
            <a:endParaRPr lang="en-US" sz="1100">
              <a:highlight>
                <a:srgbClr val="F5F5F5"/>
              </a:highlight>
              <a:latin typeface="Calibri"/>
              <a:ea typeface="Calibri"/>
              <a:cs typeface="Calibri"/>
            </a:endParaRPr>
          </a:p>
          <a:p>
            <a:pPr>
              <a:buNone/>
            </a:pPr>
            <a:r>
              <a:rPr lang="en-GB" sz="1100" err="1">
                <a:highlight>
                  <a:srgbClr val="F5F5F5"/>
                </a:highlight>
                <a:latin typeface="Calibri"/>
                <a:ea typeface="Calibri"/>
                <a:cs typeface="Calibri"/>
              </a:rPr>
              <a:t>Gov.wales</a:t>
            </a:r>
            <a:r>
              <a:rPr lang="en-GB" sz="1100" dirty="0">
                <a:highlight>
                  <a:srgbClr val="F5F5F5"/>
                </a:highlight>
                <a:latin typeface="Calibri"/>
                <a:ea typeface="Calibri"/>
                <a:cs typeface="Calibri"/>
              </a:rPr>
              <a:t>. (2025). </a:t>
            </a:r>
            <a:r>
              <a:rPr lang="en-GB" sz="1100" i="1" dirty="0">
                <a:highlight>
                  <a:srgbClr val="F5F5F5"/>
                </a:highlight>
                <a:latin typeface="Calibri"/>
                <a:ea typeface="Calibri"/>
                <a:cs typeface="Calibri"/>
              </a:rPr>
              <a:t>Setting up Hwb in your school - Hwb</a:t>
            </a:r>
            <a:r>
              <a:rPr lang="en-GB" sz="1100" dirty="0">
                <a:highlight>
                  <a:srgbClr val="F5F5F5"/>
                </a:highlight>
                <a:latin typeface="Calibri"/>
                <a:ea typeface="Calibri"/>
                <a:cs typeface="Calibri"/>
              </a:rPr>
              <a:t>. Available at: </a:t>
            </a:r>
            <a:r>
              <a:rPr lang="en-GB" sz="1100" u="sng" dirty="0">
                <a:highlight>
                  <a:srgbClr val="F5F5F5"/>
                </a:highlight>
                <a:latin typeface="Calibri"/>
                <a:ea typeface="Calibri"/>
                <a:cs typeface="Calibri"/>
                <a:hlinkClick r:id="rId4"/>
              </a:rPr>
              <a:t>https://hwb.gov.wales/help-and-support/using-hwb-in-your-school/setting-up-hwb-in-your-school</a:t>
            </a:r>
            <a:r>
              <a:rPr lang="en-GB" sz="1100" dirty="0">
                <a:highlight>
                  <a:srgbClr val="F5F5F5"/>
                </a:highlight>
                <a:latin typeface="Calibri"/>
                <a:ea typeface="Calibri"/>
                <a:cs typeface="Calibri"/>
              </a:rPr>
              <a:t> [Accessed 8th Jan. 2026].</a:t>
            </a:r>
            <a:endParaRPr lang="en-US" sz="1100">
              <a:highlight>
                <a:srgbClr val="F5F5F5"/>
              </a:highlight>
              <a:latin typeface="Calibri"/>
              <a:ea typeface="Calibri"/>
              <a:cs typeface="Calibri"/>
            </a:endParaRPr>
          </a:p>
          <a:p>
            <a:pPr>
              <a:buNone/>
            </a:pPr>
            <a:r>
              <a:rPr lang="en-GB" sz="1100" err="1">
                <a:highlight>
                  <a:srgbClr val="F5F5F5"/>
                </a:highlight>
                <a:latin typeface="Calibri"/>
                <a:ea typeface="Calibri"/>
                <a:cs typeface="Calibri"/>
              </a:rPr>
              <a:t>Gov.wales</a:t>
            </a:r>
            <a:r>
              <a:rPr lang="en-GB" sz="1100" dirty="0">
                <a:highlight>
                  <a:srgbClr val="F5F5F5"/>
                </a:highlight>
                <a:latin typeface="Calibri"/>
                <a:ea typeface="Calibri"/>
                <a:cs typeface="Calibri"/>
              </a:rPr>
              <a:t>. (2021). </a:t>
            </a:r>
            <a:r>
              <a:rPr lang="en-GB" sz="1100" i="1" dirty="0">
                <a:highlight>
                  <a:srgbClr val="F5F5F5"/>
                </a:highlight>
                <a:latin typeface="Calibri"/>
                <a:ea typeface="Calibri"/>
                <a:cs typeface="Calibri"/>
              </a:rPr>
              <a:t>Hwb services operational management overview - Hwb</a:t>
            </a:r>
            <a:r>
              <a:rPr lang="en-GB" sz="1100" dirty="0">
                <a:highlight>
                  <a:srgbClr val="F5F5F5"/>
                </a:highlight>
                <a:latin typeface="Calibri"/>
                <a:ea typeface="Calibri"/>
                <a:cs typeface="Calibri"/>
              </a:rPr>
              <a:t>. [online] Available at: </a:t>
            </a:r>
            <a:r>
              <a:rPr lang="en-GB" sz="1100" u="sng" dirty="0">
                <a:highlight>
                  <a:srgbClr val="F5F5F5"/>
                </a:highlight>
                <a:latin typeface="Calibri"/>
                <a:ea typeface="Calibri"/>
                <a:cs typeface="Calibri"/>
                <a:hlinkClick r:id="rId5"/>
              </a:rPr>
              <a:t>https://hwb.gov.wales/help-and-support/trust-centre/hwb-services-operational-management-overview/</a:t>
            </a:r>
            <a:r>
              <a:rPr lang="en-GB" sz="1100" dirty="0">
                <a:highlight>
                  <a:srgbClr val="F5F5F5"/>
                </a:highlight>
                <a:latin typeface="Calibri"/>
                <a:ea typeface="Calibri"/>
                <a:cs typeface="Calibri"/>
              </a:rPr>
              <a:t> [Accessed 1st Jan. 2026].</a:t>
            </a:r>
          </a:p>
          <a:p>
            <a:pPr>
              <a:buNone/>
            </a:pPr>
            <a:r>
              <a:rPr lang="en-GB" sz="1100" err="1">
                <a:highlight>
                  <a:srgbClr val="F5F5F5"/>
                </a:highlight>
                <a:latin typeface="Calibri"/>
                <a:ea typeface="Calibri"/>
                <a:cs typeface="Calibri"/>
              </a:rPr>
              <a:t>Gov.wales</a:t>
            </a:r>
            <a:r>
              <a:rPr lang="en-GB" sz="1100" dirty="0">
                <a:highlight>
                  <a:srgbClr val="F5F5F5"/>
                </a:highlight>
                <a:latin typeface="Calibri"/>
                <a:ea typeface="Calibri"/>
                <a:cs typeface="Calibri"/>
              </a:rPr>
              <a:t>. (2022). </a:t>
            </a:r>
            <a:r>
              <a:rPr lang="en-GB" sz="1100" i="1" dirty="0">
                <a:highlight>
                  <a:srgbClr val="F5F5F5"/>
                </a:highlight>
                <a:latin typeface="Calibri"/>
                <a:ea typeface="Calibri"/>
                <a:cs typeface="Calibri"/>
              </a:rPr>
              <a:t>Timeline - Hwb</a:t>
            </a:r>
            <a:r>
              <a:rPr lang="en-GB" sz="1100" dirty="0">
                <a:highlight>
                  <a:srgbClr val="F5F5F5"/>
                </a:highlight>
                <a:latin typeface="Calibri"/>
                <a:ea typeface="Calibri"/>
                <a:cs typeface="Calibri"/>
              </a:rPr>
              <a:t>. Available at: </a:t>
            </a:r>
            <a:r>
              <a:rPr lang="en-GB" sz="1100" u="sng" dirty="0">
                <a:highlight>
                  <a:srgbClr val="F5F5F5"/>
                </a:highlight>
                <a:latin typeface="Calibri"/>
                <a:ea typeface="Calibri"/>
                <a:cs typeface="Calibri"/>
                <a:hlinkClick r:id="rId6"/>
              </a:rPr>
              <a:t>https://hwb.gov.wales/timeline/</a:t>
            </a:r>
            <a:r>
              <a:rPr lang="en-GB" sz="1100" dirty="0">
                <a:highlight>
                  <a:srgbClr val="F5F5F5"/>
                </a:highlight>
                <a:latin typeface="Calibri"/>
                <a:ea typeface="Calibri"/>
                <a:cs typeface="Calibri"/>
              </a:rPr>
              <a:t>. (Accessed 2nd Jan 2026)</a:t>
            </a:r>
          </a:p>
          <a:p>
            <a:pPr>
              <a:buNone/>
            </a:pPr>
            <a:r>
              <a:rPr lang="en-GB" sz="1100" dirty="0">
                <a:highlight>
                  <a:srgbClr val="F5F5F5"/>
                </a:highlight>
                <a:latin typeface="Calibri"/>
                <a:ea typeface="Calibri"/>
                <a:cs typeface="Calibri"/>
              </a:rPr>
              <a:t>‌</a:t>
            </a:r>
            <a:r>
              <a:rPr lang="en-GB" sz="1100" err="1">
                <a:highlight>
                  <a:srgbClr val="F5F5F5"/>
                </a:highlight>
                <a:latin typeface="Calibri"/>
                <a:ea typeface="Calibri"/>
                <a:cs typeface="Calibri"/>
              </a:rPr>
              <a:t>Gov.wales</a:t>
            </a:r>
            <a:r>
              <a:rPr lang="en-GB" sz="1100" dirty="0">
                <a:highlight>
                  <a:srgbClr val="F5F5F5"/>
                </a:highlight>
                <a:latin typeface="Calibri"/>
                <a:ea typeface="Calibri"/>
                <a:cs typeface="Calibri"/>
              </a:rPr>
              <a:t>. (2019). Available at: </a:t>
            </a:r>
            <a:r>
              <a:rPr lang="en-GB" sz="1100" u="sng" dirty="0">
                <a:highlight>
                  <a:srgbClr val="F5F5F5"/>
                </a:highlight>
                <a:latin typeface="Calibri"/>
                <a:ea typeface="Calibri"/>
                <a:cs typeface="Calibri"/>
                <a:hlinkClick r:id="rId7"/>
              </a:rPr>
              <a:t>https://hwb.gov.wales/api/storage/e1e50be9-7f37-4951-9eec-16f243594c6e/office-free-eng.jpg</a:t>
            </a:r>
            <a:r>
              <a:rPr lang="en-GB" sz="1100" dirty="0">
                <a:highlight>
                  <a:srgbClr val="F5F5F5"/>
                </a:highlight>
                <a:latin typeface="Calibri"/>
                <a:ea typeface="Calibri"/>
                <a:cs typeface="Calibri"/>
              </a:rPr>
              <a:t> [Accessed 1 Jan. 2026].</a:t>
            </a:r>
          </a:p>
          <a:p>
            <a:pPr>
              <a:buNone/>
            </a:pPr>
            <a:r>
              <a:rPr lang="en-GB" sz="1100" err="1">
                <a:highlight>
                  <a:srgbClr val="F5F5F5"/>
                </a:highlight>
                <a:latin typeface="Calibri"/>
                <a:ea typeface="Calibri"/>
                <a:cs typeface="Calibri"/>
              </a:rPr>
              <a:t>hwb.gov.wales</a:t>
            </a:r>
            <a:r>
              <a:rPr lang="en-GB" sz="1100" dirty="0">
                <a:highlight>
                  <a:srgbClr val="F5F5F5"/>
                </a:highlight>
                <a:latin typeface="Calibri"/>
                <a:ea typeface="Calibri"/>
                <a:cs typeface="Calibri"/>
              </a:rPr>
              <a:t>. (2025.). </a:t>
            </a:r>
            <a:r>
              <a:rPr lang="en-GB" sz="1100" i="1" dirty="0">
                <a:highlight>
                  <a:srgbClr val="F5F5F5"/>
                </a:highlight>
                <a:latin typeface="Calibri"/>
                <a:ea typeface="Calibri"/>
                <a:cs typeface="Calibri"/>
              </a:rPr>
              <a:t>About us - Hwb</a:t>
            </a:r>
            <a:r>
              <a:rPr lang="en-GB" sz="1100" dirty="0">
                <a:highlight>
                  <a:srgbClr val="F5F5F5"/>
                </a:highlight>
                <a:latin typeface="Calibri"/>
                <a:ea typeface="Calibri"/>
                <a:cs typeface="Calibri"/>
              </a:rPr>
              <a:t>. Available at: </a:t>
            </a:r>
            <a:r>
              <a:rPr lang="en-GB" sz="1100" u="sng" dirty="0">
                <a:highlight>
                  <a:srgbClr val="F5F5F5"/>
                </a:highlight>
                <a:latin typeface="Calibri"/>
                <a:ea typeface="Calibri"/>
                <a:cs typeface="Calibri"/>
                <a:hlinkClick r:id="rId8"/>
              </a:rPr>
              <a:t>https://hwb.gov.wales/about-us</a:t>
            </a:r>
            <a:r>
              <a:rPr lang="en-GB" sz="1100" dirty="0">
                <a:highlight>
                  <a:srgbClr val="F5F5F5"/>
                </a:highlight>
                <a:latin typeface="Calibri"/>
                <a:ea typeface="Calibri"/>
                <a:cs typeface="Calibri"/>
              </a:rPr>
              <a:t>. (Accessed 23rd December 2025)</a:t>
            </a:r>
          </a:p>
          <a:p>
            <a:pPr>
              <a:buNone/>
            </a:pPr>
            <a:r>
              <a:rPr lang="en-GB" sz="1100" dirty="0">
                <a:highlight>
                  <a:srgbClr val="F5F5F5"/>
                </a:highlight>
                <a:latin typeface="Calibri"/>
                <a:ea typeface="Calibri"/>
                <a:cs typeface="Calibri"/>
              </a:rPr>
              <a:t>Mathew Pullen (2020). </a:t>
            </a:r>
            <a:r>
              <a:rPr lang="en-GB" sz="1100" i="1" dirty="0">
                <a:highlight>
                  <a:srgbClr val="F5F5F5"/>
                </a:highlight>
                <a:latin typeface="Calibri"/>
                <a:ea typeface="Calibri"/>
                <a:cs typeface="Calibri"/>
              </a:rPr>
              <a:t>Hwb Tips: How to access Hwb on your iPad. (iPad @Home Tutorials)</a:t>
            </a:r>
            <a:r>
              <a:rPr lang="en-GB" sz="1100" dirty="0">
                <a:highlight>
                  <a:srgbClr val="F5F5F5"/>
                </a:highlight>
                <a:latin typeface="Calibri"/>
                <a:ea typeface="Calibri"/>
                <a:cs typeface="Calibri"/>
              </a:rPr>
              <a:t>. YouTube. Available at: </a:t>
            </a:r>
            <a:r>
              <a:rPr lang="en-GB" sz="1100" u="sng" dirty="0">
                <a:highlight>
                  <a:srgbClr val="F5F5F5"/>
                </a:highlight>
                <a:latin typeface="Calibri"/>
                <a:ea typeface="Calibri"/>
                <a:cs typeface="Calibri"/>
                <a:hlinkClick r:id="rId9"/>
              </a:rPr>
              <a:t>https://www.youtube.com/watch?v=qT_WRDsMSc0.(Accessed</a:t>
            </a:r>
            <a:r>
              <a:rPr lang="en-GB" sz="1100" dirty="0">
                <a:highlight>
                  <a:srgbClr val="F5F5F5"/>
                </a:highlight>
                <a:latin typeface="Calibri"/>
                <a:ea typeface="Calibri"/>
                <a:cs typeface="Calibri"/>
              </a:rPr>
              <a:t> 3rd Jan 2026)</a:t>
            </a:r>
          </a:p>
          <a:p>
            <a:pPr>
              <a:buNone/>
            </a:pPr>
            <a:r>
              <a:rPr lang="en-GB" sz="1100" err="1">
                <a:highlight>
                  <a:srgbClr val="F5F5F5"/>
                </a:highlight>
                <a:latin typeface="Calibri"/>
                <a:ea typeface="Calibri"/>
                <a:cs typeface="Calibri"/>
              </a:rPr>
              <a:t>Parentkind</a:t>
            </a:r>
            <a:r>
              <a:rPr lang="en-GB" sz="1100" dirty="0">
                <a:highlight>
                  <a:srgbClr val="F5F5F5"/>
                </a:highlight>
                <a:latin typeface="Calibri"/>
                <a:ea typeface="Calibri"/>
                <a:cs typeface="Calibri"/>
              </a:rPr>
              <a:t>. (2025). </a:t>
            </a:r>
            <a:r>
              <a:rPr lang="en-GB" sz="1100" i="1" dirty="0">
                <a:highlight>
                  <a:srgbClr val="F5F5F5"/>
                </a:highlight>
                <a:latin typeface="Calibri"/>
                <a:ea typeface="Calibri"/>
                <a:cs typeface="Calibri"/>
              </a:rPr>
              <a:t>Parents: what you need to know about Hwb</a:t>
            </a:r>
            <a:r>
              <a:rPr lang="en-GB" sz="1100" dirty="0">
                <a:highlight>
                  <a:srgbClr val="F5F5F5"/>
                </a:highlight>
                <a:latin typeface="Calibri"/>
                <a:ea typeface="Calibri"/>
                <a:cs typeface="Calibri"/>
              </a:rPr>
              <a:t>. [online] Available at: </a:t>
            </a:r>
            <a:r>
              <a:rPr lang="en-GB" sz="1100" u="sng" dirty="0">
                <a:highlight>
                  <a:srgbClr val="F5F5F5"/>
                </a:highlight>
                <a:latin typeface="Calibri"/>
                <a:ea typeface="Calibri"/>
                <a:cs typeface="Calibri"/>
                <a:hlinkClick r:id="rId10"/>
              </a:rPr>
              <a:t>https://www.parentkind.org.uk/about-us/news-and-blogs/blog/parents-what-you-need-to-know-about-hwb</a:t>
            </a:r>
            <a:r>
              <a:rPr lang="en-GB" sz="1100" dirty="0">
                <a:highlight>
                  <a:srgbClr val="F5F5F5"/>
                </a:highlight>
                <a:latin typeface="Calibri"/>
                <a:ea typeface="Calibri"/>
                <a:cs typeface="Calibri"/>
              </a:rPr>
              <a:t> [Accessed 9th Jan. 2026].</a:t>
            </a:r>
            <a:endParaRPr lang="en-US" sz="1100">
              <a:highlight>
                <a:srgbClr val="F5F5F5"/>
              </a:highlight>
              <a:latin typeface="Calibri"/>
              <a:ea typeface="Calibri"/>
              <a:cs typeface="Calibri"/>
            </a:endParaRPr>
          </a:p>
          <a:p>
            <a:pPr>
              <a:buNone/>
            </a:pPr>
            <a:r>
              <a:rPr lang="en-GB" sz="1100" dirty="0">
                <a:highlight>
                  <a:srgbClr val="F5F5F5"/>
                </a:highlight>
                <a:latin typeface="Calibri"/>
                <a:ea typeface="Calibri"/>
                <a:cs typeface="Calibri"/>
              </a:rPr>
              <a:t>Swansea Virtual School. (2020). </a:t>
            </a:r>
            <a:r>
              <a:rPr lang="en-GB" sz="1100" i="1" dirty="0">
                <a:highlight>
                  <a:srgbClr val="F5F5F5"/>
                </a:highlight>
                <a:latin typeface="Calibri"/>
                <a:ea typeface="Calibri"/>
                <a:cs typeface="Calibri"/>
              </a:rPr>
              <a:t>Hwb and Other Digital Learning Tools - Swansea Virtual School</a:t>
            </a:r>
            <a:r>
              <a:rPr lang="en-GB" sz="1100" dirty="0">
                <a:highlight>
                  <a:srgbClr val="F5F5F5"/>
                </a:highlight>
                <a:latin typeface="Calibri"/>
                <a:ea typeface="Calibri"/>
                <a:cs typeface="Calibri"/>
              </a:rPr>
              <a:t>. [online] Available at: </a:t>
            </a:r>
            <a:r>
              <a:rPr lang="en-GB" sz="1100" u="sng" dirty="0">
                <a:highlight>
                  <a:srgbClr val="F5F5F5"/>
                </a:highlight>
                <a:latin typeface="Calibri"/>
                <a:ea typeface="Calibri"/>
                <a:cs typeface="Calibri"/>
                <a:hlinkClick r:id="rId11"/>
              </a:rPr>
              <a:t>https://www.swanseavirtualschool.org/hwb/</a:t>
            </a:r>
            <a:r>
              <a:rPr lang="en-GB" sz="1100" dirty="0">
                <a:highlight>
                  <a:srgbClr val="F5F5F5"/>
                </a:highlight>
                <a:latin typeface="Calibri"/>
                <a:ea typeface="Calibri"/>
                <a:cs typeface="Calibri"/>
              </a:rPr>
              <a:t> [Accessed 29th Dec 2025].</a:t>
            </a:r>
            <a:endParaRPr lang="en-US" sz="1100">
              <a:highlight>
                <a:srgbClr val="F5F5F5"/>
              </a:highlight>
              <a:latin typeface="Calibri"/>
              <a:ea typeface="Calibri"/>
              <a:cs typeface="Calibri"/>
            </a:endParaRPr>
          </a:p>
          <a:p>
            <a:pPr>
              <a:buNone/>
            </a:pPr>
            <a:r>
              <a:rPr lang="en-GB" sz="1100" dirty="0">
                <a:highlight>
                  <a:srgbClr val="F5F5F5"/>
                </a:highlight>
                <a:latin typeface="Calibri"/>
                <a:ea typeface="Calibri"/>
                <a:cs typeface="Calibri"/>
              </a:rPr>
              <a:t>Sandu, A. (2022). Hwb learning platform: data insights into learning and teaching continuity throughout the COVID-19 pandemic. </a:t>
            </a:r>
            <a:r>
              <a:rPr lang="en-GB" sz="1100" i="1" dirty="0">
                <a:highlight>
                  <a:srgbClr val="F5F5F5"/>
                </a:highlight>
                <a:latin typeface="Calibri"/>
                <a:ea typeface="Calibri"/>
                <a:cs typeface="Calibri"/>
              </a:rPr>
              <a:t>International Journal of Population Data Science</a:t>
            </a:r>
            <a:r>
              <a:rPr lang="en-GB" sz="1100" dirty="0">
                <a:highlight>
                  <a:srgbClr val="F5F5F5"/>
                </a:highlight>
                <a:latin typeface="Calibri"/>
                <a:ea typeface="Calibri"/>
                <a:cs typeface="Calibri"/>
              </a:rPr>
              <a:t>, 7(3).Available at </a:t>
            </a:r>
            <a:r>
              <a:rPr lang="en-GB" sz="1100" u="sng" dirty="0">
                <a:highlight>
                  <a:srgbClr val="F5F5F5"/>
                </a:highlight>
                <a:latin typeface="Grandview Display"/>
                <a:ea typeface="Calibri"/>
                <a:cs typeface="Calibri"/>
                <a:hlinkClick r:id="rId12"/>
              </a:rPr>
              <a:t>https://ijpds.org/article/view/2080#:~:text=The%20findings%20show%20that%20during,between%20Consortia%20and%20within%20them</a:t>
            </a:r>
            <a:r>
              <a:rPr lang="en-GB" sz="1100" dirty="0">
                <a:highlight>
                  <a:srgbClr val="F5F5F5"/>
                </a:highlight>
                <a:latin typeface="Grandview Display"/>
                <a:ea typeface="Calibri"/>
                <a:cs typeface="Calibri"/>
              </a:rPr>
              <a:t>. (Accessed 30th December 2025)</a:t>
            </a:r>
            <a:endParaRPr lang="en-US" sz="1100">
              <a:highlight>
                <a:srgbClr val="F5F5F5"/>
              </a:highlight>
              <a:latin typeface="Grandview Display"/>
              <a:ea typeface="Calibri"/>
              <a:cs typeface="Calibri"/>
            </a:endParaRPr>
          </a:p>
          <a:p>
            <a:pPr>
              <a:buNone/>
            </a:pPr>
            <a:r>
              <a:rPr lang="en-GB" sz="1100" dirty="0">
                <a:highlight>
                  <a:srgbClr val="F5F5F5"/>
                </a:highlight>
                <a:latin typeface="Calibri"/>
                <a:ea typeface="Calibri"/>
                <a:cs typeface="Calibri"/>
              </a:rPr>
              <a:t>Sandu, A. and Hampton, J. (2022). </a:t>
            </a:r>
            <a:r>
              <a:rPr lang="en-GB" sz="1100" i="1" dirty="0">
                <a:highlight>
                  <a:srgbClr val="F5F5F5"/>
                </a:highlight>
                <a:latin typeface="Calibri"/>
                <a:ea typeface="Calibri"/>
                <a:cs typeface="Calibri"/>
              </a:rPr>
              <a:t>Engagement with the Hwb virtual learning environment during Covid-19 school closures Data Insight</a:t>
            </a:r>
            <a:r>
              <a:rPr lang="en-GB" sz="1100" dirty="0">
                <a:highlight>
                  <a:srgbClr val="F5F5F5"/>
                </a:highlight>
                <a:latin typeface="Calibri"/>
                <a:ea typeface="Calibri"/>
                <a:cs typeface="Calibri"/>
              </a:rPr>
              <a:t>. [online] Available at: </a:t>
            </a:r>
            <a:r>
              <a:rPr lang="en-GB" sz="1100" u="sng" dirty="0">
                <a:highlight>
                  <a:srgbClr val="F5F5F5"/>
                </a:highlight>
                <a:latin typeface="Calibri"/>
                <a:ea typeface="Calibri"/>
                <a:cs typeface="Calibri"/>
                <a:hlinkClick r:id="rId13"/>
              </a:rPr>
              <a:t>https://www.adruk.org/fileadmin/uploads/adruk/Documents/Data_Insights/Data_Insight_Engagement_with_the_hwb_virtual_learning_platform_August_2022.pdf</a:t>
            </a:r>
            <a:r>
              <a:rPr lang="en-GB" sz="1100" dirty="0">
                <a:highlight>
                  <a:srgbClr val="F5F5F5"/>
                </a:highlight>
                <a:latin typeface="Calibri"/>
                <a:ea typeface="Calibri"/>
                <a:cs typeface="Calibri"/>
              </a:rPr>
              <a:t> [Accessed 30th Dec. 2025].</a:t>
            </a:r>
            <a:endParaRPr lang="en-US" sz="1100">
              <a:highlight>
                <a:srgbClr val="F5F5F5"/>
              </a:highlight>
              <a:latin typeface="Grandview Display"/>
              <a:ea typeface="Calibri"/>
              <a:cs typeface="Calibri"/>
            </a:endParaRPr>
          </a:p>
          <a:p>
            <a:pPr>
              <a:buNone/>
            </a:pPr>
            <a:r>
              <a:rPr lang="en-GB" sz="1100" dirty="0">
                <a:highlight>
                  <a:srgbClr val="F5F5F5"/>
                </a:highlight>
                <a:latin typeface="Calibri"/>
                <a:ea typeface="Calibri"/>
                <a:cs typeface="Calibri"/>
              </a:rPr>
              <a:t>‌</a:t>
            </a:r>
            <a:r>
              <a:rPr lang="en-GB" sz="1100" dirty="0">
                <a:highlight>
                  <a:srgbClr val="F5F5F5"/>
                </a:highlight>
                <a:latin typeface="Grandview Display"/>
                <a:ea typeface="Calibri"/>
                <a:cs typeface="Calibri"/>
              </a:rPr>
              <a:t>Shutterstock (2025), </a:t>
            </a:r>
            <a:r>
              <a:rPr lang="en-GB" sz="1100" i="1" dirty="0">
                <a:highlight>
                  <a:srgbClr val="F5F5F5"/>
                </a:highlight>
                <a:latin typeface="Grandview Display"/>
                <a:ea typeface="Calibri"/>
                <a:cs typeface="Calibri"/>
              </a:rPr>
              <a:t>Advantages disadvantages icons, </a:t>
            </a:r>
            <a:r>
              <a:rPr lang="en-GB" sz="1100" dirty="0">
                <a:highlight>
                  <a:srgbClr val="F5F5F5"/>
                </a:highlight>
                <a:latin typeface="Grandview Display"/>
                <a:ea typeface="Calibri"/>
                <a:cs typeface="Calibri"/>
              </a:rPr>
              <a:t>Available at </a:t>
            </a:r>
            <a:r>
              <a:rPr lang="en-GB" sz="1100" u="sng" dirty="0">
                <a:highlight>
                  <a:srgbClr val="F5F5F5"/>
                </a:highlight>
                <a:latin typeface="Grandview Display"/>
                <a:ea typeface="Calibri"/>
                <a:cs typeface="Calibri"/>
                <a:hlinkClick r:id="rId14"/>
              </a:rPr>
              <a:t>https://www.shutterstock.com/search/advantages-disadvantages-icons?page=2&amp;dd_referrer=https%3A%2F%2Fwww.google.com%2F</a:t>
            </a:r>
            <a:r>
              <a:rPr lang="en-GB" sz="1100" dirty="0">
                <a:highlight>
                  <a:srgbClr val="F5F5F5"/>
                </a:highlight>
                <a:latin typeface="Grandview Display"/>
                <a:ea typeface="Calibri"/>
                <a:cs typeface="Calibri"/>
              </a:rPr>
              <a:t> (Accessed 2nd Jan 2026)</a:t>
            </a:r>
          </a:p>
          <a:p>
            <a:pPr marL="0" indent="0">
              <a:buNone/>
            </a:pPr>
            <a:endParaRPr lang="en-GB" sz="1000" dirty="0">
              <a:latin typeface="Calibri"/>
              <a:ea typeface="Calibri"/>
              <a:cs typeface="Calibri"/>
            </a:endParaRPr>
          </a:p>
          <a:p>
            <a:endParaRPr lang="en-GB" dirty="0">
              <a:latin typeface="Grandview Display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282031532"/>
      </p:ext>
    </p:extLst>
  </p:cSld>
  <p:clrMapOvr>
    <a:masterClrMapping/>
  </p:clrMapOvr>
</p:sld>
</file>

<file path=ppt/theme/theme1.xml><?xml version="1.0" encoding="utf-8"?>
<a:theme xmlns:a="http://schemas.openxmlformats.org/drawingml/2006/main" name="DashVTI">
  <a:themeElements>
    <a:clrScheme name="Custom 6">
      <a:dk1>
        <a:sysClr val="windowText" lastClr="000000"/>
      </a:dk1>
      <a:lt1>
        <a:sysClr val="window" lastClr="FFFFFF"/>
      </a:lt1>
      <a:dk2>
        <a:srgbClr val="0D1C3B"/>
      </a:dk2>
      <a:lt2>
        <a:srgbClr val="F5F2F9"/>
      </a:lt2>
      <a:accent1>
        <a:srgbClr val="1973EB"/>
      </a:accent1>
      <a:accent2>
        <a:srgbClr val="25C8A2"/>
      </a:accent2>
      <a:accent3>
        <a:srgbClr val="BF8ED1"/>
      </a:accent3>
      <a:accent4>
        <a:srgbClr val="FE733C"/>
      </a:accent4>
      <a:accent5>
        <a:srgbClr val="FE5A5A"/>
      </a:accent5>
      <a:accent6>
        <a:srgbClr val="1AC16E"/>
      </a:accent6>
      <a:hlink>
        <a:srgbClr val="1AC16E"/>
      </a:hlink>
      <a:folHlink>
        <a:srgbClr val="00B0F0"/>
      </a:folHlink>
    </a:clrScheme>
    <a:fontScheme name="grandview display">
      <a:majorFont>
        <a:latin typeface="Grandview Display"/>
        <a:ea typeface=""/>
        <a:cs typeface=""/>
      </a:majorFont>
      <a:minorFont>
        <a:latin typeface="Grandview Display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shVTI" id="{0A75137F-CDEB-4E94-A788-9D255EBE1B91}" vid="{DE9A6A09-5855-45A3-8E99-4290ED24057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DashVTI</vt:lpstr>
      <vt:lpstr>PowerPoint Presentation</vt:lpstr>
      <vt:lpstr>PowerPoint Presentation</vt:lpstr>
      <vt:lpstr>PowerPoint Presentation</vt:lpstr>
      <vt:lpstr>PowerPoint Presentation</vt:lpstr>
      <vt:lpstr>Timeline continued </vt:lpstr>
      <vt:lpstr>PowerPoint Presentation</vt:lpstr>
      <vt:lpstr>Hwb through covid </vt:lpstr>
      <vt:lpstr>Benefits/ Barriers  </vt:lpstr>
      <vt:lpstr>References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413</cp:revision>
  <dcterms:created xsi:type="dcterms:W3CDTF">2025-12-23T13:07:52Z</dcterms:created>
  <dcterms:modified xsi:type="dcterms:W3CDTF">2026-01-11T00:30:40Z</dcterms:modified>
</cp:coreProperties>
</file>