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Lst>
  <p:sldSz cx="9144000" cy="6858000" type="screen4x3"/>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170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3"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39"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 name="Title 3"/>
          <p:cNvSpPr/>
          <p:nvPr/>
        </p:nvSpPr>
        <p:spPr>
          <a:xfrm>
            <a:off x="685800" y="1845000"/>
            <a:ext cx="7766640" cy="1176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4400" b="0" strike="noStrike" spc="-1">
                <a:solidFill>
                  <a:srgbClr val="000000"/>
                </a:solidFill>
                <a:latin typeface="Times New Roman"/>
                <a:ea typeface="DejaVu Sans"/>
              </a:rPr>
              <a:t>Silius’ Sicily</a:t>
            </a:r>
            <a:endParaRPr lang="en-GB" sz="4400" b="0" strike="noStrike" spc="-1">
              <a:latin typeface="Arial"/>
            </a:endParaRPr>
          </a:p>
        </p:txBody>
      </p:sp>
      <p:sp>
        <p:nvSpPr>
          <p:cNvPr id="77" name="Subtitle 6"/>
          <p:cNvSpPr/>
          <p:nvPr/>
        </p:nvSpPr>
        <p:spPr>
          <a:xfrm>
            <a:off x="2627640" y="2925000"/>
            <a:ext cx="5106960" cy="1746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algn="ctr">
              <a:lnSpc>
                <a:spcPct val="100000"/>
              </a:lnSpc>
              <a:spcBef>
                <a:spcPts val="400"/>
              </a:spcBef>
              <a:tabLst>
                <a:tab pos="0" algn="l"/>
              </a:tabLst>
            </a:pPr>
            <a:r>
              <a:rPr lang="en-GB" sz="2000" b="0" strike="noStrike" spc="-1">
                <a:solidFill>
                  <a:srgbClr val="FFFFFF"/>
                </a:solidFill>
                <a:latin typeface="Palatino Linotype"/>
                <a:ea typeface="DejaVu Sans"/>
              </a:rPr>
              <a:t>Professor Ruth Parkes</a:t>
            </a:r>
            <a:endParaRPr lang="en-GB" sz="2000" b="0" strike="noStrike" spc="-1">
              <a:latin typeface="Arial"/>
            </a:endParaRPr>
          </a:p>
        </p:txBody>
      </p:sp>
      <p:pic>
        <p:nvPicPr>
          <p:cNvPr id="78" name="Picture 77"/>
          <p:cNvPicPr/>
          <p:nvPr/>
        </p:nvPicPr>
        <p:blipFill>
          <a:blip r:embed="rId2"/>
          <a:stretch/>
        </p:blipFill>
        <p:spPr>
          <a:xfrm>
            <a:off x="6580800" y="180000"/>
            <a:ext cx="2417400" cy="3191400"/>
          </a:xfrm>
          <a:prstGeom prst="rect">
            <a:avLst/>
          </a:prstGeom>
          <a:ln w="0">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 name="Title 1_4"/>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56000"/>
          </a:bodyPr>
          <a:lstStyle/>
          <a:p>
            <a:pPr algn="ctr">
              <a:lnSpc>
                <a:spcPct val="100000"/>
              </a:lnSpc>
            </a:pPr>
            <a:r>
              <a:rPr lang="en-GB" sz="4400" b="0" strike="noStrike" spc="-1">
                <a:solidFill>
                  <a:srgbClr val="000000"/>
                </a:solidFill>
                <a:latin typeface="Palatino Linotype"/>
                <a:ea typeface="DejaVu Sans"/>
              </a:rPr>
              <a:t>Silius’ Sicily</a:t>
            </a:r>
            <a:endParaRPr lang="en-GB" sz="4400" b="0" strike="noStrike" spc="-1">
              <a:latin typeface="Arial"/>
            </a:endParaRPr>
          </a:p>
        </p:txBody>
      </p:sp>
      <p:sp>
        <p:nvSpPr>
          <p:cNvPr id="80" name="TextBox 29_3"/>
          <p:cNvSpPr/>
          <p:nvPr/>
        </p:nvSpPr>
        <p:spPr>
          <a:xfrm>
            <a:off x="1544760" y="1080000"/>
            <a:ext cx="5973840" cy="2924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Times New Roman"/>
              </a:rPr>
              <a:t>⁕</a:t>
            </a:r>
            <a:r>
              <a:rPr lang="en-GB" sz="1800" b="0" strike="noStrike" spc="-1">
                <a:solidFill>
                  <a:srgbClr val="000000"/>
                </a:solidFill>
                <a:latin typeface="Times New Roman"/>
                <a:ea typeface="DejaVu Sans"/>
              </a:rPr>
              <a:t> how does Silius guide his contemporary readers to view the activity of the Romans in Sicily?</a:t>
            </a:r>
            <a:endParaRPr lang="en-GB" sz="1800" b="0" strike="noStrike" spc="-1">
              <a:latin typeface="Arial"/>
            </a:endParaRPr>
          </a:p>
          <a:p>
            <a:pPr>
              <a:lnSpc>
                <a:spcPct val="100000"/>
              </a:lnSpc>
            </a:pP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 </a:t>
            </a:r>
            <a:r>
              <a:rPr lang="en-GB" sz="1800" b="0" strike="noStrike" spc="-1">
                <a:solidFill>
                  <a:srgbClr val="000000"/>
                </a:solidFill>
                <a:latin typeface="Times New Roman"/>
                <a:ea typeface="Lucida Sans Unicode"/>
              </a:rPr>
              <a:t>“The world of the </a:t>
            </a:r>
            <a:r>
              <a:rPr lang="en-GB" sz="1800" b="0" i="1" strike="noStrike" spc="-1">
                <a:solidFill>
                  <a:srgbClr val="000000"/>
                </a:solidFill>
                <a:latin typeface="Times New Roman"/>
                <a:ea typeface="Lucida Sans Unicode"/>
              </a:rPr>
              <a:t>Punica</a:t>
            </a:r>
            <a:r>
              <a:rPr lang="en-GB" sz="1800" b="0" strike="noStrike" spc="-1">
                <a:solidFill>
                  <a:srgbClr val="000000"/>
                </a:solidFill>
                <a:latin typeface="Times New Roman"/>
                <a:ea typeface="Lucida Sans Unicode"/>
              </a:rPr>
              <a:t> may be temporally situated in the late third century BC, but it is one in which the conflicts of centuries both earlier and later are played out. Its landscape is already marked with the scars of the civil wars to come, its battles fought by soldiers from those civil wars..” (Cowan 2007: 3)</a:t>
            </a:r>
            <a:endParaRPr lang="en-GB" sz="1800" b="0" strike="noStrike" spc="-1">
              <a:latin typeface="Arial"/>
            </a:endParaRPr>
          </a:p>
          <a:p>
            <a:pPr>
              <a:lnSpc>
                <a:spcPct val="100000"/>
              </a:lnSpc>
            </a:pPr>
            <a:r>
              <a:rPr lang="en-GB" sz="2400" b="0" strike="noStrike" spc="-1">
                <a:solidFill>
                  <a:srgbClr val="000000"/>
                </a:solidFill>
                <a:latin typeface="Palatino Linotype"/>
                <a:ea typeface="DejaVu Sans"/>
              </a:rPr>
              <a:t> </a:t>
            </a:r>
            <a:endParaRPr lang="en-GB" sz="2400" b="0" strike="noStrike" spc="-1">
              <a:latin typeface="Arial"/>
            </a:endParaRPr>
          </a:p>
        </p:txBody>
      </p:sp>
      <p:sp>
        <p:nvSpPr>
          <p:cNvPr id="81" name="TextBox 30_3"/>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82" name="TextBox 34_3"/>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83" name="TextBox 21_3"/>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84" name="TextBox 23_3"/>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85" name="TextBox 24_3"/>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86" name="Picture 85"/>
          <p:cNvPicPr/>
          <p:nvPr/>
        </p:nvPicPr>
        <p:blipFill>
          <a:blip r:embed="rId2"/>
          <a:stretch/>
        </p:blipFill>
        <p:spPr>
          <a:xfrm>
            <a:off x="2793600" y="3420000"/>
            <a:ext cx="3684600" cy="1312560"/>
          </a:xfrm>
          <a:prstGeom prst="rect">
            <a:avLst/>
          </a:prstGeom>
          <a:ln w="0">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 name="Title 1_5"/>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2000" b="0" u="sng" strike="noStrike" spc="-1" dirty="0">
                <a:solidFill>
                  <a:srgbClr val="000000"/>
                </a:solidFill>
                <a:uFillTx/>
                <a:latin typeface="Palatino Linotype"/>
                <a:ea typeface="DejaVu Sans"/>
              </a:rPr>
              <a:t>Associations of Sicily for </a:t>
            </a:r>
            <a:r>
              <a:rPr lang="en-GB" sz="2000" b="0" u="sng" strike="noStrike" spc="-1" dirty="0" err="1">
                <a:solidFill>
                  <a:srgbClr val="000000"/>
                </a:solidFill>
                <a:uFillTx/>
                <a:latin typeface="Palatino Linotype"/>
                <a:ea typeface="DejaVu Sans"/>
              </a:rPr>
              <a:t>Silius</a:t>
            </a:r>
            <a:r>
              <a:rPr lang="en-GB" sz="2000" b="0" u="sng" strike="noStrike" spc="-1" dirty="0">
                <a:solidFill>
                  <a:srgbClr val="000000"/>
                </a:solidFill>
                <a:uFillTx/>
                <a:latin typeface="Palatino Linotype"/>
                <a:ea typeface="DejaVu Sans"/>
              </a:rPr>
              <a:t>’ readers</a:t>
            </a:r>
            <a:endParaRPr lang="en-GB" sz="2000" b="0" strike="noStrike" spc="-1" dirty="0">
              <a:latin typeface="Arial"/>
            </a:endParaRPr>
          </a:p>
        </p:txBody>
      </p:sp>
      <p:sp>
        <p:nvSpPr>
          <p:cNvPr id="88" name="TextBox 29_4"/>
          <p:cNvSpPr/>
          <p:nvPr/>
        </p:nvSpPr>
        <p:spPr>
          <a:xfrm>
            <a:off x="1544760" y="1080000"/>
            <a:ext cx="5973840" cy="3472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Times New Roman"/>
              </a:rPr>
              <a:t>⁕</a:t>
            </a:r>
            <a:r>
              <a:rPr lang="en-GB" sz="1800" b="0" strike="noStrike" spc="-1">
                <a:solidFill>
                  <a:srgbClr val="010101"/>
                </a:solidFill>
                <a:latin typeface="Times New Roman"/>
                <a:ea typeface="Lucida Sans Unicode"/>
              </a:rPr>
              <a:t> geographical and topographical nature:</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 </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three-caped island (Trinacria)</a:t>
            </a:r>
            <a:endParaRPr lang="en-GB" sz="1800" b="0" strike="noStrike" spc="-1">
              <a:latin typeface="Arial"/>
            </a:endParaRPr>
          </a:p>
          <a:p>
            <a:pPr>
              <a:lnSpc>
                <a:spcPct val="100000"/>
              </a:lnSpc>
            </a:pP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volcano at Aetna</a:t>
            </a:r>
            <a:endParaRPr lang="en-GB" sz="1800" b="0" strike="noStrike" spc="-1">
              <a:latin typeface="Arial"/>
            </a:endParaRPr>
          </a:p>
          <a:p>
            <a:pPr>
              <a:lnSpc>
                <a:spcPct val="100000"/>
              </a:lnSpc>
            </a:pP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separated from Italy by the straits of Messina</a:t>
            </a:r>
            <a:endParaRPr lang="en-GB" sz="1800" b="0" strike="noStrike" spc="-1">
              <a:latin typeface="Arial"/>
            </a:endParaRPr>
          </a:p>
          <a:p>
            <a:pPr>
              <a:lnSpc>
                <a:spcPct val="100000"/>
              </a:lnSpc>
            </a:pP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its position between Carthage and Italy</a:t>
            </a: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r>
              <a:rPr lang="en-GB" sz="2400" b="0" strike="noStrike" spc="-1">
                <a:solidFill>
                  <a:srgbClr val="000000"/>
                </a:solidFill>
                <a:latin typeface="Palatino Linotype"/>
                <a:ea typeface="DejaVu Sans"/>
              </a:rPr>
              <a:t> </a:t>
            </a:r>
            <a:endParaRPr lang="en-GB" sz="2400" b="0" strike="noStrike" spc="-1">
              <a:latin typeface="Arial"/>
            </a:endParaRPr>
          </a:p>
        </p:txBody>
      </p:sp>
      <p:sp>
        <p:nvSpPr>
          <p:cNvPr id="89" name="TextBox 30_4"/>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90" name="TextBox 34_4"/>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91" name="TextBox 21_4"/>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92" name="TextBox 23_4"/>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93" name="TextBox 24_4"/>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94" name="Picture 93"/>
          <p:cNvPicPr/>
          <p:nvPr/>
        </p:nvPicPr>
        <p:blipFill>
          <a:blip r:embed="rId2"/>
          <a:stretch/>
        </p:blipFill>
        <p:spPr>
          <a:xfrm>
            <a:off x="5835600" y="1106640"/>
            <a:ext cx="2622600" cy="3497400"/>
          </a:xfrm>
          <a:prstGeom prst="rect">
            <a:avLst/>
          </a:prstGeom>
          <a:ln w="0">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 name="Title 1_6"/>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2000" b="0" strike="noStrike" spc="-1" dirty="0">
                <a:solidFill>
                  <a:srgbClr val="000000"/>
                </a:solidFill>
                <a:latin typeface="Palatino Linotype"/>
                <a:ea typeface="DejaVu Sans"/>
              </a:rPr>
              <a:t>Associations:(dis/)loyalty</a:t>
            </a:r>
            <a:endParaRPr lang="en-GB" sz="2000" b="0" strike="noStrike" spc="-1" dirty="0">
              <a:latin typeface="Arial"/>
            </a:endParaRPr>
          </a:p>
        </p:txBody>
      </p:sp>
      <p:sp>
        <p:nvSpPr>
          <p:cNvPr id="96" name="TextBox 29_5"/>
          <p:cNvSpPr/>
          <p:nvPr/>
        </p:nvSpPr>
        <p:spPr>
          <a:xfrm>
            <a:off x="1544760" y="1080000"/>
            <a:ext cx="5973840" cy="3381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dirty="0">
                <a:solidFill>
                  <a:srgbClr val="010101"/>
                </a:solidFill>
                <a:latin typeface="Times New Roman"/>
                <a:ea typeface="Lucida Sans Unicode"/>
              </a:rPr>
              <a:t>• First Punic war (264</a:t>
            </a:r>
            <a:r>
              <a:rPr lang="en-GB" sz="1800" b="0" strike="noStrike" spc="-1" dirty="0">
                <a:solidFill>
                  <a:srgbClr val="111111"/>
                </a:solidFill>
                <a:latin typeface="Times New Roman"/>
                <a:ea typeface="Lucida Sans Unicode"/>
              </a:rPr>
              <a:t> –</a:t>
            </a:r>
            <a:r>
              <a:rPr lang="en-GB" sz="1800" b="0" strike="noStrike" spc="-1" dirty="0">
                <a:solidFill>
                  <a:srgbClr val="010101"/>
                </a:solidFill>
                <a:latin typeface="Times New Roman"/>
                <a:ea typeface="Lucida Sans Unicode"/>
              </a:rPr>
              <a:t>41 BCE): Hieron II’s Syracuse established peace with Rome in 263 BCE (note in </a:t>
            </a:r>
            <a:r>
              <a:rPr lang="en-GB" sz="1800" b="0" i="1" strike="noStrike" spc="-1" dirty="0">
                <a:solidFill>
                  <a:srgbClr val="010101"/>
                </a:solidFill>
                <a:latin typeface="Times New Roman"/>
                <a:ea typeface="Lucida Sans Unicode"/>
              </a:rPr>
              <a:t>Punica</a:t>
            </a:r>
            <a:r>
              <a:rPr lang="en-GB" sz="1800" b="0" strike="noStrike" spc="-1" dirty="0">
                <a:solidFill>
                  <a:srgbClr val="010101"/>
                </a:solidFill>
                <a:latin typeface="Times New Roman"/>
                <a:ea typeface="Lucida Sans Unicode"/>
              </a:rPr>
              <a:t> 5 a contingent from Syracuse assists the Romans at the battle of Trasimene, 217 BCE)</a:t>
            </a: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r>
              <a:rPr lang="en-GB" sz="1800" b="0" strike="noStrike" spc="-1" dirty="0">
                <a:solidFill>
                  <a:srgbClr val="010101"/>
                </a:solidFill>
                <a:latin typeface="Times New Roman"/>
                <a:ea typeface="Lucida Sans Unicode"/>
              </a:rPr>
              <a:t>• Second Punic war (218</a:t>
            </a:r>
            <a:r>
              <a:rPr lang="en-GB" sz="1800" b="0" strike="noStrike" spc="-1" dirty="0">
                <a:solidFill>
                  <a:srgbClr val="111111"/>
                </a:solidFill>
                <a:latin typeface="Times New Roman"/>
                <a:ea typeface="Lucida Sans Unicode"/>
              </a:rPr>
              <a:t> –</a:t>
            </a:r>
            <a:r>
              <a:rPr lang="en-GB" sz="1800" b="0" strike="noStrike" spc="-1" dirty="0">
                <a:solidFill>
                  <a:srgbClr val="010101"/>
                </a:solidFill>
                <a:latin typeface="Times New Roman"/>
                <a:ea typeface="Lucida Sans Unicode"/>
              </a:rPr>
              <a:t>201 BCE): in 215 BCE Hieronymus changed Syracuse’s allegiance from Roman to Carthaginian </a:t>
            </a: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r>
              <a:rPr lang="en-GB" sz="1800" b="0" strike="noStrike" spc="-1" dirty="0">
                <a:solidFill>
                  <a:srgbClr val="010101"/>
                </a:solidFill>
                <a:latin typeface="Times New Roman"/>
                <a:ea typeface="Lucida Sans Unicode"/>
              </a:rPr>
              <a:t>•After the Second Punic war, Sicily became Rome’s first province (BUT two slave revolts and involvement in civil strife, supporting </a:t>
            </a:r>
            <a:r>
              <a:rPr lang="en-GB" sz="1800" b="0" strike="noStrike" spc="-1" dirty="0" err="1">
                <a:solidFill>
                  <a:srgbClr val="010101"/>
                </a:solidFill>
                <a:latin typeface="Times New Roman"/>
                <a:ea typeface="Lucida Sans Unicode"/>
              </a:rPr>
              <a:t>Sextus</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Pompeius</a:t>
            </a:r>
            <a:r>
              <a:rPr lang="en-GB" sz="1800" b="0" strike="noStrike" spc="-1" dirty="0">
                <a:solidFill>
                  <a:srgbClr val="010101"/>
                </a:solidFill>
                <a:latin typeface="Times New Roman"/>
                <a:ea typeface="Lucida Sans Unicode"/>
              </a:rPr>
              <a:t>)</a:t>
            </a:r>
            <a:endParaRPr lang="en-GB" sz="1800" b="0" strike="noStrike" spc="-1" dirty="0">
              <a:latin typeface="Arial"/>
            </a:endParaRPr>
          </a:p>
          <a:p>
            <a:pPr>
              <a:lnSpc>
                <a:spcPct val="100000"/>
              </a:lnSpc>
            </a:pPr>
            <a:r>
              <a:rPr lang="en-GB" sz="1800" b="0" strike="noStrike" spc="-1" dirty="0">
                <a:solidFill>
                  <a:srgbClr val="000000"/>
                </a:solidFill>
                <a:latin typeface="Times New Roman"/>
                <a:ea typeface="DejaVu Sans"/>
              </a:rPr>
              <a:t> </a:t>
            </a:r>
            <a:endParaRPr lang="en-GB" sz="1800" b="0" strike="noStrike" spc="-1" dirty="0">
              <a:latin typeface="Arial"/>
            </a:endParaRPr>
          </a:p>
        </p:txBody>
      </p:sp>
      <p:sp>
        <p:nvSpPr>
          <p:cNvPr id="97" name="TextBox 30_5"/>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98" name="TextBox 34_5"/>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99" name="TextBox 21_5"/>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100" name="TextBox 23_5"/>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101" name="TextBox 24_5"/>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102" name="Picture 101"/>
          <p:cNvPicPr/>
          <p:nvPr/>
        </p:nvPicPr>
        <p:blipFill>
          <a:blip r:embed="rId2"/>
          <a:stretch/>
        </p:blipFill>
        <p:spPr>
          <a:xfrm>
            <a:off x="6303600" y="3960000"/>
            <a:ext cx="1794600" cy="1629000"/>
          </a:xfrm>
          <a:prstGeom prst="rect">
            <a:avLst/>
          </a:prstGeom>
          <a:ln w="0">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 name="Title 1_7"/>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2000" b="0" strike="noStrike" spc="-1" dirty="0">
                <a:solidFill>
                  <a:srgbClr val="000000"/>
                </a:solidFill>
                <a:latin typeface="Palatino Linotype"/>
                <a:ea typeface="DejaVu Sans"/>
              </a:rPr>
              <a:t>Associations of </a:t>
            </a:r>
            <a:r>
              <a:rPr lang="en-GB" sz="2000" b="0" strike="noStrike" spc="-1" dirty="0" err="1">
                <a:solidFill>
                  <a:srgbClr val="000000"/>
                </a:solidFill>
                <a:latin typeface="Palatino Linotype"/>
                <a:ea typeface="DejaVu Sans"/>
              </a:rPr>
              <a:t>Silius</a:t>
            </a:r>
            <a:r>
              <a:rPr lang="en-GB" sz="2000" b="0" strike="noStrike" spc="-1" dirty="0">
                <a:solidFill>
                  <a:srgbClr val="000000"/>
                </a:solidFill>
                <a:latin typeface="Palatino Linotype"/>
                <a:ea typeface="DejaVu Sans"/>
              </a:rPr>
              <a:t>’ Sicily</a:t>
            </a:r>
            <a:endParaRPr lang="en-GB" sz="2000" b="0" strike="noStrike" spc="-1" dirty="0">
              <a:latin typeface="Arial"/>
            </a:endParaRPr>
          </a:p>
        </p:txBody>
      </p:sp>
      <p:sp>
        <p:nvSpPr>
          <p:cNvPr id="104" name="TextBox 29_6"/>
          <p:cNvSpPr/>
          <p:nvPr/>
        </p:nvSpPr>
        <p:spPr>
          <a:xfrm>
            <a:off x="1544760" y="1080000"/>
            <a:ext cx="5973840" cy="1278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Times New Roman"/>
              </a:rPr>
              <a:t>⁕</a:t>
            </a:r>
            <a:r>
              <a:rPr lang="en-GB" sz="1800" b="0" strike="noStrike" spc="-1">
                <a:solidFill>
                  <a:srgbClr val="010101"/>
                </a:solidFill>
                <a:latin typeface="Times New Roman"/>
                <a:ea typeface="Lucida Sans Unicode"/>
              </a:rPr>
              <a:t> agricultural fertility (Strabo </a:t>
            </a:r>
            <a:r>
              <a:rPr lang="en-GB" sz="1800" b="0" strike="noStrike" spc="-1">
                <a:solidFill>
                  <a:srgbClr val="000000"/>
                </a:solidFill>
                <a:latin typeface="Times New Roman"/>
                <a:ea typeface="Lucida Sans Unicode"/>
              </a:rPr>
              <a:t>6.2.7 C273</a:t>
            </a:r>
            <a:r>
              <a:rPr lang="en-GB" sz="1800" b="0" strike="noStrike" spc="-1">
                <a:solidFill>
                  <a:srgbClr val="010101"/>
                </a:solidFill>
                <a:latin typeface="Times New Roman"/>
                <a:ea typeface="Lucida Sans Unicode"/>
              </a:rPr>
              <a:t>: Rome’s granary)</a:t>
            </a:r>
            <a:endParaRPr lang="en-GB" sz="1800" b="0" strike="noStrike" spc="-1">
              <a:latin typeface="Arial"/>
            </a:endParaRPr>
          </a:p>
          <a:p>
            <a:pPr>
              <a:lnSpc>
                <a:spcPct val="100000"/>
              </a:lnSpc>
            </a:pPr>
            <a:endParaRPr lang="en-GB" sz="1800" b="0" strike="noStrike" spc="-1">
              <a:latin typeface="Arial"/>
            </a:endParaRPr>
          </a:p>
          <a:p>
            <a:pPr>
              <a:lnSpc>
                <a:spcPct val="100000"/>
              </a:lnSpc>
            </a:pPr>
            <a:r>
              <a:rPr lang="en-GB" sz="1800" b="0" strike="noStrike" spc="-1">
                <a:solidFill>
                  <a:srgbClr val="010101"/>
                </a:solidFill>
                <a:latin typeface="Times New Roman"/>
                <a:ea typeface="Times New Roman"/>
              </a:rPr>
              <a:t>⁕</a:t>
            </a:r>
            <a:r>
              <a:rPr lang="en-GB" sz="1800" b="0" strike="noStrike" spc="-1">
                <a:solidFill>
                  <a:srgbClr val="010101"/>
                </a:solidFill>
                <a:latin typeface="Times New Roman"/>
                <a:ea typeface="Lucida Sans Unicode"/>
              </a:rPr>
              <a:t> diversity </a:t>
            </a:r>
            <a:endParaRPr lang="en-GB" sz="1800" b="0" strike="noStrike" spc="-1">
              <a:latin typeface="Arial"/>
            </a:endParaRPr>
          </a:p>
          <a:p>
            <a:pPr>
              <a:lnSpc>
                <a:spcPct val="100000"/>
              </a:lnSpc>
            </a:pPr>
            <a:r>
              <a:rPr lang="en-GB" sz="2400" b="0" strike="noStrike" spc="-1">
                <a:solidFill>
                  <a:srgbClr val="000000"/>
                </a:solidFill>
                <a:latin typeface="Palatino Linotype"/>
                <a:ea typeface="DejaVu Sans"/>
              </a:rPr>
              <a:t> </a:t>
            </a:r>
            <a:endParaRPr lang="en-GB" sz="2400" b="0" strike="noStrike" spc="-1">
              <a:latin typeface="Arial"/>
            </a:endParaRPr>
          </a:p>
        </p:txBody>
      </p:sp>
      <p:sp>
        <p:nvSpPr>
          <p:cNvPr id="105" name="TextBox 30_6"/>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106" name="TextBox 34_6"/>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107" name="TextBox 21_6"/>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108" name="TextBox 23_6"/>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109" name="TextBox 24_6"/>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110" name="Picture 109"/>
          <p:cNvPicPr/>
          <p:nvPr/>
        </p:nvPicPr>
        <p:blipFill>
          <a:blip r:embed="rId2"/>
          <a:stretch/>
        </p:blipFill>
        <p:spPr>
          <a:xfrm>
            <a:off x="1900800" y="2044800"/>
            <a:ext cx="5117400" cy="2633400"/>
          </a:xfrm>
          <a:prstGeom prst="rect">
            <a:avLst/>
          </a:prstGeom>
          <a:ln w="0">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 name="Title 1_8"/>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2000" b="0" strike="noStrike" spc="-1" dirty="0">
                <a:solidFill>
                  <a:srgbClr val="000000"/>
                </a:solidFill>
                <a:latin typeface="Palatino Linotype"/>
                <a:ea typeface="DejaVu Sans"/>
              </a:rPr>
              <a:t>Associations of </a:t>
            </a:r>
            <a:r>
              <a:rPr lang="en-GB" sz="2000" b="0" strike="noStrike" spc="-1" dirty="0" err="1">
                <a:solidFill>
                  <a:srgbClr val="000000"/>
                </a:solidFill>
                <a:latin typeface="Palatino Linotype"/>
                <a:ea typeface="DejaVu Sans"/>
              </a:rPr>
              <a:t>Silius</a:t>
            </a:r>
            <a:r>
              <a:rPr lang="en-GB" sz="2000" b="0" strike="noStrike" spc="-1" dirty="0">
                <a:solidFill>
                  <a:srgbClr val="000000"/>
                </a:solidFill>
                <a:latin typeface="Palatino Linotype"/>
                <a:ea typeface="DejaVu Sans"/>
              </a:rPr>
              <a:t>’ Sicily: myths</a:t>
            </a:r>
            <a:endParaRPr lang="en-GB" sz="2000" b="0" strike="noStrike" spc="-1" dirty="0">
              <a:latin typeface="Arial"/>
            </a:endParaRPr>
          </a:p>
        </p:txBody>
      </p:sp>
      <p:sp>
        <p:nvSpPr>
          <p:cNvPr id="112" name="TextBox 29_7"/>
          <p:cNvSpPr/>
          <p:nvPr/>
        </p:nvSpPr>
        <p:spPr>
          <a:xfrm>
            <a:off x="1544760" y="1080000"/>
            <a:ext cx="5973840" cy="3107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Times New Roman"/>
              </a:rPr>
              <a:t>⁕</a:t>
            </a:r>
            <a:r>
              <a:rPr lang="en-GB" sz="1800" b="0" strike="noStrike" spc="-1">
                <a:solidFill>
                  <a:srgbClr val="010101"/>
                </a:solidFill>
                <a:latin typeface="Times New Roman"/>
                <a:ea typeface="Lucida Sans Unicode"/>
              </a:rPr>
              <a:t> e.g. Sirens, Polyphemus, Daphnis, Scylla and Charybdis (see Florus 1.18.5 on straits of Messina “infamous for incredible monsters”, </a:t>
            </a:r>
            <a:r>
              <a:rPr lang="en-GB" sz="1800" b="0" i="1" strike="noStrike" spc="-1">
                <a:solidFill>
                  <a:srgbClr val="000000"/>
                </a:solidFill>
                <a:latin typeface="Times New Roman"/>
                <a:ea typeface="Lucida Sans Unicode"/>
              </a:rPr>
              <a:t>fabulosis infame monstris</a:t>
            </a:r>
            <a:r>
              <a:rPr lang="en-GB" sz="1800" b="0" strike="noStrike" spc="-1">
                <a:solidFill>
                  <a:srgbClr val="010101"/>
                </a:solidFill>
                <a:latin typeface="Times New Roman"/>
                <a:ea typeface="Lucida Sans Unicode"/>
              </a:rPr>
              <a:t>)</a:t>
            </a:r>
            <a:endParaRPr lang="en-GB" sz="1800" b="0" strike="noStrike" spc="-1">
              <a:latin typeface="Arial"/>
            </a:endParaRPr>
          </a:p>
          <a:p>
            <a:pPr>
              <a:lnSpc>
                <a:spcPct val="100000"/>
              </a:lnSpc>
            </a:pPr>
            <a:r>
              <a:rPr lang="en-GB" sz="1800" b="0" strike="noStrike" spc="-1">
                <a:solidFill>
                  <a:srgbClr val="000000"/>
                </a:solidFill>
                <a:latin typeface="Times New Roman"/>
                <a:ea typeface="DejaVu Sans"/>
              </a:rPr>
              <a:t>“Among these [fighters] was Daphnis, a name brought down from an ancient origin…But how much the greater name the first of his race [Daphnis] achieved for himself among shepherds! The Sicilian Muses loved Daphnis, in favour Apollo gave him his Castalian reed pipe and ordered the streams to be silent and happy flocks to hurry over meadows and fields to Daphnis, whenever he lay on the grass and sang.” </a:t>
            </a:r>
            <a:endParaRPr lang="en-GB" sz="1800" b="0" strike="noStrike" spc="-1">
              <a:latin typeface="Arial"/>
            </a:endParaRPr>
          </a:p>
          <a:p>
            <a:pPr>
              <a:lnSpc>
                <a:spcPct val="100000"/>
              </a:lnSpc>
            </a:pPr>
            <a:r>
              <a:rPr lang="en-GB" sz="1800" b="0" strike="noStrike" spc="-1">
                <a:solidFill>
                  <a:srgbClr val="000000"/>
                </a:solidFill>
                <a:latin typeface="Times New Roman"/>
                <a:ea typeface="DejaVu Sans"/>
              </a:rPr>
              <a:t> </a:t>
            </a:r>
            <a:endParaRPr lang="en-GB" sz="1800" b="0" strike="noStrike" spc="-1">
              <a:latin typeface="Arial"/>
            </a:endParaRPr>
          </a:p>
        </p:txBody>
      </p:sp>
      <p:sp>
        <p:nvSpPr>
          <p:cNvPr id="113" name="TextBox 30_7"/>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114" name="TextBox 34_7"/>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115" name="TextBox 21_7"/>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116" name="TextBox 23_7"/>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117" name="TextBox 24_7"/>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118" name="Picture 117"/>
          <p:cNvPicPr/>
          <p:nvPr/>
        </p:nvPicPr>
        <p:blipFill>
          <a:blip r:embed="rId2"/>
          <a:stretch/>
        </p:blipFill>
        <p:spPr>
          <a:xfrm>
            <a:off x="7520400" y="2700000"/>
            <a:ext cx="1272600" cy="2302200"/>
          </a:xfrm>
          <a:prstGeom prst="rect">
            <a:avLst/>
          </a:prstGeom>
          <a:ln w="0">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Title 1_0"/>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56000"/>
          </a:bodyPr>
          <a:lstStyle/>
          <a:p>
            <a:pPr algn="ctr">
              <a:lnSpc>
                <a:spcPct val="100000"/>
              </a:lnSpc>
            </a:pPr>
            <a:r>
              <a:rPr lang="en-GB" sz="4400" b="0" strike="noStrike" spc="-1">
                <a:solidFill>
                  <a:srgbClr val="000000"/>
                </a:solidFill>
                <a:latin typeface="Palatino Linotype"/>
                <a:ea typeface="DejaVu Sans"/>
              </a:rPr>
              <a:t>Silius’ Sicily: myths</a:t>
            </a:r>
            <a:endParaRPr lang="en-GB" sz="4400" b="0" strike="noStrike" spc="-1">
              <a:latin typeface="Arial"/>
            </a:endParaRPr>
          </a:p>
        </p:txBody>
      </p:sp>
      <p:sp>
        <p:nvSpPr>
          <p:cNvPr id="120" name="TextBox 29_0"/>
          <p:cNvSpPr/>
          <p:nvPr/>
        </p:nvSpPr>
        <p:spPr>
          <a:xfrm>
            <a:off x="1544760" y="1080000"/>
            <a:ext cx="5973840" cy="4570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00000"/>
                </a:solidFill>
                <a:latin typeface="Times New Roman"/>
                <a:ea typeface="DejaVu Sans"/>
              </a:rPr>
              <a:t>“When he, by playing a song on his pipe of seven reeds, soothed the woods, never at the same time did the Siren produce her accustomed song over the sea; Scylla’s dogs were silent, black Charybdis was motionless, and the Cyclops joyfully heard his yodelling on his rocky heights” (</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DejaVu Sans"/>
              </a:rPr>
              <a:t>. 14.462</a:t>
            </a:r>
            <a:r>
              <a:rPr lang="en-GB" sz="1800" b="0" strike="noStrike" spc="-1">
                <a:solidFill>
                  <a:srgbClr val="111111"/>
                </a:solidFill>
                <a:latin typeface="Times New Roman"/>
                <a:ea typeface="Lucida Sans Unicode"/>
              </a:rPr>
              <a:t> –</a:t>
            </a:r>
            <a:r>
              <a:rPr lang="en-GB" sz="1800" b="0" strike="noStrike" spc="-1">
                <a:solidFill>
                  <a:srgbClr val="000000"/>
                </a:solidFill>
                <a:latin typeface="Times New Roman"/>
                <a:ea typeface="DejaVu Sans"/>
              </a:rPr>
              <a:t>75, “Hos inter Daphnis, deductum ab origine nomen / antiqua, fuit … /…at princeps generis quanto maiora parauit / intra pastorem sibi nomina! </a:t>
            </a:r>
            <a:r>
              <a:rPr lang="en-GB" sz="1800" b="0" strike="noStrike" spc="-1">
                <a:solidFill>
                  <a:srgbClr val="000000"/>
                </a:solidFill>
                <a:latin typeface="Times New Roman"/>
                <a:ea typeface="Lucida Sans Unicode"/>
              </a:rPr>
              <a:t>Daphnin amarunt / Sicelides Musae, dexter donauit auena / Phoebus Castalia et iussit, proiectus in herba / si quando caneret, laetos per prata, per arua / ad Daphnin properare greges riuosque silere. / </a:t>
            </a:r>
            <a:r>
              <a:rPr lang="en-GB" sz="1800" b="0" strike="noStrike" spc="-1">
                <a:solidFill>
                  <a:srgbClr val="000000"/>
                </a:solidFill>
                <a:latin typeface="Times New Roman"/>
                <a:ea typeface="DejaVu Sans"/>
              </a:rPr>
              <a:t>ille ubi septena modulatus harundine carmen / mulcebat siluas, non umquam tempore eodem / Siren adsuetos effudit in aequore cantus, / Scyllaei tacuere canes, stetit atra Charybdis, / et laetus scopulis audiuit iubila Cyclops”)</a:t>
            </a:r>
            <a:endParaRPr lang="en-GB" sz="1800" b="0" strike="noStrike" spc="-1">
              <a:latin typeface="Arial"/>
            </a:endParaRPr>
          </a:p>
          <a:p>
            <a:pPr>
              <a:lnSpc>
                <a:spcPct val="100000"/>
              </a:lnSpc>
            </a:pPr>
            <a:r>
              <a:rPr lang="en-GB" sz="2400" b="0" strike="noStrike" spc="-1">
                <a:solidFill>
                  <a:srgbClr val="000000"/>
                </a:solidFill>
                <a:latin typeface="Palatino Linotype"/>
                <a:ea typeface="DejaVu Sans"/>
              </a:rPr>
              <a:t> </a:t>
            </a:r>
            <a:endParaRPr lang="en-GB" sz="2400" b="0" strike="noStrike" spc="-1">
              <a:latin typeface="Arial"/>
            </a:endParaRPr>
          </a:p>
        </p:txBody>
      </p:sp>
      <p:sp>
        <p:nvSpPr>
          <p:cNvPr id="121" name="TextBox 30_0"/>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122" name="TextBox 34_0"/>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123" name="TextBox 21_0"/>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124" name="TextBox 23_0"/>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125" name="TextBox 24_0"/>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126" name="Picture 125"/>
          <p:cNvPicPr/>
          <p:nvPr/>
        </p:nvPicPr>
        <p:blipFill>
          <a:blip r:embed="rId2"/>
          <a:stretch/>
        </p:blipFill>
        <p:spPr>
          <a:xfrm>
            <a:off x="6120000" y="5040000"/>
            <a:ext cx="2404440" cy="1179000"/>
          </a:xfrm>
          <a:prstGeom prst="rect">
            <a:avLst/>
          </a:prstGeom>
          <a:ln w="0">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 name="Title 1_13"/>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2000" b="0" u="sng" strike="noStrike" spc="-1" dirty="0">
                <a:solidFill>
                  <a:srgbClr val="000000"/>
                </a:solidFill>
                <a:uFillTx/>
                <a:latin typeface="Palatino Linotype"/>
                <a:ea typeface="DejaVu Sans"/>
              </a:rPr>
              <a:t>Part 1: </a:t>
            </a:r>
            <a:r>
              <a:rPr lang="en-GB" sz="2000" b="0" u="sng" strike="noStrike" spc="-1" dirty="0">
                <a:solidFill>
                  <a:srgbClr val="010101"/>
                </a:solidFill>
                <a:uFillTx/>
                <a:latin typeface="Palatino Linotype"/>
                <a:ea typeface="DejaVu Sans"/>
              </a:rPr>
              <a:t>Sicily in 214-12 BCE </a:t>
            </a:r>
            <a:endParaRPr lang="en-GB" sz="2000" b="0" strike="noStrike" spc="-1" dirty="0">
              <a:latin typeface="Arial"/>
            </a:endParaRPr>
          </a:p>
        </p:txBody>
      </p:sp>
      <p:sp>
        <p:nvSpPr>
          <p:cNvPr id="128" name="TextBox 29_12"/>
          <p:cNvSpPr/>
          <p:nvPr/>
        </p:nvSpPr>
        <p:spPr>
          <a:xfrm>
            <a:off x="1544760" y="1080000"/>
            <a:ext cx="5973840" cy="4204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Times New Roman"/>
              </a:rPr>
              <a:t>⁕</a:t>
            </a:r>
            <a:r>
              <a:rPr lang="en-GB" sz="1800" b="0" strike="noStrike" spc="-1">
                <a:solidFill>
                  <a:srgbClr val="010101"/>
                </a:solidFill>
                <a:latin typeface="Times New Roman"/>
                <a:ea typeface="Lucida Sans Unicode"/>
              </a:rPr>
              <a:t> Q.1: </a:t>
            </a:r>
            <a:r>
              <a:rPr lang="en-GB" sz="1800" b="1" strike="noStrike" spc="-1">
                <a:solidFill>
                  <a:srgbClr val="010101"/>
                </a:solidFill>
                <a:latin typeface="Times New Roman"/>
                <a:ea typeface="Lucida Sans Unicode"/>
              </a:rPr>
              <a:t>How might the </a:t>
            </a:r>
            <a:r>
              <a:rPr lang="en-GB" sz="1800" b="1" i="1" strike="noStrike" spc="-1">
                <a:solidFill>
                  <a:srgbClr val="010101"/>
                </a:solidFill>
                <a:latin typeface="Times New Roman"/>
                <a:ea typeface="Lucida Sans Unicode"/>
              </a:rPr>
              <a:t>Punica</a:t>
            </a:r>
            <a:r>
              <a:rPr lang="en-GB" sz="1800" b="1" strike="noStrike" spc="-1">
                <a:solidFill>
                  <a:srgbClr val="010101"/>
                </a:solidFill>
                <a:latin typeface="Times New Roman"/>
                <a:ea typeface="Lucida Sans Unicode"/>
              </a:rPr>
              <a:t>’s Roman readers, steered by Silius, see their own forefathers’ treatment of Sicily during Marcellus’ campaign of 214</a:t>
            </a:r>
            <a:r>
              <a:rPr lang="en-GB" sz="1800" b="1" strike="noStrike" spc="-1">
                <a:solidFill>
                  <a:srgbClr val="111111"/>
                </a:solidFill>
                <a:latin typeface="Times New Roman"/>
                <a:ea typeface="Lucida Sans Unicode"/>
              </a:rPr>
              <a:t> –</a:t>
            </a:r>
            <a:r>
              <a:rPr lang="en-GB" sz="1800" b="1" strike="noStrike" spc="-1">
                <a:solidFill>
                  <a:srgbClr val="010101"/>
                </a:solidFill>
                <a:latin typeface="Times New Roman"/>
                <a:ea typeface="Lucida Sans Unicode"/>
              </a:rPr>
              <a:t>12 BCE as handled in Book 14?</a:t>
            </a:r>
            <a:r>
              <a:rPr lang="en-GB" sz="1800" b="0" strike="noStrike" spc="-1">
                <a:solidFill>
                  <a:srgbClr val="010101"/>
                </a:solidFill>
                <a:latin typeface="Times New Roman"/>
                <a:ea typeface="Lucida Sans Unicode"/>
              </a:rPr>
              <a:t> </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a) Can the Romans’ impact on Sicily and the Sicilians be seen to be justified given the background of the war ?</a:t>
            </a:r>
            <a:endParaRPr lang="en-GB" sz="1800" b="0" strike="noStrike" spc="-1">
              <a:latin typeface="Arial"/>
            </a:endParaRPr>
          </a:p>
          <a:p>
            <a:pPr>
              <a:lnSpc>
                <a:spcPct val="100000"/>
              </a:lnSpc>
            </a:pPr>
            <a:r>
              <a:rPr lang="en-GB" sz="1800" b="0" strike="noStrike" spc="-1">
                <a:solidFill>
                  <a:srgbClr val="000000"/>
                </a:solidFill>
                <a:latin typeface="Times New Roman"/>
                <a:ea typeface="DejaVu Sans"/>
              </a:rPr>
              <a:t>b) How might the fact that Sicily subsequently became a Roman province might play into potential audience reactions?</a:t>
            </a:r>
            <a:endParaRPr lang="en-GB" sz="1800" b="0" strike="noStrike" spc="-1">
              <a:latin typeface="Arial"/>
            </a:endParaRPr>
          </a:p>
          <a:p>
            <a:pPr>
              <a:lnSpc>
                <a:spcPct val="100000"/>
              </a:lnSpc>
            </a:pPr>
            <a:r>
              <a:rPr lang="en-GB" sz="1800" b="0" strike="noStrike" spc="-1">
                <a:solidFill>
                  <a:srgbClr val="000000"/>
                </a:solidFill>
                <a:latin typeface="Times New Roman"/>
                <a:ea typeface="Times New Roman"/>
              </a:rPr>
              <a:t>• </a:t>
            </a:r>
            <a:r>
              <a:rPr lang="en-GB" sz="1800" b="0" strike="noStrike" spc="-1">
                <a:solidFill>
                  <a:srgbClr val="000000"/>
                </a:solidFill>
                <a:latin typeface="Times New Roman"/>
                <a:ea typeface="DejaVu Sans"/>
              </a:rPr>
              <a:t>“The soil has many qualities: now it repays a profit to the ploughs, now it shades its mountains with olive-trees; it gives glory to Bacchus, and it breeds swift horses, fit to endure the sound of the war-trumpet” (</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DejaVu Sans"/>
              </a:rPr>
              <a:t>. 14.23</a:t>
            </a:r>
            <a:r>
              <a:rPr lang="en-GB" sz="1800" b="0" strike="noStrike" spc="-1">
                <a:solidFill>
                  <a:srgbClr val="111111"/>
                </a:solidFill>
                <a:latin typeface="Times New Roman"/>
                <a:ea typeface="Lucida Sans Unicode"/>
              </a:rPr>
              <a:t> –</a:t>
            </a:r>
            <a:r>
              <a:rPr lang="en-GB" sz="1800" b="0" strike="noStrike" spc="-1">
                <a:solidFill>
                  <a:srgbClr val="000000"/>
                </a:solidFill>
                <a:latin typeface="Times New Roman"/>
                <a:ea typeface="DejaVu Sans"/>
              </a:rPr>
              <a:t>5 “multa solo uirtus: iam reddere foenus aratris</a:t>
            </a:r>
            <a:r>
              <a:rPr lang="en-GB" sz="1800" b="0" strike="noStrike" spc="-1">
                <a:solidFill>
                  <a:srgbClr val="000000"/>
                </a:solidFill>
                <a:latin typeface="Times New Roman"/>
                <a:ea typeface="Lucida Sans Unicode"/>
              </a:rPr>
              <a:t>, </a:t>
            </a:r>
            <a:r>
              <a:rPr lang="en-GB" sz="1800" b="0" strike="noStrike" spc="-1">
                <a:solidFill>
                  <a:srgbClr val="000000"/>
                </a:solidFill>
                <a:latin typeface="Times New Roman"/>
                <a:ea typeface="DejaVu Sans"/>
              </a:rPr>
              <a:t>/</a:t>
            </a:r>
            <a:r>
              <a:rPr lang="en-GB" sz="1800" b="0" strike="noStrike" spc="-1">
                <a:solidFill>
                  <a:srgbClr val="000000"/>
                </a:solidFill>
                <a:latin typeface="Times New Roman"/>
                <a:ea typeface="Lucida Sans Unicode"/>
              </a:rPr>
              <a:t> iam montes umbrare olea, dare nomina Baccho </a:t>
            </a:r>
            <a:r>
              <a:rPr lang="en-GB" sz="1800" b="0" strike="noStrike" spc="-1">
                <a:solidFill>
                  <a:srgbClr val="000000"/>
                </a:solidFill>
                <a:latin typeface="Times New Roman"/>
                <a:ea typeface="DejaVu Sans"/>
              </a:rPr>
              <a:t>/</a:t>
            </a:r>
            <a:r>
              <a:rPr lang="en-GB" sz="1800" b="0" strike="noStrike" spc="-1">
                <a:solidFill>
                  <a:srgbClr val="000000"/>
                </a:solidFill>
                <a:latin typeface="Times New Roman"/>
                <a:ea typeface="Lucida Sans Unicode"/>
              </a:rPr>
              <a:t> cornipedemque citum lituis generasse ferendis”)</a:t>
            </a:r>
            <a:endParaRPr lang="en-GB" sz="1800" b="0" strike="noStrike" spc="-1">
              <a:latin typeface="Arial"/>
            </a:endParaRPr>
          </a:p>
        </p:txBody>
      </p:sp>
      <p:sp>
        <p:nvSpPr>
          <p:cNvPr id="129" name="TextBox 30_12"/>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130" name="TextBox 34_12"/>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131" name="TextBox 21_12"/>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132" name="TextBox 23_12"/>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133" name="TextBox 24_12"/>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134" name="Picture 133"/>
          <p:cNvPicPr/>
          <p:nvPr/>
        </p:nvPicPr>
        <p:blipFill>
          <a:blip r:embed="rId2"/>
          <a:stretch/>
        </p:blipFill>
        <p:spPr>
          <a:xfrm>
            <a:off x="7380000" y="165600"/>
            <a:ext cx="1583280" cy="1183680"/>
          </a:xfrm>
          <a:prstGeom prst="rect">
            <a:avLst/>
          </a:prstGeom>
          <a:ln w="0">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Title 1_1"/>
          <p:cNvSpPr/>
          <p:nvPr/>
        </p:nvSpPr>
        <p:spPr>
          <a:xfrm>
            <a:off x="1727640" y="59400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2000" b="0" strike="noStrike" spc="-1" dirty="0">
                <a:solidFill>
                  <a:srgbClr val="010101"/>
                </a:solidFill>
                <a:latin typeface="Times New Roman"/>
                <a:ea typeface="DejaVu Sans"/>
              </a:rPr>
              <a:t>Roman attack on </a:t>
            </a:r>
            <a:r>
              <a:rPr lang="en-GB" sz="2000" b="0" strike="noStrike" spc="-1" dirty="0" err="1">
                <a:solidFill>
                  <a:srgbClr val="010101"/>
                </a:solidFill>
                <a:latin typeface="Times New Roman"/>
                <a:ea typeface="DejaVu Sans"/>
              </a:rPr>
              <a:t>Leontini</a:t>
            </a:r>
            <a:r>
              <a:rPr lang="en-GB" sz="2000" b="0" strike="noStrike" spc="-1" dirty="0">
                <a:solidFill>
                  <a:srgbClr val="010101"/>
                </a:solidFill>
                <a:latin typeface="Times New Roman"/>
                <a:ea typeface="DejaVu Sans"/>
              </a:rPr>
              <a:t> (214 BCE): backdrop of Syracuse breaking faith</a:t>
            </a:r>
            <a:endParaRPr lang="en-GB" sz="2000" b="0" strike="noStrike" spc="-1" dirty="0">
              <a:latin typeface="Arial"/>
            </a:endParaRPr>
          </a:p>
        </p:txBody>
      </p:sp>
      <p:sp>
        <p:nvSpPr>
          <p:cNvPr id="136" name="TextBox 29_1"/>
          <p:cNvSpPr/>
          <p:nvPr/>
        </p:nvSpPr>
        <p:spPr>
          <a:xfrm>
            <a:off x="1544760" y="1080000"/>
            <a:ext cx="5973840" cy="6947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dirty="0">
                <a:solidFill>
                  <a:srgbClr val="010101"/>
                </a:solidFill>
                <a:latin typeface="Times New Roman"/>
                <a:ea typeface="DejaVu Sans"/>
              </a:rPr>
              <a:t>• </a:t>
            </a:r>
            <a:r>
              <a:rPr lang="en-GB" sz="1800" b="0" strike="noStrike" spc="-1" dirty="0">
                <a:solidFill>
                  <a:srgbClr val="010101"/>
                </a:solidFill>
                <a:latin typeface="Times New Roman"/>
                <a:ea typeface="Lucida Sans Unicode"/>
              </a:rPr>
              <a:t>“[Hieron] was not prone to violate an allegiance concluded by altars, and had for many years preserved unstained an alliance with Rome” (</a:t>
            </a:r>
            <a:r>
              <a:rPr lang="en-GB" sz="1800" b="0" i="1" strike="noStrike" spc="-1" dirty="0">
                <a:solidFill>
                  <a:srgbClr val="010101"/>
                </a:solidFill>
                <a:latin typeface="Times New Roman"/>
                <a:ea typeface="Lucida Sans Unicode"/>
              </a:rPr>
              <a:t>Pun</a:t>
            </a:r>
            <a:r>
              <a:rPr lang="en-GB" sz="1800" b="0" strike="noStrike" spc="-1" dirty="0">
                <a:solidFill>
                  <a:srgbClr val="010101"/>
                </a:solidFill>
                <a:latin typeface="Times New Roman"/>
                <a:ea typeface="Lucida Sans Unicode"/>
              </a:rPr>
              <a:t>. 14.82</a:t>
            </a:r>
            <a:r>
              <a:rPr lang="en-GB" sz="1800" b="0" strike="noStrike" spc="-1" dirty="0">
                <a:solidFill>
                  <a:srgbClr val="111111"/>
                </a:solidFill>
                <a:latin typeface="Times New Roman"/>
                <a:ea typeface="Lucida Sans Unicode"/>
              </a:rPr>
              <a:t>–</a:t>
            </a:r>
            <a:r>
              <a:rPr lang="en-GB" sz="1800" b="0" strike="noStrike" spc="-1" dirty="0">
                <a:solidFill>
                  <a:srgbClr val="010101"/>
                </a:solidFill>
                <a:latin typeface="Times New Roman"/>
                <a:ea typeface="Lucida Sans Unicode"/>
              </a:rPr>
              <a:t>4 </a:t>
            </a:r>
            <a:r>
              <a:rPr lang="en-GB" sz="1800" b="0" strike="noStrike" spc="-1" dirty="0">
                <a:solidFill>
                  <a:srgbClr val="000000"/>
                </a:solidFill>
                <a:latin typeface="Times New Roman"/>
                <a:ea typeface="Lucida Sans Unicode"/>
              </a:rPr>
              <a:t>“</a:t>
            </a:r>
            <a:r>
              <a:rPr lang="en-GB" sz="1800" b="0" strike="noStrike" spc="-1" dirty="0" err="1">
                <a:solidFill>
                  <a:srgbClr val="000000"/>
                </a:solidFill>
                <a:latin typeface="Times New Roman"/>
                <a:ea typeface="Lucida Sans Unicode"/>
              </a:rPr>
              <a:t>pactamque</a:t>
            </a:r>
            <a:r>
              <a:rPr lang="en-GB" sz="1800" b="0" strike="noStrike" spc="-1" dirty="0">
                <a:solidFill>
                  <a:srgbClr val="000000"/>
                </a:solidFill>
                <a:latin typeface="Times New Roman"/>
                <a:ea typeface="Lucida Sans Unicode"/>
              </a:rPr>
              <a:t> per </a:t>
            </a:r>
            <a:r>
              <a:rPr lang="en-GB" sz="1800" b="0" strike="noStrike" spc="-1" dirty="0" err="1">
                <a:solidFill>
                  <a:srgbClr val="000000"/>
                </a:solidFill>
                <a:latin typeface="Times New Roman"/>
                <a:ea typeface="Lucida Sans Unicode"/>
              </a:rPr>
              <a:t>aras</a:t>
            </a:r>
            <a:r>
              <a:rPr lang="en-GB" sz="1800" b="0" strike="noStrike" spc="-1" dirty="0">
                <a:solidFill>
                  <a:srgbClr val="000000"/>
                </a:solidFill>
                <a:latin typeface="Times New Roman"/>
                <a:ea typeface="Lucida Sans Unicode"/>
              </a:rPr>
              <a:t> / haud facilis </a:t>
            </a:r>
            <a:r>
              <a:rPr lang="en-GB" sz="1800" b="0" strike="noStrike" spc="-1" dirty="0" err="1">
                <a:solidFill>
                  <a:srgbClr val="000000"/>
                </a:solidFill>
                <a:latin typeface="Times New Roman"/>
                <a:ea typeface="Lucida Sans Unicode"/>
              </a:rPr>
              <a:t>temerare</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fidem</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socialia</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iura</a:t>
            </a:r>
            <a:r>
              <a:rPr lang="en-GB" sz="1800" b="0" strike="noStrike" spc="-1" dirty="0">
                <a:solidFill>
                  <a:srgbClr val="000000"/>
                </a:solidFill>
                <a:latin typeface="Times New Roman"/>
                <a:ea typeface="Lucida Sans Unicode"/>
              </a:rPr>
              <a:t> / </a:t>
            </a:r>
            <a:r>
              <a:rPr lang="en-GB" sz="1800" b="0" strike="noStrike" spc="-1" dirty="0" err="1">
                <a:solidFill>
                  <a:srgbClr val="000000"/>
                </a:solidFill>
                <a:latin typeface="Times New Roman"/>
                <a:ea typeface="Lucida Sans Unicode"/>
              </a:rPr>
              <a:t>Ausoniis</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multos</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seruarat</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casta</a:t>
            </a:r>
            <a:r>
              <a:rPr lang="en-GB" sz="1800" b="0" strike="noStrike" spc="-1" dirty="0">
                <a:solidFill>
                  <a:srgbClr val="000000"/>
                </a:solidFill>
                <a:latin typeface="Times New Roman"/>
                <a:ea typeface="Lucida Sans Unicode"/>
              </a:rPr>
              <a:t> per </a:t>
            </a:r>
            <a:r>
              <a:rPr lang="en-GB" sz="1800" b="0" strike="noStrike" spc="-1" dirty="0" err="1">
                <a:solidFill>
                  <a:srgbClr val="000000"/>
                </a:solidFill>
                <a:latin typeface="Times New Roman"/>
                <a:ea typeface="Lucida Sans Unicode"/>
              </a:rPr>
              <a:t>annos</a:t>
            </a:r>
            <a:r>
              <a:rPr lang="en-GB" sz="1800" b="0" strike="noStrike" spc="-1" dirty="0">
                <a:solidFill>
                  <a:srgbClr val="000000"/>
                </a:solidFill>
                <a:latin typeface="Times New Roman"/>
                <a:ea typeface="Lucida Sans Unicode"/>
              </a:rPr>
              <a:t>.”</a:t>
            </a:r>
            <a:r>
              <a:rPr lang="en-GB" sz="1800" b="0" strike="noStrike" spc="-1" dirty="0">
                <a:solidFill>
                  <a:srgbClr val="010101"/>
                </a:solidFill>
                <a:latin typeface="Times New Roman"/>
                <a:ea typeface="Lucida Sans Unicode"/>
              </a:rPr>
              <a:t>) </a:t>
            </a:r>
            <a:endParaRPr lang="en-GB" sz="1800" b="0" strike="noStrike" spc="-1" dirty="0">
              <a:latin typeface="Arial"/>
            </a:endParaRPr>
          </a:p>
          <a:p>
            <a:pPr>
              <a:lnSpc>
                <a:spcPct val="100000"/>
              </a:lnSpc>
            </a:pPr>
            <a:r>
              <a:rPr lang="en-GB" sz="1800" b="0" strike="noStrike" spc="-1" dirty="0">
                <a:solidFill>
                  <a:srgbClr val="010101"/>
                </a:solidFill>
                <a:latin typeface="Times New Roman"/>
                <a:ea typeface="DejaVu Sans"/>
              </a:rPr>
              <a:t>•</a:t>
            </a:r>
            <a:r>
              <a:rPr lang="en-GB" sz="1800" b="0" strike="noStrike" spc="-1" dirty="0">
                <a:solidFill>
                  <a:srgbClr val="010101"/>
                </a:solidFill>
                <a:latin typeface="Times New Roman"/>
                <a:ea typeface="Lucida Sans Unicode"/>
              </a:rPr>
              <a:t>“there was no delay to [Hieronymus’] </a:t>
            </a:r>
            <a:r>
              <a:rPr lang="en-GB" sz="1800" b="1" strike="noStrike" spc="-1" dirty="0">
                <a:solidFill>
                  <a:srgbClr val="010101"/>
                </a:solidFill>
                <a:latin typeface="Times New Roman"/>
                <a:ea typeface="Lucida Sans Unicode"/>
              </a:rPr>
              <a:t>crime</a:t>
            </a:r>
            <a:r>
              <a:rPr lang="en-GB" sz="1800" b="0" strike="noStrike" spc="-1" dirty="0">
                <a:solidFill>
                  <a:srgbClr val="010101"/>
                </a:solidFill>
                <a:latin typeface="Times New Roman"/>
                <a:ea typeface="Lucida Sans Unicode"/>
              </a:rPr>
              <a:t>: now he joins new treaties” (</a:t>
            </a:r>
            <a:r>
              <a:rPr lang="en-GB" sz="1800" b="0" i="1" strike="noStrike" spc="-1" dirty="0">
                <a:solidFill>
                  <a:srgbClr val="010101"/>
                </a:solidFill>
                <a:latin typeface="Times New Roman"/>
                <a:ea typeface="Lucida Sans Unicode"/>
              </a:rPr>
              <a:t>Pun</a:t>
            </a:r>
            <a:r>
              <a:rPr lang="en-GB" sz="1800" b="0" strike="noStrike" spc="-1" dirty="0">
                <a:solidFill>
                  <a:srgbClr val="010101"/>
                </a:solidFill>
                <a:latin typeface="Times New Roman"/>
                <a:ea typeface="Lucida Sans Unicode"/>
              </a:rPr>
              <a:t>. 14.97 “</a:t>
            </a:r>
            <a:r>
              <a:rPr lang="en-GB" sz="1800" b="0" strike="noStrike" spc="-1" dirty="0" err="1">
                <a:solidFill>
                  <a:srgbClr val="010101"/>
                </a:solidFill>
                <a:latin typeface="Times New Roman"/>
                <a:ea typeface="Lucida Sans Unicode"/>
              </a:rPr>
              <a:t>nec</a:t>
            </a:r>
            <a:r>
              <a:rPr lang="en-GB" sz="1800" b="0" strike="noStrike" spc="-1" dirty="0">
                <a:solidFill>
                  <a:srgbClr val="010101"/>
                </a:solidFill>
                <a:latin typeface="Times New Roman"/>
                <a:ea typeface="Lucida Sans Unicode"/>
              </a:rPr>
              <a:t> </a:t>
            </a:r>
            <a:r>
              <a:rPr lang="en-GB" sz="1800" b="1" strike="noStrike" spc="-1" dirty="0" err="1">
                <a:solidFill>
                  <a:srgbClr val="010101"/>
                </a:solidFill>
                <a:latin typeface="Times New Roman"/>
                <a:ea typeface="Lucida Sans Unicode"/>
              </a:rPr>
              <a:t>sceleri</a:t>
            </a:r>
            <a:r>
              <a:rPr lang="en-GB" sz="1800" b="0" strike="noStrike" spc="-1" dirty="0">
                <a:solidFill>
                  <a:srgbClr val="010101"/>
                </a:solidFill>
                <a:latin typeface="Times New Roman"/>
                <a:ea typeface="Lucida Sans Unicode"/>
              </a:rPr>
              <a:t> mora: </a:t>
            </a:r>
            <a:r>
              <a:rPr lang="en-GB" sz="1800" b="0" strike="noStrike" spc="-1" dirty="0" err="1">
                <a:solidFill>
                  <a:srgbClr val="010101"/>
                </a:solidFill>
                <a:latin typeface="Times New Roman"/>
                <a:ea typeface="Lucida Sans Unicode"/>
              </a:rPr>
              <a:t>iam</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iungit</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noua</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foedera</a:t>
            </a:r>
            <a:r>
              <a:rPr lang="en-GB" sz="1800" b="0" strike="noStrike" spc="-1" dirty="0">
                <a:solidFill>
                  <a:srgbClr val="010101"/>
                </a:solidFill>
                <a:latin typeface="Times New Roman"/>
                <a:ea typeface="Lucida Sans Unicode"/>
              </a:rPr>
              <a:t>”)</a:t>
            </a:r>
            <a:endParaRPr lang="en-GB" sz="1800" b="0" strike="noStrike" spc="-1" dirty="0">
              <a:latin typeface="Arial"/>
            </a:endParaRPr>
          </a:p>
          <a:p>
            <a:pPr>
              <a:lnSpc>
                <a:spcPct val="100000"/>
              </a:lnSpc>
            </a:pPr>
            <a:r>
              <a:rPr lang="en-GB" sz="1800" b="0" strike="noStrike" spc="-1" dirty="0">
                <a:solidFill>
                  <a:srgbClr val="010101"/>
                </a:solidFill>
                <a:latin typeface="Times New Roman"/>
                <a:ea typeface="DejaVu Sans"/>
              </a:rPr>
              <a:t>•</a:t>
            </a:r>
            <a:r>
              <a:rPr lang="en-GB" sz="1800" b="0" strike="noStrike" spc="-1" dirty="0">
                <a:solidFill>
                  <a:srgbClr val="010101"/>
                </a:solidFill>
                <a:latin typeface="Times New Roman"/>
                <a:ea typeface="Lucida Sans Unicode"/>
              </a:rPr>
              <a:t>“</a:t>
            </a:r>
            <a:r>
              <a:rPr lang="en-GB" sz="1800" b="1" strike="noStrike" spc="-1" dirty="0">
                <a:solidFill>
                  <a:srgbClr val="010101"/>
                </a:solidFill>
                <a:latin typeface="Times New Roman"/>
                <a:ea typeface="Lucida Sans Unicode"/>
              </a:rPr>
              <a:t>Some</a:t>
            </a:r>
            <a:r>
              <a:rPr lang="en-GB" sz="1800" b="0" strike="noStrike" spc="-1" dirty="0">
                <a:solidFill>
                  <a:srgbClr val="010101"/>
                </a:solidFill>
                <a:latin typeface="Times New Roman"/>
                <a:ea typeface="Lucida Sans Unicode"/>
              </a:rPr>
              <a:t> of them wanted to side with the Carthaginian camp, </a:t>
            </a:r>
            <a:r>
              <a:rPr lang="en-GB" sz="1800" b="1" strike="noStrike" spc="-1" dirty="0">
                <a:solidFill>
                  <a:srgbClr val="010101"/>
                </a:solidFill>
                <a:latin typeface="Times New Roman"/>
                <a:ea typeface="Lucida Sans Unicode"/>
              </a:rPr>
              <a:t>some</a:t>
            </a:r>
            <a:r>
              <a:rPr lang="en-GB" sz="1800" b="0" strike="noStrike" spc="-1" dirty="0">
                <a:solidFill>
                  <a:srgbClr val="010101"/>
                </a:solidFill>
                <a:latin typeface="Times New Roman"/>
                <a:ea typeface="Lucida Sans Unicode"/>
              </a:rPr>
              <a:t> with the Romans and a known state of affairs, nor was there lacking a </a:t>
            </a:r>
            <a:r>
              <a:rPr lang="en-GB" sz="1800" b="1" strike="noStrike" spc="-1" dirty="0">
                <a:solidFill>
                  <a:srgbClr val="010101"/>
                </a:solidFill>
                <a:latin typeface="Times New Roman"/>
                <a:ea typeface="Lucida Sans Unicode"/>
              </a:rPr>
              <a:t>crowd of maddened men which preferred to join neither alliance</a:t>
            </a:r>
            <a:r>
              <a:rPr lang="en-GB" sz="1800" b="0" strike="noStrike" spc="-1" dirty="0">
                <a:solidFill>
                  <a:srgbClr val="010101"/>
                </a:solidFill>
                <a:latin typeface="Times New Roman"/>
                <a:ea typeface="Lucida Sans Unicode"/>
              </a:rPr>
              <a:t>.” (</a:t>
            </a:r>
            <a:r>
              <a:rPr lang="en-GB" sz="1800" b="0" i="1" strike="noStrike" spc="-1" dirty="0">
                <a:solidFill>
                  <a:srgbClr val="010101"/>
                </a:solidFill>
                <a:latin typeface="Times New Roman"/>
                <a:ea typeface="Lucida Sans Unicode"/>
              </a:rPr>
              <a:t>Pun</a:t>
            </a:r>
            <a:r>
              <a:rPr lang="en-GB" sz="1800" b="0" strike="noStrike" spc="-1" dirty="0">
                <a:solidFill>
                  <a:srgbClr val="010101"/>
                </a:solidFill>
                <a:latin typeface="Times New Roman"/>
                <a:ea typeface="Lucida Sans Unicode"/>
              </a:rPr>
              <a:t>. 14.107</a:t>
            </a:r>
            <a:r>
              <a:rPr lang="en-GB" sz="1800" b="0" strike="noStrike" spc="-1" dirty="0">
                <a:solidFill>
                  <a:srgbClr val="111111"/>
                </a:solidFill>
                <a:latin typeface="Times New Roman"/>
                <a:ea typeface="Lucida Sans Unicode"/>
              </a:rPr>
              <a:t> –</a:t>
            </a:r>
            <a:r>
              <a:rPr lang="en-GB" sz="1800" b="0" strike="noStrike" spc="-1" dirty="0">
                <a:solidFill>
                  <a:srgbClr val="010101"/>
                </a:solidFill>
                <a:latin typeface="Times New Roman"/>
                <a:ea typeface="Lucida Sans Unicode"/>
              </a:rPr>
              <a:t>109 “pars Punica castra, / pars </a:t>
            </a:r>
            <a:r>
              <a:rPr lang="en-GB" sz="1800" b="0" strike="noStrike" spc="-1" dirty="0" err="1">
                <a:solidFill>
                  <a:srgbClr val="010101"/>
                </a:solidFill>
                <a:latin typeface="Times New Roman"/>
                <a:ea typeface="Lucida Sans Unicode"/>
              </a:rPr>
              <a:t>Italos</a:t>
            </a:r>
            <a:r>
              <a:rPr lang="en-GB" sz="1800" b="0" strike="noStrike" spc="-1" dirty="0">
                <a:solidFill>
                  <a:srgbClr val="010101"/>
                </a:solidFill>
                <a:latin typeface="Times New Roman"/>
                <a:ea typeface="Lucida Sans Unicode"/>
              </a:rPr>
              <a:t> et nota </a:t>
            </a:r>
            <a:r>
              <a:rPr lang="en-GB" sz="1800" b="0" strike="noStrike" spc="-1" dirty="0" err="1">
                <a:solidFill>
                  <a:srgbClr val="010101"/>
                </a:solidFill>
                <a:latin typeface="Times New Roman"/>
                <a:ea typeface="Lucida Sans Unicode"/>
              </a:rPr>
              <a:t>uolunt</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nec</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turba</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furentum</a:t>
            </a:r>
            <a:r>
              <a:rPr lang="en-GB" sz="1800" b="0" strike="noStrike" spc="-1" dirty="0">
                <a:solidFill>
                  <a:srgbClr val="010101"/>
                </a:solidFill>
                <a:latin typeface="Times New Roman"/>
                <a:ea typeface="Lucida Sans Unicode"/>
              </a:rPr>
              <a:t> / </a:t>
            </a:r>
            <a:r>
              <a:rPr lang="en-GB" sz="1800" b="0" strike="noStrike" spc="-1" dirty="0" err="1">
                <a:solidFill>
                  <a:srgbClr val="010101"/>
                </a:solidFill>
                <a:latin typeface="Times New Roman"/>
                <a:ea typeface="Lucida Sans Unicode"/>
              </a:rPr>
              <a:t>defit</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quae</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neutro</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sociari</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foedere</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malit</a:t>
            </a:r>
            <a:r>
              <a:rPr lang="en-GB" sz="1800" b="0" strike="noStrike" spc="-1" dirty="0">
                <a:solidFill>
                  <a:srgbClr val="010101"/>
                </a:solidFill>
                <a:latin typeface="Times New Roman"/>
                <a:ea typeface="Lucida Sans Unicode"/>
              </a:rPr>
              <a:t>.”)</a:t>
            </a:r>
            <a:endParaRPr lang="en-GB" sz="1800" b="0" strike="noStrike" spc="-1" dirty="0">
              <a:latin typeface="Arial"/>
            </a:endParaRPr>
          </a:p>
          <a:p>
            <a:pPr>
              <a:lnSpc>
                <a:spcPct val="100000"/>
              </a:lnSpc>
            </a:pPr>
            <a:r>
              <a:rPr lang="en-GB" sz="1800" b="0" strike="noStrike" spc="-1" dirty="0">
                <a:solidFill>
                  <a:srgbClr val="010101"/>
                </a:solidFill>
                <a:latin typeface="Times New Roman"/>
                <a:ea typeface="DejaVu Sans"/>
              </a:rPr>
              <a:t>•</a:t>
            </a:r>
            <a:r>
              <a:rPr lang="en-GB" sz="1800" b="0" strike="noStrike" spc="-1" dirty="0">
                <a:solidFill>
                  <a:srgbClr val="010101"/>
                </a:solidFill>
                <a:latin typeface="Times New Roman"/>
                <a:ea typeface="Lucida Sans Unicode"/>
              </a:rPr>
              <a:t>“[how] Syracuse persisted in not opening its gates” (</a:t>
            </a:r>
            <a:r>
              <a:rPr lang="en-GB" sz="1800" b="0" i="1" strike="noStrike" spc="-1" dirty="0">
                <a:solidFill>
                  <a:srgbClr val="010101"/>
                </a:solidFill>
                <a:latin typeface="Times New Roman"/>
                <a:ea typeface="Lucida Sans Unicode"/>
              </a:rPr>
              <a:t>Pun.</a:t>
            </a:r>
            <a:r>
              <a:rPr lang="en-GB" sz="1800" b="0" strike="noStrike" spc="-1" dirty="0">
                <a:solidFill>
                  <a:srgbClr val="010101"/>
                </a:solidFill>
                <a:latin typeface="Times New Roman"/>
                <a:ea typeface="Lucida Sans Unicode"/>
              </a:rPr>
              <a:t> 14.117</a:t>
            </a:r>
            <a:r>
              <a:rPr lang="en-GB" sz="1800" b="0" strike="noStrike" spc="-1" dirty="0">
                <a:solidFill>
                  <a:srgbClr val="111111"/>
                </a:solidFill>
                <a:latin typeface="Times New Roman"/>
                <a:ea typeface="Lucida Sans Unicode"/>
              </a:rPr>
              <a:t> –</a:t>
            </a:r>
            <a:r>
              <a:rPr lang="en-GB" sz="1800" b="0" strike="noStrike" spc="-1" dirty="0">
                <a:solidFill>
                  <a:srgbClr val="010101"/>
                </a:solidFill>
                <a:latin typeface="Times New Roman"/>
                <a:ea typeface="Lucida Sans Unicode"/>
              </a:rPr>
              <a:t>18 “Arethusa … / … </a:t>
            </a:r>
            <a:r>
              <a:rPr lang="en-GB" sz="1800" b="0" strike="noStrike" spc="-1" dirty="0" err="1">
                <a:solidFill>
                  <a:srgbClr val="010101"/>
                </a:solidFill>
                <a:latin typeface="Times New Roman"/>
                <a:ea typeface="Lucida Sans Unicode"/>
              </a:rPr>
              <a:t>perstet</a:t>
            </a:r>
            <a:r>
              <a:rPr lang="en-GB" sz="1800" b="0" strike="noStrike" spc="-1" dirty="0">
                <a:solidFill>
                  <a:srgbClr val="010101"/>
                </a:solidFill>
                <a:latin typeface="Times New Roman"/>
                <a:ea typeface="Lucida Sans Unicode"/>
              </a:rPr>
              <a:t> … </a:t>
            </a:r>
            <a:r>
              <a:rPr lang="en-GB" sz="1800" b="0" strike="noStrike" spc="-1" dirty="0" err="1">
                <a:solidFill>
                  <a:srgbClr val="010101"/>
                </a:solidFill>
                <a:latin typeface="Times New Roman"/>
                <a:ea typeface="Lucida Sans Unicode"/>
              </a:rPr>
              <a:t>suas</a:t>
            </a:r>
            <a:r>
              <a:rPr lang="en-GB" sz="1800" b="0" strike="noStrike" spc="-1" dirty="0">
                <a:solidFill>
                  <a:srgbClr val="010101"/>
                </a:solidFill>
                <a:latin typeface="Times New Roman"/>
                <a:ea typeface="Lucida Sans Unicode"/>
              </a:rPr>
              <a:t> non </a:t>
            </a:r>
            <a:r>
              <a:rPr lang="en-GB" sz="1800" b="0" strike="noStrike" spc="-1" dirty="0" err="1">
                <a:solidFill>
                  <a:srgbClr val="010101"/>
                </a:solidFill>
                <a:latin typeface="Times New Roman"/>
                <a:ea typeface="Lucida Sans Unicode"/>
              </a:rPr>
              <a:t>pandere</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portas</a:t>
            </a:r>
            <a:r>
              <a:rPr lang="en-GB" sz="1800" b="0" strike="noStrike" spc="-1" dirty="0">
                <a:solidFill>
                  <a:srgbClr val="010101"/>
                </a:solidFill>
                <a:latin typeface="Times New Roman"/>
                <a:ea typeface="Lucida Sans Unicode"/>
              </a:rPr>
              <a:t>”)</a:t>
            </a: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p:txBody>
      </p:sp>
      <p:sp>
        <p:nvSpPr>
          <p:cNvPr id="137" name="TextBox 30_1"/>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138" name="TextBox 34_1"/>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139" name="TextBox 21_1"/>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140" name="TextBox 23_1"/>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141" name="TextBox 24_1"/>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142" name="Picture 141"/>
          <p:cNvPicPr/>
          <p:nvPr/>
        </p:nvPicPr>
        <p:blipFill>
          <a:blip r:embed="rId2"/>
          <a:stretch/>
        </p:blipFill>
        <p:spPr>
          <a:xfrm>
            <a:off x="7171200" y="1800000"/>
            <a:ext cx="1648080" cy="830880"/>
          </a:xfrm>
          <a:prstGeom prst="rect">
            <a:avLst/>
          </a:prstGeom>
          <a:ln w="0">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 name="Title 1_3"/>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2000" b="0" strike="noStrike" spc="-1" dirty="0" err="1">
                <a:solidFill>
                  <a:srgbClr val="000000"/>
                </a:solidFill>
                <a:latin typeface="Palatino Linotype"/>
                <a:ea typeface="DejaVu Sans"/>
              </a:rPr>
              <a:t>Silius</a:t>
            </a:r>
            <a:r>
              <a:rPr lang="en-GB" sz="2000" b="0" strike="noStrike" spc="-1" dirty="0">
                <a:solidFill>
                  <a:srgbClr val="000000"/>
                </a:solidFill>
                <a:latin typeface="Palatino Linotype"/>
                <a:ea typeface="DejaVu Sans"/>
              </a:rPr>
              <a:t>’ Sicily: negative effects of war</a:t>
            </a:r>
            <a:endParaRPr lang="en-GB" sz="2000" b="0" strike="noStrike" spc="-1" dirty="0">
              <a:latin typeface="Arial"/>
            </a:endParaRPr>
          </a:p>
        </p:txBody>
      </p:sp>
      <p:sp>
        <p:nvSpPr>
          <p:cNvPr id="144" name="TextBox 29_13"/>
          <p:cNvSpPr/>
          <p:nvPr/>
        </p:nvSpPr>
        <p:spPr>
          <a:xfrm>
            <a:off x="1544760" y="1080000"/>
            <a:ext cx="5973840" cy="4844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1" strike="noStrike" spc="-1">
                <a:solidFill>
                  <a:srgbClr val="010101"/>
                </a:solidFill>
                <a:latin typeface="Times New Roman"/>
                <a:ea typeface="Lucida Sans Unicode"/>
              </a:rPr>
              <a:t>•</a:t>
            </a:r>
            <a:r>
              <a:rPr lang="en-GB" sz="1800" b="0" strike="noStrike" spc="-1">
                <a:solidFill>
                  <a:srgbClr val="000000"/>
                </a:solidFill>
                <a:latin typeface="Times New Roman"/>
                <a:ea typeface="Lucida Sans Unicode"/>
              </a:rPr>
              <a:t>“[Marcellus] applied himself to war and swiftly through the neighbouring areas poured out the plague of war with inflamed heart” (</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Lucida Sans Unicode"/>
              </a:rPr>
              <a:t>.14.119</a:t>
            </a:r>
            <a:r>
              <a:rPr lang="en-GB" sz="1800" b="0" strike="noStrike" spc="-1">
                <a:solidFill>
                  <a:srgbClr val="111111"/>
                </a:solidFill>
                <a:latin typeface="Times New Roman"/>
                <a:ea typeface="Lucida Sans Unicode"/>
              </a:rPr>
              <a:t> –</a:t>
            </a:r>
            <a:r>
              <a:rPr lang="en-GB" sz="1800" b="0" strike="noStrike" spc="-1">
                <a:solidFill>
                  <a:srgbClr val="000000"/>
                </a:solidFill>
                <a:latin typeface="Times New Roman"/>
                <a:ea typeface="Lucida Sans Unicode"/>
              </a:rPr>
              <a:t>20 “incumbit bello ac totam per proxima raptim / armorum effundit flammato pectore pestem.”)</a:t>
            </a:r>
            <a:endParaRPr lang="en-GB" sz="1800" b="0" strike="noStrike" spc="-1">
              <a:latin typeface="Arial"/>
            </a:endParaRPr>
          </a:p>
          <a:p>
            <a:pPr>
              <a:lnSpc>
                <a:spcPct val="100000"/>
              </a:lnSpc>
            </a:pPr>
            <a:r>
              <a:rPr lang="en-GB" sz="1800" b="0" strike="noStrike" spc="-1">
                <a:solidFill>
                  <a:srgbClr val="000000"/>
                </a:solidFill>
                <a:latin typeface="Times New Roman"/>
                <a:ea typeface="Lucida Sans Unicode"/>
              </a:rPr>
              <a:t>• impact of war: “the sequence of allusions to Virgil’s </a:t>
            </a:r>
            <a:r>
              <a:rPr lang="en-GB" sz="1800" b="0" i="1" strike="noStrike" spc="-1">
                <a:solidFill>
                  <a:srgbClr val="000000"/>
                </a:solidFill>
                <a:latin typeface="Times New Roman"/>
                <a:ea typeface="Lucida Sans Unicode"/>
              </a:rPr>
              <a:t>Georgics</a:t>
            </a:r>
            <a:r>
              <a:rPr lang="en-GB" sz="1800" b="0" strike="noStrike" spc="-1">
                <a:solidFill>
                  <a:srgbClr val="000000"/>
                </a:solidFill>
                <a:latin typeface="Times New Roman"/>
                <a:ea typeface="Lucida Sans Unicode"/>
              </a:rPr>
              <a:t> inspired by Hannibal’s destruction of Campanian vineyards and Roman plough-oxen direct the poet’s reflections on the violation of the Italian land by a foreign invader.” (Littlewood 2011: 39, on </a:t>
            </a:r>
            <a:r>
              <a:rPr lang="en-GB" sz="1800" b="0" i="1" strike="noStrike" spc="-1">
                <a:solidFill>
                  <a:srgbClr val="000000"/>
                </a:solidFill>
                <a:latin typeface="Times New Roman"/>
                <a:ea typeface="Lucida Sans Unicode"/>
              </a:rPr>
              <a:t>Punica</a:t>
            </a:r>
            <a:r>
              <a:rPr lang="en-GB" sz="1800" b="0" strike="noStrike" spc="-1">
                <a:solidFill>
                  <a:srgbClr val="000000"/>
                </a:solidFill>
                <a:latin typeface="Times New Roman"/>
                <a:ea typeface="Lucida Sans Unicode"/>
              </a:rPr>
              <a:t> 7)</a:t>
            </a:r>
            <a:endParaRPr lang="en-GB" sz="1800" b="0" strike="noStrike" spc="-1">
              <a:latin typeface="Arial"/>
            </a:endParaRPr>
          </a:p>
          <a:p>
            <a:pPr>
              <a:lnSpc>
                <a:spcPct val="100000"/>
              </a:lnSpc>
            </a:pPr>
            <a:r>
              <a:rPr lang="en-GB" sz="1800" b="0" strike="noStrike" spc="-1">
                <a:solidFill>
                  <a:srgbClr val="000000"/>
                </a:solidFill>
                <a:latin typeface="Times New Roman"/>
                <a:ea typeface="Lucida Sans Unicode"/>
              </a:rPr>
              <a:t>• “the first battle </a:t>
            </a:r>
            <a:r>
              <a:rPr lang="en-GB" sz="1800" b="0" u="sng" strike="noStrike" spc="-1">
                <a:solidFill>
                  <a:srgbClr val="000000"/>
                </a:solidFill>
                <a:uFillTx/>
                <a:latin typeface="Times New Roman"/>
                <a:ea typeface="Lucida Sans Unicode"/>
              </a:rPr>
              <a:t>laid waste</a:t>
            </a:r>
            <a:r>
              <a:rPr lang="en-GB" sz="1800" b="0" strike="noStrike" spc="-1">
                <a:solidFill>
                  <a:srgbClr val="000000"/>
                </a:solidFill>
                <a:latin typeface="Times New Roman"/>
                <a:ea typeface="Lucida Sans Unicode"/>
              </a:rPr>
              <a:t> the plains of Leontini” (</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Lucida Sans Unicode"/>
              </a:rPr>
              <a:t>. </a:t>
            </a:r>
            <a:r>
              <a:rPr lang="en-GB" sz="1800" b="0" strike="noStrike" spc="-1">
                <a:solidFill>
                  <a:srgbClr val="010101"/>
                </a:solidFill>
                <a:latin typeface="Times New Roman"/>
                <a:ea typeface="Lucida Sans Unicode"/>
              </a:rPr>
              <a:t>14</a:t>
            </a:r>
            <a:r>
              <a:rPr lang="en-GB" sz="1800" b="0" strike="noStrike" spc="-1">
                <a:solidFill>
                  <a:srgbClr val="000000"/>
                </a:solidFill>
                <a:latin typeface="Times New Roman"/>
                <a:ea typeface="Lucida Sans Unicode"/>
              </a:rPr>
              <a:t>.125 “prima Leontinos </a:t>
            </a:r>
            <a:r>
              <a:rPr lang="en-GB" sz="1800" b="0" u="sng" strike="noStrike" spc="-1">
                <a:solidFill>
                  <a:srgbClr val="000000"/>
                </a:solidFill>
                <a:uFillTx/>
                <a:latin typeface="Times New Roman"/>
                <a:ea typeface="Lucida Sans Unicode"/>
              </a:rPr>
              <a:t>uastarunt</a:t>
            </a:r>
            <a:r>
              <a:rPr lang="en-GB" sz="1800" b="0" strike="noStrike" spc="-1">
                <a:solidFill>
                  <a:srgbClr val="000000"/>
                </a:solidFill>
                <a:latin typeface="Times New Roman"/>
                <a:ea typeface="Lucida Sans Unicode"/>
              </a:rPr>
              <a:t> proelia campos”)</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 “[Marcellus] made the fields pleasing to Ceres fertile with blood” (</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14.130 “</a:t>
            </a:r>
            <a:r>
              <a:rPr lang="en-GB" sz="1800" b="0" strike="noStrike" spc="-1">
                <a:solidFill>
                  <a:srgbClr val="000000"/>
                </a:solidFill>
                <a:latin typeface="Times New Roman"/>
                <a:ea typeface="Lucida Sans Unicode"/>
              </a:rPr>
              <a:t>et </a:t>
            </a:r>
            <a:r>
              <a:rPr lang="en-GB" sz="1800" b="1" strike="noStrike" spc="-1">
                <a:solidFill>
                  <a:srgbClr val="000000"/>
                </a:solidFill>
                <a:latin typeface="Times New Roman"/>
                <a:ea typeface="Lucida Sans Unicode"/>
              </a:rPr>
              <a:t>Cereri</a:t>
            </a:r>
            <a:r>
              <a:rPr lang="en-GB" sz="1800" b="0" strike="noStrike" spc="-1">
                <a:solidFill>
                  <a:srgbClr val="000000"/>
                </a:solidFill>
                <a:latin typeface="Times New Roman"/>
                <a:ea typeface="Lucida Sans Unicode"/>
              </a:rPr>
              <a:t> placitos fecundat sanguine campos.”) </a:t>
            </a: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r>
              <a:rPr lang="en-GB" sz="2400" b="0" strike="noStrike" spc="-1">
                <a:solidFill>
                  <a:srgbClr val="000000"/>
                </a:solidFill>
                <a:latin typeface="Palatino Linotype"/>
                <a:ea typeface="DejaVu Sans"/>
              </a:rPr>
              <a:t> </a:t>
            </a:r>
            <a:endParaRPr lang="en-GB" sz="2400" b="0" strike="noStrike" spc="-1">
              <a:latin typeface="Arial"/>
            </a:endParaRPr>
          </a:p>
        </p:txBody>
      </p:sp>
      <p:sp>
        <p:nvSpPr>
          <p:cNvPr id="145" name="TextBox 30_13"/>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146" name="TextBox 34_13"/>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147" name="TextBox 21_13"/>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148" name="TextBox 23_13"/>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149" name="TextBox 24_13"/>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150" name="Picture 149"/>
          <p:cNvPicPr/>
          <p:nvPr/>
        </p:nvPicPr>
        <p:blipFill>
          <a:blip r:embed="rId2"/>
          <a:stretch/>
        </p:blipFill>
        <p:spPr>
          <a:xfrm>
            <a:off x="7653600" y="1980000"/>
            <a:ext cx="1345680" cy="1630080"/>
          </a:xfrm>
          <a:prstGeom prst="rect">
            <a:avLst/>
          </a:prstGeom>
          <a:ln w="0">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 name="Title 1_2"/>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56000"/>
          </a:bodyPr>
          <a:lstStyle/>
          <a:p>
            <a:pPr algn="ctr">
              <a:lnSpc>
                <a:spcPct val="100000"/>
              </a:lnSpc>
            </a:pPr>
            <a:r>
              <a:rPr lang="en-GB" sz="4400" b="0" strike="noStrike" spc="-1">
                <a:solidFill>
                  <a:srgbClr val="000000"/>
                </a:solidFill>
                <a:latin typeface="Palatino Linotype"/>
                <a:ea typeface="DejaVu Sans"/>
              </a:rPr>
              <a:t>Silius’ Sicily</a:t>
            </a:r>
            <a:endParaRPr lang="en-GB" sz="4400" b="0" strike="noStrike" spc="-1">
              <a:latin typeface="Arial"/>
            </a:endParaRPr>
          </a:p>
        </p:txBody>
      </p:sp>
      <p:sp>
        <p:nvSpPr>
          <p:cNvPr id="152" name="TextBox 29_2"/>
          <p:cNvSpPr/>
          <p:nvPr/>
        </p:nvSpPr>
        <p:spPr>
          <a:xfrm>
            <a:off x="1544760" y="1080000"/>
            <a:ext cx="5973840" cy="4021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Times New Roman"/>
              </a:rPr>
              <a:t>⁎</a:t>
            </a:r>
            <a:r>
              <a:rPr lang="en-GB" sz="1800" b="0" strike="noStrike" spc="-1">
                <a:solidFill>
                  <a:srgbClr val="010101"/>
                </a:solidFill>
                <a:latin typeface="Times New Roman"/>
                <a:ea typeface="Lucida Sans Unicode"/>
              </a:rPr>
              <a:t> depiction of Marcellus’ siege of Syracuse (interrupted by </a:t>
            </a:r>
            <a:r>
              <a:rPr lang="en-GB" sz="1800" b="0" strike="noStrike" spc="-1">
                <a:solidFill>
                  <a:srgbClr val="000000"/>
                </a:solidFill>
                <a:latin typeface="Times New Roman"/>
                <a:ea typeface="Lucida Sans Unicode"/>
              </a:rPr>
              <a:t>catalogues of pro-Roman and pro-Carthaginian supporters)</a:t>
            </a:r>
            <a:endParaRPr lang="en-GB" sz="1800" b="0" strike="noStrike" spc="-1">
              <a:latin typeface="Arial"/>
            </a:endParaRPr>
          </a:p>
          <a:p>
            <a:pPr>
              <a:lnSpc>
                <a:spcPct val="100000"/>
              </a:lnSpc>
            </a:pPr>
            <a:r>
              <a:rPr lang="en-GB" sz="1800" b="0" strike="noStrike" spc="-1">
                <a:solidFill>
                  <a:srgbClr val="000000"/>
                </a:solidFill>
                <a:latin typeface="Times New Roman"/>
                <a:ea typeface="Lucida Sans Unicode"/>
              </a:rPr>
              <a:t>“[Marcellus’] love of fighting waned” (</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Lucida Sans Unicode"/>
              </a:rPr>
              <a:t>. 14.182 “ferri languebat amor”)</a:t>
            </a:r>
            <a:endParaRPr lang="en-GB" sz="1800" b="0" strike="noStrike" spc="-1">
              <a:latin typeface="Arial"/>
            </a:endParaRPr>
          </a:p>
          <a:p>
            <a:pPr>
              <a:lnSpc>
                <a:spcPct val="100000"/>
              </a:lnSpc>
            </a:pPr>
            <a:r>
              <a:rPr lang="en-GB" sz="1800" b="0" strike="noStrike" spc="-1">
                <a:solidFill>
                  <a:srgbClr val="000000"/>
                </a:solidFill>
                <a:latin typeface="Times New Roman"/>
                <a:ea typeface="Times New Roman"/>
              </a:rPr>
              <a:t>• </a:t>
            </a:r>
            <a:r>
              <a:rPr lang="en-GB" sz="1800" b="0" strike="noStrike" spc="-1">
                <a:solidFill>
                  <a:srgbClr val="000000"/>
                </a:solidFill>
                <a:latin typeface="Times New Roman"/>
                <a:ea typeface="Lucida Sans Unicode"/>
              </a:rPr>
              <a:t>“Morgantia with its leafy plains did not abstain from the </a:t>
            </a:r>
            <a:r>
              <a:rPr lang="en-GB" sz="1800" b="0" u="sng" strike="noStrike" spc="-1">
                <a:solidFill>
                  <a:srgbClr val="000000"/>
                </a:solidFill>
                <a:uFillTx/>
                <a:latin typeface="Times New Roman"/>
                <a:ea typeface="Lucida Sans Unicode"/>
              </a:rPr>
              <a:t>treacherous</a:t>
            </a:r>
            <a:r>
              <a:rPr lang="en-GB" sz="1800" b="0" strike="noStrike" spc="-1">
                <a:solidFill>
                  <a:srgbClr val="000000"/>
                </a:solidFill>
                <a:latin typeface="Times New Roman"/>
                <a:ea typeface="Lucida Sans Unicode"/>
              </a:rPr>
              <a:t> war” (</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Lucida Sans Unicode"/>
              </a:rPr>
              <a:t>. 14.265 “non frondosis Morgentia campis / abstinuit Marte </a:t>
            </a:r>
            <a:r>
              <a:rPr lang="en-GB" sz="1800" b="0" u="sng" strike="noStrike" spc="-1">
                <a:solidFill>
                  <a:srgbClr val="000000"/>
                </a:solidFill>
                <a:uFillTx/>
                <a:latin typeface="Times New Roman"/>
                <a:ea typeface="Lucida Sans Unicode"/>
              </a:rPr>
              <a:t>infido</a:t>
            </a:r>
            <a:r>
              <a:rPr lang="en-GB" sz="1800" b="0" strike="noStrike" spc="-1">
                <a:solidFill>
                  <a:srgbClr val="000000"/>
                </a:solidFill>
                <a:latin typeface="Times New Roman"/>
                <a:ea typeface="Lucida Sans Unicode"/>
              </a:rPr>
              <a:t>”)</a:t>
            </a:r>
            <a:endParaRPr lang="en-GB" sz="1800" b="0" strike="noStrike" spc="-1">
              <a:latin typeface="Arial"/>
            </a:endParaRPr>
          </a:p>
          <a:p>
            <a:pPr>
              <a:lnSpc>
                <a:spcPct val="100000"/>
              </a:lnSpc>
            </a:pPr>
            <a:r>
              <a:rPr lang="en-GB" sz="1800" b="0" strike="noStrike" spc="-1">
                <a:solidFill>
                  <a:srgbClr val="000000"/>
                </a:solidFill>
                <a:latin typeface="Times New Roman"/>
                <a:ea typeface="Times New Roman"/>
              </a:rPr>
              <a:t>• </a:t>
            </a:r>
            <a:r>
              <a:rPr lang="en-GB" sz="1800" b="0" strike="noStrike" spc="-1">
                <a:solidFill>
                  <a:srgbClr val="000000"/>
                </a:solidFill>
                <a:latin typeface="Times New Roman"/>
                <a:ea typeface="Lucida Sans Unicode"/>
              </a:rPr>
              <a:t>“the famous city of Syracuse had filled her spacious walls with gathered soldiers and arms of various kinds” (</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Lucida Sans Unicode"/>
              </a:rPr>
              <a:t>. 14.277</a:t>
            </a:r>
            <a:r>
              <a:rPr lang="en-GB" sz="1800" b="0" strike="noStrike" spc="-1">
                <a:solidFill>
                  <a:srgbClr val="111111"/>
                </a:solidFill>
                <a:latin typeface="Times New Roman"/>
                <a:ea typeface="Lucida Sans Unicode"/>
              </a:rPr>
              <a:t> –</a:t>
            </a:r>
            <a:r>
              <a:rPr lang="en-GB" sz="1800" b="0" strike="noStrike" spc="-1">
                <a:solidFill>
                  <a:srgbClr val="000000"/>
                </a:solidFill>
                <a:latin typeface="Times New Roman"/>
                <a:ea typeface="Lucida Sans Unicode"/>
              </a:rPr>
              <a:t>78 “ipsa Syracusae patulos urbs inclita muros / milite collecto uariisque impleuerat armis”)</a:t>
            </a: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r>
              <a:rPr lang="en-GB" sz="2400" b="0" strike="noStrike" spc="-1">
                <a:solidFill>
                  <a:srgbClr val="000000"/>
                </a:solidFill>
                <a:latin typeface="Palatino Linotype"/>
                <a:ea typeface="DejaVu Sans"/>
              </a:rPr>
              <a:t> </a:t>
            </a:r>
            <a:endParaRPr lang="en-GB" sz="2400" b="0" strike="noStrike" spc="-1">
              <a:latin typeface="Arial"/>
            </a:endParaRPr>
          </a:p>
        </p:txBody>
      </p:sp>
      <p:sp>
        <p:nvSpPr>
          <p:cNvPr id="153" name="TextBox 30_2"/>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154" name="TextBox 34_2"/>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155" name="TextBox 21_2"/>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156" name="TextBox 23_2"/>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157" name="TextBox 24_2"/>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158" name="Picture 157"/>
          <p:cNvPicPr/>
          <p:nvPr/>
        </p:nvPicPr>
        <p:blipFill>
          <a:blip r:embed="rId2"/>
          <a:stretch/>
        </p:blipFill>
        <p:spPr>
          <a:xfrm>
            <a:off x="5436000" y="3960000"/>
            <a:ext cx="1943280" cy="1158480"/>
          </a:xfrm>
          <a:prstGeom prst="rect">
            <a:avLst/>
          </a:prstGeom>
          <a:ln w="0">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 name="Title 1_9"/>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56000"/>
          </a:bodyPr>
          <a:lstStyle/>
          <a:p>
            <a:pPr algn="ctr">
              <a:lnSpc>
                <a:spcPct val="100000"/>
              </a:lnSpc>
            </a:pPr>
            <a:r>
              <a:rPr lang="en-GB" sz="4400" b="0" strike="noStrike" spc="-1">
                <a:solidFill>
                  <a:srgbClr val="000000"/>
                </a:solidFill>
                <a:latin typeface="Palatino Linotype"/>
                <a:ea typeface="DejaVu Sans"/>
              </a:rPr>
              <a:t>Silius’ Sicily</a:t>
            </a:r>
            <a:endParaRPr lang="en-GB" sz="4400" b="0" strike="noStrike" spc="-1">
              <a:latin typeface="Arial"/>
            </a:endParaRPr>
          </a:p>
        </p:txBody>
      </p:sp>
      <p:sp>
        <p:nvSpPr>
          <p:cNvPr id="160" name="TextBox 29_8"/>
          <p:cNvSpPr/>
          <p:nvPr/>
        </p:nvSpPr>
        <p:spPr>
          <a:xfrm>
            <a:off x="1544760" y="1080000"/>
            <a:ext cx="5973840" cy="4570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00000"/>
                </a:solidFill>
                <a:latin typeface="Times New Roman"/>
                <a:ea typeface="Lucida Sans Unicode"/>
              </a:rPr>
              <a:t>“in addition leaders enraged with their grandiose words a people prone to be swayed and delighting in turmoil” (</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Lucida Sans Unicode"/>
              </a:rPr>
              <a:t>. 14.279</a:t>
            </a:r>
            <a:r>
              <a:rPr lang="en-GB" sz="1800" b="0" strike="noStrike" spc="-1">
                <a:solidFill>
                  <a:srgbClr val="111111"/>
                </a:solidFill>
                <a:latin typeface="Times New Roman"/>
                <a:ea typeface="Lucida Sans Unicode"/>
              </a:rPr>
              <a:t> –</a:t>
            </a:r>
            <a:r>
              <a:rPr lang="en-GB" sz="1800" b="0" strike="noStrike" spc="-1">
                <a:solidFill>
                  <a:srgbClr val="000000"/>
                </a:solidFill>
                <a:latin typeface="Times New Roman"/>
                <a:ea typeface="Lucida Sans Unicode"/>
              </a:rPr>
              <a:t>80 “ductores facilem impelli laetamque tumultus / uaniloquo plebem furiabant insuper ore”)</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“the insurrection seemed incurable” (</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14.292</a:t>
            </a:r>
            <a:r>
              <a:rPr lang="en-GB" sz="1800" b="0" strike="noStrike" spc="-1">
                <a:solidFill>
                  <a:srgbClr val="111111"/>
                </a:solidFill>
                <a:latin typeface="Times New Roman"/>
                <a:ea typeface="Lucida Sans Unicode"/>
              </a:rPr>
              <a:t> –</a:t>
            </a:r>
            <a:r>
              <a:rPr lang="en-GB" sz="1800" b="0" strike="noStrike" spc="-1">
                <a:solidFill>
                  <a:srgbClr val="010101"/>
                </a:solidFill>
                <a:latin typeface="Times New Roman"/>
                <a:ea typeface="Lucida Sans Unicode"/>
              </a:rPr>
              <a:t>3 “immedicabile uisa / seditio”)</a:t>
            </a:r>
            <a:endParaRPr lang="en-GB" sz="1800" b="0" strike="noStrike" spc="-1">
              <a:latin typeface="Arial"/>
            </a:endParaRPr>
          </a:p>
          <a:p>
            <a:pPr>
              <a:lnSpc>
                <a:spcPct val="100000"/>
              </a:lnSpc>
            </a:pPr>
            <a:r>
              <a:rPr lang="en-GB" sz="1800" b="0" strike="noStrike" spc="-1">
                <a:solidFill>
                  <a:srgbClr val="000000"/>
                </a:solidFill>
                <a:latin typeface="Times New Roman"/>
                <a:ea typeface="Lucida Sans Unicode"/>
              </a:rPr>
              <a:t>“war was rising up of its own accord from the enemy” (</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Lucida Sans Unicode"/>
              </a:rPr>
              <a:t>. 14.293 “ultro bellum surgebat ab hoste”)</a:t>
            </a:r>
            <a:endParaRPr lang="en-GB" sz="1800" b="0" strike="noStrike" spc="-1">
              <a:latin typeface="Arial"/>
            </a:endParaRPr>
          </a:p>
          <a:p>
            <a:pPr>
              <a:lnSpc>
                <a:spcPct val="100000"/>
              </a:lnSpc>
            </a:pPr>
            <a:r>
              <a:rPr lang="en-GB" sz="1800" b="0" strike="noStrike" spc="-1">
                <a:solidFill>
                  <a:srgbClr val="000000"/>
                </a:solidFill>
                <a:latin typeface="Times New Roman"/>
                <a:ea typeface="Lucida Sans Unicode"/>
              </a:rPr>
              <a:t>“[Marcellus] called the gods of Sicily… to witness ... that he was summoned to war unwillingly” (</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Lucida Sans Unicode"/>
              </a:rPr>
              <a:t>. 14.294</a:t>
            </a:r>
            <a:r>
              <a:rPr lang="en-GB" sz="1800" b="0" strike="noStrike" spc="-1">
                <a:solidFill>
                  <a:srgbClr val="111111"/>
                </a:solidFill>
                <a:latin typeface="Times New Roman"/>
                <a:ea typeface="Lucida Sans Unicode"/>
              </a:rPr>
              <a:t> –</a:t>
            </a:r>
            <a:r>
              <a:rPr lang="en-GB" sz="1800" b="0" strike="noStrike" spc="-1">
                <a:solidFill>
                  <a:srgbClr val="000000"/>
                </a:solidFill>
                <a:latin typeface="Times New Roman"/>
                <a:ea typeface="Lucida Sans Unicode"/>
              </a:rPr>
              <a:t>6 “testatus diuos Siculorum … / … ad bella uocari / inuitum”)</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“[Marcellus] thundered in arms against the city” (</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14.298 “armis intonat urbi”)</a:t>
            </a: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r>
              <a:rPr lang="en-GB" sz="2400" b="0" strike="noStrike" spc="-1">
                <a:solidFill>
                  <a:srgbClr val="000000"/>
                </a:solidFill>
                <a:latin typeface="Palatino Linotype"/>
                <a:ea typeface="DejaVu Sans"/>
              </a:rPr>
              <a:t> </a:t>
            </a:r>
            <a:endParaRPr lang="en-GB" sz="2400" b="0" strike="noStrike" spc="-1">
              <a:latin typeface="Arial"/>
            </a:endParaRPr>
          </a:p>
        </p:txBody>
      </p:sp>
      <p:sp>
        <p:nvSpPr>
          <p:cNvPr id="161" name="TextBox 30_8"/>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162" name="TextBox 34_8"/>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163" name="TextBox 21_8"/>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164" name="TextBox 23_8"/>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165" name="TextBox 24_8"/>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166" name="Picture 165"/>
          <p:cNvPicPr/>
          <p:nvPr/>
        </p:nvPicPr>
        <p:blipFill>
          <a:blip r:embed="rId2"/>
          <a:stretch/>
        </p:blipFill>
        <p:spPr>
          <a:xfrm>
            <a:off x="7519320" y="1620000"/>
            <a:ext cx="1421280" cy="1378080"/>
          </a:xfrm>
          <a:prstGeom prst="rect">
            <a:avLst/>
          </a:prstGeom>
          <a:ln w="0">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Title 1_14"/>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56000"/>
          </a:bodyPr>
          <a:lstStyle/>
          <a:p>
            <a:pPr algn="ctr">
              <a:lnSpc>
                <a:spcPct val="100000"/>
              </a:lnSpc>
            </a:pPr>
            <a:r>
              <a:rPr lang="en-GB" sz="4400" b="0" strike="noStrike" spc="-1">
                <a:solidFill>
                  <a:srgbClr val="000000"/>
                </a:solidFill>
                <a:latin typeface="Palatino Linotype"/>
                <a:ea typeface="DejaVu Sans"/>
              </a:rPr>
              <a:t>Silius’ Sicily</a:t>
            </a:r>
            <a:endParaRPr lang="en-GB" sz="4400" b="0" strike="noStrike" spc="-1">
              <a:latin typeface="Arial"/>
            </a:endParaRPr>
          </a:p>
        </p:txBody>
      </p:sp>
      <p:sp>
        <p:nvSpPr>
          <p:cNvPr id="168" name="TextBox 29_14"/>
          <p:cNvSpPr/>
          <p:nvPr/>
        </p:nvSpPr>
        <p:spPr>
          <a:xfrm>
            <a:off x="1544760" y="1080000"/>
            <a:ext cx="5973840" cy="4753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Lucida Sans Unicode"/>
              </a:rPr>
              <a:t>• Marcellus spares Syracuse being sacked after its capture:</a:t>
            </a:r>
            <a:endParaRPr lang="en-GB" sz="1800" b="0" strike="noStrike" spc="-1">
              <a:latin typeface="Arial"/>
            </a:endParaRPr>
          </a:p>
          <a:p>
            <a:pPr>
              <a:lnSpc>
                <a:spcPct val="100000"/>
              </a:lnSpc>
            </a:pPr>
            <a:r>
              <a:rPr lang="en-GB" sz="1800" b="0" strike="noStrike" spc="-1">
                <a:solidFill>
                  <a:srgbClr val="000000"/>
                </a:solidFill>
                <a:latin typeface="Times New Roman"/>
                <a:ea typeface="Lucida Sans Unicode"/>
              </a:rPr>
              <a:t>“Therefore, Syracuse remains .. and will illuminate the ancient customs of our generals” (</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Lucida Sans Unicode"/>
              </a:rPr>
              <a:t>. 14.682-3 “ergo exstat … / et dabit antiquos ductorum noscere mores”)</a:t>
            </a:r>
            <a:endParaRPr lang="en-GB" sz="1800" b="0" strike="noStrike" spc="-1">
              <a:latin typeface="Arial"/>
            </a:endParaRPr>
          </a:p>
          <a:p>
            <a:pPr>
              <a:lnSpc>
                <a:spcPct val="100000"/>
              </a:lnSpc>
            </a:pPr>
            <a:r>
              <a:rPr lang="en-GB" sz="1800" b="0" strike="noStrike" spc="-1">
                <a:solidFill>
                  <a:srgbClr val="010101"/>
                </a:solidFill>
                <a:latin typeface="Times New Roman"/>
                <a:ea typeface="Times New Roman"/>
              </a:rPr>
              <a:t>⁎</a:t>
            </a:r>
            <a:r>
              <a:rPr lang="en-GB" sz="1800" b="0" strike="noStrike" spc="-1">
                <a:solidFill>
                  <a:srgbClr val="010101"/>
                </a:solidFill>
                <a:latin typeface="Times New Roman"/>
                <a:ea typeface="Lucida Sans Unicode"/>
              </a:rPr>
              <a:t> impact of war: Sicilian victims of sea-battle (</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14.353</a:t>
            </a:r>
            <a:r>
              <a:rPr lang="en-GB" sz="1800" b="0" strike="noStrike" spc="-1">
                <a:solidFill>
                  <a:srgbClr val="111111"/>
                </a:solidFill>
                <a:latin typeface="Times New Roman"/>
                <a:ea typeface="Lucida Sans Unicode"/>
              </a:rPr>
              <a:t> –</a:t>
            </a:r>
            <a:r>
              <a:rPr lang="en-GB" sz="1800" b="0" strike="noStrike" spc="-1">
                <a:solidFill>
                  <a:srgbClr val="010101"/>
                </a:solidFill>
                <a:latin typeface="Times New Roman"/>
                <a:ea typeface="Lucida Sans Unicode"/>
              </a:rPr>
              <a:t>579) e.g. Daphnis and Podaetus</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“Among these was ill-fated Daphnis, to whom it seemed good to leave his glades and exchange his humble home for the treacherous sea” (</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14. 462</a:t>
            </a:r>
            <a:r>
              <a:rPr lang="en-GB" sz="1800" b="0" strike="noStrike" spc="-1">
                <a:solidFill>
                  <a:srgbClr val="111111"/>
                </a:solidFill>
                <a:latin typeface="Times New Roman"/>
                <a:ea typeface="Lucida Sans Unicode"/>
              </a:rPr>
              <a:t> –</a:t>
            </a:r>
            <a:r>
              <a:rPr lang="en-GB" sz="1800" b="0" strike="noStrike" spc="-1">
                <a:solidFill>
                  <a:srgbClr val="010101"/>
                </a:solidFill>
                <a:latin typeface="Times New Roman"/>
                <a:ea typeface="Lucida Sans Unicode"/>
              </a:rPr>
              <a:t>4 “Hos inter Daphnis … / … fuit infelix, cui linquere saltus / et mutare casas infido marmore uisum”)</a:t>
            </a:r>
            <a:endParaRPr lang="en-GB" sz="1800" b="0" strike="noStrike" spc="-1">
              <a:latin typeface="Arial"/>
            </a:endParaRPr>
          </a:p>
          <a:p>
            <a:pPr>
              <a:lnSpc>
                <a:spcPct val="100000"/>
              </a:lnSpc>
            </a:pPr>
            <a:r>
              <a:rPr lang="en-GB" sz="1800" b="0" strike="noStrike" spc="-1">
                <a:solidFill>
                  <a:srgbClr val="000000"/>
                </a:solidFill>
                <a:latin typeface="Times New Roman"/>
                <a:ea typeface="DejaVu Sans"/>
              </a:rPr>
              <a:t>“The flames swallowed up [Daphnis’] descendant and the beloved </a:t>
            </a:r>
            <a:r>
              <a:rPr lang="en-GB" sz="1800" b="1" strike="noStrike" spc="-1">
                <a:solidFill>
                  <a:srgbClr val="000000"/>
                </a:solidFill>
                <a:latin typeface="Times New Roman"/>
                <a:ea typeface="DejaVu Sans"/>
              </a:rPr>
              <a:t>name</a:t>
            </a:r>
            <a:r>
              <a:rPr lang="en-GB" sz="1800" b="0" strike="noStrike" spc="-1">
                <a:solidFill>
                  <a:srgbClr val="000000"/>
                </a:solidFill>
                <a:latin typeface="Times New Roman"/>
                <a:ea typeface="DejaVu Sans"/>
              </a:rPr>
              <a:t>” (Pun. 14.476 “progeniem hauserunt et </a:t>
            </a:r>
            <a:r>
              <a:rPr lang="en-GB" sz="1800" b="1" strike="noStrike" spc="-1">
                <a:solidFill>
                  <a:srgbClr val="000000"/>
                </a:solidFill>
                <a:latin typeface="Times New Roman"/>
                <a:ea typeface="DejaVu Sans"/>
              </a:rPr>
              <a:t>nomen</a:t>
            </a:r>
            <a:r>
              <a:rPr lang="en-GB" sz="1800" b="0" strike="noStrike" spc="-1">
                <a:solidFill>
                  <a:srgbClr val="000000"/>
                </a:solidFill>
                <a:latin typeface="Times New Roman"/>
                <a:ea typeface="DejaVu Sans"/>
              </a:rPr>
              <a:t> amabile flammae”)</a:t>
            </a:r>
            <a:endParaRPr lang="en-GB" sz="1800" b="0" strike="noStrike" spc="-1">
              <a:latin typeface="Arial"/>
            </a:endParaRPr>
          </a:p>
          <a:p>
            <a:pPr algn="just">
              <a:lnSpc>
                <a:spcPct val="100000"/>
              </a:lnSpc>
            </a:pPr>
            <a:endParaRPr lang="en-GB" sz="1800" b="0" strike="noStrike" spc="-1">
              <a:latin typeface="Arial"/>
            </a:endParaRPr>
          </a:p>
          <a:p>
            <a:pPr algn="just">
              <a:lnSpc>
                <a:spcPct val="100000"/>
              </a:lnSpc>
            </a:pPr>
            <a:endParaRPr lang="en-GB" sz="1800" b="0" strike="noStrike" spc="-1">
              <a:latin typeface="Arial"/>
            </a:endParaRPr>
          </a:p>
          <a:p>
            <a:pPr>
              <a:lnSpc>
                <a:spcPct val="100000"/>
              </a:lnSpc>
            </a:pPr>
            <a:r>
              <a:rPr lang="en-GB" sz="1800" b="0" strike="noStrike" spc="-1">
                <a:solidFill>
                  <a:srgbClr val="000000"/>
                </a:solidFill>
                <a:latin typeface="Times New Roman"/>
                <a:ea typeface="DejaVu Sans"/>
              </a:rPr>
              <a:t> </a:t>
            </a:r>
            <a:endParaRPr lang="en-GB" sz="1800" b="0" strike="noStrike" spc="-1">
              <a:latin typeface="Arial"/>
            </a:endParaRPr>
          </a:p>
        </p:txBody>
      </p:sp>
      <p:sp>
        <p:nvSpPr>
          <p:cNvPr id="169" name="TextBox 30_14"/>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170" name="TextBox 34_14"/>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171" name="TextBox 21_14"/>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172" name="TextBox 23_14"/>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173" name="TextBox 24_14"/>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 name="Title 1_15"/>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2000" b="0" strike="noStrike" spc="-1" dirty="0">
                <a:solidFill>
                  <a:srgbClr val="000000"/>
                </a:solidFill>
                <a:latin typeface="Palatino Linotype"/>
                <a:ea typeface="DejaVu Sans"/>
              </a:rPr>
              <a:t>Victims of sea-battle: </a:t>
            </a:r>
            <a:r>
              <a:rPr lang="en-GB" sz="2000" b="0" strike="noStrike" spc="-1" dirty="0" err="1">
                <a:solidFill>
                  <a:srgbClr val="000000"/>
                </a:solidFill>
                <a:latin typeface="Palatino Linotype"/>
                <a:ea typeface="DejaVu Sans"/>
              </a:rPr>
              <a:t>Podaetus</a:t>
            </a:r>
            <a:endParaRPr lang="en-GB" sz="2000" b="0" strike="noStrike" spc="-1" dirty="0">
              <a:latin typeface="Arial"/>
            </a:endParaRPr>
          </a:p>
        </p:txBody>
      </p:sp>
      <p:sp>
        <p:nvSpPr>
          <p:cNvPr id="175" name="TextBox 29_15"/>
          <p:cNvSpPr/>
          <p:nvPr/>
        </p:nvSpPr>
        <p:spPr>
          <a:xfrm>
            <a:off x="1544760" y="1080000"/>
            <a:ext cx="5973840" cy="3930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dirty="0">
                <a:solidFill>
                  <a:srgbClr val="010101"/>
                </a:solidFill>
                <a:latin typeface="Times New Roman"/>
                <a:ea typeface="Lucida Sans Unicode"/>
              </a:rPr>
              <a:t>“alas, the new glory of battle which gives ill-advice to an inexperienced boy” (</a:t>
            </a:r>
            <a:r>
              <a:rPr lang="en-GB" sz="1800" b="0" i="1" strike="noStrike" spc="-1" dirty="0">
                <a:solidFill>
                  <a:srgbClr val="010101"/>
                </a:solidFill>
                <a:latin typeface="Times New Roman"/>
                <a:ea typeface="Lucida Sans Unicode"/>
              </a:rPr>
              <a:t>Pun</a:t>
            </a:r>
            <a:r>
              <a:rPr lang="en-GB" sz="1800" b="0" strike="noStrike" spc="-1" dirty="0">
                <a:solidFill>
                  <a:srgbClr val="010101"/>
                </a:solidFill>
                <a:latin typeface="Times New Roman"/>
                <a:ea typeface="Lucida Sans Unicode"/>
              </a:rPr>
              <a:t>. 14.501 “</a:t>
            </a:r>
            <a:r>
              <a:rPr lang="en-GB" sz="1800" b="0" strike="noStrike" spc="-1" dirty="0" err="1">
                <a:solidFill>
                  <a:srgbClr val="010101"/>
                </a:solidFill>
                <a:latin typeface="Times New Roman"/>
                <a:ea typeface="Lucida Sans Unicode"/>
              </a:rPr>
              <a:t>heu</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puero</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male</a:t>
            </a:r>
            <a:r>
              <a:rPr lang="en-GB" sz="1800" b="1" strike="noStrike" spc="-1" dirty="0" err="1">
                <a:solidFill>
                  <a:srgbClr val="010101"/>
                </a:solidFill>
                <a:latin typeface="Times New Roman"/>
                <a:ea typeface="Lucida Sans Unicode"/>
              </a:rPr>
              <a:t>suada</a:t>
            </a:r>
            <a:r>
              <a:rPr lang="en-GB" sz="1800" b="0" strike="noStrike" spc="-1" dirty="0">
                <a:solidFill>
                  <a:srgbClr val="010101"/>
                </a:solidFill>
                <a:latin typeface="Times New Roman"/>
                <a:ea typeface="Lucida Sans Unicode"/>
              </a:rPr>
              <a:t> </a:t>
            </a:r>
            <a:r>
              <a:rPr lang="en-GB" sz="1800" b="1" strike="noStrike" spc="-1" dirty="0" err="1">
                <a:solidFill>
                  <a:srgbClr val="010101"/>
                </a:solidFill>
                <a:latin typeface="Times New Roman"/>
                <a:ea typeface="Lucida Sans Unicode"/>
              </a:rPr>
              <a:t>rudi</a:t>
            </a:r>
            <a:r>
              <a:rPr lang="en-GB" sz="1800" b="0" strike="noStrike" spc="-1" dirty="0">
                <a:solidFill>
                  <a:srgbClr val="010101"/>
                </a:solidFill>
                <a:latin typeface="Times New Roman"/>
                <a:ea typeface="Lucida Sans Unicode"/>
              </a:rPr>
              <a:t> </a:t>
            </a:r>
            <a:r>
              <a:rPr lang="en-GB" sz="1800" b="1" strike="noStrike" spc="-1" dirty="0" err="1">
                <a:solidFill>
                  <a:srgbClr val="010101"/>
                </a:solidFill>
                <a:latin typeface="Times New Roman"/>
                <a:ea typeface="Lucida Sans Unicode"/>
              </a:rPr>
              <a:t>noua</a:t>
            </a:r>
            <a:r>
              <a:rPr lang="en-GB" sz="1800" b="1" strike="noStrike" spc="-1" dirty="0">
                <a:solidFill>
                  <a:srgbClr val="010101"/>
                </a:solidFill>
                <a:latin typeface="Times New Roman"/>
                <a:ea typeface="Lucida Sans Unicode"/>
              </a:rPr>
              <a:t> gloria</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pugnae</a:t>
            </a:r>
            <a:r>
              <a:rPr lang="en-GB" sz="1800" b="0" strike="noStrike" spc="-1" dirty="0">
                <a:solidFill>
                  <a:srgbClr val="010101"/>
                </a:solidFill>
                <a:latin typeface="Times New Roman"/>
                <a:ea typeface="Lucida Sans Unicode"/>
              </a:rPr>
              <a:t>!”; cf. Stat. </a:t>
            </a:r>
            <a:r>
              <a:rPr lang="en-GB" sz="1800" b="0" i="1" strike="noStrike" spc="-1" dirty="0" err="1">
                <a:solidFill>
                  <a:srgbClr val="010101"/>
                </a:solidFill>
                <a:latin typeface="Times New Roman"/>
                <a:ea typeface="Lucida Sans Unicode"/>
              </a:rPr>
              <a:t>Theb</a:t>
            </a:r>
            <a:r>
              <a:rPr lang="en-GB" sz="1800" b="0" strike="noStrike" spc="-1" dirty="0">
                <a:solidFill>
                  <a:srgbClr val="010101"/>
                </a:solidFill>
                <a:latin typeface="Times New Roman"/>
                <a:ea typeface="Lucida Sans Unicode"/>
              </a:rPr>
              <a:t>. 4.247, of </a:t>
            </a:r>
            <a:r>
              <a:rPr lang="en-GB" sz="1800" b="0" strike="noStrike" spc="-1" dirty="0" err="1">
                <a:solidFill>
                  <a:srgbClr val="010101"/>
                </a:solidFill>
                <a:latin typeface="Times New Roman"/>
                <a:ea typeface="Lucida Sans Unicode"/>
              </a:rPr>
              <a:t>Parthenopaeus</a:t>
            </a:r>
            <a:r>
              <a:rPr lang="en-GB" sz="1800" b="0" strike="noStrike" spc="-1" dirty="0">
                <a:solidFill>
                  <a:srgbClr val="010101"/>
                </a:solidFill>
                <a:latin typeface="Times New Roman"/>
                <a:ea typeface="Lucida Sans Unicode"/>
              </a:rPr>
              <a:t>: “</a:t>
            </a:r>
            <a:r>
              <a:rPr lang="it-IT" sz="1800" b="0" strike="noStrike" spc="-1" dirty="0">
                <a:solidFill>
                  <a:srgbClr val="010101"/>
                </a:solidFill>
                <a:latin typeface="Times New Roman"/>
                <a:ea typeface="Lucida Sans Unicode"/>
              </a:rPr>
              <a:t>a </a:t>
            </a:r>
            <a:r>
              <a:rPr lang="it-IT" sz="1800" b="1" strike="noStrike" spc="-1" dirty="0">
                <a:solidFill>
                  <a:srgbClr val="010101"/>
                </a:solidFill>
                <a:latin typeface="Times New Roman"/>
                <a:ea typeface="Lucida Sans Unicode"/>
              </a:rPr>
              <a:t>rudis</a:t>
            </a:r>
            <a:r>
              <a:rPr lang="it-IT" sz="1800" b="0" strike="noStrike" spc="-1" dirty="0">
                <a:solidFill>
                  <a:srgbClr val="010101"/>
                </a:solidFill>
                <a:latin typeface="Times New Roman"/>
                <a:ea typeface="Lucida Sans Unicode"/>
              </a:rPr>
              <a:t> annorum, tantum </a:t>
            </a:r>
            <a:r>
              <a:rPr lang="it-IT" sz="1800" b="1" strike="noStrike" spc="-1" dirty="0">
                <a:solidFill>
                  <a:srgbClr val="010101"/>
                </a:solidFill>
                <a:latin typeface="Times New Roman"/>
                <a:ea typeface="Lucida Sans Unicode"/>
              </a:rPr>
              <a:t>noua gloria</a:t>
            </a:r>
            <a:r>
              <a:rPr lang="it-IT" sz="1800" b="0" strike="noStrike" spc="-1" dirty="0">
                <a:solidFill>
                  <a:srgbClr val="010101"/>
                </a:solidFill>
                <a:latin typeface="Times New Roman"/>
                <a:ea typeface="Lucida Sans Unicode"/>
              </a:rPr>
              <a:t> </a:t>
            </a:r>
            <a:r>
              <a:rPr lang="it-IT" sz="1800" b="1" strike="noStrike" spc="-1" dirty="0">
                <a:solidFill>
                  <a:srgbClr val="010101"/>
                </a:solidFill>
                <a:latin typeface="Times New Roman"/>
                <a:ea typeface="Lucida Sans Unicode"/>
              </a:rPr>
              <a:t>suadet</a:t>
            </a:r>
            <a:r>
              <a:rPr lang="it-IT" sz="1800" b="0" strike="noStrike" spc="-1" dirty="0">
                <a:solidFill>
                  <a:srgbClr val="010101"/>
                </a:solidFill>
                <a:latin typeface="Times New Roman"/>
                <a:ea typeface="Lucida Sans Unicode"/>
              </a:rPr>
              <a:t>!</a:t>
            </a:r>
            <a:r>
              <a:rPr lang="en-GB" sz="1800" b="0" strike="noStrike" spc="-1" dirty="0">
                <a:solidFill>
                  <a:srgbClr val="010101"/>
                </a:solidFill>
                <a:latin typeface="Times New Roman"/>
                <a:ea typeface="Lucida Sans Unicode"/>
              </a:rPr>
              <a:t>”,</a:t>
            </a:r>
            <a:r>
              <a:rPr lang="it-IT" sz="1800" b="0" strike="noStrike" spc="-1" dirty="0">
                <a:solidFill>
                  <a:srgbClr val="010101"/>
                </a:solidFill>
                <a:latin typeface="Times New Roman"/>
                <a:ea typeface="Lucida Sans Unicode"/>
              </a:rPr>
              <a:t> </a:t>
            </a:r>
            <a:r>
              <a:rPr lang="en-GB" sz="1800" b="0" strike="noStrike" spc="-1" dirty="0">
                <a:solidFill>
                  <a:srgbClr val="010101"/>
                </a:solidFill>
                <a:latin typeface="Times New Roman"/>
                <a:ea typeface="Lucida Sans Unicode"/>
              </a:rPr>
              <a:t>“</a:t>
            </a:r>
            <a:r>
              <a:rPr lang="it-IT" sz="1800" b="0" strike="noStrike" spc="-1" dirty="0">
                <a:solidFill>
                  <a:srgbClr val="010101"/>
                </a:solidFill>
                <a:latin typeface="Times New Roman"/>
                <a:ea typeface="Lucida Sans Unicode"/>
              </a:rPr>
              <a:t>ah, ignorant of weapons, so great is the enticement of new glory</a:t>
            </a:r>
            <a:r>
              <a:rPr lang="en-GB" sz="1800" b="0" strike="noStrike" spc="-1" dirty="0">
                <a:solidFill>
                  <a:srgbClr val="010101"/>
                </a:solidFill>
                <a:latin typeface="Times New Roman"/>
                <a:ea typeface="Lucida Sans Unicode"/>
              </a:rPr>
              <a:t>”)</a:t>
            </a:r>
            <a:endParaRPr lang="en-GB" sz="1800" b="0" strike="noStrike" spc="-1" dirty="0">
              <a:latin typeface="Arial"/>
            </a:endParaRPr>
          </a:p>
          <a:p>
            <a:pPr algn="just">
              <a:lnSpc>
                <a:spcPct val="100000"/>
              </a:lnSpc>
            </a:pPr>
            <a:r>
              <a:rPr lang="en-GB" sz="1800" b="0" strike="noStrike" spc="-1" dirty="0">
                <a:solidFill>
                  <a:srgbClr val="010101"/>
                </a:solidFill>
                <a:latin typeface="Times New Roman"/>
                <a:ea typeface="Lucida Sans Unicode"/>
              </a:rPr>
              <a:t>“when the weapon drove him [</a:t>
            </a:r>
            <a:r>
              <a:rPr lang="en-GB" sz="1800" b="0" strike="noStrike" spc="-1" dirty="0" err="1">
                <a:solidFill>
                  <a:srgbClr val="010101"/>
                </a:solidFill>
                <a:latin typeface="Times New Roman"/>
                <a:ea typeface="Lucida Sans Unicode"/>
              </a:rPr>
              <a:t>Podaetus</a:t>
            </a:r>
            <a:r>
              <a:rPr lang="en-GB" sz="1800" b="0" strike="noStrike" spc="-1" dirty="0">
                <a:solidFill>
                  <a:srgbClr val="010101"/>
                </a:solidFill>
                <a:latin typeface="Times New Roman"/>
                <a:ea typeface="Lucida Sans Unicode"/>
              </a:rPr>
              <a:t>] as he collapsed beneath the waves, the straits, the rocks of the Cyclopes and </a:t>
            </a:r>
            <a:r>
              <a:rPr lang="en-GB" sz="1800" b="0" strike="noStrike" spc="-1" dirty="0" err="1">
                <a:solidFill>
                  <a:srgbClr val="010101"/>
                </a:solidFill>
                <a:latin typeface="Times New Roman"/>
                <a:ea typeface="Lucida Sans Unicode"/>
              </a:rPr>
              <a:t>Cyane</a:t>
            </a:r>
            <a:r>
              <a:rPr lang="en-GB" sz="1800" b="0" strike="noStrike" spc="-1" dirty="0">
                <a:solidFill>
                  <a:srgbClr val="010101"/>
                </a:solidFill>
                <a:latin typeface="Times New Roman"/>
                <a:ea typeface="Lucida Sans Unicode"/>
              </a:rPr>
              <a:t> and the river </a:t>
            </a:r>
            <a:r>
              <a:rPr lang="en-GB" sz="1800" b="0" strike="noStrike" spc="-1" dirty="0" err="1">
                <a:solidFill>
                  <a:srgbClr val="010101"/>
                </a:solidFill>
                <a:latin typeface="Times New Roman"/>
                <a:ea typeface="Lucida Sans Unicode"/>
              </a:rPr>
              <a:t>Anapus</a:t>
            </a:r>
            <a:r>
              <a:rPr lang="en-GB" sz="1800" b="0" strike="noStrike" spc="-1" dirty="0">
                <a:solidFill>
                  <a:srgbClr val="010101"/>
                </a:solidFill>
                <a:latin typeface="Times New Roman"/>
                <a:ea typeface="Lucida Sans Unicode"/>
              </a:rPr>
              <a:t> and </a:t>
            </a:r>
            <a:r>
              <a:rPr lang="en-GB" sz="1800" b="0" strike="noStrike" spc="-1" dirty="0" err="1">
                <a:solidFill>
                  <a:srgbClr val="010101"/>
                </a:solidFill>
                <a:latin typeface="Times New Roman"/>
                <a:ea typeface="Lucida Sans Unicode"/>
              </a:rPr>
              <a:t>Ortygian</a:t>
            </a:r>
            <a:r>
              <a:rPr lang="en-GB" sz="1800" b="0" strike="noStrike" spc="-1" dirty="0">
                <a:solidFill>
                  <a:srgbClr val="010101"/>
                </a:solidFill>
                <a:latin typeface="Times New Roman"/>
                <a:ea typeface="Lucida Sans Unicode"/>
              </a:rPr>
              <a:t> Arethusa wept for him whose bones were deprived of a Syracusan grave-mound” (</a:t>
            </a:r>
            <a:r>
              <a:rPr lang="en-GB" sz="1800" b="0" i="1" strike="noStrike" spc="-1" dirty="0">
                <a:solidFill>
                  <a:srgbClr val="010101"/>
                </a:solidFill>
                <a:latin typeface="Times New Roman"/>
                <a:ea typeface="Lucida Sans Unicode"/>
              </a:rPr>
              <a:t>Pun</a:t>
            </a:r>
            <a:r>
              <a:rPr lang="en-GB" sz="1800" b="0" strike="noStrike" spc="-1" dirty="0">
                <a:solidFill>
                  <a:srgbClr val="010101"/>
                </a:solidFill>
                <a:latin typeface="Times New Roman"/>
                <a:ea typeface="Lucida Sans Unicode"/>
              </a:rPr>
              <a:t>. 14.512</a:t>
            </a:r>
            <a:r>
              <a:rPr lang="en-GB" sz="1800" b="0" strike="noStrike" spc="-1" dirty="0">
                <a:solidFill>
                  <a:srgbClr val="111111"/>
                </a:solidFill>
                <a:latin typeface="Times New Roman"/>
                <a:ea typeface="Lucida Sans Unicode"/>
              </a:rPr>
              <a:t> –</a:t>
            </a:r>
            <a:r>
              <a:rPr lang="en-GB" sz="1800" b="0" strike="noStrike" spc="-1" dirty="0">
                <a:solidFill>
                  <a:srgbClr val="010101"/>
                </a:solidFill>
                <a:latin typeface="Times New Roman"/>
                <a:ea typeface="Lucida Sans Unicode"/>
              </a:rPr>
              <a:t>15 “illum, ubi </a:t>
            </a:r>
            <a:r>
              <a:rPr lang="en-GB" sz="1800" b="0" strike="noStrike" spc="-1" dirty="0" err="1">
                <a:solidFill>
                  <a:srgbClr val="010101"/>
                </a:solidFill>
                <a:latin typeface="Times New Roman"/>
                <a:ea typeface="Lucida Sans Unicode"/>
              </a:rPr>
              <a:t>labentem</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pepulerunt</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tela</a:t>
            </a:r>
            <a:r>
              <a:rPr lang="en-GB" sz="1800" b="0" strike="noStrike" spc="-1" dirty="0">
                <a:solidFill>
                  <a:srgbClr val="010101"/>
                </a:solidFill>
                <a:latin typeface="Times New Roman"/>
                <a:ea typeface="Lucida Sans Unicode"/>
              </a:rPr>
              <a:t> sub </a:t>
            </a:r>
            <a:r>
              <a:rPr lang="en-GB" sz="1800" b="0" strike="noStrike" spc="-1" dirty="0" err="1">
                <a:solidFill>
                  <a:srgbClr val="010101"/>
                </a:solidFill>
                <a:latin typeface="Times New Roman"/>
                <a:ea typeface="Lucida Sans Unicode"/>
              </a:rPr>
              <a:t>undas</a:t>
            </a:r>
            <a:r>
              <a:rPr lang="en-GB" sz="1800" b="0" strike="noStrike" spc="-1" dirty="0">
                <a:solidFill>
                  <a:srgbClr val="010101"/>
                </a:solidFill>
                <a:latin typeface="Times New Roman"/>
                <a:ea typeface="Lucida Sans Unicode"/>
              </a:rPr>
              <a:t>, / ossa </a:t>
            </a:r>
            <a:r>
              <a:rPr lang="en-GB" sz="1800" b="0" strike="noStrike" spc="-1" dirty="0" err="1">
                <a:solidFill>
                  <a:srgbClr val="010101"/>
                </a:solidFill>
                <a:latin typeface="Times New Roman"/>
                <a:ea typeface="Lucida Sans Unicode"/>
              </a:rPr>
              <a:t>Syracosio</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fraudatum</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naufraga</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busto</a:t>
            </a:r>
            <a:r>
              <a:rPr lang="en-GB" sz="1800" b="0" strike="noStrike" spc="-1" dirty="0">
                <a:solidFill>
                  <a:srgbClr val="010101"/>
                </a:solidFill>
                <a:latin typeface="Times New Roman"/>
                <a:ea typeface="Lucida Sans Unicode"/>
              </a:rPr>
              <a:t>, / </a:t>
            </a:r>
            <a:r>
              <a:rPr lang="en-GB" sz="1800" b="0" strike="noStrike" spc="-1" dirty="0" err="1">
                <a:solidFill>
                  <a:srgbClr val="010101"/>
                </a:solidFill>
                <a:latin typeface="Times New Roman"/>
                <a:ea typeface="Lucida Sans Unicode"/>
              </a:rPr>
              <a:t>fleuerunt</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freta</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fleuerunt</a:t>
            </a:r>
            <a:r>
              <a:rPr lang="en-GB" sz="1800" b="0" strike="noStrike" spc="-1" dirty="0">
                <a:solidFill>
                  <a:srgbClr val="010101"/>
                </a:solidFill>
                <a:latin typeface="Times New Roman"/>
                <a:ea typeface="Lucida Sans Unicode"/>
              </a:rPr>
              <a:t> Cyclopia </a:t>
            </a:r>
            <a:r>
              <a:rPr lang="en-GB" sz="1800" b="0" strike="noStrike" spc="-1" dirty="0" err="1">
                <a:solidFill>
                  <a:srgbClr val="010101"/>
                </a:solidFill>
                <a:latin typeface="Times New Roman"/>
                <a:ea typeface="Lucida Sans Unicode"/>
              </a:rPr>
              <a:t>saxa</a:t>
            </a:r>
            <a:r>
              <a:rPr lang="en-GB" sz="1800" b="0" strike="noStrike" spc="-1" dirty="0">
                <a:solidFill>
                  <a:srgbClr val="010101"/>
                </a:solidFill>
                <a:latin typeface="Times New Roman"/>
                <a:ea typeface="Lucida Sans Unicode"/>
              </a:rPr>
              <a:t> / et </a:t>
            </a:r>
            <a:r>
              <a:rPr lang="en-GB" sz="1800" b="0" strike="noStrike" spc="-1" dirty="0" err="1">
                <a:solidFill>
                  <a:srgbClr val="010101"/>
                </a:solidFill>
                <a:latin typeface="Times New Roman"/>
                <a:ea typeface="Lucida Sans Unicode"/>
              </a:rPr>
              <a:t>Cyane</a:t>
            </a:r>
            <a:r>
              <a:rPr lang="en-GB" sz="1800" b="0" strike="noStrike" spc="-1" dirty="0">
                <a:solidFill>
                  <a:srgbClr val="010101"/>
                </a:solidFill>
                <a:latin typeface="Times New Roman"/>
                <a:ea typeface="Lucida Sans Unicode"/>
              </a:rPr>
              <a:t> et </a:t>
            </a:r>
            <a:r>
              <a:rPr lang="en-GB" sz="1800" b="0" strike="noStrike" spc="-1" dirty="0" err="1">
                <a:solidFill>
                  <a:srgbClr val="010101"/>
                </a:solidFill>
                <a:latin typeface="Times New Roman"/>
                <a:ea typeface="Lucida Sans Unicode"/>
              </a:rPr>
              <a:t>Anapus</a:t>
            </a:r>
            <a:r>
              <a:rPr lang="en-GB" sz="1800" b="0" strike="noStrike" spc="-1" dirty="0">
                <a:solidFill>
                  <a:srgbClr val="010101"/>
                </a:solidFill>
                <a:latin typeface="Times New Roman"/>
                <a:ea typeface="Lucida Sans Unicode"/>
              </a:rPr>
              <a:t> et </a:t>
            </a:r>
            <a:r>
              <a:rPr lang="en-GB" sz="1800" b="0" strike="noStrike" spc="-1" dirty="0" err="1">
                <a:solidFill>
                  <a:srgbClr val="010101"/>
                </a:solidFill>
                <a:latin typeface="Times New Roman"/>
                <a:ea typeface="Lucida Sans Unicode"/>
              </a:rPr>
              <a:t>Ortygie</a:t>
            </a:r>
            <a:r>
              <a:rPr lang="en-GB" sz="1800" b="0" strike="noStrike" spc="-1" dirty="0">
                <a:solidFill>
                  <a:srgbClr val="010101"/>
                </a:solidFill>
                <a:latin typeface="Times New Roman"/>
                <a:ea typeface="Lucida Sans Unicode"/>
              </a:rPr>
              <a:t> Arethusa”) </a:t>
            </a:r>
            <a:r>
              <a:rPr lang="en-GB" sz="1800" b="1" strike="noStrike" spc="-1" dirty="0">
                <a:solidFill>
                  <a:srgbClr val="010101"/>
                </a:solidFill>
                <a:latin typeface="Times New Roman"/>
                <a:ea typeface="Lucida Sans Unicode"/>
              </a:rPr>
              <a:t> </a:t>
            </a:r>
            <a:endParaRPr lang="en-GB" sz="1800" b="0" strike="noStrike" spc="-1" dirty="0">
              <a:latin typeface="Arial"/>
            </a:endParaRPr>
          </a:p>
          <a:p>
            <a:pPr>
              <a:lnSpc>
                <a:spcPct val="100000"/>
              </a:lnSpc>
            </a:pPr>
            <a:r>
              <a:rPr lang="en-GB" sz="1800" b="0" strike="noStrike" spc="-1" dirty="0">
                <a:solidFill>
                  <a:srgbClr val="000000"/>
                </a:solidFill>
                <a:latin typeface="Times New Roman"/>
                <a:ea typeface="DejaVu Sans"/>
              </a:rPr>
              <a:t> </a:t>
            </a:r>
            <a:endParaRPr lang="en-GB" sz="1800" b="0" strike="noStrike" spc="-1" dirty="0">
              <a:latin typeface="Arial"/>
            </a:endParaRPr>
          </a:p>
        </p:txBody>
      </p:sp>
      <p:sp>
        <p:nvSpPr>
          <p:cNvPr id="176" name="TextBox 30_15"/>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177" name="TextBox 34_15"/>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178" name="TextBox 21_15"/>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179" name="TextBox 23_15"/>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180" name="TextBox 24_15"/>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 name="Title 1_10"/>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56000"/>
          </a:bodyPr>
          <a:lstStyle/>
          <a:p>
            <a:pPr algn="ctr">
              <a:lnSpc>
                <a:spcPct val="100000"/>
              </a:lnSpc>
            </a:pPr>
            <a:r>
              <a:rPr lang="en-GB" sz="4400" b="0" strike="noStrike" spc="-1">
                <a:solidFill>
                  <a:srgbClr val="000000"/>
                </a:solidFill>
                <a:latin typeface="Palatino Linotype"/>
                <a:ea typeface="DejaVu Sans"/>
              </a:rPr>
              <a:t>Provincial lens</a:t>
            </a:r>
            <a:endParaRPr lang="en-GB" sz="4400" b="0" strike="noStrike" spc="-1">
              <a:latin typeface="Arial"/>
            </a:endParaRPr>
          </a:p>
        </p:txBody>
      </p:sp>
      <p:sp>
        <p:nvSpPr>
          <p:cNvPr id="182" name="TextBox 29_9"/>
          <p:cNvSpPr/>
          <p:nvPr/>
        </p:nvSpPr>
        <p:spPr>
          <a:xfrm>
            <a:off x="1544760" y="1080000"/>
            <a:ext cx="5973840" cy="5027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00000"/>
                </a:solidFill>
                <a:latin typeface="Times New Roman"/>
                <a:ea typeface="Times New Roman"/>
              </a:rPr>
              <a:t>⁕</a:t>
            </a:r>
            <a:r>
              <a:rPr lang="en-GB" sz="1800" b="0" strike="noStrike" spc="-1">
                <a:solidFill>
                  <a:srgbClr val="000000"/>
                </a:solidFill>
                <a:latin typeface="Times New Roman"/>
                <a:ea typeface="DejaVu Sans"/>
              </a:rPr>
              <a:t> Sicily portrayed as part of the Roman empire through significant geographical detail e.g. aetiological justification, countering Carthaginian rhetoric: </a:t>
            </a:r>
            <a:r>
              <a:rPr lang="en-GB" sz="1800" b="0" strike="noStrike" spc="-1">
                <a:solidFill>
                  <a:srgbClr val="010101"/>
                </a:solidFill>
                <a:latin typeface="Times New Roman"/>
                <a:ea typeface="Lucida Sans Unicode"/>
              </a:rPr>
              <a:t>“</a:t>
            </a:r>
            <a:r>
              <a:rPr lang="en-GB" sz="1800" b="0" strike="noStrike" spc="-1">
                <a:solidFill>
                  <a:srgbClr val="000000"/>
                </a:solidFill>
                <a:latin typeface="Times New Roman"/>
                <a:ea typeface="DejaVu Sans"/>
              </a:rPr>
              <a:t>look at the Aegates islands and the limbs of Libya floating far away” (Hanno on the battle of Aegates, 241 BCE, </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DejaVu Sans"/>
              </a:rPr>
              <a:t>. 2.309</a:t>
            </a:r>
            <a:r>
              <a:rPr lang="en-GB" sz="1800" b="0" strike="noStrike" spc="-1">
                <a:solidFill>
                  <a:srgbClr val="111111"/>
                </a:solidFill>
                <a:latin typeface="Times New Roman"/>
                <a:ea typeface="Lucida Sans Unicode"/>
              </a:rPr>
              <a:t>–</a:t>
            </a:r>
            <a:r>
              <a:rPr lang="en-GB" sz="1800" b="0" strike="noStrike" spc="-1">
                <a:solidFill>
                  <a:srgbClr val="000000"/>
                </a:solidFill>
                <a:latin typeface="Times New Roman"/>
                <a:ea typeface="DejaVu Sans"/>
              </a:rPr>
              <a:t>10 “respice, … / Aegates Libyaeque procul fluitantia membra!”)</a:t>
            </a:r>
            <a:endParaRPr lang="en-GB" sz="1800" b="0" strike="noStrike" spc="-1">
              <a:latin typeface="Arial"/>
            </a:endParaRPr>
          </a:p>
          <a:p>
            <a:pPr>
              <a:lnSpc>
                <a:spcPct val="100000"/>
              </a:lnSpc>
            </a:pPr>
            <a:r>
              <a:rPr lang="en-GB" sz="1800" b="0" strike="noStrike" spc="-1">
                <a:solidFill>
                  <a:srgbClr val="010101"/>
                </a:solidFill>
                <a:latin typeface="Times New Roman"/>
                <a:ea typeface="Times New Roman"/>
              </a:rPr>
              <a:t>•</a:t>
            </a:r>
            <a:r>
              <a:rPr lang="en-GB" sz="1800" b="0" strike="noStrike" spc="-1">
                <a:solidFill>
                  <a:srgbClr val="010101"/>
                </a:solidFill>
                <a:latin typeface="Times New Roman"/>
                <a:ea typeface="Lucida Sans Unicode"/>
              </a:rPr>
              <a:t>“Lilybaeum placed against Libya” </a:t>
            </a:r>
            <a:r>
              <a:rPr lang="en-GB" sz="1800" b="0" strike="noStrike" spc="-1">
                <a:solidFill>
                  <a:srgbClr val="000000"/>
                </a:solidFill>
                <a:latin typeface="Times New Roman"/>
                <a:ea typeface="DejaVu Sans"/>
              </a:rPr>
              <a:t>(</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DejaVu Sans"/>
              </a:rPr>
              <a:t>. </a:t>
            </a:r>
            <a:r>
              <a:rPr lang="en-GB" sz="1800" b="0" strike="noStrike" spc="-1">
                <a:solidFill>
                  <a:srgbClr val="010101"/>
                </a:solidFill>
                <a:latin typeface="Times New Roman"/>
                <a:ea typeface="Lucida Sans Unicode"/>
              </a:rPr>
              <a:t>14.74</a:t>
            </a:r>
            <a:r>
              <a:rPr lang="en-GB" sz="1800" b="0" strike="noStrike" spc="-1">
                <a:solidFill>
                  <a:srgbClr val="111111"/>
                </a:solidFill>
                <a:latin typeface="Times New Roman"/>
                <a:ea typeface="Lucida Sans Unicode"/>
              </a:rPr>
              <a:t> –</a:t>
            </a:r>
            <a:r>
              <a:rPr lang="en-GB" sz="1800" b="0" strike="noStrike" spc="-1">
                <a:solidFill>
                  <a:srgbClr val="010101"/>
                </a:solidFill>
                <a:latin typeface="Times New Roman"/>
                <a:ea typeface="Lucida Sans Unicode"/>
              </a:rPr>
              <a:t>5 “</a:t>
            </a:r>
            <a:r>
              <a:rPr lang="en-GB" sz="1800" b="0" strike="noStrike" spc="-1">
                <a:solidFill>
                  <a:srgbClr val="000000"/>
                </a:solidFill>
                <a:latin typeface="Times New Roman"/>
                <a:ea typeface="DejaVu Sans"/>
              </a:rPr>
              <a:t>contra Libyamque situm … / … Lilybaeon”; cf. Verg. </a:t>
            </a:r>
            <a:r>
              <a:rPr lang="en-GB" sz="1800" b="0" i="1" strike="noStrike" spc="-1">
                <a:solidFill>
                  <a:srgbClr val="000000"/>
                </a:solidFill>
                <a:latin typeface="Times New Roman"/>
                <a:ea typeface="Lucida Sans Unicode"/>
              </a:rPr>
              <a:t>Aen</a:t>
            </a:r>
            <a:r>
              <a:rPr lang="en-GB" sz="1800" b="0" strike="noStrike" spc="-1">
                <a:solidFill>
                  <a:srgbClr val="000000"/>
                </a:solidFill>
                <a:latin typeface="Times New Roman"/>
                <a:ea typeface="DejaVu Sans"/>
              </a:rPr>
              <a:t>. 1.13 “Carthage, against Italy”, “Karthago, Italiam contra</a:t>
            </a:r>
            <a:r>
              <a:rPr lang="en-GB" sz="1800" b="0" strike="noStrike" spc="-1">
                <a:solidFill>
                  <a:srgbClr val="333333"/>
                </a:solidFill>
                <a:latin typeface="Times New Roman"/>
                <a:ea typeface="Lucida Sans Unicode"/>
              </a:rPr>
              <a:t>”</a:t>
            </a:r>
            <a:r>
              <a:rPr lang="en-GB" sz="1800" b="0" strike="noStrike" spc="-1">
                <a:solidFill>
                  <a:srgbClr val="000000"/>
                </a:solidFill>
                <a:latin typeface="Times New Roman"/>
                <a:ea typeface="DejaVu Sans"/>
              </a:rPr>
              <a:t>)</a:t>
            </a:r>
            <a:endParaRPr lang="en-GB" sz="1800" b="0" strike="noStrike" spc="-1">
              <a:latin typeface="Arial"/>
            </a:endParaRPr>
          </a:p>
          <a:p>
            <a:pPr>
              <a:lnSpc>
                <a:spcPct val="100000"/>
              </a:lnSpc>
            </a:pPr>
            <a:r>
              <a:rPr lang="en-GB" sz="1800" b="0" strike="noStrike" spc="-1">
                <a:solidFill>
                  <a:srgbClr val="010101"/>
                </a:solidFill>
                <a:latin typeface="Times New Roman"/>
                <a:ea typeface="Times New Roman"/>
              </a:rPr>
              <a:t>•</a:t>
            </a:r>
            <a:r>
              <a:rPr lang="en-GB" sz="1800" b="0" strike="noStrike" spc="-1">
                <a:solidFill>
                  <a:srgbClr val="000000"/>
                </a:solidFill>
                <a:latin typeface="Times New Roman"/>
                <a:ea typeface="Lucida Sans Unicode"/>
              </a:rPr>
              <a:t> “large part of Italy” (of Sicily,</a:t>
            </a:r>
            <a:r>
              <a:rPr lang="en-GB" sz="1800" b="0" i="1" strike="noStrike" spc="-1">
                <a:solidFill>
                  <a:srgbClr val="000000"/>
                </a:solidFill>
                <a:latin typeface="Times New Roman"/>
                <a:ea typeface="Lucida Sans Unicode"/>
              </a:rPr>
              <a:t> Pun</a:t>
            </a:r>
            <a:r>
              <a:rPr lang="en-GB" sz="1800" b="0" strike="noStrike" spc="-1">
                <a:solidFill>
                  <a:srgbClr val="000000"/>
                </a:solidFill>
                <a:latin typeface="Times New Roman"/>
                <a:ea typeface="Lucida Sans Unicode"/>
              </a:rPr>
              <a:t>. 14.10 “Ausoniae pars magna”)</a:t>
            </a:r>
            <a:r>
              <a:rPr lang="en-GB" sz="1800" b="0" strike="noStrike" spc="-1">
                <a:solidFill>
                  <a:srgbClr val="010101"/>
                </a:solidFill>
                <a:latin typeface="Times New Roman"/>
                <a:ea typeface="Lucida Sans Unicode"/>
              </a:rPr>
              <a:t> </a:t>
            </a:r>
            <a:endParaRPr lang="en-GB" sz="1800" b="0" strike="noStrike" spc="-1">
              <a:latin typeface="Arial"/>
            </a:endParaRPr>
          </a:p>
          <a:p>
            <a:pPr>
              <a:lnSpc>
                <a:spcPct val="100000"/>
              </a:lnSpc>
            </a:pPr>
            <a:r>
              <a:rPr lang="en-GB" sz="1800" b="0" strike="noStrike" spc="-1">
                <a:solidFill>
                  <a:srgbClr val="010101"/>
                </a:solidFill>
                <a:latin typeface="Times New Roman"/>
                <a:ea typeface="Times New Roman"/>
              </a:rPr>
              <a:t>• </a:t>
            </a:r>
            <a:r>
              <a:rPr lang="en-GB" sz="1800" b="0" strike="noStrike" spc="-1">
                <a:solidFill>
                  <a:srgbClr val="000000"/>
                </a:solidFill>
                <a:latin typeface="Times New Roman"/>
                <a:ea typeface="Lucida Sans Unicode"/>
              </a:rPr>
              <a:t>“…pushed by the blue trident, with the wind battering it and waves ravaging it” (Sicily sundered: </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Lucida Sans Unicode"/>
              </a:rPr>
              <a:t>. 14.11</a:t>
            </a:r>
            <a:r>
              <a:rPr lang="en-GB" sz="1800" b="0" strike="noStrike" spc="-1">
                <a:solidFill>
                  <a:srgbClr val="111111"/>
                </a:solidFill>
                <a:latin typeface="Times New Roman"/>
                <a:ea typeface="Lucida Sans Unicode"/>
              </a:rPr>
              <a:t>–</a:t>
            </a:r>
            <a:r>
              <a:rPr lang="en-GB" sz="1800" b="0" strike="noStrike" spc="-1">
                <a:solidFill>
                  <a:srgbClr val="000000"/>
                </a:solidFill>
                <a:latin typeface="Times New Roman"/>
                <a:ea typeface="Lucida Sans Unicode"/>
              </a:rPr>
              <a:t>12 “expugnante Noto et uastantibus undis / … caeruleo propulsa tridente”)</a:t>
            </a: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endParaRPr lang="en-GB" sz="1800" b="0" strike="noStrike" spc="-1">
              <a:latin typeface="Arial"/>
            </a:endParaRPr>
          </a:p>
        </p:txBody>
      </p:sp>
      <p:sp>
        <p:nvSpPr>
          <p:cNvPr id="183" name="TextBox 30_9"/>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184" name="TextBox 34_9"/>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185" name="TextBox 21_9"/>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186" name="TextBox 23_9"/>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187" name="TextBox 24_9"/>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188" name="Picture 187"/>
          <p:cNvPicPr/>
          <p:nvPr/>
        </p:nvPicPr>
        <p:blipFill>
          <a:blip r:embed="rId2"/>
          <a:stretch/>
        </p:blipFill>
        <p:spPr>
          <a:xfrm>
            <a:off x="7455600" y="1659600"/>
            <a:ext cx="1183680" cy="1579680"/>
          </a:xfrm>
          <a:prstGeom prst="rect">
            <a:avLst/>
          </a:prstGeom>
          <a:ln w="0">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 name="Title 1_11"/>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2000" b="0" strike="noStrike" spc="-1" dirty="0" err="1">
                <a:solidFill>
                  <a:srgbClr val="000000"/>
                </a:solidFill>
                <a:latin typeface="Palatino Linotype"/>
                <a:ea typeface="DejaVu Sans"/>
              </a:rPr>
              <a:t>Silius</a:t>
            </a:r>
            <a:r>
              <a:rPr lang="en-GB" sz="2000" b="0" strike="noStrike" spc="-1" dirty="0">
                <a:solidFill>
                  <a:srgbClr val="000000"/>
                </a:solidFill>
                <a:latin typeface="Palatino Linotype"/>
                <a:ea typeface="DejaVu Sans"/>
              </a:rPr>
              <a:t>’ Sicily: belongs to Italy</a:t>
            </a:r>
            <a:endParaRPr lang="en-GB" sz="2000" b="0" strike="noStrike" spc="-1" dirty="0">
              <a:latin typeface="Arial"/>
            </a:endParaRPr>
          </a:p>
        </p:txBody>
      </p:sp>
      <p:sp>
        <p:nvSpPr>
          <p:cNvPr id="190" name="TextBox 29_10"/>
          <p:cNvSpPr/>
          <p:nvPr/>
        </p:nvSpPr>
        <p:spPr>
          <a:xfrm>
            <a:off x="1544760" y="1080000"/>
            <a:ext cx="5973840" cy="3381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Times New Roman"/>
              </a:rPr>
              <a:t>•</a:t>
            </a:r>
            <a:r>
              <a:rPr lang="en-GB" sz="1800" b="0" strike="noStrike" spc="-1">
                <a:solidFill>
                  <a:srgbClr val="000000"/>
                </a:solidFill>
                <a:latin typeface="Times New Roman"/>
                <a:ea typeface="Lucida Sans Unicode"/>
              </a:rPr>
              <a:t>“from that time swift Nereus preserves the partings and with savage swell denies the separated places to be joined together” (</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14.18</a:t>
            </a:r>
            <a:r>
              <a:rPr lang="en-GB" sz="1800" b="0" strike="noStrike" spc="-1">
                <a:solidFill>
                  <a:srgbClr val="111111"/>
                </a:solidFill>
                <a:latin typeface="Times New Roman"/>
                <a:ea typeface="Lucida Sans Unicode"/>
              </a:rPr>
              <a:t> –</a:t>
            </a:r>
            <a:r>
              <a:rPr lang="en-GB" sz="1800" b="0" strike="noStrike" spc="-1">
                <a:solidFill>
                  <a:srgbClr val="010101"/>
                </a:solidFill>
                <a:latin typeface="Times New Roman"/>
                <a:ea typeface="Lucida Sans Unicode"/>
              </a:rPr>
              <a:t>19</a:t>
            </a:r>
            <a:r>
              <a:rPr lang="en-GB" sz="1800" b="0" strike="noStrike" spc="-1">
                <a:solidFill>
                  <a:srgbClr val="000000"/>
                </a:solidFill>
                <a:latin typeface="Times New Roman"/>
                <a:ea typeface="Lucida Sans Unicode"/>
              </a:rPr>
              <a:t> “</a:t>
            </a:r>
            <a:r>
              <a:rPr lang="en-GB" sz="1800" b="0" strike="noStrike" spc="-1">
                <a:solidFill>
                  <a:srgbClr val="010101"/>
                </a:solidFill>
                <a:latin typeface="Times New Roman"/>
                <a:ea typeface="Lucida Sans Unicode"/>
              </a:rPr>
              <a:t>ex illo seruans rapidus diuortia Nereus / saeuo diuiduos coniungi pernegat aestu”)</a:t>
            </a:r>
            <a:endParaRPr lang="en-GB" sz="1800" b="0" strike="noStrike" spc="-1">
              <a:latin typeface="Arial"/>
            </a:endParaRPr>
          </a:p>
          <a:p>
            <a:pPr algn="just">
              <a:lnSpc>
                <a:spcPct val="100000"/>
              </a:lnSpc>
            </a:pPr>
            <a:r>
              <a:rPr lang="en-GB" sz="1800" b="0" strike="noStrike" spc="-1">
                <a:solidFill>
                  <a:srgbClr val="010101"/>
                </a:solidFill>
                <a:latin typeface="Times New Roman"/>
                <a:ea typeface="Times New Roman"/>
              </a:rPr>
              <a:t>• </a:t>
            </a:r>
            <a:r>
              <a:rPr lang="en-GB" sz="1800" b="0" strike="noStrike" spc="-1">
                <a:solidFill>
                  <a:srgbClr val="333333"/>
                </a:solidFill>
                <a:latin typeface="Times New Roman"/>
                <a:ea typeface="Lucida Sans Unicode"/>
              </a:rPr>
              <a:t>“the </a:t>
            </a:r>
            <a:r>
              <a:rPr lang="en-GB" sz="1800" b="0" strike="noStrike" spc="-1">
                <a:solidFill>
                  <a:srgbClr val="010101"/>
                </a:solidFill>
                <a:latin typeface="Times New Roman"/>
                <a:ea typeface="Lucida Sans Unicode"/>
              </a:rPr>
              <a:t>report is that the space which separates the </a:t>
            </a:r>
            <a:r>
              <a:rPr lang="en-GB" sz="1800" b="1" strike="noStrike" spc="-1">
                <a:solidFill>
                  <a:srgbClr val="010101"/>
                </a:solidFill>
                <a:latin typeface="Times New Roman"/>
                <a:ea typeface="Lucida Sans Unicode"/>
              </a:rPr>
              <a:t>fellowship</a:t>
            </a:r>
            <a:r>
              <a:rPr lang="en-GB" sz="1800" b="0" strike="noStrike" spc="-1">
                <a:solidFill>
                  <a:srgbClr val="010101"/>
                </a:solidFill>
                <a:latin typeface="Times New Roman"/>
                <a:ea typeface="Lucida Sans Unicode"/>
              </a:rPr>
              <a:t> of the land transmits the dogs’ barking (so narrow the sea inbetween)” </a:t>
            </a:r>
            <a:r>
              <a:rPr lang="en-GB" sz="1800" b="0" strike="noStrike" spc="-1">
                <a:solidFill>
                  <a:srgbClr val="333333"/>
                </a:solidFill>
                <a:latin typeface="Times New Roman"/>
                <a:ea typeface="Lucida Sans Unicode"/>
              </a:rPr>
              <a:t>(</a:t>
            </a:r>
            <a:r>
              <a:rPr lang="en-GB" sz="1800" b="0" i="1" strike="noStrike" spc="-1">
                <a:solidFill>
                  <a:srgbClr val="333333"/>
                </a:solidFill>
                <a:latin typeface="Times New Roman"/>
                <a:ea typeface="Lucida Sans Unicode"/>
              </a:rPr>
              <a:t>Pun</a:t>
            </a:r>
            <a:r>
              <a:rPr lang="en-GB" sz="1800" b="0" strike="noStrike" spc="-1">
                <a:solidFill>
                  <a:srgbClr val="333333"/>
                </a:solidFill>
                <a:latin typeface="Times New Roman"/>
                <a:ea typeface="Lucida Sans Unicode"/>
              </a:rPr>
              <a:t>. 14.20–22 </a:t>
            </a:r>
            <a:r>
              <a:rPr lang="en-GB" sz="1800" b="0" strike="noStrike" spc="-1">
                <a:solidFill>
                  <a:srgbClr val="010101"/>
                </a:solidFill>
                <a:latin typeface="Times New Roman"/>
                <a:ea typeface="Lucida Sans Unicode"/>
              </a:rPr>
              <a:t>“sed spatium, quod dissociat </a:t>
            </a:r>
            <a:r>
              <a:rPr lang="en-GB" sz="1800" b="1" strike="noStrike" spc="-1">
                <a:solidFill>
                  <a:srgbClr val="010101"/>
                </a:solidFill>
                <a:latin typeface="Times New Roman"/>
                <a:ea typeface="Lucida Sans Unicode"/>
              </a:rPr>
              <a:t>consortia</a:t>
            </a:r>
            <a:r>
              <a:rPr lang="en-GB" sz="1800" b="0" strike="noStrike" spc="-1">
                <a:solidFill>
                  <a:srgbClr val="010101"/>
                </a:solidFill>
                <a:latin typeface="Times New Roman"/>
                <a:ea typeface="Lucida Sans Unicode"/>
              </a:rPr>
              <a:t> terrae, / latratus fama est (sic arta interuenit unda) / … tramittere”: cf. Scylla)</a:t>
            </a:r>
            <a:endParaRPr lang="en-GB" sz="1800" b="0" strike="noStrike" spc="-1">
              <a:latin typeface="Arial"/>
            </a:endParaRPr>
          </a:p>
          <a:p>
            <a:pPr>
              <a:lnSpc>
                <a:spcPct val="100000"/>
              </a:lnSpc>
            </a:pPr>
            <a:r>
              <a:rPr lang="en-GB" sz="1800" b="0" strike="noStrike" spc="-1">
                <a:solidFill>
                  <a:srgbClr val="010101"/>
                </a:solidFill>
                <a:latin typeface="Times New Roman"/>
                <a:ea typeface="Times New Roman"/>
              </a:rPr>
              <a:t>• </a:t>
            </a:r>
            <a:r>
              <a:rPr lang="en-GB" sz="1800" b="0" strike="noStrike" spc="-1">
                <a:solidFill>
                  <a:srgbClr val="010101"/>
                </a:solidFill>
                <a:latin typeface="Times New Roman"/>
                <a:ea typeface="Lucida Sans Unicode"/>
              </a:rPr>
              <a:t>“[Messana] torn away the least” (</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14.194 “minimumque reuulsa”) </a:t>
            </a:r>
            <a:endParaRPr lang="en-GB" sz="1800" b="0" strike="noStrike" spc="-1">
              <a:latin typeface="Arial"/>
            </a:endParaRPr>
          </a:p>
          <a:p>
            <a:pPr>
              <a:lnSpc>
                <a:spcPct val="100000"/>
              </a:lnSpc>
            </a:pPr>
            <a:endParaRPr lang="en-GB" sz="1800" b="0" strike="noStrike" spc="-1">
              <a:latin typeface="Arial"/>
            </a:endParaRPr>
          </a:p>
        </p:txBody>
      </p:sp>
      <p:sp>
        <p:nvSpPr>
          <p:cNvPr id="191" name="TextBox 30_10"/>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192" name="TextBox 34_10"/>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193" name="TextBox 21_10"/>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194" name="TextBox 23_10"/>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195" name="TextBox 24_10"/>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196" name="Picture 195"/>
          <p:cNvPicPr/>
          <p:nvPr/>
        </p:nvPicPr>
        <p:blipFill>
          <a:blip r:embed="rId2"/>
          <a:stretch/>
        </p:blipFill>
        <p:spPr>
          <a:xfrm>
            <a:off x="7380000" y="3240000"/>
            <a:ext cx="1542960" cy="2057760"/>
          </a:xfrm>
          <a:prstGeom prst="rect">
            <a:avLst/>
          </a:prstGeom>
          <a:ln w="0">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 name="Title 1_20"/>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2000" b="0" strike="noStrike" spc="-1" dirty="0">
                <a:solidFill>
                  <a:srgbClr val="000000"/>
                </a:solidFill>
                <a:latin typeface="Palatino Linotype"/>
                <a:ea typeface="DejaVu Sans"/>
              </a:rPr>
              <a:t>Sicily through a provincial lens</a:t>
            </a:r>
            <a:endParaRPr lang="en-GB" sz="2000" b="0" strike="noStrike" spc="-1" dirty="0">
              <a:latin typeface="Arial"/>
            </a:endParaRPr>
          </a:p>
        </p:txBody>
      </p:sp>
      <p:sp>
        <p:nvSpPr>
          <p:cNvPr id="198" name="TextBox 29_20"/>
          <p:cNvSpPr/>
          <p:nvPr/>
        </p:nvSpPr>
        <p:spPr>
          <a:xfrm>
            <a:off x="1544760" y="1080000"/>
            <a:ext cx="5973840" cy="3472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dirty="0">
                <a:solidFill>
                  <a:srgbClr val="010101"/>
                </a:solidFill>
                <a:latin typeface="Times New Roman"/>
                <a:ea typeface="Lucida Sans Unicode"/>
              </a:rPr>
              <a:t>⁕ negative effect of war: devastation of </a:t>
            </a:r>
            <a:r>
              <a:rPr lang="en-GB" sz="1800" b="0" strike="noStrike" spc="-1" dirty="0" err="1">
                <a:solidFill>
                  <a:srgbClr val="010101"/>
                </a:solidFill>
                <a:latin typeface="Times New Roman"/>
                <a:ea typeface="Lucida Sans Unicode"/>
              </a:rPr>
              <a:t>Leontini</a:t>
            </a:r>
            <a:r>
              <a:rPr lang="en-GB" sz="1800" b="0" strike="noStrike" spc="-1" dirty="0">
                <a:solidFill>
                  <a:srgbClr val="010101"/>
                </a:solidFill>
                <a:latin typeface="Times New Roman"/>
                <a:ea typeface="Lucida Sans Unicode"/>
              </a:rPr>
              <a:t> </a:t>
            </a:r>
            <a:endParaRPr lang="en-GB" sz="1800" b="0" strike="noStrike" spc="-1" dirty="0">
              <a:latin typeface="Arial"/>
            </a:endParaRPr>
          </a:p>
          <a:p>
            <a:pPr>
              <a:lnSpc>
                <a:spcPct val="100000"/>
              </a:lnSpc>
            </a:pPr>
            <a:r>
              <a:rPr lang="en-GB" sz="1800" b="0" strike="noStrike" spc="-1" dirty="0">
                <a:solidFill>
                  <a:srgbClr val="000000"/>
                </a:solidFill>
                <a:latin typeface="Times New Roman"/>
                <a:ea typeface="Lucida Sans Unicode"/>
              </a:rPr>
              <a:t>“like those lands are accustomed to be in which a fierce and long war has been stirred up. The plains and the hills which before I had seen most shining with health and most green, these I now saw devastated”</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Cic</a:t>
            </a:r>
            <a:r>
              <a:rPr lang="en-GB" sz="1800" b="0" strike="noStrike" spc="-1" dirty="0">
                <a:solidFill>
                  <a:srgbClr val="010101"/>
                </a:solidFill>
                <a:latin typeface="Times New Roman"/>
                <a:ea typeface="Lucida Sans Unicode"/>
              </a:rPr>
              <a:t>. </a:t>
            </a:r>
            <a:r>
              <a:rPr lang="en-GB" sz="1800" b="0" i="1" strike="noStrike" spc="-1" dirty="0" err="1">
                <a:solidFill>
                  <a:srgbClr val="010101"/>
                </a:solidFill>
                <a:latin typeface="Times New Roman"/>
                <a:ea typeface="Lucida Sans Unicode"/>
              </a:rPr>
              <a:t>Verr</a:t>
            </a:r>
            <a:r>
              <a:rPr lang="en-GB" sz="1800" b="0" strike="noStrike" spc="-1" dirty="0">
                <a:solidFill>
                  <a:srgbClr val="010101"/>
                </a:solidFill>
                <a:latin typeface="Times New Roman"/>
                <a:ea typeface="Lucida Sans Unicode"/>
              </a:rPr>
              <a:t>. 2.3.47 “</a:t>
            </a:r>
            <a:r>
              <a:rPr lang="en-GB" sz="1800" b="0" strike="noStrike" spc="-1" dirty="0" err="1">
                <a:solidFill>
                  <a:srgbClr val="010101"/>
                </a:solidFill>
                <a:latin typeface="Times New Roman"/>
                <a:ea typeface="Lucida Sans Unicode"/>
              </a:rPr>
              <a:t>ut</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eae</a:t>
            </a:r>
            <a:r>
              <a:rPr lang="en-GB" sz="1800" b="0" strike="noStrike" spc="-1" dirty="0">
                <a:solidFill>
                  <a:srgbClr val="010101"/>
                </a:solidFill>
                <a:latin typeface="Times New Roman"/>
                <a:ea typeface="Lucida Sans Unicode"/>
              </a:rPr>
              <a:t> terrae </a:t>
            </a:r>
            <a:r>
              <a:rPr lang="en-GB" sz="1800" b="0" strike="noStrike" spc="-1" dirty="0" err="1">
                <a:solidFill>
                  <a:srgbClr val="010101"/>
                </a:solidFill>
                <a:latin typeface="Times New Roman"/>
                <a:ea typeface="Lucida Sans Unicode"/>
              </a:rPr>
              <a:t>solent</a:t>
            </a:r>
            <a:r>
              <a:rPr lang="en-GB" sz="1800" b="0" strike="noStrike" spc="-1" dirty="0">
                <a:solidFill>
                  <a:srgbClr val="010101"/>
                </a:solidFill>
                <a:latin typeface="Times New Roman"/>
                <a:ea typeface="Lucida Sans Unicode"/>
              </a:rPr>
              <a:t> in </a:t>
            </a:r>
            <a:r>
              <a:rPr lang="en-GB" sz="1800" b="0" strike="noStrike" spc="-1" dirty="0" err="1">
                <a:solidFill>
                  <a:srgbClr val="010101"/>
                </a:solidFill>
                <a:latin typeface="Times New Roman"/>
                <a:ea typeface="Lucida Sans Unicode"/>
              </a:rPr>
              <a:t>quibus</a:t>
            </a:r>
            <a:r>
              <a:rPr lang="en-GB" sz="1800" b="0" strike="noStrike" spc="-1" dirty="0">
                <a:solidFill>
                  <a:srgbClr val="010101"/>
                </a:solidFill>
                <a:latin typeface="Times New Roman"/>
                <a:ea typeface="Lucida Sans Unicode"/>
              </a:rPr>
              <a:t> bellum </a:t>
            </a:r>
            <a:r>
              <a:rPr lang="en-GB" sz="1800" b="0" strike="noStrike" spc="-1" dirty="0" err="1">
                <a:solidFill>
                  <a:srgbClr val="010101"/>
                </a:solidFill>
                <a:latin typeface="Times New Roman"/>
                <a:ea typeface="Lucida Sans Unicode"/>
              </a:rPr>
              <a:t>acerbum</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diuturnumque</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versatum</a:t>
            </a:r>
            <a:r>
              <a:rPr lang="en-GB" sz="1800" b="0" strike="noStrike" spc="-1" dirty="0">
                <a:solidFill>
                  <a:srgbClr val="010101"/>
                </a:solidFill>
                <a:latin typeface="Times New Roman"/>
                <a:ea typeface="Lucida Sans Unicode"/>
              </a:rPr>
              <a:t> est. </a:t>
            </a:r>
            <a:r>
              <a:rPr lang="en-GB" sz="1800" b="0" strike="noStrike" spc="-1" dirty="0">
                <a:solidFill>
                  <a:srgbClr val="000000"/>
                </a:solidFill>
                <a:latin typeface="Times New Roman"/>
                <a:ea typeface="Lucida Sans Unicode"/>
              </a:rPr>
              <a:t>ego campos </a:t>
            </a:r>
            <a:r>
              <a:rPr lang="en-GB" sz="1800" b="0" strike="noStrike" spc="-1" dirty="0" err="1">
                <a:solidFill>
                  <a:srgbClr val="000000"/>
                </a:solidFill>
                <a:latin typeface="Times New Roman"/>
                <a:ea typeface="Lucida Sans Unicode"/>
              </a:rPr>
              <a:t>antea</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collesque</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nitidissimos</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viridissimosque</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vidissem</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hos</a:t>
            </a:r>
            <a:r>
              <a:rPr lang="en-GB" sz="1800" b="0" strike="noStrike" spc="-1" dirty="0">
                <a:solidFill>
                  <a:srgbClr val="000000"/>
                </a:solidFill>
                <a:latin typeface="Times New Roman"/>
                <a:ea typeface="Lucida Sans Unicode"/>
              </a:rPr>
              <a:t> … </a:t>
            </a:r>
            <a:r>
              <a:rPr lang="en-GB" sz="1800" b="0" strike="noStrike" spc="-1" dirty="0" err="1">
                <a:solidFill>
                  <a:srgbClr val="000000"/>
                </a:solidFill>
                <a:latin typeface="Times New Roman"/>
                <a:ea typeface="Lucida Sans Unicode"/>
              </a:rPr>
              <a:t>vastatos</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nunc</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videbam</a:t>
            </a:r>
            <a:r>
              <a:rPr lang="en-GB" sz="1800" b="0" strike="noStrike" spc="-1" dirty="0">
                <a:solidFill>
                  <a:srgbClr val="000000"/>
                </a:solidFill>
                <a:latin typeface="Times New Roman"/>
                <a:ea typeface="Lucida Sans Unicode"/>
              </a:rPr>
              <a:t>”)</a:t>
            </a:r>
            <a:endParaRPr lang="en-GB" sz="1800" b="0" strike="noStrike" spc="-1" dirty="0">
              <a:latin typeface="Arial"/>
            </a:endParaRPr>
          </a:p>
          <a:p>
            <a:pPr>
              <a:lnSpc>
                <a:spcPct val="100000"/>
              </a:lnSpc>
            </a:pPr>
            <a:r>
              <a:rPr lang="en-GB" sz="1800" b="0" strike="noStrike" spc="-1" dirty="0">
                <a:solidFill>
                  <a:srgbClr val="000000"/>
                </a:solidFill>
                <a:latin typeface="Times New Roman"/>
                <a:ea typeface="Lucida Sans Unicode"/>
              </a:rPr>
              <a:t>“the main source of the corn-supply, </a:t>
            </a:r>
            <a:r>
              <a:rPr lang="en-GB" sz="1800" b="0" strike="noStrike" spc="-1" dirty="0">
                <a:solidFill>
                  <a:srgbClr val="010101"/>
                </a:solidFill>
                <a:latin typeface="Times New Roman"/>
                <a:ea typeface="Lucida Sans Unicode"/>
              </a:rPr>
              <a:t>the plain of </a:t>
            </a:r>
            <a:r>
              <a:rPr lang="en-GB" sz="1800" b="0" strike="noStrike" spc="-1" dirty="0" err="1">
                <a:solidFill>
                  <a:srgbClr val="010101"/>
                </a:solidFill>
                <a:latin typeface="Times New Roman"/>
                <a:ea typeface="Lucida Sans Unicode"/>
              </a:rPr>
              <a:t>Leontini</a:t>
            </a:r>
            <a:r>
              <a:rPr lang="en-GB" sz="1800" b="0" strike="noStrike" spc="-1" dirty="0">
                <a:solidFill>
                  <a:srgbClr val="010101"/>
                </a:solidFill>
                <a:latin typeface="Times New Roman"/>
                <a:ea typeface="Lucida Sans Unicode"/>
              </a:rPr>
              <a:t>”</a:t>
            </a:r>
            <a:r>
              <a:rPr lang="en-GB" sz="1800" b="0" strike="noStrike" spc="-1" dirty="0">
                <a:solidFill>
                  <a:srgbClr val="000000"/>
                </a:solidFill>
                <a:latin typeface="Times New Roman"/>
                <a:ea typeface="Lucida Sans Unicode"/>
              </a:rPr>
              <a:t> </a:t>
            </a:r>
            <a:r>
              <a:rPr lang="en-GB" sz="1800" b="0" strike="noStrike" spc="-1" dirty="0">
                <a:solidFill>
                  <a:srgbClr val="010101"/>
                </a:solidFill>
                <a:latin typeface="Times New Roman"/>
                <a:ea typeface="Lucida Sans Unicode"/>
              </a:rPr>
              <a:t>(</a:t>
            </a:r>
            <a:r>
              <a:rPr lang="en-GB" sz="1800" b="0" strike="noStrike" spc="-1" dirty="0" err="1">
                <a:solidFill>
                  <a:srgbClr val="010101"/>
                </a:solidFill>
                <a:latin typeface="Times New Roman"/>
                <a:ea typeface="Lucida Sans Unicode"/>
              </a:rPr>
              <a:t>Cic</a:t>
            </a:r>
            <a:r>
              <a:rPr lang="en-GB" sz="1800" b="0" strike="noStrike" spc="-1" dirty="0">
                <a:solidFill>
                  <a:srgbClr val="010101"/>
                </a:solidFill>
                <a:latin typeface="Times New Roman"/>
                <a:ea typeface="Lucida Sans Unicode"/>
              </a:rPr>
              <a:t>. </a:t>
            </a:r>
            <a:r>
              <a:rPr lang="en-GB" sz="1800" b="0" i="1" strike="noStrike" spc="-1" dirty="0" err="1">
                <a:solidFill>
                  <a:srgbClr val="010101"/>
                </a:solidFill>
                <a:latin typeface="Times New Roman"/>
                <a:ea typeface="Lucida Sans Unicode"/>
              </a:rPr>
              <a:t>Verr</a:t>
            </a:r>
            <a:r>
              <a:rPr lang="en-GB" sz="1800" b="0" strike="noStrike" spc="-1" dirty="0">
                <a:solidFill>
                  <a:srgbClr val="010101"/>
                </a:solidFill>
                <a:latin typeface="Times New Roman"/>
                <a:ea typeface="Lucida Sans Unicode"/>
              </a:rPr>
              <a:t>. 2.3.47 “caput </a:t>
            </a:r>
            <a:r>
              <a:rPr lang="en-GB" sz="1800" b="0" strike="noStrike" spc="-1" dirty="0" err="1">
                <a:solidFill>
                  <a:srgbClr val="010101"/>
                </a:solidFill>
                <a:latin typeface="Times New Roman"/>
                <a:ea typeface="Lucida Sans Unicode"/>
              </a:rPr>
              <a:t>est</a:t>
            </a:r>
            <a:r>
              <a:rPr lang="en-GB" sz="1800" b="0" strike="noStrike" spc="-1" dirty="0">
                <a:solidFill>
                  <a:srgbClr val="010101"/>
                </a:solidFill>
                <a:latin typeface="Times New Roman"/>
                <a:ea typeface="Lucida Sans Unicode"/>
              </a:rPr>
              <a:t> rei </a:t>
            </a:r>
            <a:r>
              <a:rPr lang="en-GB" sz="1800" b="0" strike="noStrike" spc="-1" dirty="0" err="1">
                <a:solidFill>
                  <a:srgbClr val="010101"/>
                </a:solidFill>
                <a:latin typeface="Times New Roman"/>
                <a:ea typeface="Lucida Sans Unicode"/>
              </a:rPr>
              <a:t>frumantariae</a:t>
            </a:r>
            <a:r>
              <a:rPr lang="en-GB" sz="1800" b="0" strike="noStrike" spc="-1" dirty="0">
                <a:solidFill>
                  <a:srgbClr val="010101"/>
                </a:solidFill>
                <a:latin typeface="Times New Roman"/>
                <a:ea typeface="Lucida Sans Unicode"/>
              </a:rPr>
              <a:t>, campus </a:t>
            </a:r>
            <a:r>
              <a:rPr lang="en-GB" sz="1800" b="0" strike="noStrike" spc="-1" dirty="0" err="1">
                <a:solidFill>
                  <a:srgbClr val="010101"/>
                </a:solidFill>
                <a:latin typeface="Times New Roman"/>
                <a:ea typeface="Lucida Sans Unicode"/>
              </a:rPr>
              <a:t>Leontinus</a:t>
            </a:r>
            <a:r>
              <a:rPr lang="en-GB" sz="1800" b="0" strike="noStrike" spc="-1" dirty="0">
                <a:solidFill>
                  <a:srgbClr val="010101"/>
                </a:solidFill>
                <a:latin typeface="Times New Roman"/>
                <a:ea typeface="Lucida Sans Unicode"/>
              </a:rPr>
              <a:t>”)</a:t>
            </a:r>
            <a:r>
              <a:rPr lang="en-GB" sz="1200" b="0" strike="noStrike" spc="-1" dirty="0">
                <a:solidFill>
                  <a:srgbClr val="010101"/>
                </a:solidFill>
                <a:latin typeface="Times New Roman"/>
                <a:ea typeface="Lucida Sans Unicode"/>
              </a:rPr>
              <a:t> </a:t>
            </a:r>
            <a:endParaRPr lang="en-GB" sz="1200" b="0" strike="noStrike" spc="-1" dirty="0">
              <a:latin typeface="Arial"/>
            </a:endParaRPr>
          </a:p>
          <a:p>
            <a:pPr>
              <a:lnSpc>
                <a:spcPct val="100000"/>
              </a:lnSpc>
            </a:pPr>
            <a:r>
              <a:rPr lang="en-GB" sz="2400" b="0" strike="noStrike" spc="-1" dirty="0">
                <a:solidFill>
                  <a:srgbClr val="000000"/>
                </a:solidFill>
                <a:latin typeface="Palatino Linotype"/>
                <a:ea typeface="DejaVu Sans"/>
              </a:rPr>
              <a:t> </a:t>
            </a:r>
            <a:endParaRPr lang="en-GB" sz="2400" b="0" strike="noStrike" spc="-1" dirty="0">
              <a:latin typeface="Arial"/>
            </a:endParaRPr>
          </a:p>
        </p:txBody>
      </p:sp>
      <p:sp>
        <p:nvSpPr>
          <p:cNvPr id="199" name="TextBox 30_20"/>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200" name="TextBox 34_20"/>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201" name="TextBox 21_20"/>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202" name="TextBox 23_20"/>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203" name="TextBox 24_20"/>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Title 1_12"/>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2000" b="0" strike="noStrike" spc="-1" dirty="0">
                <a:solidFill>
                  <a:srgbClr val="000000"/>
                </a:solidFill>
                <a:latin typeface="Palatino Linotype"/>
                <a:ea typeface="DejaVu Sans"/>
              </a:rPr>
              <a:t>Through a provincial lens</a:t>
            </a:r>
            <a:endParaRPr lang="en-GB" sz="2000" b="0" strike="noStrike" spc="-1" dirty="0">
              <a:latin typeface="Arial"/>
            </a:endParaRPr>
          </a:p>
        </p:txBody>
      </p:sp>
      <p:sp>
        <p:nvSpPr>
          <p:cNvPr id="205" name="TextBox 29_11"/>
          <p:cNvSpPr/>
          <p:nvPr/>
        </p:nvSpPr>
        <p:spPr>
          <a:xfrm>
            <a:off x="1544760" y="1080000"/>
            <a:ext cx="5973840" cy="44787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Lucida Sans Unicode"/>
              </a:rPr>
              <a:t>⁕  the instability and disunity associated with some Sicilians (particularly the Syracusans); also shown in book 5.475</a:t>
            </a:r>
            <a:r>
              <a:rPr lang="en-GB" sz="1800" b="0" strike="noStrike" spc="-1">
                <a:solidFill>
                  <a:srgbClr val="111111"/>
                </a:solidFill>
                <a:latin typeface="Times New Roman"/>
                <a:ea typeface="Lucida Sans Unicode"/>
              </a:rPr>
              <a:t> –</a:t>
            </a:r>
            <a:r>
              <a:rPr lang="en-GB" sz="1800" b="0" strike="noStrike" spc="-1">
                <a:solidFill>
                  <a:srgbClr val="010101"/>
                </a:solidFill>
                <a:latin typeface="Times New Roman"/>
                <a:ea typeface="Lucida Sans Unicode"/>
              </a:rPr>
              <a:t>516 with the “Hennaean contingent” (“Hennaea cohors”, 5.489) from Syracuse who take refuge in trees at Trasimene. Unity, stability and control under Roman province</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 “while the besieged were wavering in uncertain opinion” (</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14.192, of Syracusans “dum incerta labat sententia clausis”)</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 “the wavering minds of the people” (</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14.115 “ambiguae … hominum mentes”)</a:t>
            </a:r>
            <a:endParaRPr lang="en-GB" sz="1800" b="0" strike="noStrike" spc="-1">
              <a:latin typeface="Arial"/>
            </a:endParaRPr>
          </a:p>
          <a:p>
            <a:pPr>
              <a:lnSpc>
                <a:spcPct val="100000"/>
              </a:lnSpc>
            </a:pPr>
            <a:r>
              <a:rPr lang="en-GB" sz="1800" b="0" strike="noStrike" spc="-1">
                <a:solidFill>
                  <a:srgbClr val="000000"/>
                </a:solidFill>
                <a:latin typeface="Times New Roman"/>
                <a:ea typeface="Lucida Sans Unicode"/>
              </a:rPr>
              <a:t>• “They mixed Carthaginian cunning with Sicilian fickleness” (</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Lucida Sans Unicode"/>
              </a:rPr>
              <a:t>.14.291 “astus miscebant Tyrios leuitate Sicana”)</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 “rotten fragment of branches” (</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5.495</a:t>
            </a:r>
            <a:r>
              <a:rPr lang="en-GB" sz="1800" b="0" strike="noStrike" spc="-1">
                <a:solidFill>
                  <a:srgbClr val="111111"/>
                </a:solidFill>
                <a:latin typeface="Times New Roman"/>
                <a:ea typeface="Lucida Sans Unicode"/>
              </a:rPr>
              <a:t>–9</a:t>
            </a:r>
            <a:r>
              <a:rPr lang="en-GB" sz="1800" b="0" strike="noStrike" spc="-1">
                <a:solidFill>
                  <a:srgbClr val="010101"/>
                </a:solidFill>
                <a:latin typeface="Times New Roman"/>
                <a:ea typeface="Lucida Sans Unicode"/>
              </a:rPr>
              <a:t>6, of the </a:t>
            </a:r>
            <a:r>
              <a:rPr lang="en-GB" sz="1800" b="0" i="1" strike="noStrike" spc="-1">
                <a:solidFill>
                  <a:srgbClr val="010101"/>
                </a:solidFill>
                <a:latin typeface="Times New Roman"/>
                <a:ea typeface="Lucida Sans Unicode"/>
              </a:rPr>
              <a:t>quercus </a:t>
            </a:r>
            <a:r>
              <a:rPr lang="en-GB" sz="1800" b="0" strike="noStrike" spc="-1">
                <a:solidFill>
                  <a:srgbClr val="010101"/>
                </a:solidFill>
                <a:latin typeface="Times New Roman"/>
                <a:ea typeface="Lucida Sans Unicode"/>
              </a:rPr>
              <a:t>on which Sicilians climb: “fragmine putri / ramorum”)</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 “the rotten core that brings defeat to Rome early in the war” (McIntyre 2008: 230)</a:t>
            </a:r>
            <a:endParaRPr lang="en-GB" sz="1800" b="0" strike="noStrike" spc="-1">
              <a:latin typeface="Arial"/>
            </a:endParaRPr>
          </a:p>
        </p:txBody>
      </p:sp>
      <p:sp>
        <p:nvSpPr>
          <p:cNvPr id="206" name="TextBox 30_11"/>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207" name="TextBox 34_11"/>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208" name="TextBox 21_11"/>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209" name="TextBox 23_11"/>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210" name="TextBox 24_11"/>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211" name="Picture 210"/>
          <p:cNvPicPr/>
          <p:nvPr/>
        </p:nvPicPr>
        <p:blipFill>
          <a:blip r:embed="rId2"/>
          <a:stretch/>
        </p:blipFill>
        <p:spPr>
          <a:xfrm>
            <a:off x="7351200" y="180000"/>
            <a:ext cx="1648080" cy="1266480"/>
          </a:xfrm>
          <a:prstGeom prst="rect">
            <a:avLst/>
          </a:prstGeom>
          <a:ln w="0">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 name="Title 1_16"/>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56000"/>
          </a:bodyPr>
          <a:lstStyle/>
          <a:p>
            <a:pPr algn="ctr">
              <a:lnSpc>
                <a:spcPct val="100000"/>
              </a:lnSpc>
            </a:pPr>
            <a:r>
              <a:rPr lang="en-GB" sz="4400" b="0" strike="noStrike" spc="-1">
                <a:solidFill>
                  <a:srgbClr val="000000"/>
                </a:solidFill>
                <a:latin typeface="Palatino Linotype"/>
                <a:ea typeface="DejaVu Sans"/>
              </a:rPr>
              <a:t>Silius’ Sicily</a:t>
            </a:r>
            <a:endParaRPr lang="en-GB" sz="4400" b="0" strike="noStrike" spc="-1">
              <a:latin typeface="Arial"/>
            </a:endParaRPr>
          </a:p>
        </p:txBody>
      </p:sp>
      <p:sp>
        <p:nvSpPr>
          <p:cNvPr id="213" name="TextBox 29_16"/>
          <p:cNvSpPr/>
          <p:nvPr/>
        </p:nvSpPr>
        <p:spPr>
          <a:xfrm>
            <a:off x="1544760" y="1080000"/>
            <a:ext cx="5973840" cy="4753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Lucida Sans Unicode"/>
              </a:rPr>
              <a:t>“an ancient oak stretched its high branches into the sky, loftily inserting its shady head </a:t>
            </a:r>
            <a:r>
              <a:rPr lang="en-GB" sz="1800" b="0" strike="noStrike" spc="-1">
                <a:solidFill>
                  <a:srgbClr val="212529"/>
                </a:solidFill>
                <a:latin typeface="Times New Roman"/>
                <a:ea typeface="Lucida Sans Unicode"/>
              </a:rPr>
              <a:t>above the great woods into the high clouds” </a:t>
            </a:r>
            <a:r>
              <a:rPr lang="en-GB" sz="1800" b="0" strike="noStrike" spc="-1">
                <a:solidFill>
                  <a:srgbClr val="010101"/>
                </a:solidFill>
                <a:latin typeface="Times New Roman"/>
                <a:ea typeface="Lucida Sans Unicode"/>
              </a:rPr>
              <a:t>(</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5.480</a:t>
            </a:r>
            <a:r>
              <a:rPr lang="en-GB" sz="1800" b="0" strike="noStrike" spc="-1">
                <a:solidFill>
                  <a:srgbClr val="111111"/>
                </a:solidFill>
                <a:latin typeface="Times New Roman"/>
                <a:ea typeface="Lucida Sans Unicode"/>
              </a:rPr>
              <a:t> –</a:t>
            </a:r>
            <a:r>
              <a:rPr lang="en-GB" sz="1800" b="0" strike="noStrike" spc="-1">
                <a:solidFill>
                  <a:srgbClr val="010101"/>
                </a:solidFill>
                <a:latin typeface="Times New Roman"/>
                <a:ea typeface="Lucida Sans Unicode"/>
              </a:rPr>
              <a:t>1 “</a:t>
            </a:r>
            <a:r>
              <a:rPr lang="en-GB" sz="1800" b="1" strike="noStrike" spc="-1">
                <a:solidFill>
                  <a:srgbClr val="010101"/>
                </a:solidFill>
                <a:latin typeface="Times New Roman"/>
                <a:ea typeface="Lucida Sans Unicode"/>
              </a:rPr>
              <a:t>annosa</a:t>
            </a:r>
            <a:r>
              <a:rPr lang="en-GB" sz="1800" b="0" strike="noStrike" spc="-1">
                <a:solidFill>
                  <a:srgbClr val="010101"/>
                </a:solidFill>
                <a:latin typeface="Times New Roman"/>
                <a:ea typeface="Lucida Sans Unicode"/>
              </a:rPr>
              <a:t> excelsos tendebat in </a:t>
            </a:r>
            <a:r>
              <a:rPr lang="en-GB" sz="1800" b="1" strike="noStrike" spc="-1">
                <a:solidFill>
                  <a:srgbClr val="010101"/>
                </a:solidFill>
                <a:latin typeface="Times New Roman"/>
                <a:ea typeface="Lucida Sans Unicode"/>
              </a:rPr>
              <a:t>aethera</a:t>
            </a:r>
            <a:r>
              <a:rPr lang="en-GB" sz="1800" b="0" strike="noStrike" spc="-1">
                <a:solidFill>
                  <a:srgbClr val="010101"/>
                </a:solidFill>
                <a:latin typeface="Times New Roman"/>
                <a:ea typeface="Lucida Sans Unicode"/>
              </a:rPr>
              <a:t> ramos / </a:t>
            </a:r>
            <a:r>
              <a:rPr lang="en-GB" sz="1800" b="1" strike="noStrike" spc="-1">
                <a:solidFill>
                  <a:srgbClr val="010101"/>
                </a:solidFill>
                <a:latin typeface="Times New Roman"/>
                <a:ea typeface="Lucida Sans Unicode"/>
              </a:rPr>
              <a:t>aesculus</a:t>
            </a:r>
            <a:r>
              <a:rPr lang="en-GB" sz="1800" b="0" strike="noStrike" spc="-1">
                <a:solidFill>
                  <a:srgbClr val="010101"/>
                </a:solidFill>
                <a:latin typeface="Times New Roman"/>
                <a:ea typeface="Lucida Sans Unicode"/>
              </a:rPr>
              <a:t>, umbrosum magnas super ardua siluas / nubibus insertans altis </a:t>
            </a:r>
            <a:r>
              <a:rPr lang="en-GB" sz="1800" b="0" u="sng" strike="noStrike" spc="-1">
                <a:solidFill>
                  <a:srgbClr val="010101"/>
                </a:solidFill>
                <a:uFillTx/>
                <a:latin typeface="Times New Roman"/>
                <a:ea typeface="Lucida Sans Unicode"/>
              </a:rPr>
              <a:t>caput</a:t>
            </a:r>
            <a:r>
              <a:rPr lang="en-GB" sz="1800" b="0" strike="noStrike" spc="-1">
                <a:solidFill>
                  <a:srgbClr val="010101"/>
                </a:solidFill>
                <a:latin typeface="Times New Roman"/>
                <a:ea typeface="Lucida Sans Unicode"/>
              </a:rPr>
              <a:t>”)</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Cf.: - “oak ... which as far as it reaches to the heavenly airs with its top, so far it reaches with its roots into Tartarus” (Verg. </a:t>
            </a:r>
            <a:r>
              <a:rPr lang="en-GB" sz="1800" b="0" i="1" strike="noStrike" spc="-1">
                <a:solidFill>
                  <a:srgbClr val="010101"/>
                </a:solidFill>
                <a:latin typeface="Times New Roman"/>
                <a:ea typeface="Lucida Sans Unicode"/>
              </a:rPr>
              <a:t>Georgics</a:t>
            </a:r>
            <a:r>
              <a:rPr lang="en-GB" sz="1800" b="0" strike="noStrike" spc="-1">
                <a:solidFill>
                  <a:srgbClr val="010101"/>
                </a:solidFill>
                <a:latin typeface="Times New Roman"/>
                <a:ea typeface="Lucida Sans Unicode"/>
              </a:rPr>
              <a:t> 2.590</a:t>
            </a:r>
            <a:r>
              <a:rPr lang="en-GB" sz="1800" b="0" strike="noStrike" spc="-1">
                <a:solidFill>
                  <a:srgbClr val="111111"/>
                </a:solidFill>
                <a:latin typeface="Times New Roman"/>
                <a:ea typeface="Lucida Sans Unicode"/>
              </a:rPr>
              <a:t> –</a:t>
            </a:r>
            <a:r>
              <a:rPr lang="en-GB" sz="1800" b="0" strike="noStrike" spc="-1">
                <a:solidFill>
                  <a:srgbClr val="010101"/>
                </a:solidFill>
                <a:latin typeface="Times New Roman"/>
                <a:ea typeface="Lucida Sans Unicode"/>
              </a:rPr>
              <a:t>1 </a:t>
            </a:r>
            <a:r>
              <a:rPr lang="en-GB" sz="1800" b="1" strike="noStrike" spc="-1">
                <a:solidFill>
                  <a:srgbClr val="010101"/>
                </a:solidFill>
                <a:latin typeface="Times New Roman"/>
                <a:ea typeface="Lucida Sans Unicode"/>
              </a:rPr>
              <a:t>aesculus</a:t>
            </a:r>
            <a:r>
              <a:rPr lang="en-GB" sz="1800" b="0" strike="noStrike" spc="-1">
                <a:solidFill>
                  <a:srgbClr val="010101"/>
                </a:solidFill>
                <a:latin typeface="Times New Roman"/>
                <a:ea typeface="Lucida Sans Unicode"/>
              </a:rPr>
              <a:t> …, quae quantum </a:t>
            </a:r>
            <a:r>
              <a:rPr lang="en-GB" sz="1800" b="0" u="sng" strike="noStrike" spc="-1">
                <a:solidFill>
                  <a:srgbClr val="010101"/>
                </a:solidFill>
                <a:uFillTx/>
                <a:latin typeface="Times New Roman"/>
                <a:ea typeface="Lucida Sans Unicode"/>
              </a:rPr>
              <a:t>uertice</a:t>
            </a:r>
            <a:r>
              <a:rPr lang="en-GB" sz="1800" b="0" strike="noStrike" spc="-1">
                <a:solidFill>
                  <a:srgbClr val="010101"/>
                </a:solidFill>
                <a:latin typeface="Times New Roman"/>
                <a:ea typeface="Lucida Sans Unicode"/>
              </a:rPr>
              <a:t> ad auras / </a:t>
            </a:r>
            <a:r>
              <a:rPr lang="en-GB" sz="1800" b="1" strike="noStrike" spc="-1">
                <a:solidFill>
                  <a:srgbClr val="010101"/>
                </a:solidFill>
                <a:latin typeface="Times New Roman"/>
                <a:ea typeface="Lucida Sans Unicode"/>
              </a:rPr>
              <a:t>aetherias</a:t>
            </a:r>
            <a:r>
              <a:rPr lang="en-GB" sz="1800" b="0" strike="noStrike" spc="-1">
                <a:solidFill>
                  <a:srgbClr val="010101"/>
                </a:solidFill>
                <a:latin typeface="Times New Roman"/>
                <a:ea typeface="Lucida Sans Unicode"/>
              </a:rPr>
              <a:t>, tantum radice in Tartara </a:t>
            </a:r>
            <a:r>
              <a:rPr lang="en-GB" sz="1800" b="1" strike="noStrike" spc="-1">
                <a:solidFill>
                  <a:srgbClr val="010101"/>
                </a:solidFill>
                <a:latin typeface="Times New Roman"/>
                <a:ea typeface="Lucida Sans Unicode"/>
              </a:rPr>
              <a:t>tendit</a:t>
            </a:r>
            <a:r>
              <a:rPr lang="en-GB" sz="1800" b="0" strike="noStrike" spc="-1">
                <a:solidFill>
                  <a:srgbClr val="010101"/>
                </a:solidFill>
                <a:latin typeface="Times New Roman"/>
                <a:ea typeface="Lucida Sans Unicode"/>
              </a:rPr>
              <a:t>”)</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 “and as northern Alpine winds strive to uproot a robust oak of ancient strength … it clings to the rocks and, as far as it reaches to the heavenly airs with its top, so far it reaches with its roots into Tartarus” (Vergil</a:t>
            </a:r>
            <a:r>
              <a:rPr lang="en-GB" sz="1800" b="0" i="1" strike="noStrike" spc="-1">
                <a:solidFill>
                  <a:srgbClr val="010101"/>
                </a:solidFill>
                <a:latin typeface="Times New Roman"/>
                <a:ea typeface="Lucida Sans Unicode"/>
              </a:rPr>
              <a:t> Aen</a:t>
            </a:r>
            <a:r>
              <a:rPr lang="en-GB" sz="1800" b="0" strike="noStrike" spc="-1">
                <a:solidFill>
                  <a:srgbClr val="010101"/>
                </a:solidFill>
                <a:latin typeface="Times New Roman"/>
                <a:ea typeface="Lucida Sans Unicode"/>
              </a:rPr>
              <a:t>. 4.441</a:t>
            </a:r>
            <a:r>
              <a:rPr lang="en-GB" sz="1800" b="0" strike="noStrike" spc="-1">
                <a:solidFill>
                  <a:srgbClr val="111111"/>
                </a:solidFill>
                <a:latin typeface="Times New Roman"/>
                <a:ea typeface="Lucida Sans Unicode"/>
              </a:rPr>
              <a:t>–</a:t>
            </a:r>
            <a:r>
              <a:rPr lang="en-GB" sz="1800" b="0" strike="noStrike" spc="-1">
                <a:solidFill>
                  <a:srgbClr val="010101"/>
                </a:solidFill>
                <a:latin typeface="Times New Roman"/>
                <a:ea typeface="Lucida Sans Unicode"/>
              </a:rPr>
              <a:t>6 “ac velut </a:t>
            </a:r>
            <a:r>
              <a:rPr lang="en-GB" sz="1800" b="1" strike="noStrike" spc="-1">
                <a:solidFill>
                  <a:srgbClr val="010101"/>
                </a:solidFill>
                <a:latin typeface="Times New Roman"/>
                <a:ea typeface="Lucida Sans Unicode"/>
              </a:rPr>
              <a:t>annoso</a:t>
            </a:r>
            <a:r>
              <a:rPr lang="en-GB" sz="1800" b="0" strike="noStrike" spc="-1">
                <a:solidFill>
                  <a:srgbClr val="010101"/>
                </a:solidFill>
                <a:latin typeface="Times New Roman"/>
                <a:ea typeface="Lucida Sans Unicode"/>
              </a:rPr>
              <a:t> ualidam cum robore quercum / Alpini Boreae … / eruere … certant … / ipsa haeret scopulis et quantum </a:t>
            </a:r>
            <a:r>
              <a:rPr lang="en-GB" sz="1800" b="0" u="sng" strike="noStrike" spc="-1">
                <a:solidFill>
                  <a:srgbClr val="010101"/>
                </a:solidFill>
                <a:uFillTx/>
                <a:latin typeface="Times New Roman"/>
                <a:ea typeface="Lucida Sans Unicode"/>
              </a:rPr>
              <a:t>uertice</a:t>
            </a:r>
            <a:r>
              <a:rPr lang="en-GB" sz="1800" b="0" strike="noStrike" spc="-1">
                <a:solidFill>
                  <a:srgbClr val="010101"/>
                </a:solidFill>
                <a:latin typeface="Times New Roman"/>
                <a:ea typeface="Lucida Sans Unicode"/>
              </a:rPr>
              <a:t> ad auras /</a:t>
            </a:r>
            <a:r>
              <a:rPr lang="en-GB" sz="1800" b="1" strike="noStrike" spc="-1">
                <a:solidFill>
                  <a:srgbClr val="010101"/>
                </a:solidFill>
                <a:latin typeface="Times New Roman"/>
                <a:ea typeface="Lucida Sans Unicode"/>
              </a:rPr>
              <a:t>aetherias</a:t>
            </a:r>
            <a:r>
              <a:rPr lang="en-GB" sz="1800" b="0" strike="noStrike" spc="-1">
                <a:solidFill>
                  <a:srgbClr val="010101"/>
                </a:solidFill>
                <a:latin typeface="Times New Roman"/>
                <a:ea typeface="Lucida Sans Unicode"/>
              </a:rPr>
              <a:t>, tantum radice in Tartara </a:t>
            </a:r>
            <a:r>
              <a:rPr lang="en-GB" sz="1800" b="1" strike="noStrike" spc="-1">
                <a:solidFill>
                  <a:srgbClr val="010101"/>
                </a:solidFill>
                <a:latin typeface="Times New Roman"/>
                <a:ea typeface="Lucida Sans Unicode"/>
              </a:rPr>
              <a:t>tendit</a:t>
            </a:r>
            <a:r>
              <a:rPr lang="en-GB" sz="1800" b="0" strike="noStrike" spc="-1">
                <a:solidFill>
                  <a:srgbClr val="010101"/>
                </a:solidFill>
                <a:latin typeface="Times New Roman"/>
                <a:ea typeface="Lucida Sans Unicode"/>
              </a:rPr>
              <a:t>”) </a:t>
            </a:r>
            <a:r>
              <a:rPr lang="en-GB" sz="1800" b="1" strike="noStrike" spc="-1">
                <a:solidFill>
                  <a:srgbClr val="010101"/>
                </a:solidFill>
                <a:latin typeface="Times New Roman"/>
                <a:ea typeface="Lucida Sans Unicode"/>
              </a:rPr>
              <a:t> </a:t>
            </a:r>
            <a:endParaRPr lang="en-GB" sz="1800" b="0" strike="noStrike" spc="-1">
              <a:latin typeface="Arial"/>
            </a:endParaRPr>
          </a:p>
          <a:p>
            <a:pPr>
              <a:lnSpc>
                <a:spcPct val="100000"/>
              </a:lnSpc>
            </a:pPr>
            <a:r>
              <a:rPr lang="en-GB" sz="1800" b="0" strike="noStrike" spc="-1">
                <a:solidFill>
                  <a:srgbClr val="000000"/>
                </a:solidFill>
                <a:latin typeface="Times New Roman"/>
                <a:ea typeface="DejaVu Sans"/>
              </a:rPr>
              <a:t> </a:t>
            </a:r>
            <a:endParaRPr lang="en-GB" sz="1800" b="0" strike="noStrike" spc="-1">
              <a:latin typeface="Arial"/>
            </a:endParaRPr>
          </a:p>
        </p:txBody>
      </p:sp>
      <p:sp>
        <p:nvSpPr>
          <p:cNvPr id="214" name="TextBox 30_16"/>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215" name="TextBox 34_16"/>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216" name="TextBox 21_16"/>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217" name="TextBox 23_16"/>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218" name="TextBox 24_16"/>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 name="Title 1_17"/>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2000" b="0" strike="noStrike" spc="-1" dirty="0">
                <a:solidFill>
                  <a:srgbClr val="000000"/>
                </a:solidFill>
                <a:latin typeface="Palatino Linotype"/>
                <a:ea typeface="DejaVu Sans"/>
              </a:rPr>
              <a:t>Disunity among </a:t>
            </a:r>
            <a:r>
              <a:rPr lang="en-GB" sz="2000" b="0" strike="noStrike" spc="-1" dirty="0" err="1">
                <a:solidFill>
                  <a:srgbClr val="000000"/>
                </a:solidFill>
                <a:latin typeface="Palatino Linotype"/>
                <a:ea typeface="DejaVu Sans"/>
              </a:rPr>
              <a:t>Silius</a:t>
            </a:r>
            <a:r>
              <a:rPr lang="en-GB" sz="2000" b="0" strike="noStrike" spc="-1" dirty="0">
                <a:solidFill>
                  <a:srgbClr val="000000"/>
                </a:solidFill>
                <a:latin typeface="Palatino Linotype"/>
                <a:ea typeface="DejaVu Sans"/>
              </a:rPr>
              <a:t>’ Sicilians</a:t>
            </a:r>
            <a:endParaRPr lang="en-GB" sz="2000" b="0" strike="noStrike" spc="-1" dirty="0">
              <a:latin typeface="Arial"/>
            </a:endParaRPr>
          </a:p>
        </p:txBody>
      </p:sp>
      <p:sp>
        <p:nvSpPr>
          <p:cNvPr id="220" name="TextBox 29_17"/>
          <p:cNvSpPr/>
          <p:nvPr/>
        </p:nvSpPr>
        <p:spPr>
          <a:xfrm>
            <a:off x="1544760" y="1080000"/>
            <a:ext cx="5973840" cy="4570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Lucida Sans Unicode"/>
              </a:rPr>
              <a:t>“Here came a Hennaean contingent, whom your king, Arethusa, had sent from triangular shores; they knew not how to defend against shame by dying, and their minds were warped were too much fear. They competitively climbed themselves up in turn… Some were shaken out… others hung terrified in the lofty tree-top, among missiles. Eager to destroy the disordered men in one death, Sychaeus changed his weapon, putting down his shield and snatching a bronze axe” </a:t>
            </a:r>
            <a:r>
              <a:rPr lang="en-GB" sz="1800" b="0" strike="noStrike" spc="-1">
                <a:solidFill>
                  <a:srgbClr val="010101"/>
                </a:solidFill>
                <a:latin typeface="Times New Roman"/>
                <a:ea typeface="Times New Roman"/>
              </a:rPr>
              <a:t>(</a:t>
            </a:r>
            <a:r>
              <a:rPr lang="en-GB" sz="1800" b="0" i="1" strike="noStrike" spc="-1">
                <a:solidFill>
                  <a:srgbClr val="010101"/>
                </a:solidFill>
                <a:latin typeface="Times New Roman"/>
                <a:ea typeface="Times New Roman"/>
              </a:rPr>
              <a:t>Pun</a:t>
            </a:r>
            <a:r>
              <a:rPr lang="en-GB" sz="1800" b="0" strike="noStrike" spc="-1">
                <a:solidFill>
                  <a:srgbClr val="010101"/>
                </a:solidFill>
                <a:latin typeface="Times New Roman"/>
                <a:ea typeface="Times New Roman"/>
              </a:rPr>
              <a:t>. 5.489</a:t>
            </a:r>
            <a:r>
              <a:rPr lang="en-GB" sz="1050" b="0" strike="noStrike" spc="-1">
                <a:solidFill>
                  <a:srgbClr val="111111"/>
                </a:solidFill>
                <a:latin typeface="Times New Roman"/>
                <a:ea typeface="Lucida Sans Unicode"/>
              </a:rPr>
              <a:t>–</a:t>
            </a:r>
            <a:r>
              <a:rPr lang="en-GB" sz="1800" b="0" strike="noStrike" spc="-1">
                <a:solidFill>
                  <a:srgbClr val="010101"/>
                </a:solidFill>
                <a:latin typeface="Times New Roman"/>
                <a:ea typeface="Times New Roman"/>
              </a:rPr>
              <a:t>500 “huc </a:t>
            </a:r>
            <a:r>
              <a:rPr lang="en-GB" sz="1800" b="1" strike="noStrike" spc="-1">
                <a:solidFill>
                  <a:srgbClr val="010101"/>
                </a:solidFill>
                <a:latin typeface="Times New Roman"/>
                <a:ea typeface="Times New Roman"/>
              </a:rPr>
              <a:t>Henn</a:t>
            </a:r>
            <a:r>
              <a:rPr lang="en-GB" sz="1800" b="0" strike="noStrike" spc="-1">
                <a:solidFill>
                  <a:srgbClr val="010101"/>
                </a:solidFill>
                <a:latin typeface="Times New Roman"/>
                <a:ea typeface="Times New Roman"/>
              </a:rPr>
              <a:t>aea cohors, </a:t>
            </a:r>
            <a:r>
              <a:rPr lang="en-GB" sz="1800" b="1" strike="noStrike" spc="-1">
                <a:solidFill>
                  <a:srgbClr val="010101"/>
                </a:solidFill>
                <a:latin typeface="Times New Roman"/>
                <a:ea typeface="Times New Roman"/>
              </a:rPr>
              <a:t>Tri</a:t>
            </a:r>
            <a:r>
              <a:rPr lang="en-GB" sz="1800" b="0" strike="noStrike" spc="-1">
                <a:solidFill>
                  <a:srgbClr val="010101"/>
                </a:solidFill>
                <a:latin typeface="Times New Roman"/>
                <a:ea typeface="Times New Roman"/>
              </a:rPr>
              <a:t>quetris quam miserat oris / rex, Arethusa, tuus, defendere nescia morti / dedecus et mentem nimio mutata pauore / certatim sese tulit ascendensque uicissim / … / … / </a:t>
            </a:r>
            <a:r>
              <a:rPr lang="en-GB" sz="1800" b="1" strike="noStrike" spc="-1">
                <a:solidFill>
                  <a:srgbClr val="010101"/>
                </a:solidFill>
                <a:latin typeface="Times New Roman"/>
                <a:ea typeface="Times New Roman"/>
              </a:rPr>
              <a:t>pars</a:t>
            </a:r>
            <a:r>
              <a:rPr lang="en-GB" sz="1800" b="0" strike="noStrike" spc="-1">
                <a:solidFill>
                  <a:srgbClr val="010101"/>
                </a:solidFill>
                <a:latin typeface="Times New Roman"/>
                <a:ea typeface="Times New Roman"/>
              </a:rPr>
              <a:t> excussi …, / </a:t>
            </a:r>
            <a:r>
              <a:rPr lang="en-GB" sz="1800" b="1" strike="noStrike" spc="-1">
                <a:solidFill>
                  <a:srgbClr val="010101"/>
                </a:solidFill>
                <a:latin typeface="Times New Roman"/>
                <a:ea typeface="Times New Roman"/>
              </a:rPr>
              <a:t>pars</a:t>
            </a:r>
            <a:r>
              <a:rPr lang="en-GB" sz="1800" b="0" strike="noStrike" spc="-1">
                <a:solidFill>
                  <a:srgbClr val="010101"/>
                </a:solidFill>
                <a:latin typeface="Times New Roman"/>
                <a:ea typeface="Times New Roman"/>
              </a:rPr>
              <a:t> trepidi celso inter tela cacumine pendent. / turbatos </a:t>
            </a:r>
            <a:r>
              <a:rPr lang="en-GB" sz="1800" b="1" strike="noStrike" spc="-1">
                <a:solidFill>
                  <a:srgbClr val="010101"/>
                </a:solidFill>
                <a:latin typeface="Times New Roman"/>
                <a:ea typeface="Times New Roman"/>
              </a:rPr>
              <a:t>una</a:t>
            </a:r>
            <a:r>
              <a:rPr lang="en-GB" sz="1800" b="0" strike="noStrike" spc="-1">
                <a:solidFill>
                  <a:srgbClr val="010101"/>
                </a:solidFill>
                <a:latin typeface="Times New Roman"/>
                <a:ea typeface="Times New Roman"/>
              </a:rPr>
              <a:t> properans consumere </a:t>
            </a:r>
            <a:r>
              <a:rPr lang="en-GB" sz="1800" b="1" strike="noStrike" spc="-1">
                <a:solidFill>
                  <a:srgbClr val="010101"/>
                </a:solidFill>
                <a:latin typeface="Times New Roman"/>
                <a:ea typeface="Times New Roman"/>
              </a:rPr>
              <a:t>peste /</a:t>
            </a:r>
            <a:r>
              <a:rPr lang="en-GB" sz="1800" b="0" strike="noStrike" spc="-1">
                <a:solidFill>
                  <a:srgbClr val="010101"/>
                </a:solidFill>
                <a:latin typeface="Times New Roman"/>
                <a:ea typeface="Times New Roman"/>
              </a:rPr>
              <a:t> corripit aeratam … </a:t>
            </a:r>
            <a:r>
              <a:rPr lang="en-GB" sz="1800" b="1" strike="noStrike" spc="-1">
                <a:solidFill>
                  <a:srgbClr val="010101"/>
                </a:solidFill>
                <a:latin typeface="Times New Roman"/>
                <a:ea typeface="Times New Roman"/>
              </a:rPr>
              <a:t>bi</a:t>
            </a:r>
            <a:r>
              <a:rPr lang="en-GB" sz="1800" b="0" strike="noStrike" spc="-1">
                <a:solidFill>
                  <a:srgbClr val="010101"/>
                </a:solidFill>
                <a:latin typeface="Times New Roman"/>
                <a:ea typeface="Times New Roman"/>
              </a:rPr>
              <a:t>pennem, / deposito clipeo mutatus tela, Sychaeus.”)</a:t>
            </a:r>
            <a:endParaRPr lang="en-GB" sz="1800" b="0" strike="noStrike" spc="-1">
              <a:latin typeface="Arial"/>
            </a:endParaRPr>
          </a:p>
          <a:p>
            <a:pPr>
              <a:lnSpc>
                <a:spcPct val="100000"/>
              </a:lnSpc>
            </a:pPr>
            <a:r>
              <a:rPr lang="en-GB" sz="2400" b="0" strike="noStrike" spc="-1">
                <a:solidFill>
                  <a:srgbClr val="000000"/>
                </a:solidFill>
                <a:latin typeface="Palatino Linotype"/>
                <a:ea typeface="DejaVu Sans"/>
              </a:rPr>
              <a:t> </a:t>
            </a:r>
            <a:endParaRPr lang="en-GB" sz="2400" b="0" strike="noStrike" spc="-1">
              <a:latin typeface="Arial"/>
            </a:endParaRPr>
          </a:p>
        </p:txBody>
      </p:sp>
      <p:sp>
        <p:nvSpPr>
          <p:cNvPr id="221" name="TextBox 30_17"/>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222" name="TextBox 34_17"/>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223" name="TextBox 21_17"/>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224" name="TextBox 23_17"/>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225" name="TextBox 24_17"/>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 name="Title 1_18"/>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2000" b="0" strike="noStrike" spc="-1" dirty="0">
                <a:solidFill>
                  <a:srgbClr val="000000"/>
                </a:solidFill>
                <a:latin typeface="Palatino Linotype"/>
                <a:ea typeface="DejaVu Sans"/>
              </a:rPr>
              <a:t>Disunity among </a:t>
            </a:r>
            <a:r>
              <a:rPr lang="en-GB" sz="2000" b="0" strike="noStrike" spc="-1" dirty="0" err="1">
                <a:solidFill>
                  <a:srgbClr val="000000"/>
                </a:solidFill>
                <a:latin typeface="Palatino Linotype"/>
                <a:ea typeface="DejaVu Sans"/>
              </a:rPr>
              <a:t>Silius</a:t>
            </a:r>
            <a:r>
              <a:rPr lang="en-GB" sz="2000" b="0" strike="noStrike" spc="-1" dirty="0">
                <a:solidFill>
                  <a:srgbClr val="000000"/>
                </a:solidFill>
                <a:latin typeface="Palatino Linotype"/>
                <a:ea typeface="DejaVu Sans"/>
              </a:rPr>
              <a:t>’ Sicilians</a:t>
            </a:r>
            <a:endParaRPr lang="en-GB" sz="2000" b="0" strike="noStrike" spc="-1" dirty="0">
              <a:latin typeface="Arial"/>
            </a:endParaRPr>
          </a:p>
        </p:txBody>
      </p:sp>
      <p:sp>
        <p:nvSpPr>
          <p:cNvPr id="227" name="TextBox 29_18"/>
          <p:cNvSpPr/>
          <p:nvPr/>
        </p:nvSpPr>
        <p:spPr>
          <a:xfrm>
            <a:off x="1544760" y="1080000"/>
            <a:ext cx="5973840" cy="2375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00000"/>
                </a:solidFill>
                <a:latin typeface="Times New Roman"/>
                <a:ea typeface="Times New Roman"/>
              </a:rPr>
              <a:t>• </a:t>
            </a:r>
            <a:r>
              <a:rPr lang="en-GB" sz="1800" b="0" strike="noStrike" spc="-1">
                <a:solidFill>
                  <a:srgbClr val="000000"/>
                </a:solidFill>
                <a:latin typeface="Times New Roman"/>
                <a:ea typeface="Lucida Sans Unicode"/>
              </a:rPr>
              <a:t>“</a:t>
            </a:r>
            <a:r>
              <a:rPr lang="en-GB" sz="1800" b="0" strike="noStrike" spc="-1">
                <a:solidFill>
                  <a:srgbClr val="010101"/>
                </a:solidFill>
                <a:latin typeface="Times New Roman"/>
                <a:ea typeface="Lucida Sans Unicode"/>
              </a:rPr>
              <a:t>An ancient oak stretched its tall branches into the sky … </a:t>
            </a:r>
            <a:r>
              <a:rPr lang="en-GB" sz="1800" b="0" strike="noStrike" spc="-1">
                <a:solidFill>
                  <a:srgbClr val="000000"/>
                </a:solidFill>
                <a:latin typeface="Times New Roman"/>
                <a:ea typeface="Lucida Sans Unicode"/>
              </a:rPr>
              <a:t>if it were standing on bare ground</a:t>
            </a:r>
            <a:r>
              <a:rPr lang="en-GB" sz="1800" b="0" strike="noStrike" spc="-1">
                <a:solidFill>
                  <a:srgbClr val="010101"/>
                </a:solidFill>
                <a:latin typeface="Times New Roman"/>
                <a:ea typeface="Lucida Sans Unicode"/>
              </a:rPr>
              <a:t>, it would have been like a grove” </a:t>
            </a:r>
            <a:r>
              <a:rPr lang="en-GB" sz="1800" b="0" strike="noStrike" spc="-1">
                <a:solidFill>
                  <a:srgbClr val="000000"/>
                </a:solidFill>
                <a:latin typeface="Times New Roman"/>
                <a:ea typeface="Lucida Sans Unicode"/>
              </a:rPr>
              <a:t>(</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Lucida Sans Unicode"/>
              </a:rPr>
              <a:t>. 5.480</a:t>
            </a:r>
            <a:r>
              <a:rPr lang="en-GB" sz="1800" b="0" strike="noStrike" spc="-1">
                <a:solidFill>
                  <a:srgbClr val="111111"/>
                </a:solidFill>
                <a:latin typeface="Times New Roman"/>
                <a:ea typeface="Lucida Sans Unicode"/>
              </a:rPr>
              <a:t> –</a:t>
            </a:r>
            <a:r>
              <a:rPr lang="en-GB" sz="1800" b="0" strike="noStrike" spc="-1">
                <a:solidFill>
                  <a:srgbClr val="000000"/>
                </a:solidFill>
                <a:latin typeface="Times New Roman"/>
                <a:ea typeface="Lucida Sans Unicode"/>
              </a:rPr>
              <a:t>84 “annosa excelsos tendebat in aethera ramos /</a:t>
            </a:r>
            <a:r>
              <a:rPr lang="en-GB" sz="1800" b="0" strike="noStrike" spc="-1">
                <a:solidFill>
                  <a:srgbClr val="010101"/>
                </a:solidFill>
                <a:latin typeface="Times New Roman"/>
                <a:ea typeface="Lucida Sans Unicode"/>
              </a:rPr>
              <a:t> </a:t>
            </a:r>
            <a:r>
              <a:rPr lang="en-GB" sz="1800" b="0" strike="noStrike" spc="-1">
                <a:solidFill>
                  <a:srgbClr val="000000"/>
                </a:solidFill>
                <a:latin typeface="Times New Roman"/>
                <a:ea typeface="Lucida Sans Unicode"/>
              </a:rPr>
              <a:t>aesculus … /</a:t>
            </a:r>
            <a:r>
              <a:rPr lang="en-GB" sz="1800" b="0" strike="noStrike" spc="-1">
                <a:solidFill>
                  <a:srgbClr val="010101"/>
                </a:solidFill>
                <a:latin typeface="Times New Roman"/>
                <a:ea typeface="Lucida Sans Unicode"/>
              </a:rPr>
              <a:t> … </a:t>
            </a:r>
            <a:r>
              <a:rPr lang="en-GB" sz="1800" b="1" strike="noStrike" spc="-1">
                <a:solidFill>
                  <a:srgbClr val="000000"/>
                </a:solidFill>
                <a:latin typeface="Times New Roman"/>
                <a:ea typeface="Lucida Sans Unicode"/>
              </a:rPr>
              <a:t>instar </a:t>
            </a:r>
            <a:r>
              <a:rPr lang="en-GB" sz="1800" b="0" strike="noStrike" spc="-1">
                <a:solidFill>
                  <a:srgbClr val="000000"/>
                </a:solidFill>
                <a:latin typeface="Times New Roman"/>
                <a:ea typeface="Lucida Sans Unicode"/>
              </a:rPr>
              <a:t>(aperto / si staret campo) </a:t>
            </a:r>
            <a:r>
              <a:rPr lang="en-GB" sz="1800" b="1" strike="noStrike" spc="-1">
                <a:solidFill>
                  <a:srgbClr val="000000"/>
                </a:solidFill>
                <a:latin typeface="Times New Roman"/>
                <a:ea typeface="Lucida Sans Unicode"/>
              </a:rPr>
              <a:t>nemoris</a:t>
            </a:r>
            <a:r>
              <a:rPr lang="en-GB" sz="1800" b="0" strike="noStrike" spc="-1">
                <a:solidFill>
                  <a:srgbClr val="000000"/>
                </a:solidFill>
                <a:latin typeface="Times New Roman"/>
                <a:ea typeface="Lucida Sans Unicode"/>
              </a:rPr>
              <a:t> …”; cf. Ov. </a:t>
            </a:r>
            <a:r>
              <a:rPr lang="en-GB" sz="1800" b="0" i="1" strike="noStrike" spc="-1">
                <a:solidFill>
                  <a:srgbClr val="000000"/>
                </a:solidFill>
                <a:latin typeface="Times New Roman"/>
                <a:ea typeface="Lucida Sans Unicode"/>
              </a:rPr>
              <a:t>Met. </a:t>
            </a:r>
            <a:r>
              <a:rPr lang="en-GB" sz="1800" b="0" strike="noStrike" spc="-1">
                <a:solidFill>
                  <a:srgbClr val="000000"/>
                </a:solidFill>
                <a:latin typeface="Times New Roman"/>
                <a:ea typeface="Lucida Sans Unicode"/>
              </a:rPr>
              <a:t>8.</a:t>
            </a:r>
            <a:r>
              <a:rPr lang="en-GB" sz="1800" b="0" strike="noStrike" spc="-1">
                <a:solidFill>
                  <a:srgbClr val="010101"/>
                </a:solidFill>
                <a:latin typeface="Times New Roman"/>
                <a:ea typeface="Lucida Sans Unicode"/>
              </a:rPr>
              <a:t>744, of a single tree,</a:t>
            </a:r>
            <a:r>
              <a:rPr lang="en-GB" sz="1800" b="0" strike="noStrike" spc="-1">
                <a:solidFill>
                  <a:srgbClr val="000000"/>
                </a:solidFill>
                <a:latin typeface="Times New Roman"/>
                <a:ea typeface="Lucida Sans Unicode"/>
              </a:rPr>
              <a:t> </a:t>
            </a:r>
            <a:r>
              <a:rPr lang="en-GB" sz="1800" b="0" i="1" strike="noStrike" spc="-1">
                <a:solidFill>
                  <a:srgbClr val="000000"/>
                </a:solidFill>
                <a:latin typeface="Times New Roman"/>
                <a:ea typeface="Lucida Sans Unicode"/>
              </a:rPr>
              <a:t>una nemus</a:t>
            </a:r>
            <a:r>
              <a:rPr lang="en-GB" sz="1800" b="0" strike="noStrike" spc="-1">
                <a:solidFill>
                  <a:srgbClr val="000000"/>
                </a:solidFill>
                <a:latin typeface="Times New Roman"/>
                <a:ea typeface="Lucida Sans Unicode"/>
              </a:rPr>
              <a:t>)</a:t>
            </a:r>
            <a:endParaRPr lang="en-GB" sz="1800" b="0" strike="noStrike" spc="-1">
              <a:latin typeface="Arial"/>
            </a:endParaRPr>
          </a:p>
          <a:p>
            <a:pPr>
              <a:lnSpc>
                <a:spcPct val="100000"/>
              </a:lnSpc>
            </a:pPr>
            <a:r>
              <a:rPr lang="en-GB" sz="1800" b="0" strike="noStrike" spc="-1">
                <a:solidFill>
                  <a:srgbClr val="000000"/>
                </a:solidFill>
                <a:latin typeface="Times New Roman"/>
                <a:ea typeface="Times New Roman"/>
              </a:rPr>
              <a:t>• </a:t>
            </a:r>
            <a:r>
              <a:rPr lang="en-GB" sz="1800" b="0" strike="noStrike" spc="-1">
                <a:solidFill>
                  <a:srgbClr val="000000"/>
                </a:solidFill>
                <a:latin typeface="Times New Roman"/>
                <a:ea typeface="Lucida Sans Unicode"/>
              </a:rPr>
              <a:t>“Next to it was an oak of equal size” (</a:t>
            </a:r>
            <a:r>
              <a:rPr lang="en-GB" sz="1800" b="0" i="1" strike="noStrike" spc="-1">
                <a:solidFill>
                  <a:srgbClr val="000000"/>
                </a:solidFill>
                <a:latin typeface="Times New Roman"/>
                <a:ea typeface="Lucida Sans Unicode"/>
              </a:rPr>
              <a:t>Pun</a:t>
            </a:r>
            <a:r>
              <a:rPr lang="en-GB" sz="1800" b="0" strike="noStrike" spc="-1">
                <a:solidFill>
                  <a:srgbClr val="000000"/>
                </a:solidFill>
                <a:latin typeface="Times New Roman"/>
                <a:ea typeface="Lucida Sans Unicode"/>
              </a:rPr>
              <a:t>. 5.485 “par iuxta quercus”)  </a:t>
            </a:r>
            <a:endParaRPr lang="en-GB" sz="1800" b="0" strike="noStrike" spc="-1">
              <a:latin typeface="Arial"/>
            </a:endParaRPr>
          </a:p>
          <a:p>
            <a:pPr>
              <a:lnSpc>
                <a:spcPct val="100000"/>
              </a:lnSpc>
            </a:pPr>
            <a:r>
              <a:rPr lang="en-GB" sz="2400" b="0" strike="noStrike" spc="-1">
                <a:solidFill>
                  <a:srgbClr val="000000"/>
                </a:solidFill>
                <a:latin typeface="Palatino Linotype"/>
                <a:ea typeface="DejaVu Sans"/>
              </a:rPr>
              <a:t> </a:t>
            </a:r>
            <a:endParaRPr lang="en-GB" sz="2400" b="0" strike="noStrike" spc="-1">
              <a:latin typeface="Arial"/>
            </a:endParaRPr>
          </a:p>
        </p:txBody>
      </p:sp>
      <p:sp>
        <p:nvSpPr>
          <p:cNvPr id="228" name="TextBox 30_18"/>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229" name="TextBox 34_18"/>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230" name="TextBox 21_18"/>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231" name="TextBox 23_18"/>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232" name="TextBox 24_18"/>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233" name="Picture 232"/>
          <p:cNvPicPr/>
          <p:nvPr/>
        </p:nvPicPr>
        <p:blipFill>
          <a:blip r:embed="rId2"/>
          <a:stretch/>
        </p:blipFill>
        <p:spPr>
          <a:xfrm>
            <a:off x="3960000" y="3672000"/>
            <a:ext cx="2303280" cy="1727280"/>
          </a:xfrm>
          <a:prstGeom prst="rect">
            <a:avLst/>
          </a:prstGeom>
          <a:ln w="0">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 name="Title 1_19"/>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2000" b="0" strike="noStrike" spc="-1" dirty="0">
                <a:solidFill>
                  <a:srgbClr val="000000"/>
                </a:solidFill>
                <a:latin typeface="Palatino Linotype"/>
                <a:ea typeface="DejaVu Sans"/>
              </a:rPr>
              <a:t>Sicilian victims of sea-battle: provincial lens</a:t>
            </a:r>
            <a:endParaRPr lang="en-GB" sz="2000" b="0" strike="noStrike" spc="-1" dirty="0">
              <a:latin typeface="Arial"/>
            </a:endParaRPr>
          </a:p>
        </p:txBody>
      </p:sp>
      <p:sp>
        <p:nvSpPr>
          <p:cNvPr id="235" name="TextBox 29_19"/>
          <p:cNvSpPr/>
          <p:nvPr/>
        </p:nvSpPr>
        <p:spPr>
          <a:xfrm>
            <a:off x="1544760" y="1080000"/>
            <a:ext cx="5973840" cy="4570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dirty="0">
                <a:solidFill>
                  <a:srgbClr val="010101"/>
                </a:solidFill>
                <a:latin typeface="Times New Roman"/>
                <a:ea typeface="Lucida Sans Unicode"/>
              </a:rPr>
              <a:t>⁕ decline in effectiveness from those associated with and around Sicily (underlined by myth): need for firm control and potential mutual benefits</a:t>
            </a:r>
            <a:endParaRPr lang="en-GB" sz="1800" b="0" strike="noStrike" spc="-1" dirty="0">
              <a:latin typeface="Arial"/>
            </a:endParaRPr>
          </a:p>
          <a:p>
            <a:pPr>
              <a:lnSpc>
                <a:spcPct val="100000"/>
              </a:lnSpc>
            </a:pPr>
            <a:r>
              <a:rPr lang="en-GB" sz="1800" b="0" strike="noStrike" spc="-1" dirty="0">
                <a:solidFill>
                  <a:srgbClr val="000000"/>
                </a:solidFill>
                <a:latin typeface="Times New Roman"/>
                <a:ea typeface="Times New Roman"/>
              </a:rPr>
              <a:t>• </a:t>
            </a:r>
            <a:r>
              <a:rPr lang="en-GB" sz="1800" b="0" strike="noStrike" spc="-1" dirty="0">
                <a:solidFill>
                  <a:srgbClr val="010101"/>
                </a:solidFill>
                <a:latin typeface="Times New Roman"/>
                <a:ea typeface="Lucida Sans Unicode"/>
              </a:rPr>
              <a:t>“winged Siren” (defeated </a:t>
            </a:r>
            <a:r>
              <a:rPr lang="en-GB" sz="1800" b="0" strike="noStrike" spc="-1" dirty="0">
                <a:solidFill>
                  <a:srgbClr val="333333"/>
                </a:solidFill>
                <a:latin typeface="Times New Roman"/>
                <a:ea typeface="Lucida Sans Unicode"/>
              </a:rPr>
              <a:t>ship on the Sicilian-Carthaginian side,</a:t>
            </a:r>
            <a:r>
              <a:rPr lang="en-GB" sz="1800" b="0" i="1" strike="noStrike" spc="-1" dirty="0">
                <a:solidFill>
                  <a:srgbClr val="010101"/>
                </a:solidFill>
                <a:latin typeface="Times New Roman"/>
                <a:ea typeface="Lucida Sans Unicode"/>
              </a:rPr>
              <a:t> Pun</a:t>
            </a:r>
            <a:r>
              <a:rPr lang="en-GB" sz="1800" b="0" strike="noStrike" spc="-1" dirty="0">
                <a:solidFill>
                  <a:srgbClr val="010101"/>
                </a:solidFill>
                <a:latin typeface="Times New Roman"/>
                <a:ea typeface="Lucida Sans Unicode"/>
              </a:rPr>
              <a:t>. 14.567 “</a:t>
            </a:r>
            <a:r>
              <a:rPr lang="en-GB" sz="1800" b="0" strike="noStrike" spc="-1" dirty="0" err="1">
                <a:solidFill>
                  <a:srgbClr val="010101"/>
                </a:solidFill>
                <a:latin typeface="Times New Roman"/>
                <a:ea typeface="Lucida Sans Unicode"/>
              </a:rPr>
              <a:t>pennataque</a:t>
            </a:r>
            <a:r>
              <a:rPr lang="en-GB" sz="1800" b="0" strike="noStrike" spc="-1" dirty="0">
                <a:solidFill>
                  <a:srgbClr val="010101"/>
                </a:solidFill>
                <a:latin typeface="Times New Roman"/>
                <a:ea typeface="Lucida Sans Unicode"/>
              </a:rPr>
              <a:t> Siren”)</a:t>
            </a:r>
            <a:endParaRPr lang="en-GB" sz="1800" b="0" strike="noStrike" spc="-1" dirty="0">
              <a:latin typeface="Arial"/>
            </a:endParaRPr>
          </a:p>
          <a:p>
            <a:pPr>
              <a:lnSpc>
                <a:spcPct val="100000"/>
              </a:lnSpc>
            </a:pPr>
            <a:r>
              <a:rPr lang="en-GB" sz="1800" b="0" strike="noStrike" spc="-1" dirty="0">
                <a:solidFill>
                  <a:srgbClr val="000000"/>
                </a:solidFill>
                <a:latin typeface="Times New Roman"/>
                <a:ea typeface="DejaVu Sans"/>
              </a:rPr>
              <a:t>• “It was Polyphemus, nourished in a cave of mount Aetna and hence loved his name of ancient ferocity. When he was an infant a she-wolf had nursed him. He was of tall stature, terrifying in bulk; his mind was fierce; there was always anger on his face and a </a:t>
            </a:r>
            <a:r>
              <a:rPr lang="en-GB" sz="1800" b="0" strike="noStrike" spc="-1" dirty="0" err="1">
                <a:solidFill>
                  <a:srgbClr val="000000"/>
                </a:solidFill>
                <a:latin typeface="Times New Roman"/>
                <a:ea typeface="DejaVu Sans"/>
              </a:rPr>
              <a:t>Cyclopian</a:t>
            </a:r>
            <a:r>
              <a:rPr lang="en-GB" sz="1800" b="0" strike="noStrike" spc="-1" dirty="0">
                <a:solidFill>
                  <a:srgbClr val="000000"/>
                </a:solidFill>
                <a:latin typeface="Times New Roman"/>
                <a:ea typeface="DejaVu Sans"/>
              </a:rPr>
              <a:t> lust for slaughter” (</a:t>
            </a:r>
            <a:r>
              <a:rPr lang="en-GB" sz="1800" b="0" i="1" strike="noStrike" spc="-1" dirty="0">
                <a:solidFill>
                  <a:srgbClr val="000000"/>
                </a:solidFill>
                <a:latin typeface="Times New Roman"/>
                <a:ea typeface="DejaVu Sans"/>
              </a:rPr>
              <a:t>Pun</a:t>
            </a:r>
            <a:r>
              <a:rPr lang="en-GB" sz="1800" b="0" strike="noStrike" spc="-1" dirty="0">
                <a:solidFill>
                  <a:srgbClr val="000000"/>
                </a:solidFill>
                <a:latin typeface="Times New Roman"/>
                <a:ea typeface="DejaVu Sans"/>
              </a:rPr>
              <a:t>. 14.527 –31 </a:t>
            </a:r>
            <a:r>
              <a:rPr lang="en-GB" sz="1800" b="0" strike="noStrike" spc="-1" dirty="0" err="1">
                <a:solidFill>
                  <a:srgbClr val="000000"/>
                </a:solidFill>
                <a:latin typeface="Times New Roman"/>
                <a:ea typeface="DejaVu Sans"/>
              </a:rPr>
              <a:t>Aetnaeo</a:t>
            </a:r>
            <a:r>
              <a:rPr lang="en-GB" sz="1800" b="0" strike="noStrike" spc="-1" dirty="0">
                <a:solidFill>
                  <a:srgbClr val="000000"/>
                </a:solidFill>
                <a:latin typeface="Times New Roman"/>
                <a:ea typeface="DejaVu Sans"/>
              </a:rPr>
              <a:t> Polyphemus </a:t>
            </a:r>
            <a:r>
              <a:rPr lang="en-GB" sz="1800" b="0" strike="noStrike" spc="-1" dirty="0" err="1">
                <a:solidFill>
                  <a:srgbClr val="000000"/>
                </a:solidFill>
                <a:latin typeface="Times New Roman"/>
                <a:ea typeface="DejaVu Sans"/>
              </a:rPr>
              <a:t>erat</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nutritus</a:t>
            </a:r>
            <a:r>
              <a:rPr lang="en-GB" sz="1800" b="0" strike="noStrike" spc="-1" dirty="0">
                <a:solidFill>
                  <a:srgbClr val="000000"/>
                </a:solidFill>
                <a:latin typeface="Times New Roman"/>
                <a:ea typeface="DejaVu Sans"/>
              </a:rPr>
              <a:t> in </a:t>
            </a:r>
            <a:r>
              <a:rPr lang="en-GB" sz="1800" b="0" strike="noStrike" spc="-1" dirty="0" err="1">
                <a:solidFill>
                  <a:srgbClr val="000000"/>
                </a:solidFill>
                <a:latin typeface="Times New Roman"/>
                <a:ea typeface="DejaVu Sans"/>
              </a:rPr>
              <a:t>antro</a:t>
            </a:r>
            <a:r>
              <a:rPr lang="en-GB" sz="1800" b="0" strike="noStrike" spc="-1" dirty="0">
                <a:solidFill>
                  <a:srgbClr val="000000"/>
                </a:solidFill>
                <a:latin typeface="Times New Roman"/>
                <a:ea typeface="DejaVu Sans"/>
              </a:rPr>
              <a:t> / </a:t>
            </a:r>
            <a:r>
              <a:rPr lang="en-GB" sz="1800" b="0" strike="noStrike" spc="-1" dirty="0" err="1">
                <a:solidFill>
                  <a:srgbClr val="000000"/>
                </a:solidFill>
                <a:latin typeface="Times New Roman"/>
                <a:ea typeface="DejaVu Sans"/>
              </a:rPr>
              <a:t>atque</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inde</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antiquae</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nomen</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feritatis</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amabat</a:t>
            </a:r>
            <a:r>
              <a:rPr lang="en-GB" sz="1800" b="0" strike="noStrike" spc="-1" dirty="0">
                <a:solidFill>
                  <a:srgbClr val="000000"/>
                </a:solidFill>
                <a:latin typeface="Times New Roman"/>
                <a:ea typeface="DejaVu Sans"/>
              </a:rPr>
              <a:t>. / </a:t>
            </a:r>
            <a:r>
              <a:rPr lang="en-GB" sz="1800" b="0" strike="noStrike" spc="-1" dirty="0" err="1">
                <a:solidFill>
                  <a:srgbClr val="000000"/>
                </a:solidFill>
                <a:latin typeface="Times New Roman"/>
                <a:ea typeface="DejaVu Sans"/>
              </a:rPr>
              <a:t>ubera</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praebuerat</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paruo</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lupa</a:t>
            </a:r>
            <a:r>
              <a:rPr lang="en-GB" sz="1800" b="0" strike="noStrike" spc="-1" dirty="0">
                <a:solidFill>
                  <a:srgbClr val="000000"/>
                </a:solidFill>
                <a:latin typeface="Times New Roman"/>
                <a:ea typeface="DejaVu Sans"/>
              </a:rPr>
              <a:t>, corporis alti / </a:t>
            </a:r>
            <a:r>
              <a:rPr lang="en-GB" sz="1800" b="0" strike="noStrike" spc="-1" dirty="0" err="1">
                <a:solidFill>
                  <a:srgbClr val="000000"/>
                </a:solidFill>
                <a:latin typeface="Times New Roman"/>
                <a:ea typeface="DejaVu Sans"/>
              </a:rPr>
              <a:t>terribilis</a:t>
            </a:r>
            <a:r>
              <a:rPr lang="en-GB" sz="1800" b="0" strike="noStrike" spc="-1" dirty="0">
                <a:solidFill>
                  <a:srgbClr val="000000"/>
                </a:solidFill>
                <a:latin typeface="Times New Roman"/>
                <a:ea typeface="DejaVu Sans"/>
              </a:rPr>
              <a:t> moles, </a:t>
            </a:r>
            <a:r>
              <a:rPr lang="en-GB" sz="1800" b="0" strike="noStrike" spc="-1" dirty="0" err="1">
                <a:solidFill>
                  <a:srgbClr val="000000"/>
                </a:solidFill>
                <a:latin typeface="Times New Roman"/>
                <a:ea typeface="DejaVu Sans"/>
              </a:rPr>
              <a:t>mens</a:t>
            </a:r>
            <a:r>
              <a:rPr lang="en-GB" sz="1800" b="0" strike="noStrike" spc="-1" dirty="0">
                <a:solidFill>
                  <a:srgbClr val="000000"/>
                </a:solidFill>
                <a:latin typeface="Times New Roman"/>
                <a:ea typeface="DejaVu Sans"/>
              </a:rPr>
              <a:t> aspera, </a:t>
            </a:r>
            <a:r>
              <a:rPr lang="en-GB" sz="1800" b="0" strike="noStrike" spc="-1" dirty="0" err="1">
                <a:solidFill>
                  <a:srgbClr val="000000"/>
                </a:solidFill>
                <a:latin typeface="Times New Roman"/>
                <a:ea typeface="DejaVu Sans"/>
              </a:rPr>
              <a:t>uultus</a:t>
            </a:r>
            <a:r>
              <a:rPr lang="en-GB" sz="1800" b="0" strike="noStrike" spc="-1" dirty="0">
                <a:solidFill>
                  <a:srgbClr val="000000"/>
                </a:solidFill>
                <a:latin typeface="Times New Roman"/>
                <a:ea typeface="DejaVu Sans"/>
              </a:rPr>
              <a:t> in </a:t>
            </a:r>
            <a:r>
              <a:rPr lang="en-GB" sz="1800" b="0" strike="noStrike" spc="-1" dirty="0" err="1">
                <a:solidFill>
                  <a:srgbClr val="000000"/>
                </a:solidFill>
                <a:latin typeface="Times New Roman"/>
                <a:ea typeface="DejaVu Sans"/>
              </a:rPr>
              <a:t>ira</a:t>
            </a:r>
            <a:r>
              <a:rPr lang="en-GB" sz="1800" b="0" strike="noStrike" spc="-1" dirty="0">
                <a:solidFill>
                  <a:srgbClr val="000000"/>
                </a:solidFill>
                <a:latin typeface="Times New Roman"/>
                <a:ea typeface="DejaVu Sans"/>
              </a:rPr>
              <a:t> / semper et ad </a:t>
            </a:r>
            <a:r>
              <a:rPr lang="en-GB" sz="1800" b="0" strike="noStrike" spc="-1" dirty="0" err="1">
                <a:solidFill>
                  <a:srgbClr val="000000"/>
                </a:solidFill>
                <a:latin typeface="Times New Roman"/>
                <a:ea typeface="DejaVu Sans"/>
              </a:rPr>
              <a:t>caedes</a:t>
            </a:r>
            <a:r>
              <a:rPr lang="en-GB" sz="1800" b="0" strike="noStrike" spc="-1" dirty="0">
                <a:solidFill>
                  <a:srgbClr val="000000"/>
                </a:solidFill>
                <a:latin typeface="Times New Roman"/>
                <a:ea typeface="DejaVu Sans"/>
              </a:rPr>
              <a:t> Cyclopia corde libido”)</a:t>
            </a: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r>
              <a:rPr lang="en-GB" sz="2400" b="0" strike="noStrike" spc="-1" dirty="0">
                <a:solidFill>
                  <a:srgbClr val="000000"/>
                </a:solidFill>
                <a:latin typeface="Palatino Linotype"/>
                <a:ea typeface="DejaVu Sans"/>
              </a:rPr>
              <a:t> </a:t>
            </a:r>
            <a:endParaRPr lang="en-GB" sz="2400" b="0" strike="noStrike" spc="-1" dirty="0">
              <a:latin typeface="Arial"/>
            </a:endParaRPr>
          </a:p>
        </p:txBody>
      </p:sp>
      <p:sp>
        <p:nvSpPr>
          <p:cNvPr id="236" name="TextBox 30_19"/>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237" name="TextBox 34_19"/>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238" name="TextBox 21_19"/>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239" name="TextBox 23_19"/>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240" name="TextBox 24_19"/>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241" name="Picture 240"/>
          <p:cNvPicPr/>
          <p:nvPr/>
        </p:nvPicPr>
        <p:blipFill>
          <a:blip r:embed="rId2"/>
          <a:stretch/>
        </p:blipFill>
        <p:spPr>
          <a:xfrm>
            <a:off x="7519320" y="1227600"/>
            <a:ext cx="1320480" cy="1291680"/>
          </a:xfrm>
          <a:prstGeom prst="rect">
            <a:avLst/>
          </a:prstGeom>
          <a:ln w="0">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 name="Title 1_25"/>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56000"/>
          </a:bodyPr>
          <a:lstStyle/>
          <a:p>
            <a:pPr algn="ctr">
              <a:lnSpc>
                <a:spcPct val="100000"/>
              </a:lnSpc>
            </a:pPr>
            <a:r>
              <a:rPr lang="en-GB" sz="4400" b="0" strike="noStrike" spc="-1">
                <a:solidFill>
                  <a:srgbClr val="000000"/>
                </a:solidFill>
                <a:latin typeface="Palatino Linotype"/>
                <a:ea typeface="DejaVu Sans"/>
              </a:rPr>
              <a:t>Silius’ Sicily</a:t>
            </a:r>
            <a:endParaRPr lang="en-GB" sz="4400" b="0" strike="noStrike" spc="-1">
              <a:latin typeface="Arial"/>
            </a:endParaRPr>
          </a:p>
        </p:txBody>
      </p:sp>
      <p:sp>
        <p:nvSpPr>
          <p:cNvPr id="243" name="TextBox 29_25"/>
          <p:cNvSpPr/>
          <p:nvPr/>
        </p:nvSpPr>
        <p:spPr>
          <a:xfrm>
            <a:off x="1544760" y="1080000"/>
            <a:ext cx="5973840" cy="3747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Lucida Sans Unicode"/>
              </a:rPr>
              <a:t>“</a:t>
            </a:r>
            <a:r>
              <a:rPr lang="en-GB" sz="1800" b="0" strike="noStrike" spc="-1">
                <a:solidFill>
                  <a:srgbClr val="333333"/>
                </a:solidFill>
                <a:latin typeface="Times New Roman"/>
                <a:ea typeface="Lucida Sans Unicode"/>
              </a:rPr>
              <a:t>Here is surely a first in literary history, a Polyphemus of impeccable, Romulus-like credentials who reverses his namesake’s </a:t>
            </a:r>
            <a:r>
              <a:rPr lang="en-GB" sz="1800" b="0" i="1" strike="noStrike" spc="-1">
                <a:solidFill>
                  <a:srgbClr val="333333"/>
                </a:solidFill>
                <a:latin typeface="Times New Roman"/>
                <a:ea typeface="Lucida Sans Unicode"/>
              </a:rPr>
              <a:t>Odyssey</a:t>
            </a:r>
            <a:r>
              <a:rPr lang="en-GB" sz="1800" b="0" strike="noStrike" spc="-1">
                <a:solidFill>
                  <a:srgbClr val="333333"/>
                </a:solidFill>
                <a:latin typeface="Times New Roman"/>
                <a:ea typeface="Lucida Sans Unicode"/>
              </a:rPr>
              <a:t> story by trying to effect a ship’s (his </a:t>
            </a:r>
            <a:r>
              <a:rPr lang="en-GB" sz="1800" b="0" i="1" strike="noStrike" spc="-1">
                <a:solidFill>
                  <a:srgbClr val="333333"/>
                </a:solidFill>
                <a:latin typeface="Times New Roman"/>
                <a:ea typeface="Lucida Sans Unicode"/>
              </a:rPr>
              <a:t>own</a:t>
            </a:r>
            <a:r>
              <a:rPr lang="en-GB" sz="1800" b="0" strike="noStrike" spc="-1">
                <a:solidFill>
                  <a:srgbClr val="333333"/>
                </a:solidFill>
                <a:latin typeface="Times New Roman"/>
                <a:ea typeface="Lucida Sans Unicode"/>
              </a:rPr>
              <a:t> ship’s) deliverance, not its destruction (cf. </a:t>
            </a:r>
            <a:r>
              <a:rPr lang="en-GB" sz="1800" b="0" i="1" strike="noStrike" spc="-1">
                <a:solidFill>
                  <a:srgbClr val="333333"/>
                </a:solidFill>
                <a:latin typeface="Times New Roman"/>
                <a:ea typeface="Lucida Sans Unicode"/>
              </a:rPr>
              <a:t>Od</a:t>
            </a:r>
            <a:r>
              <a:rPr lang="en-GB" sz="1800" b="0" strike="noStrike" spc="-1">
                <a:solidFill>
                  <a:srgbClr val="333333"/>
                </a:solidFill>
                <a:latin typeface="Times New Roman"/>
                <a:ea typeface="Lucida Sans Unicode"/>
              </a:rPr>
              <a:t>. 9.473–542), and who is oar plying, not rock throwing, when we last see him in the Silian (distinctly non-Homeric) saga.” (Williams 2017: 70) (cf. </a:t>
            </a:r>
            <a:r>
              <a:rPr lang="en-GB" sz="1800" b="0" i="1" strike="noStrike" spc="-1">
                <a:solidFill>
                  <a:srgbClr val="333333"/>
                </a:solidFill>
                <a:latin typeface="Times New Roman"/>
                <a:ea typeface="Lucida Sans Unicode"/>
              </a:rPr>
              <a:t>Pun</a:t>
            </a:r>
            <a:r>
              <a:rPr lang="en-GB" sz="1800" b="0" strike="noStrike" spc="-1">
                <a:solidFill>
                  <a:srgbClr val="333333"/>
                </a:solidFill>
                <a:latin typeface="Times New Roman"/>
                <a:ea typeface="Lucida Sans Unicode"/>
              </a:rPr>
              <a:t>. 14.532</a:t>
            </a:r>
            <a:r>
              <a:rPr lang="en-GB" sz="1800" b="0" strike="noStrike" spc="-1">
                <a:solidFill>
                  <a:srgbClr val="111111"/>
                </a:solidFill>
                <a:latin typeface="Times New Roman"/>
                <a:ea typeface="Lucida Sans Unicode"/>
              </a:rPr>
              <a:t>–</a:t>
            </a:r>
            <a:r>
              <a:rPr lang="en-GB" sz="1800" b="0" strike="noStrike" spc="-1">
                <a:solidFill>
                  <a:srgbClr val="333333"/>
                </a:solidFill>
                <a:latin typeface="Times New Roman"/>
                <a:ea typeface="Lucida Sans Unicode"/>
              </a:rPr>
              <a:t>38)</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“But how much the greater name the first of his race achieved for himself among shepherds!” (</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14.465</a:t>
            </a:r>
            <a:r>
              <a:rPr lang="en-GB" sz="1800" b="0" strike="noStrike" spc="-1">
                <a:solidFill>
                  <a:srgbClr val="111111"/>
                </a:solidFill>
                <a:latin typeface="Times New Roman"/>
                <a:ea typeface="Lucida Sans Unicode"/>
              </a:rPr>
              <a:t>–6</a:t>
            </a:r>
            <a:r>
              <a:rPr lang="en-GB" sz="1800" b="0" strike="noStrike" spc="-1">
                <a:solidFill>
                  <a:srgbClr val="010101"/>
                </a:solidFill>
                <a:latin typeface="Times New Roman"/>
                <a:ea typeface="Lucida Sans Unicode"/>
              </a:rPr>
              <a:t>6, “at princeps generis quanto maiora parauit / intra pastorem sibi </a:t>
            </a:r>
            <a:r>
              <a:rPr lang="en-GB" sz="1800" b="1" strike="noStrike" spc="-1">
                <a:solidFill>
                  <a:srgbClr val="010101"/>
                </a:solidFill>
                <a:latin typeface="Times New Roman"/>
                <a:ea typeface="Lucida Sans Unicode"/>
              </a:rPr>
              <a:t>nomina</a:t>
            </a:r>
            <a:r>
              <a:rPr lang="en-GB" sz="1800" b="0" strike="noStrike" spc="-1">
                <a:solidFill>
                  <a:srgbClr val="010101"/>
                </a:solidFill>
                <a:latin typeface="Times New Roman"/>
                <a:ea typeface="Lucida Sans Unicode"/>
              </a:rPr>
              <a:t>!”; cf. 14.462 descendant has (only) the “nomen”, name. Cf. Theocr. </a:t>
            </a:r>
            <a:r>
              <a:rPr lang="en-GB" sz="1800" b="0" i="1" strike="noStrike" spc="-1">
                <a:solidFill>
                  <a:srgbClr val="010101"/>
                </a:solidFill>
                <a:latin typeface="Times New Roman"/>
                <a:ea typeface="Lucida Sans Unicode"/>
              </a:rPr>
              <a:t>Id</a:t>
            </a:r>
            <a:r>
              <a:rPr lang="en-GB" sz="1800" b="0" strike="noStrike" spc="-1">
                <a:solidFill>
                  <a:srgbClr val="010101"/>
                </a:solidFill>
                <a:latin typeface="Times New Roman"/>
                <a:ea typeface="Lucida Sans Unicode"/>
              </a:rPr>
              <a:t>. 1)</a:t>
            </a:r>
            <a:endParaRPr lang="en-GB" sz="1800" b="0" strike="noStrike" spc="-1">
              <a:latin typeface="Arial"/>
            </a:endParaRPr>
          </a:p>
          <a:p>
            <a:pPr>
              <a:lnSpc>
                <a:spcPct val="100000"/>
              </a:lnSpc>
            </a:pPr>
            <a:r>
              <a:rPr lang="en-GB" sz="2400" b="0" strike="noStrike" spc="-1">
                <a:solidFill>
                  <a:srgbClr val="000000"/>
                </a:solidFill>
                <a:latin typeface="Palatino Linotype"/>
                <a:ea typeface="DejaVu Sans"/>
              </a:rPr>
              <a:t> </a:t>
            </a:r>
            <a:endParaRPr lang="en-GB" sz="2400" b="0" strike="noStrike" spc="-1">
              <a:latin typeface="Arial"/>
            </a:endParaRPr>
          </a:p>
        </p:txBody>
      </p:sp>
      <p:sp>
        <p:nvSpPr>
          <p:cNvPr id="244" name="TextBox 30_25"/>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245" name="TextBox 34_25"/>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246" name="TextBox 21_25"/>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247" name="TextBox 23_25"/>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248" name="TextBox 24_25"/>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249" name="Picture 248"/>
          <p:cNvPicPr/>
          <p:nvPr/>
        </p:nvPicPr>
        <p:blipFill>
          <a:blip r:embed="rId2"/>
          <a:stretch/>
        </p:blipFill>
        <p:spPr>
          <a:xfrm>
            <a:off x="7020000" y="356400"/>
            <a:ext cx="1550520" cy="1262520"/>
          </a:xfrm>
          <a:prstGeom prst="rect">
            <a:avLst/>
          </a:prstGeom>
          <a:ln w="0">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Title 1_21"/>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2000" b="0" strike="noStrike" spc="-1" dirty="0" err="1">
                <a:solidFill>
                  <a:srgbClr val="000000"/>
                </a:solidFill>
                <a:latin typeface="Palatino Linotype"/>
                <a:ea typeface="DejaVu Sans"/>
              </a:rPr>
              <a:t>Silius</a:t>
            </a:r>
            <a:r>
              <a:rPr lang="en-GB" sz="2000" b="0" strike="noStrike" spc="-1" dirty="0">
                <a:solidFill>
                  <a:srgbClr val="000000"/>
                </a:solidFill>
                <a:latin typeface="Palatino Linotype"/>
                <a:ea typeface="DejaVu Sans"/>
              </a:rPr>
              <a:t>’ Sicily through provincial lens</a:t>
            </a:r>
            <a:endParaRPr lang="en-GB" sz="2000" b="0" strike="noStrike" spc="-1" dirty="0">
              <a:latin typeface="Arial"/>
            </a:endParaRPr>
          </a:p>
        </p:txBody>
      </p:sp>
      <p:sp>
        <p:nvSpPr>
          <p:cNvPr id="251" name="TextBox 29_21"/>
          <p:cNvSpPr/>
          <p:nvPr/>
        </p:nvSpPr>
        <p:spPr>
          <a:xfrm>
            <a:off x="1544760" y="1080000"/>
            <a:ext cx="5973840" cy="4204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dirty="0">
                <a:solidFill>
                  <a:srgbClr val="010101"/>
                </a:solidFill>
                <a:latin typeface="Times New Roman"/>
                <a:ea typeface="Times New Roman"/>
              </a:rPr>
              <a:t>⁎</a:t>
            </a:r>
            <a:r>
              <a:rPr lang="en-GB" sz="1800" b="0" strike="noStrike" spc="-1" dirty="0">
                <a:solidFill>
                  <a:srgbClr val="000000"/>
                </a:solidFill>
                <a:latin typeface="Times New Roman"/>
                <a:ea typeface="DejaVu Sans"/>
              </a:rPr>
              <a:t> restraint towards Syracuse as benevolent Roman imperialism and prototype for conduct of Roman governor</a:t>
            </a:r>
            <a:endParaRPr lang="en-GB" sz="1800" b="0" strike="noStrike" spc="-1" dirty="0">
              <a:latin typeface="Arial"/>
            </a:endParaRPr>
          </a:p>
          <a:p>
            <a:pPr>
              <a:lnSpc>
                <a:spcPct val="100000"/>
              </a:lnSpc>
            </a:pPr>
            <a:r>
              <a:rPr lang="en-GB" sz="1800" b="0" strike="noStrike" spc="-1" dirty="0">
                <a:solidFill>
                  <a:srgbClr val="000000"/>
                </a:solidFill>
                <a:latin typeface="Times New Roman"/>
                <a:ea typeface="DejaVu Sans"/>
              </a:rPr>
              <a:t>“Others will hammer out … bronzes (indeed I believe it), and will produce living faces from marble. They will plead cases better and mark out the movements of the heavens with a rod and describe the rising stars. You, Roman, remember to rule peoples with your command (these will be your arts), and to impose the way of peace, to spare the conquered and subdue the proud.” (</a:t>
            </a:r>
            <a:r>
              <a:rPr lang="en-GB" sz="1800" b="0" strike="noStrike" spc="-1" dirty="0" err="1">
                <a:solidFill>
                  <a:srgbClr val="000000"/>
                </a:solidFill>
                <a:latin typeface="Times New Roman"/>
                <a:ea typeface="DejaVu Sans"/>
              </a:rPr>
              <a:t>Verg</a:t>
            </a:r>
            <a:r>
              <a:rPr lang="en-GB" sz="1800" b="0" strike="noStrike" spc="-1" dirty="0">
                <a:solidFill>
                  <a:srgbClr val="000000"/>
                </a:solidFill>
                <a:latin typeface="Times New Roman"/>
                <a:ea typeface="DejaVu Sans"/>
              </a:rPr>
              <a:t>. </a:t>
            </a:r>
            <a:r>
              <a:rPr lang="en-GB" sz="1800" b="0" i="1" strike="noStrike" spc="-1" dirty="0" err="1">
                <a:solidFill>
                  <a:srgbClr val="000000"/>
                </a:solidFill>
                <a:latin typeface="Times New Roman"/>
                <a:ea typeface="Lucida Sans Unicode"/>
              </a:rPr>
              <a:t>Aen</a:t>
            </a:r>
            <a:r>
              <a:rPr lang="en-GB" sz="1800" b="0" strike="noStrike" spc="-1" dirty="0">
                <a:solidFill>
                  <a:srgbClr val="000000"/>
                </a:solidFill>
                <a:latin typeface="Times New Roman"/>
                <a:ea typeface="DejaVu Sans"/>
              </a:rPr>
              <a:t>. 6.847–53</a:t>
            </a:r>
            <a:r>
              <a:rPr lang="en-GB" sz="1800" b="0" strike="noStrike" spc="-1" dirty="0">
                <a:solidFill>
                  <a:srgbClr val="010101"/>
                </a:solidFill>
                <a:latin typeface="Times New Roman"/>
                <a:ea typeface="Lucida Sans Unicode"/>
              </a:rPr>
              <a:t> </a:t>
            </a:r>
            <a:r>
              <a:rPr lang="en-GB" sz="1800" b="0" strike="noStrike" spc="-1" dirty="0">
                <a:solidFill>
                  <a:srgbClr val="000000"/>
                </a:solidFill>
                <a:latin typeface="Times New Roman"/>
                <a:ea typeface="DejaVu Sans"/>
              </a:rPr>
              <a:t>“</a:t>
            </a:r>
            <a:r>
              <a:rPr lang="en-GB" sz="1800" b="0" strike="noStrike" spc="-1" dirty="0" err="1">
                <a:solidFill>
                  <a:srgbClr val="000000"/>
                </a:solidFill>
                <a:latin typeface="Times New Roman"/>
                <a:ea typeface="DejaVu Sans"/>
              </a:rPr>
              <a:t>Excudent</a:t>
            </a:r>
            <a:r>
              <a:rPr lang="en-GB" sz="1800" b="0" strike="noStrike" spc="-1" dirty="0">
                <a:solidFill>
                  <a:srgbClr val="000000"/>
                </a:solidFill>
                <a:latin typeface="Times New Roman"/>
                <a:ea typeface="DejaVu Sans"/>
              </a:rPr>
              <a:t> alii … aera / (credo </a:t>
            </a:r>
            <a:r>
              <a:rPr lang="en-GB" sz="1800" b="0" strike="noStrike" spc="-1" dirty="0" err="1">
                <a:solidFill>
                  <a:srgbClr val="000000"/>
                </a:solidFill>
                <a:latin typeface="Times New Roman"/>
                <a:ea typeface="DejaVu Sans"/>
              </a:rPr>
              <a:t>equidem</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uiuos</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ducent</a:t>
            </a:r>
            <a:r>
              <a:rPr lang="en-GB" sz="1800" b="0" strike="noStrike" spc="-1" dirty="0">
                <a:solidFill>
                  <a:srgbClr val="000000"/>
                </a:solidFill>
                <a:latin typeface="Times New Roman"/>
                <a:ea typeface="DejaVu Sans"/>
              </a:rPr>
              <a:t> de </a:t>
            </a:r>
            <a:r>
              <a:rPr lang="en-GB" sz="1800" b="0" strike="noStrike" spc="-1" dirty="0" err="1">
                <a:solidFill>
                  <a:srgbClr val="000000"/>
                </a:solidFill>
                <a:latin typeface="Times New Roman"/>
                <a:ea typeface="DejaVu Sans"/>
              </a:rPr>
              <a:t>marmore</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uultus</a:t>
            </a:r>
            <a:r>
              <a:rPr lang="en-GB" sz="1800" b="0" strike="noStrike" spc="-1" dirty="0">
                <a:solidFill>
                  <a:srgbClr val="000000"/>
                </a:solidFill>
                <a:latin typeface="Times New Roman"/>
                <a:ea typeface="DejaVu Sans"/>
              </a:rPr>
              <a:t>, / </a:t>
            </a:r>
            <a:r>
              <a:rPr lang="en-GB" sz="1800" b="0" strike="noStrike" spc="-1" dirty="0" err="1">
                <a:solidFill>
                  <a:srgbClr val="000000"/>
                </a:solidFill>
                <a:latin typeface="Times New Roman"/>
                <a:ea typeface="DejaVu Sans"/>
              </a:rPr>
              <a:t>orabunt</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causas</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melius</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caelique</a:t>
            </a:r>
            <a:r>
              <a:rPr lang="en-GB" sz="1800" b="0" strike="noStrike" spc="-1" dirty="0">
                <a:solidFill>
                  <a:srgbClr val="000000"/>
                </a:solidFill>
                <a:latin typeface="Times New Roman"/>
                <a:ea typeface="DejaVu Sans"/>
              </a:rPr>
              <a:t> meatus / </a:t>
            </a:r>
            <a:r>
              <a:rPr lang="en-GB" sz="1800" b="0" strike="noStrike" spc="-1" dirty="0" err="1">
                <a:solidFill>
                  <a:srgbClr val="000000"/>
                </a:solidFill>
                <a:latin typeface="Times New Roman"/>
                <a:ea typeface="DejaVu Sans"/>
              </a:rPr>
              <a:t>describent</a:t>
            </a:r>
            <a:r>
              <a:rPr lang="en-GB" sz="1800" b="0" strike="noStrike" spc="-1" dirty="0">
                <a:solidFill>
                  <a:srgbClr val="000000"/>
                </a:solidFill>
                <a:latin typeface="Times New Roman"/>
                <a:ea typeface="DejaVu Sans"/>
              </a:rPr>
              <a:t> radio et </a:t>
            </a:r>
            <a:r>
              <a:rPr lang="en-GB" sz="1800" b="0" strike="noStrike" spc="-1" dirty="0" err="1">
                <a:solidFill>
                  <a:srgbClr val="000000"/>
                </a:solidFill>
                <a:latin typeface="Times New Roman"/>
                <a:ea typeface="DejaVu Sans"/>
              </a:rPr>
              <a:t>surgentia</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sidera</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dicent</a:t>
            </a:r>
            <a:r>
              <a:rPr lang="en-GB" sz="1800" b="0" strike="noStrike" spc="-1" dirty="0">
                <a:solidFill>
                  <a:srgbClr val="000000"/>
                </a:solidFill>
                <a:latin typeface="Times New Roman"/>
                <a:ea typeface="DejaVu Sans"/>
              </a:rPr>
              <a:t>:/ </a:t>
            </a:r>
            <a:r>
              <a:rPr lang="en-GB" sz="1800" b="1" strike="noStrike" spc="-1" dirty="0" err="1">
                <a:solidFill>
                  <a:srgbClr val="000000"/>
                </a:solidFill>
                <a:latin typeface="Times New Roman"/>
                <a:ea typeface="Lucida Sans Unicode"/>
              </a:rPr>
              <a:t>tu</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regere</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imperio</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populos</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Romane</a:t>
            </a:r>
            <a:r>
              <a:rPr lang="en-GB" sz="1800" b="0" strike="noStrike" spc="-1" dirty="0">
                <a:solidFill>
                  <a:srgbClr val="000000"/>
                </a:solidFill>
                <a:latin typeface="Times New Roman"/>
                <a:ea typeface="DejaVu Sans"/>
              </a:rPr>
              <a:t>, </a:t>
            </a:r>
            <a:r>
              <a:rPr lang="en-GB" sz="1800" b="1" strike="noStrike" spc="-1" dirty="0">
                <a:solidFill>
                  <a:srgbClr val="000000"/>
                </a:solidFill>
                <a:latin typeface="Times New Roman"/>
                <a:ea typeface="Lucida Sans Unicode"/>
              </a:rPr>
              <a:t>memento</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hae</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tibi</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erunt</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artes</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pacisque</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imponere</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morem</a:t>
            </a:r>
            <a:r>
              <a:rPr lang="en-GB" sz="1800" b="0" strike="noStrike" spc="-1" dirty="0">
                <a:solidFill>
                  <a:srgbClr val="000000"/>
                </a:solidFill>
                <a:latin typeface="Times New Roman"/>
                <a:ea typeface="DejaVu Sans"/>
              </a:rPr>
              <a:t>, / </a:t>
            </a:r>
            <a:r>
              <a:rPr lang="en-GB" sz="1800" b="1" strike="noStrike" spc="-1" dirty="0" err="1">
                <a:solidFill>
                  <a:srgbClr val="000000"/>
                </a:solidFill>
                <a:latin typeface="Times New Roman"/>
                <a:ea typeface="Lucida Sans Unicode"/>
              </a:rPr>
              <a:t>parcere</a:t>
            </a:r>
            <a:r>
              <a:rPr lang="en-GB" sz="1800" b="1" strike="noStrike" spc="-1" dirty="0">
                <a:solidFill>
                  <a:srgbClr val="000000"/>
                </a:solidFill>
                <a:latin typeface="Times New Roman"/>
                <a:ea typeface="Lucida Sans Unicode"/>
              </a:rPr>
              <a:t> </a:t>
            </a:r>
            <a:r>
              <a:rPr lang="en-GB" sz="1800" b="1" strike="noStrike" spc="-1" dirty="0" err="1">
                <a:solidFill>
                  <a:srgbClr val="000000"/>
                </a:solidFill>
                <a:latin typeface="Times New Roman"/>
                <a:ea typeface="Lucida Sans Unicode"/>
              </a:rPr>
              <a:t>subiectis</a:t>
            </a:r>
            <a:r>
              <a:rPr lang="en-GB" sz="1800" b="0" strike="noStrike" spc="-1" dirty="0">
                <a:solidFill>
                  <a:srgbClr val="000000"/>
                </a:solidFill>
                <a:latin typeface="Times New Roman"/>
                <a:ea typeface="DejaVu Sans"/>
              </a:rPr>
              <a:t> et </a:t>
            </a:r>
            <a:r>
              <a:rPr lang="en-GB" sz="1800" b="0" strike="noStrike" spc="-1" dirty="0" err="1">
                <a:solidFill>
                  <a:srgbClr val="000000"/>
                </a:solidFill>
                <a:latin typeface="Times New Roman"/>
                <a:ea typeface="DejaVu Sans"/>
              </a:rPr>
              <a:t>debellare</a:t>
            </a:r>
            <a:r>
              <a:rPr lang="en-GB" sz="1800" b="0" strike="noStrike" spc="-1" dirty="0">
                <a:solidFill>
                  <a:srgbClr val="000000"/>
                </a:solidFill>
                <a:latin typeface="Times New Roman"/>
                <a:ea typeface="DejaVu Sans"/>
              </a:rPr>
              <a:t> </a:t>
            </a:r>
            <a:r>
              <a:rPr lang="en-GB" sz="1800" b="0" strike="noStrike" spc="-1" dirty="0" err="1">
                <a:solidFill>
                  <a:srgbClr val="000000"/>
                </a:solidFill>
                <a:latin typeface="Times New Roman"/>
                <a:ea typeface="DejaVu Sans"/>
              </a:rPr>
              <a:t>superbos</a:t>
            </a:r>
            <a:r>
              <a:rPr lang="en-GB" sz="1800" b="0" strike="noStrike" spc="-1" dirty="0">
                <a:solidFill>
                  <a:srgbClr val="000000"/>
                </a:solidFill>
                <a:latin typeface="Times New Roman"/>
                <a:ea typeface="DejaVu Sans"/>
              </a:rPr>
              <a:t>.”) </a:t>
            </a:r>
            <a:endParaRPr lang="en-GB" sz="1800" b="0" strike="noStrike" spc="-1" dirty="0">
              <a:latin typeface="Arial"/>
            </a:endParaRPr>
          </a:p>
          <a:p>
            <a:pPr>
              <a:lnSpc>
                <a:spcPct val="100000"/>
              </a:lnSpc>
            </a:pPr>
            <a:endParaRPr lang="en-GB" sz="1800" b="0" strike="noStrike" spc="-1" dirty="0">
              <a:latin typeface="Arial"/>
            </a:endParaRPr>
          </a:p>
        </p:txBody>
      </p:sp>
      <p:sp>
        <p:nvSpPr>
          <p:cNvPr id="252" name="TextBox 30_21"/>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253" name="TextBox 34_21"/>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254" name="TextBox 21_21"/>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255" name="TextBox 23_21"/>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256" name="TextBox 24_21"/>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 name="Title 1_26"/>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56000"/>
          </a:bodyPr>
          <a:lstStyle/>
          <a:p>
            <a:pPr algn="ctr">
              <a:lnSpc>
                <a:spcPct val="100000"/>
              </a:lnSpc>
            </a:pPr>
            <a:r>
              <a:rPr lang="en-GB" sz="4400" b="0" strike="noStrike" spc="-1">
                <a:solidFill>
                  <a:srgbClr val="000000"/>
                </a:solidFill>
                <a:latin typeface="Palatino Linotype"/>
                <a:ea typeface="DejaVu Sans"/>
              </a:rPr>
              <a:t>Silius’ Sicily</a:t>
            </a:r>
            <a:endParaRPr lang="en-GB" sz="4400" b="0" strike="noStrike" spc="-1">
              <a:latin typeface="Arial"/>
            </a:endParaRPr>
          </a:p>
        </p:txBody>
      </p:sp>
      <p:sp>
        <p:nvSpPr>
          <p:cNvPr id="258" name="TextBox 29_26"/>
          <p:cNvSpPr/>
          <p:nvPr/>
        </p:nvSpPr>
        <p:spPr>
          <a:xfrm>
            <a:off x="1544760" y="1080000"/>
            <a:ext cx="5973840" cy="255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Lucida Sans Unicode"/>
              </a:rPr>
              <a:t>“Thus mercy to the defeated took the place of plunder” (</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14.673 “sic </a:t>
            </a:r>
            <a:r>
              <a:rPr lang="en-GB" sz="1800" b="1" strike="noStrike" spc="-1">
                <a:solidFill>
                  <a:srgbClr val="010101"/>
                </a:solidFill>
                <a:latin typeface="Times New Roman"/>
                <a:ea typeface="Lucida Sans Unicode"/>
              </a:rPr>
              <a:t>parcere uictis</a:t>
            </a:r>
            <a:r>
              <a:rPr lang="en-GB" sz="1800" b="0" strike="noStrike" spc="-1">
                <a:solidFill>
                  <a:srgbClr val="010101"/>
                </a:solidFill>
                <a:latin typeface="Times New Roman"/>
                <a:ea typeface="Lucida Sans Unicode"/>
              </a:rPr>
              <a:t> / pro praeda fuit”)</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“You too, who must be remembered” (</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14.676, of Archimedes, “</a:t>
            </a:r>
            <a:r>
              <a:rPr lang="en-GB" sz="1800" b="1" strike="noStrike" spc="-1">
                <a:solidFill>
                  <a:srgbClr val="010101"/>
                </a:solidFill>
                <a:latin typeface="Times New Roman"/>
                <a:ea typeface="Lucida Sans Unicode"/>
              </a:rPr>
              <a:t>Tu</a:t>
            </a:r>
            <a:r>
              <a:rPr lang="en-GB" sz="1800" b="0" strike="noStrike" spc="-1">
                <a:solidFill>
                  <a:srgbClr val="010101"/>
                </a:solidFill>
                <a:latin typeface="Times New Roman"/>
                <a:ea typeface="Lucida Sans Unicode"/>
              </a:rPr>
              <a:t> quoque … </a:t>
            </a:r>
            <a:r>
              <a:rPr lang="en-GB" sz="1800" b="1" strike="noStrike" spc="-1">
                <a:solidFill>
                  <a:srgbClr val="010101"/>
                </a:solidFill>
                <a:latin typeface="Times New Roman"/>
                <a:ea typeface="Lucida Sans Unicode"/>
              </a:rPr>
              <a:t>memorande</a:t>
            </a:r>
            <a:r>
              <a:rPr lang="en-GB" sz="1800" b="0" strike="noStrike" spc="-1">
                <a:solidFill>
                  <a:srgbClr val="010101"/>
                </a:solidFill>
                <a:latin typeface="Times New Roman"/>
                <a:ea typeface="Lucida Sans Unicode"/>
              </a:rPr>
              <a:t>”)</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“Happy would peoples be if our peace would also leave cities undrained, as once wars were accustomed to do” (</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14.684 “Felices populi, si, quondam ut bella solebant, / nunc quoque </a:t>
            </a:r>
            <a:r>
              <a:rPr lang="en-GB" sz="1800" b="0" strike="noStrike" spc="-1">
                <a:solidFill>
                  <a:srgbClr val="000000"/>
                </a:solidFill>
                <a:latin typeface="Times New Roman"/>
                <a:ea typeface="Lucida Sans Unicode"/>
              </a:rPr>
              <a:t>inexhaustas pax nostra relinqueret urbes!) (now okay under Domitian)</a:t>
            </a:r>
            <a:endParaRPr lang="en-GB" sz="1800" b="0" strike="noStrike" spc="-1">
              <a:latin typeface="Arial"/>
            </a:endParaRPr>
          </a:p>
        </p:txBody>
      </p:sp>
      <p:sp>
        <p:nvSpPr>
          <p:cNvPr id="259" name="TextBox 30_26"/>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260" name="TextBox 34_26"/>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261" name="TextBox 21_26"/>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262" name="TextBox 23_26"/>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263" name="TextBox 24_26"/>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264" name="Picture 263"/>
          <p:cNvPicPr/>
          <p:nvPr/>
        </p:nvPicPr>
        <p:blipFill>
          <a:blip r:embed="rId2"/>
          <a:stretch/>
        </p:blipFill>
        <p:spPr>
          <a:xfrm>
            <a:off x="3668400" y="3420000"/>
            <a:ext cx="1550880" cy="2274480"/>
          </a:xfrm>
          <a:prstGeom prst="rect">
            <a:avLst/>
          </a:prstGeom>
          <a:ln w="0">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 name="Title 1_22"/>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96500"/>
          </a:bodyPr>
          <a:lstStyle/>
          <a:p>
            <a:pPr>
              <a:lnSpc>
                <a:spcPct val="100000"/>
              </a:lnSpc>
            </a:pPr>
            <a:r>
              <a:rPr lang="en-GB" sz="2000" b="0" u="sng" strike="noStrike" spc="-1" dirty="0">
                <a:solidFill>
                  <a:srgbClr val="000000"/>
                </a:solidFill>
                <a:uFillTx/>
                <a:latin typeface="Palatino Linotype"/>
                <a:ea typeface="DejaVu Sans"/>
              </a:rPr>
              <a:t>Part 2: evocations of Sicily in post-</a:t>
            </a:r>
            <a:r>
              <a:rPr lang="en-GB" sz="2000" b="0" i="1" u="sng" strike="noStrike" spc="-1" dirty="0">
                <a:solidFill>
                  <a:srgbClr val="000000"/>
                </a:solidFill>
                <a:uFillTx/>
                <a:latin typeface="Palatino Linotype"/>
                <a:ea typeface="DejaVu Sans"/>
              </a:rPr>
              <a:t>Punica</a:t>
            </a:r>
            <a:r>
              <a:rPr lang="en-GB" sz="2000" b="0" u="sng" strike="noStrike" spc="-1" dirty="0">
                <a:solidFill>
                  <a:srgbClr val="000000"/>
                </a:solidFill>
                <a:uFillTx/>
                <a:latin typeface="Palatino Linotype"/>
                <a:ea typeface="DejaVu Sans"/>
              </a:rPr>
              <a:t> future</a:t>
            </a:r>
            <a:endParaRPr lang="en-GB" sz="2000" b="0" strike="noStrike" spc="-1" dirty="0">
              <a:latin typeface="Arial"/>
            </a:endParaRPr>
          </a:p>
        </p:txBody>
      </p:sp>
      <p:sp>
        <p:nvSpPr>
          <p:cNvPr id="266" name="TextBox 29_22"/>
          <p:cNvSpPr/>
          <p:nvPr/>
        </p:nvSpPr>
        <p:spPr>
          <a:xfrm>
            <a:off x="1544760" y="1080000"/>
            <a:ext cx="5973840" cy="5076859"/>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1" strike="noStrike" spc="-1" dirty="0">
                <a:solidFill>
                  <a:srgbClr val="010101"/>
                </a:solidFill>
                <a:latin typeface="Times New Roman"/>
                <a:ea typeface="Lucida Sans Unicode"/>
              </a:rPr>
              <a:t>•</a:t>
            </a:r>
            <a:r>
              <a:rPr lang="en-GB" sz="1800" b="0" strike="noStrike" spc="-1" dirty="0">
                <a:solidFill>
                  <a:srgbClr val="010101"/>
                </a:solidFill>
                <a:latin typeface="Times New Roman"/>
                <a:ea typeface="Lucida Sans Unicode"/>
              </a:rPr>
              <a:t> some troubles once a Roman province : reference to the slave revolt of 104</a:t>
            </a:r>
            <a:r>
              <a:rPr lang="en-GB" sz="1800" b="0" strike="noStrike" spc="-1" dirty="0">
                <a:solidFill>
                  <a:srgbClr val="111111"/>
                </a:solidFill>
                <a:latin typeface="Times New Roman"/>
                <a:ea typeface="Lucida Sans Unicode"/>
              </a:rPr>
              <a:t>–</a:t>
            </a:r>
            <a:r>
              <a:rPr lang="en-GB" sz="1800" b="0" strike="noStrike" spc="-1" dirty="0">
                <a:solidFill>
                  <a:srgbClr val="010101"/>
                </a:solidFill>
                <a:latin typeface="Times New Roman"/>
                <a:ea typeface="Lucida Sans Unicode"/>
              </a:rPr>
              <a:t>101 BCE: “</a:t>
            </a:r>
            <a:r>
              <a:rPr lang="en-GB" sz="1800" b="0" strike="noStrike" spc="-1" dirty="0" err="1">
                <a:solidFill>
                  <a:srgbClr val="010101"/>
                </a:solidFill>
                <a:latin typeface="Times New Roman"/>
                <a:ea typeface="Lucida Sans Unicode"/>
              </a:rPr>
              <a:t>Triocala</a:t>
            </a:r>
            <a:r>
              <a:rPr lang="en-GB" sz="1800" b="0" strike="noStrike" spc="-1" dirty="0">
                <a:solidFill>
                  <a:srgbClr val="010101"/>
                </a:solidFill>
                <a:latin typeface="Times New Roman"/>
                <a:ea typeface="Lucida Sans Unicode"/>
              </a:rPr>
              <a:t> afterwards destroyed in the servile war” (</a:t>
            </a:r>
            <a:r>
              <a:rPr lang="en-GB" sz="1800" b="0" i="1" strike="noStrike" spc="-1" dirty="0">
                <a:solidFill>
                  <a:srgbClr val="010101"/>
                </a:solidFill>
                <a:latin typeface="Times New Roman"/>
                <a:ea typeface="Lucida Sans Unicode"/>
              </a:rPr>
              <a:t>Pun</a:t>
            </a:r>
            <a:r>
              <a:rPr lang="en-GB" sz="1800" b="0" strike="noStrike" spc="-1" dirty="0">
                <a:solidFill>
                  <a:srgbClr val="010101"/>
                </a:solidFill>
                <a:latin typeface="Times New Roman"/>
                <a:ea typeface="Lucida Sans Unicode"/>
              </a:rPr>
              <a:t>. 14.270 “</a:t>
            </a:r>
            <a:r>
              <a:rPr lang="en-GB" sz="1800" b="0" strike="noStrike" spc="-1" dirty="0" err="1">
                <a:solidFill>
                  <a:srgbClr val="000000"/>
                </a:solidFill>
                <a:latin typeface="Times New Roman"/>
                <a:ea typeface="Lucida Sans Unicode"/>
              </a:rPr>
              <a:t>mox</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seruili</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uastata</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Triocala</a:t>
            </a:r>
            <a:r>
              <a:rPr lang="en-GB" sz="1800" b="0" strike="noStrike" spc="-1" dirty="0">
                <a:solidFill>
                  <a:srgbClr val="000000"/>
                </a:solidFill>
                <a:latin typeface="Times New Roman"/>
                <a:ea typeface="Lucida Sans Unicode"/>
              </a:rPr>
              <a:t> bello”)</a:t>
            </a:r>
            <a:endParaRPr lang="en-GB" sz="1800" b="0" strike="noStrike" spc="-1" dirty="0">
              <a:latin typeface="Arial"/>
            </a:endParaRPr>
          </a:p>
          <a:p>
            <a:pPr>
              <a:lnSpc>
                <a:spcPct val="100000"/>
              </a:lnSpc>
            </a:pPr>
            <a:r>
              <a:rPr lang="en-GB" sz="1800" b="0" strike="noStrike" spc="-1" dirty="0">
                <a:solidFill>
                  <a:srgbClr val="010101"/>
                </a:solidFill>
                <a:latin typeface="Times New Roman"/>
                <a:ea typeface="Lucida Sans Unicode"/>
              </a:rPr>
              <a:t>• impact of Roman civil war: “Catania … contains an allusion to Virgil’s </a:t>
            </a:r>
            <a:r>
              <a:rPr lang="en-GB" sz="1800" b="0" i="1" strike="noStrike" spc="-1" dirty="0">
                <a:solidFill>
                  <a:srgbClr val="010101"/>
                </a:solidFill>
                <a:latin typeface="Times New Roman"/>
                <a:ea typeface="Lucida Sans Unicode"/>
              </a:rPr>
              <a:t>Eclogues</a:t>
            </a:r>
            <a:r>
              <a:rPr lang="en-GB" sz="1800" b="0" strike="noStrike" spc="-1" dirty="0">
                <a:solidFill>
                  <a:srgbClr val="010101"/>
                </a:solidFill>
                <a:latin typeface="Times New Roman"/>
                <a:ea typeface="Lucida Sans Unicode"/>
              </a:rPr>
              <a:t>: </a:t>
            </a:r>
            <a:r>
              <a:rPr lang="en-GB" sz="1800" b="0" i="1" strike="noStrike" spc="-1" dirty="0">
                <a:solidFill>
                  <a:srgbClr val="010101"/>
                </a:solidFill>
                <a:latin typeface="Times New Roman"/>
                <a:ea typeface="Lucida Sans Unicode"/>
              </a:rPr>
              <a:t>tum </a:t>
            </a:r>
            <a:r>
              <a:rPr lang="en-GB" sz="1800" b="0" i="1" u="sng" strike="noStrike" spc="-1" dirty="0" err="1">
                <a:solidFill>
                  <a:srgbClr val="010101"/>
                </a:solidFill>
                <a:uFillTx/>
                <a:latin typeface="Times New Roman"/>
                <a:ea typeface="Lucida Sans Unicode"/>
              </a:rPr>
              <a:t>Catane</a:t>
            </a:r>
            <a:r>
              <a:rPr lang="en-GB" sz="1800" b="0" i="1" strike="noStrike" spc="-1" dirty="0">
                <a:solidFill>
                  <a:srgbClr val="010101"/>
                </a:solidFill>
                <a:latin typeface="Times New Roman"/>
                <a:ea typeface="Lucida Sans Unicode"/>
              </a:rPr>
              <a:t>, </a:t>
            </a:r>
            <a:r>
              <a:rPr lang="en-GB" sz="1800" b="0" i="1" u="sng" strike="noStrike" spc="-1" dirty="0" err="1">
                <a:solidFill>
                  <a:srgbClr val="010101"/>
                </a:solidFill>
                <a:uFillTx/>
                <a:latin typeface="Times New Roman"/>
                <a:ea typeface="Lucida Sans Unicode"/>
              </a:rPr>
              <a:t>nimium</a:t>
            </a:r>
            <a:r>
              <a:rPr lang="en-GB" sz="1800" b="0" i="1" strike="noStrike" spc="-1" dirty="0">
                <a:solidFill>
                  <a:srgbClr val="010101"/>
                </a:solidFill>
                <a:latin typeface="Times New Roman"/>
                <a:ea typeface="Lucida Sans Unicode"/>
              </a:rPr>
              <a:t> </a:t>
            </a:r>
            <a:r>
              <a:rPr lang="en-GB" sz="1800" b="0" i="1" strike="noStrike" spc="-1" dirty="0" err="1">
                <a:solidFill>
                  <a:srgbClr val="010101"/>
                </a:solidFill>
                <a:latin typeface="Times New Roman"/>
                <a:ea typeface="Lucida Sans Unicode"/>
              </a:rPr>
              <a:t>ardenti</a:t>
            </a:r>
            <a:r>
              <a:rPr lang="en-GB" sz="1800" b="0" i="1" strike="noStrike" spc="-1" dirty="0">
                <a:solidFill>
                  <a:srgbClr val="010101"/>
                </a:solidFill>
                <a:latin typeface="Times New Roman"/>
                <a:ea typeface="Lucida Sans Unicode"/>
              </a:rPr>
              <a:t> </a:t>
            </a:r>
            <a:r>
              <a:rPr lang="en-GB" sz="1800" b="0" i="1" u="sng" strike="noStrike" spc="-1" dirty="0" err="1">
                <a:solidFill>
                  <a:srgbClr val="010101"/>
                </a:solidFill>
                <a:uFillTx/>
                <a:latin typeface="Times New Roman"/>
                <a:ea typeface="Lucida Sans Unicode"/>
              </a:rPr>
              <a:t>vicina</a:t>
            </a:r>
            <a:r>
              <a:rPr lang="en-GB" sz="1800" b="0" i="1" strike="noStrike" spc="-1" dirty="0">
                <a:solidFill>
                  <a:srgbClr val="010101"/>
                </a:solidFill>
                <a:latin typeface="Times New Roman"/>
                <a:ea typeface="Lucida Sans Unicode"/>
              </a:rPr>
              <a:t> </a:t>
            </a:r>
            <a:r>
              <a:rPr lang="en-GB" sz="1800" b="0" i="1" u="sng" strike="noStrike" spc="-1" dirty="0" err="1">
                <a:solidFill>
                  <a:srgbClr val="010101"/>
                </a:solidFill>
                <a:uFillTx/>
                <a:latin typeface="Times New Roman"/>
                <a:ea typeface="Lucida Sans Unicode"/>
              </a:rPr>
              <a:t>Typhoeo</a:t>
            </a:r>
            <a:r>
              <a:rPr lang="en-GB" sz="1800" b="0" i="1" strike="noStrike" spc="-1" dirty="0">
                <a:solidFill>
                  <a:srgbClr val="010101"/>
                </a:solidFill>
                <a:latin typeface="Times New Roman"/>
                <a:ea typeface="Lucida Sans Unicode"/>
              </a:rPr>
              <a:t> / et </a:t>
            </a:r>
            <a:r>
              <a:rPr lang="en-GB" sz="1800" b="0" i="1" strike="noStrike" spc="-1" dirty="0" err="1">
                <a:solidFill>
                  <a:srgbClr val="010101"/>
                </a:solidFill>
                <a:latin typeface="Times New Roman"/>
                <a:ea typeface="Lucida Sans Unicode"/>
              </a:rPr>
              <a:t>generasse</a:t>
            </a:r>
            <a:r>
              <a:rPr lang="en-GB" sz="1800" b="0" i="1" strike="noStrike" spc="-1" dirty="0">
                <a:solidFill>
                  <a:srgbClr val="010101"/>
                </a:solidFill>
                <a:latin typeface="Times New Roman"/>
                <a:ea typeface="Lucida Sans Unicode"/>
              </a:rPr>
              <a:t> </a:t>
            </a:r>
            <a:r>
              <a:rPr lang="en-GB" sz="1800" b="0" i="1" strike="noStrike" spc="-1" dirty="0" err="1">
                <a:solidFill>
                  <a:srgbClr val="010101"/>
                </a:solidFill>
                <a:latin typeface="Times New Roman"/>
                <a:ea typeface="Lucida Sans Unicode"/>
              </a:rPr>
              <a:t>pios</a:t>
            </a:r>
            <a:r>
              <a:rPr lang="en-GB" sz="1800" b="0" i="1" strike="noStrike" spc="-1" dirty="0">
                <a:solidFill>
                  <a:srgbClr val="010101"/>
                </a:solidFill>
                <a:latin typeface="Times New Roman"/>
                <a:ea typeface="Lucida Sans Unicode"/>
              </a:rPr>
              <a:t> quondam </a:t>
            </a:r>
            <a:r>
              <a:rPr lang="en-GB" sz="1800" b="0" i="1" strike="noStrike" spc="-1" dirty="0" err="1">
                <a:solidFill>
                  <a:srgbClr val="010101"/>
                </a:solidFill>
                <a:latin typeface="Times New Roman"/>
                <a:ea typeface="Lucida Sans Unicode"/>
              </a:rPr>
              <a:t>celeberrima</a:t>
            </a:r>
            <a:r>
              <a:rPr lang="en-GB" sz="1800" b="0" i="1" strike="noStrike" spc="-1" dirty="0">
                <a:solidFill>
                  <a:srgbClr val="010101"/>
                </a:solidFill>
                <a:latin typeface="Times New Roman"/>
                <a:ea typeface="Lucida Sans Unicode"/>
              </a:rPr>
              <a:t> </a:t>
            </a:r>
            <a:r>
              <a:rPr lang="en-GB" sz="1800" b="0" i="1" strike="noStrike" spc="-1" dirty="0" err="1">
                <a:solidFill>
                  <a:srgbClr val="010101"/>
                </a:solidFill>
                <a:latin typeface="Times New Roman"/>
                <a:ea typeface="Lucida Sans Unicode"/>
              </a:rPr>
              <a:t>fratres</a:t>
            </a:r>
            <a:r>
              <a:rPr lang="en-GB" sz="1800" b="0" strike="noStrike" spc="-1" dirty="0">
                <a:solidFill>
                  <a:srgbClr val="010101"/>
                </a:solidFill>
                <a:latin typeface="Times New Roman"/>
                <a:ea typeface="Lucida Sans Unicode"/>
              </a:rPr>
              <a:t> (“then Catania, too near burning </a:t>
            </a:r>
            <a:r>
              <a:rPr lang="en-GB" sz="1800" b="0" strike="noStrike" spc="-1" dirty="0" err="1">
                <a:solidFill>
                  <a:srgbClr val="010101"/>
                </a:solidFill>
                <a:latin typeface="Times New Roman"/>
                <a:ea typeface="Lucida Sans Unicode"/>
              </a:rPr>
              <a:t>Typhoeus</a:t>
            </a:r>
            <a:r>
              <a:rPr lang="en-GB" sz="1800" b="0" strike="noStrike" spc="-1" dirty="0">
                <a:solidFill>
                  <a:srgbClr val="010101"/>
                </a:solidFill>
                <a:latin typeface="Times New Roman"/>
                <a:ea typeface="Lucida Sans Unicode"/>
              </a:rPr>
              <a:t> and once most </a:t>
            </a:r>
            <a:r>
              <a:rPr lang="en-GB" sz="1800" b="0" strike="noStrike" spc="-1" dirty="0" err="1">
                <a:solidFill>
                  <a:srgbClr val="010101"/>
                </a:solidFill>
                <a:latin typeface="Times New Roman"/>
                <a:ea typeface="Lucida Sans Unicode"/>
              </a:rPr>
              <a:t>honored</a:t>
            </a:r>
            <a:r>
              <a:rPr lang="en-GB" sz="1800" b="0" strike="noStrike" spc="-1" dirty="0">
                <a:solidFill>
                  <a:srgbClr val="010101"/>
                </a:solidFill>
                <a:latin typeface="Times New Roman"/>
                <a:ea typeface="Lucida Sans Unicode"/>
              </a:rPr>
              <a:t> for having produced pious brothers,” 196–7) = </a:t>
            </a:r>
            <a:r>
              <a:rPr lang="en-GB" sz="1800" b="0" i="1" u="sng" strike="noStrike" spc="-1" dirty="0">
                <a:solidFill>
                  <a:srgbClr val="010101"/>
                </a:solidFill>
                <a:uFillTx/>
                <a:latin typeface="Times New Roman"/>
                <a:ea typeface="Lucida Sans Unicode"/>
              </a:rPr>
              <a:t>Mantua</a:t>
            </a:r>
            <a:r>
              <a:rPr lang="en-GB" sz="1800" b="0" i="1" strike="noStrike" spc="-1" dirty="0">
                <a:solidFill>
                  <a:srgbClr val="010101"/>
                </a:solidFill>
                <a:latin typeface="Times New Roman"/>
                <a:ea typeface="Lucida Sans Unicode"/>
              </a:rPr>
              <a:t> </a:t>
            </a:r>
            <a:r>
              <a:rPr lang="en-GB" sz="1800" b="0" i="1" strike="noStrike" spc="-1" dirty="0" err="1">
                <a:solidFill>
                  <a:srgbClr val="010101"/>
                </a:solidFill>
                <a:latin typeface="Times New Roman"/>
                <a:ea typeface="Lucida Sans Unicode"/>
              </a:rPr>
              <a:t>vae</a:t>
            </a:r>
            <a:r>
              <a:rPr lang="en-GB" sz="1800" b="0" i="1" strike="noStrike" spc="-1" dirty="0">
                <a:solidFill>
                  <a:srgbClr val="010101"/>
                </a:solidFill>
                <a:latin typeface="Times New Roman"/>
                <a:ea typeface="Lucida Sans Unicode"/>
              </a:rPr>
              <a:t> </a:t>
            </a:r>
            <a:r>
              <a:rPr lang="en-GB" sz="1800" b="0" i="1" strike="noStrike" spc="-1" dirty="0" err="1">
                <a:solidFill>
                  <a:srgbClr val="010101"/>
                </a:solidFill>
                <a:latin typeface="Times New Roman"/>
                <a:ea typeface="Lucida Sans Unicode"/>
              </a:rPr>
              <a:t>miserae</a:t>
            </a:r>
            <a:r>
              <a:rPr lang="en-GB" sz="1800" b="0" i="1" strike="noStrike" spc="-1" dirty="0">
                <a:solidFill>
                  <a:srgbClr val="010101"/>
                </a:solidFill>
                <a:latin typeface="Times New Roman"/>
                <a:ea typeface="Lucida Sans Unicode"/>
              </a:rPr>
              <a:t> </a:t>
            </a:r>
            <a:r>
              <a:rPr lang="en-GB" sz="1800" b="0" i="1" u="sng" strike="noStrike" spc="-1" dirty="0" err="1">
                <a:solidFill>
                  <a:srgbClr val="010101"/>
                </a:solidFill>
                <a:uFillTx/>
                <a:latin typeface="Times New Roman"/>
                <a:ea typeface="Lucida Sans Unicode"/>
              </a:rPr>
              <a:t>nimium</a:t>
            </a:r>
            <a:r>
              <a:rPr lang="en-GB" sz="1800" b="0" i="1" strike="noStrike" spc="-1" dirty="0">
                <a:solidFill>
                  <a:srgbClr val="010101"/>
                </a:solidFill>
                <a:latin typeface="Times New Roman"/>
                <a:ea typeface="Lucida Sans Unicode"/>
              </a:rPr>
              <a:t> </a:t>
            </a:r>
            <a:r>
              <a:rPr lang="en-GB" sz="1800" b="0" i="1" u="sng" strike="noStrike" spc="-1" dirty="0" err="1">
                <a:solidFill>
                  <a:srgbClr val="010101"/>
                </a:solidFill>
                <a:uFillTx/>
                <a:latin typeface="Times New Roman"/>
                <a:ea typeface="Lucida Sans Unicode"/>
              </a:rPr>
              <a:t>vicina</a:t>
            </a:r>
            <a:r>
              <a:rPr lang="en-GB" sz="1800" b="0" i="1" strike="noStrike" spc="-1" dirty="0">
                <a:solidFill>
                  <a:srgbClr val="010101"/>
                </a:solidFill>
                <a:latin typeface="Times New Roman"/>
                <a:ea typeface="Lucida Sans Unicode"/>
              </a:rPr>
              <a:t> </a:t>
            </a:r>
            <a:r>
              <a:rPr lang="en-GB" sz="1800" b="0" i="1" u="sng" strike="noStrike" spc="-1" dirty="0" err="1">
                <a:solidFill>
                  <a:srgbClr val="010101"/>
                </a:solidFill>
                <a:uFillTx/>
                <a:latin typeface="Times New Roman"/>
                <a:ea typeface="Lucida Sans Unicode"/>
              </a:rPr>
              <a:t>Cremonae</a:t>
            </a:r>
            <a:r>
              <a:rPr lang="en-GB" sz="1800" b="0" strike="noStrike" spc="-1" dirty="0">
                <a:solidFill>
                  <a:srgbClr val="010101"/>
                </a:solidFill>
                <a:latin typeface="Times New Roman"/>
                <a:ea typeface="Lucida Sans Unicode"/>
              </a:rPr>
              <a:t> (“woe, Mantua, too near pitiable Cremona,” </a:t>
            </a:r>
            <a:r>
              <a:rPr lang="en-GB" sz="1800" b="0" i="1" strike="noStrike" spc="-1" dirty="0" err="1">
                <a:solidFill>
                  <a:srgbClr val="010101"/>
                </a:solidFill>
                <a:latin typeface="Times New Roman"/>
                <a:ea typeface="Lucida Sans Unicode"/>
              </a:rPr>
              <a:t>Ecl</a:t>
            </a:r>
            <a:r>
              <a:rPr lang="en-GB" sz="1800" b="0" strike="noStrike" spc="-1" dirty="0">
                <a:solidFill>
                  <a:srgbClr val="010101"/>
                </a:solidFill>
                <a:latin typeface="Times New Roman"/>
                <a:ea typeface="Lucida Sans Unicode"/>
              </a:rPr>
              <a:t>. 9.28). The allusion suits well </a:t>
            </a:r>
            <a:r>
              <a:rPr lang="en-GB" sz="1800" b="0" strike="noStrike" spc="-1" dirty="0" err="1">
                <a:solidFill>
                  <a:srgbClr val="010101"/>
                </a:solidFill>
                <a:latin typeface="Times New Roman"/>
                <a:ea typeface="Lucida Sans Unicode"/>
              </a:rPr>
              <a:t>Silius</a:t>
            </a:r>
            <a:r>
              <a:rPr lang="en-GB" sz="1800" b="0" strike="noStrike" spc="-1" dirty="0">
                <a:solidFill>
                  <a:srgbClr val="010101"/>
                </a:solidFill>
                <a:latin typeface="Times New Roman"/>
                <a:ea typeface="Lucida Sans Unicode"/>
              </a:rPr>
              <a:t>’ poetic agenda in the digression, not only because it evokes pastoral poetry, a non-epic genre with which Sicily is closely identified, but because the </a:t>
            </a:r>
            <a:r>
              <a:rPr lang="en-GB" sz="1800" b="0" strike="noStrike" spc="-1" dirty="0" err="1">
                <a:solidFill>
                  <a:srgbClr val="010101"/>
                </a:solidFill>
                <a:latin typeface="Times New Roman"/>
                <a:ea typeface="Lucida Sans Unicode"/>
              </a:rPr>
              <a:t>Virgilian</a:t>
            </a:r>
            <a:r>
              <a:rPr lang="en-GB" sz="1800" b="0" strike="noStrike" spc="-1" dirty="0">
                <a:solidFill>
                  <a:srgbClr val="010101"/>
                </a:solidFill>
                <a:latin typeface="Times New Roman"/>
                <a:ea typeface="Lucida Sans Unicode"/>
              </a:rPr>
              <a:t> intertext refers to lands in Mantua and Cremona to be confiscated for military veterans and thus hints at the damaging consequences of the present war for the Sicilian countryside…” (Marks 2017: 478</a:t>
            </a:r>
            <a:r>
              <a:rPr lang="en-GB" sz="1800" b="0" strike="noStrike" spc="-1" dirty="0">
                <a:solidFill>
                  <a:srgbClr val="111111"/>
                </a:solidFill>
                <a:latin typeface="Times New Roman"/>
                <a:ea typeface="Lucida Sans Unicode"/>
              </a:rPr>
              <a:t> –</a:t>
            </a:r>
            <a:r>
              <a:rPr lang="en-GB" sz="1800" b="0" strike="noStrike" spc="-1" dirty="0">
                <a:solidFill>
                  <a:srgbClr val="010101"/>
                </a:solidFill>
                <a:latin typeface="Times New Roman"/>
                <a:ea typeface="Lucida Sans Unicode"/>
              </a:rPr>
              <a:t>9)</a:t>
            </a:r>
            <a:endParaRPr lang="en-GB" sz="1800" b="0" strike="noStrike" spc="-1" dirty="0">
              <a:latin typeface="Arial"/>
            </a:endParaRPr>
          </a:p>
          <a:p>
            <a:pPr>
              <a:lnSpc>
                <a:spcPct val="100000"/>
              </a:lnSpc>
            </a:pPr>
            <a:r>
              <a:rPr lang="en-GB" sz="1800" b="0" strike="noStrike" spc="-1" dirty="0">
                <a:solidFill>
                  <a:srgbClr val="000000"/>
                </a:solidFill>
                <a:latin typeface="Times New Roman"/>
                <a:ea typeface="DejaVu Sans"/>
              </a:rPr>
              <a:t> </a:t>
            </a:r>
            <a:endParaRPr lang="en-GB" sz="1800" b="0" strike="noStrike" spc="-1" dirty="0">
              <a:latin typeface="Arial"/>
            </a:endParaRPr>
          </a:p>
        </p:txBody>
      </p:sp>
      <p:sp>
        <p:nvSpPr>
          <p:cNvPr id="267" name="TextBox 30_22"/>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268" name="TextBox 34_22"/>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269" name="TextBox 21_22"/>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270" name="TextBox 23_22"/>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271" name="TextBox 24_22"/>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 name="Title 1_23"/>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2000" b="0" strike="noStrike" spc="-1" dirty="0">
                <a:solidFill>
                  <a:srgbClr val="000000"/>
                </a:solidFill>
                <a:latin typeface="Palatino Linotype"/>
                <a:ea typeface="DejaVu Sans"/>
              </a:rPr>
              <a:t>Sicily’s artistic future within Sicily and beyond</a:t>
            </a:r>
            <a:endParaRPr lang="en-GB" sz="2000" b="0" strike="noStrike" spc="-1" dirty="0">
              <a:latin typeface="Arial"/>
            </a:endParaRPr>
          </a:p>
        </p:txBody>
      </p:sp>
      <p:sp>
        <p:nvSpPr>
          <p:cNvPr id="273" name="TextBox 29_23"/>
          <p:cNvSpPr/>
          <p:nvPr/>
        </p:nvSpPr>
        <p:spPr>
          <a:xfrm>
            <a:off x="1544760" y="1080000"/>
            <a:ext cx="5973840" cy="4844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dirty="0">
                <a:solidFill>
                  <a:srgbClr val="010101"/>
                </a:solidFill>
                <a:latin typeface="Times New Roman"/>
                <a:ea typeface="Lucida Sans Unicode"/>
              </a:rPr>
              <a:t>• “</a:t>
            </a:r>
            <a:r>
              <a:rPr lang="en-GB" sz="1800" b="1" strike="noStrike" spc="-1" dirty="0">
                <a:solidFill>
                  <a:srgbClr val="010101"/>
                </a:solidFill>
                <a:latin typeface="Times New Roman"/>
                <a:ea typeface="Lucida Sans Unicode"/>
              </a:rPr>
              <a:t>Others</a:t>
            </a:r>
            <a:r>
              <a:rPr lang="en-GB" sz="1800" b="0" strike="noStrike" spc="-1" dirty="0">
                <a:solidFill>
                  <a:srgbClr val="010101"/>
                </a:solidFill>
                <a:latin typeface="Times New Roman"/>
                <a:ea typeface="Lucida Sans Unicode"/>
              </a:rPr>
              <a:t> will hammer out … bronzes (indeed I believe it), and will produce living faces from marble. They will plead cases better and mark out the movements of the heavens with a rod and describe the rising stars. You, Roman, remember to rule peoples with your command (these will be your arts), and to impose the way of peace, to spare the conquered and subdue the proud.” (</a:t>
            </a:r>
            <a:r>
              <a:rPr lang="en-GB" sz="1800" b="0" strike="noStrike" spc="-1" dirty="0" err="1">
                <a:solidFill>
                  <a:srgbClr val="010101"/>
                </a:solidFill>
                <a:latin typeface="Times New Roman"/>
                <a:ea typeface="Lucida Sans Unicode"/>
              </a:rPr>
              <a:t>Verg</a:t>
            </a:r>
            <a:r>
              <a:rPr lang="en-GB" sz="1800" b="0" strike="noStrike" spc="-1" dirty="0">
                <a:solidFill>
                  <a:srgbClr val="010101"/>
                </a:solidFill>
                <a:latin typeface="Times New Roman"/>
                <a:ea typeface="Lucida Sans Unicode"/>
              </a:rPr>
              <a:t>. </a:t>
            </a:r>
            <a:r>
              <a:rPr lang="en-GB" sz="1800" b="0" i="1" strike="noStrike" spc="-1" dirty="0" err="1">
                <a:solidFill>
                  <a:srgbClr val="010101"/>
                </a:solidFill>
                <a:latin typeface="Times New Roman"/>
                <a:ea typeface="Lucida Sans Unicode"/>
              </a:rPr>
              <a:t>Aen</a:t>
            </a:r>
            <a:r>
              <a:rPr lang="en-GB" sz="1800" b="0" strike="noStrike" spc="-1" dirty="0">
                <a:solidFill>
                  <a:srgbClr val="010101"/>
                </a:solidFill>
                <a:latin typeface="Times New Roman"/>
                <a:ea typeface="Lucida Sans Unicode"/>
              </a:rPr>
              <a:t>. 6.847–53):“Anchises does not name the “others” who will be better sculptors, orators, and astronomers. The unspeciﬁed </a:t>
            </a:r>
            <a:r>
              <a:rPr lang="en-GB" sz="1800" b="0" i="1" strike="noStrike" spc="-1" dirty="0">
                <a:solidFill>
                  <a:srgbClr val="010101"/>
                </a:solidFill>
                <a:latin typeface="Times New Roman"/>
                <a:ea typeface="Lucida Sans Unicode"/>
              </a:rPr>
              <a:t>alii</a:t>
            </a:r>
            <a:r>
              <a:rPr lang="en-GB" sz="1800" b="0" strike="noStrike" spc="-1" dirty="0">
                <a:solidFill>
                  <a:srgbClr val="010101"/>
                </a:solidFill>
                <a:latin typeface="Times New Roman"/>
                <a:ea typeface="Lucida Sans Unicode"/>
              </a:rPr>
              <a:t> can simply indicate “Greeks” in general, or, as a completely open-ended reference, it can embrace cultural excellence on the part of any non-Romans. But nothing rules out projecting an image of Syracuse onto the outline of these “others.” After all, Syracuse’s art was famous, tradition credited the invention of systematic rhetoric to Syracusans, and Archimedes was a “unique watcher of the sky” (Livy 24.34.2).” (Jaeger 2008: 98)</a:t>
            </a:r>
            <a:endParaRPr lang="en-GB" sz="1800" b="0" strike="noStrike" spc="-1" dirty="0">
              <a:latin typeface="Arial"/>
            </a:endParaRPr>
          </a:p>
          <a:p>
            <a:pPr>
              <a:lnSpc>
                <a:spcPct val="100000"/>
              </a:lnSpc>
            </a:pPr>
            <a:r>
              <a:rPr lang="en-GB" sz="2400" b="0" strike="noStrike" spc="-1" dirty="0">
                <a:solidFill>
                  <a:srgbClr val="000000"/>
                </a:solidFill>
                <a:latin typeface="Palatino Linotype"/>
                <a:ea typeface="DejaVu Sans"/>
              </a:rPr>
              <a:t> </a:t>
            </a:r>
            <a:endParaRPr lang="en-GB" sz="2400" b="0" strike="noStrike" spc="-1" dirty="0">
              <a:latin typeface="Arial"/>
            </a:endParaRPr>
          </a:p>
        </p:txBody>
      </p:sp>
      <p:sp>
        <p:nvSpPr>
          <p:cNvPr id="274" name="TextBox 30_23"/>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275" name="TextBox 34_23"/>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276" name="TextBox 21_23"/>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277" name="TextBox 23_23"/>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278" name="TextBox 24_23"/>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 name="Title 1_27"/>
          <p:cNvSpPr/>
          <p:nvPr/>
        </p:nvSpPr>
        <p:spPr>
          <a:xfrm>
            <a:off x="876240" y="696960"/>
            <a:ext cx="7385760" cy="424800"/>
          </a:xfrm>
          <a:prstGeom prst="rect">
            <a:avLst/>
          </a:prstGeom>
          <a:solidFill>
            <a:srgbClr val="729FCF"/>
          </a:solidFill>
          <a:ln w="0">
            <a:solidFill>
              <a:srgbClr val="3465A4"/>
            </a:solidFill>
          </a:ln>
        </p:spPr>
        <p:style>
          <a:lnRef idx="0">
            <a:scrgbClr r="0" g="0" b="0"/>
          </a:lnRef>
          <a:fillRef idx="0">
            <a:scrgbClr r="0" g="0" b="0"/>
          </a:fillRef>
          <a:effectRef idx="0">
            <a:scrgbClr r="0" g="0" b="0"/>
          </a:effectRef>
          <a:fontRef idx="minor"/>
        </p:style>
        <p:txBody>
          <a:bodyPr wrap="none" lIns="90000" tIns="45000" rIns="90000" bIns="45000">
            <a:spAutoFit/>
          </a:bodyPr>
          <a:lstStyle/>
          <a:p>
            <a:pPr algn="ctr">
              <a:lnSpc>
                <a:spcPct val="100000"/>
              </a:lnSpc>
            </a:pPr>
            <a:r>
              <a:rPr lang="en-GB" sz="2200" b="0" strike="noStrike" spc="-1">
                <a:solidFill>
                  <a:srgbClr val="000000"/>
                </a:solidFill>
                <a:latin typeface="Palatino Linotype"/>
                <a:ea typeface="DejaVu Sans"/>
              </a:rPr>
              <a:t>As locus of cultural production once under Roman control</a:t>
            </a:r>
            <a:endParaRPr lang="en-GB" sz="2200" b="0" strike="noStrike" spc="-1">
              <a:latin typeface="Arial"/>
            </a:endParaRPr>
          </a:p>
        </p:txBody>
      </p:sp>
      <p:sp>
        <p:nvSpPr>
          <p:cNvPr id="280" name="TextBox 29_27"/>
          <p:cNvSpPr/>
          <p:nvPr/>
        </p:nvSpPr>
        <p:spPr>
          <a:xfrm>
            <a:off x="1544760" y="1080000"/>
            <a:ext cx="5973840" cy="4021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Lucida Sans Unicode"/>
              </a:rPr>
              <a:t>• e.g. Moschus. Land of Sicily linked to pastoral in Book 14 (not Arcadia). Also benevolent imperialism facilitates continuation of Sicilian culture (e.g. pastoral) within Italian writers.</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 “hic … uenerabere uatum / ora excellentum, sacras qui carmine </a:t>
            </a:r>
            <a:r>
              <a:rPr lang="en-GB" sz="1800" b="0" u="sng" strike="noStrike" spc="-1">
                <a:solidFill>
                  <a:srgbClr val="010101"/>
                </a:solidFill>
                <a:uFillTx/>
                <a:latin typeface="Times New Roman"/>
                <a:ea typeface="Lucida Sans Unicode"/>
              </a:rPr>
              <a:t>siluas</a:t>
            </a:r>
            <a:r>
              <a:rPr lang="en-GB" sz="1800" b="0" strike="noStrike" spc="-1">
                <a:solidFill>
                  <a:srgbClr val="010101"/>
                </a:solidFill>
                <a:latin typeface="Times New Roman"/>
                <a:ea typeface="Lucida Sans Unicode"/>
              </a:rPr>
              <a:t> / … resonant camena.” (</a:t>
            </a:r>
            <a:r>
              <a:rPr lang="en-GB" sz="1800" b="0" i="1" strike="noStrike" spc="-1">
                <a:solidFill>
                  <a:srgbClr val="010101"/>
                </a:solidFill>
                <a:latin typeface="Times New Roman"/>
                <a:ea typeface="Lucida Sans Unicode"/>
              </a:rPr>
              <a:t>Pun</a:t>
            </a:r>
            <a:r>
              <a:rPr lang="en-GB" sz="1800" b="0" strike="noStrike" spc="-1">
                <a:solidFill>
                  <a:srgbClr val="010101"/>
                </a:solidFill>
                <a:latin typeface="Times New Roman"/>
                <a:ea typeface="Lucida Sans Unicode"/>
              </a:rPr>
              <a:t>. 14.28</a:t>
            </a:r>
            <a:r>
              <a:rPr lang="en-GB" sz="1800" b="0" strike="noStrike" spc="-1">
                <a:solidFill>
                  <a:srgbClr val="111111"/>
                </a:solidFill>
                <a:latin typeface="Times New Roman"/>
                <a:ea typeface="Lucida Sans Unicode"/>
              </a:rPr>
              <a:t>–</a:t>
            </a:r>
            <a:r>
              <a:rPr lang="en-GB" sz="1800" b="0" strike="noStrike" spc="-1">
                <a:solidFill>
                  <a:srgbClr val="010101"/>
                </a:solidFill>
                <a:latin typeface="Times New Roman"/>
                <a:ea typeface="Lucida Sans Unicode"/>
              </a:rPr>
              <a:t>30 “here you will worship the utterance of mighty bards …, who make the sacred </a:t>
            </a:r>
            <a:r>
              <a:rPr lang="en-GB" sz="1800" b="0" u="sng" strike="noStrike" spc="-1">
                <a:solidFill>
                  <a:srgbClr val="010101"/>
                </a:solidFill>
                <a:uFillTx/>
                <a:latin typeface="Times New Roman"/>
                <a:ea typeface="Lucida Sans Unicode"/>
              </a:rPr>
              <a:t>groves</a:t>
            </a:r>
            <a:r>
              <a:rPr lang="en-GB" sz="1800" b="0" strike="noStrike" spc="-1">
                <a:solidFill>
                  <a:srgbClr val="010101"/>
                </a:solidFill>
                <a:latin typeface="Times New Roman"/>
                <a:ea typeface="Lucida Sans Unicode"/>
              </a:rPr>
              <a:t> re-echo with song”)</a:t>
            </a:r>
            <a:endParaRPr lang="en-GB" sz="1800" b="0" strike="noStrike" spc="-1">
              <a:latin typeface="Arial"/>
            </a:endParaRPr>
          </a:p>
          <a:p>
            <a:pPr>
              <a:lnSpc>
                <a:spcPct val="100000"/>
              </a:lnSpc>
            </a:pPr>
            <a:r>
              <a:rPr lang="en-GB" sz="1800" b="0" strike="noStrike" spc="-1">
                <a:solidFill>
                  <a:srgbClr val="212529"/>
                </a:solidFill>
                <a:latin typeface="Times New Roman"/>
                <a:ea typeface="Lucida Sans Unicode"/>
              </a:rPr>
              <a:t>• “Here in a fishy pond Arethusa receives her own Alpheus bearing the sacred wreath’s symbols” (</a:t>
            </a:r>
            <a:r>
              <a:rPr lang="en-GB" sz="1800" b="0" i="1" strike="noStrike" spc="-1">
                <a:solidFill>
                  <a:srgbClr val="212529"/>
                </a:solidFill>
                <a:latin typeface="Times New Roman"/>
                <a:ea typeface="Lucida Sans Unicode"/>
              </a:rPr>
              <a:t>Pun</a:t>
            </a:r>
            <a:r>
              <a:rPr lang="en-GB" sz="1800" b="0" strike="noStrike" spc="-1">
                <a:solidFill>
                  <a:srgbClr val="212529"/>
                </a:solidFill>
                <a:latin typeface="Times New Roman"/>
                <a:ea typeface="Lucida Sans Unicode"/>
              </a:rPr>
              <a:t>. 14.53</a:t>
            </a:r>
            <a:r>
              <a:rPr lang="en-GB" sz="1800" b="0" strike="noStrike" spc="-1">
                <a:solidFill>
                  <a:srgbClr val="111111"/>
                </a:solidFill>
                <a:latin typeface="Times New Roman"/>
                <a:ea typeface="Lucida Sans Unicode"/>
              </a:rPr>
              <a:t>–</a:t>
            </a:r>
            <a:r>
              <a:rPr lang="en-GB" sz="1800" b="0" strike="noStrike" spc="-1">
                <a:solidFill>
                  <a:srgbClr val="212529"/>
                </a:solidFill>
                <a:latin typeface="Times New Roman"/>
                <a:ea typeface="Lucida Sans Unicode"/>
              </a:rPr>
              <a:t>54 </a:t>
            </a:r>
            <a:r>
              <a:rPr lang="en-GB" sz="1800" b="0" strike="noStrike" spc="-1">
                <a:solidFill>
                  <a:srgbClr val="000000"/>
                </a:solidFill>
                <a:latin typeface="Times New Roman"/>
                <a:ea typeface="DejaVu Sans"/>
              </a:rPr>
              <a:t>“hic Arethusa suum piscoso fonte receptat / Alpheon sacrae portantem signa coronae”)</a:t>
            </a:r>
            <a:endParaRPr lang="en-GB" sz="1800" b="0" strike="noStrike" spc="-1">
              <a:latin typeface="Arial"/>
            </a:endParaRPr>
          </a:p>
          <a:p>
            <a:pPr>
              <a:lnSpc>
                <a:spcPct val="100000"/>
              </a:lnSpc>
            </a:pPr>
            <a:endParaRPr lang="en-GB" sz="1800" b="0" strike="noStrike" spc="-1">
              <a:latin typeface="Arial"/>
            </a:endParaRPr>
          </a:p>
          <a:p>
            <a:pPr>
              <a:lnSpc>
                <a:spcPct val="100000"/>
              </a:lnSpc>
            </a:pPr>
            <a:r>
              <a:rPr lang="en-GB" sz="2400" b="0" strike="noStrike" spc="-1">
                <a:solidFill>
                  <a:srgbClr val="000000"/>
                </a:solidFill>
                <a:latin typeface="Palatino Linotype"/>
                <a:ea typeface="DejaVu Sans"/>
              </a:rPr>
              <a:t> </a:t>
            </a:r>
            <a:endParaRPr lang="en-GB" sz="2400" b="0" strike="noStrike" spc="-1">
              <a:latin typeface="Arial"/>
            </a:endParaRPr>
          </a:p>
        </p:txBody>
      </p:sp>
      <p:sp>
        <p:nvSpPr>
          <p:cNvPr id="281" name="TextBox 30_27"/>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282" name="TextBox 34_27"/>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283" name="TextBox 21_27"/>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284" name="TextBox 23_27"/>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285" name="TextBox 24_27"/>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pic>
        <p:nvPicPr>
          <p:cNvPr id="286" name="Picture 285"/>
          <p:cNvPicPr/>
          <p:nvPr/>
        </p:nvPicPr>
        <p:blipFill>
          <a:blip r:embed="rId2"/>
          <a:stretch/>
        </p:blipFill>
        <p:spPr>
          <a:xfrm>
            <a:off x="7140240" y="3960000"/>
            <a:ext cx="1319400" cy="1318320"/>
          </a:xfrm>
          <a:prstGeom prst="rect">
            <a:avLst/>
          </a:prstGeom>
          <a:ln w="0">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 name="Title 1_28"/>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56000"/>
          </a:bodyPr>
          <a:lstStyle/>
          <a:p>
            <a:pPr algn="ctr">
              <a:lnSpc>
                <a:spcPct val="100000"/>
              </a:lnSpc>
            </a:pPr>
            <a:r>
              <a:rPr lang="en-GB" sz="4400" b="0" strike="noStrike" spc="-1">
                <a:solidFill>
                  <a:srgbClr val="000000"/>
                </a:solidFill>
                <a:latin typeface="Palatino Linotype"/>
                <a:ea typeface="DejaVu Sans"/>
              </a:rPr>
              <a:t>Silius’ Sicily</a:t>
            </a:r>
            <a:endParaRPr lang="en-GB" sz="4400" b="0" strike="noStrike" spc="-1">
              <a:latin typeface="Arial"/>
            </a:endParaRPr>
          </a:p>
        </p:txBody>
      </p:sp>
      <p:sp>
        <p:nvSpPr>
          <p:cNvPr id="288" name="TextBox 29_28"/>
          <p:cNvSpPr/>
          <p:nvPr/>
        </p:nvSpPr>
        <p:spPr>
          <a:xfrm>
            <a:off x="1544760" y="1080000"/>
            <a:ext cx="5973840" cy="4570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dirty="0">
                <a:solidFill>
                  <a:srgbClr val="3B3D3F"/>
                </a:solidFill>
                <a:latin typeface="Times New Roman"/>
                <a:ea typeface="Lucida Sans Unicode"/>
              </a:rPr>
              <a:t>•“</a:t>
            </a:r>
            <a:r>
              <a:rPr lang="en-GB" sz="1800" b="0" strike="noStrike" spc="-1" dirty="0">
                <a:solidFill>
                  <a:srgbClr val="010101"/>
                </a:solidFill>
                <a:latin typeface="Times New Roman Greek"/>
                <a:ea typeface="Lucida Sans Unicode"/>
              </a:rPr>
              <a:t>If … [Moschus’] phrase “leaves and flowers” (</a:t>
            </a:r>
            <a:r>
              <a:rPr lang="en-GB" sz="1800" b="0" strike="noStrike" spc="-1" dirty="0" err="1">
                <a:solidFill>
                  <a:srgbClr val="010101"/>
                </a:solidFill>
                <a:latin typeface="Times New Roman Greek"/>
                <a:ea typeface="Lucida Sans Unicode"/>
              </a:rPr>
              <a:t>φ</a:t>
            </a:r>
            <a:r>
              <a:rPr lang="en-GB" sz="1800" b="0" strike="noStrike" spc="-1" dirty="0" err="1">
                <a:solidFill>
                  <a:srgbClr val="010101"/>
                </a:solidFill>
                <a:latin typeface="Times New Roman"/>
                <a:ea typeface="Lucida Sans Unicode"/>
              </a:rPr>
              <a:t>ύ</a:t>
            </a:r>
            <a:r>
              <a:rPr lang="en-GB" sz="1800" b="0" strike="noStrike" spc="-1" dirty="0" err="1">
                <a:solidFill>
                  <a:srgbClr val="010101"/>
                </a:solidFill>
                <a:latin typeface="Times New Roman Greek"/>
                <a:ea typeface="Lucida Sans Unicode"/>
              </a:rPr>
              <a:t>λλ</a:t>
            </a:r>
            <a:r>
              <a:rPr lang="en-GB" sz="1800" b="0" strike="noStrike" spc="-1" dirty="0">
                <a:solidFill>
                  <a:srgbClr val="010101"/>
                </a:solidFill>
                <a:latin typeface="Times New Roman Greek"/>
                <a:ea typeface="Lucida Sans Unicode"/>
              </a:rPr>
              <a:t>α κα</a:t>
            </a:r>
            <a:r>
              <a:rPr lang="en-GB" sz="1800" b="0" strike="noStrike" spc="-1" dirty="0">
                <a:solidFill>
                  <a:srgbClr val="010101"/>
                </a:solidFill>
                <a:latin typeface="Times New Roman"/>
                <a:ea typeface="Lucida Sans Unicode"/>
              </a:rPr>
              <a:t>ὶ ἄ</a:t>
            </a:r>
            <a:r>
              <a:rPr lang="en-GB" sz="1800" b="0" strike="noStrike" spc="-1" dirty="0">
                <a:solidFill>
                  <a:srgbClr val="010101"/>
                </a:solidFill>
                <a:latin typeface="Times New Roman Greek"/>
                <a:ea typeface="Lucida Sans Unicode"/>
              </a:rPr>
              <a:t>νθεα) refers to victors’ crowns, then Silius’ </a:t>
            </a:r>
            <a:r>
              <a:rPr lang="en-GB" sz="1800" b="0" i="1" strike="noStrike" spc="-1" dirty="0">
                <a:solidFill>
                  <a:srgbClr val="010101"/>
                </a:solidFill>
                <a:latin typeface="Times New Roman"/>
                <a:ea typeface="Lucida Sans Unicode"/>
              </a:rPr>
              <a:t>sacrae signa coronae </a:t>
            </a:r>
            <a:r>
              <a:rPr lang="en-GB" sz="1800" b="0" strike="noStrike" spc="-1" dirty="0">
                <a:solidFill>
                  <a:srgbClr val="010101"/>
                </a:solidFill>
                <a:latin typeface="Times New Roman"/>
                <a:ea typeface="Lucida Sans Unicode"/>
              </a:rPr>
              <a:t>is likely an allusion to it, for he and Moschus are the only ancient authors to refer to crowns being conveyed by the Alpheus to Sicily.” (Marks 2017: 468)</a:t>
            </a:r>
            <a:endParaRPr lang="en-GB" sz="1800" b="0" strike="noStrike" spc="-1" dirty="0">
              <a:latin typeface="Arial"/>
            </a:endParaRPr>
          </a:p>
          <a:p>
            <a:pPr>
              <a:lnSpc>
                <a:spcPct val="100000"/>
              </a:lnSpc>
            </a:pPr>
            <a:r>
              <a:rPr lang="en-GB" sz="1800" b="0" strike="noStrike" spc="-1" dirty="0">
                <a:solidFill>
                  <a:srgbClr val="010101"/>
                </a:solidFill>
                <a:latin typeface="Times New Roman"/>
                <a:ea typeface="Lucida Sans Unicode"/>
              </a:rPr>
              <a:t>• “never at the same time did the Siren pour forth her customary song at sea” (</a:t>
            </a:r>
            <a:r>
              <a:rPr lang="en-GB" sz="1800" b="0" i="1" strike="noStrike" spc="-1" dirty="0">
                <a:solidFill>
                  <a:srgbClr val="010101"/>
                </a:solidFill>
                <a:latin typeface="Times New Roman"/>
                <a:ea typeface="Lucida Sans Unicode"/>
              </a:rPr>
              <a:t>Pun</a:t>
            </a:r>
            <a:r>
              <a:rPr lang="en-GB" sz="1800" b="0" strike="noStrike" spc="-1" dirty="0">
                <a:solidFill>
                  <a:srgbClr val="010101"/>
                </a:solidFill>
                <a:latin typeface="Times New Roman"/>
                <a:ea typeface="Lucida Sans Unicode"/>
              </a:rPr>
              <a:t>. 14.472</a:t>
            </a:r>
            <a:r>
              <a:rPr lang="en-GB" sz="1800" b="0" strike="noStrike" spc="-1" dirty="0">
                <a:solidFill>
                  <a:srgbClr val="111111"/>
                </a:solidFill>
                <a:latin typeface="Times New Roman"/>
                <a:ea typeface="Lucida Sans Unicode"/>
              </a:rPr>
              <a:t> –</a:t>
            </a:r>
            <a:r>
              <a:rPr lang="en-GB" sz="1800" b="0" strike="noStrike" spc="-1" dirty="0">
                <a:solidFill>
                  <a:srgbClr val="010101"/>
                </a:solidFill>
                <a:latin typeface="Times New Roman"/>
                <a:ea typeface="Lucida Sans Unicode"/>
              </a:rPr>
              <a:t>3 “non </a:t>
            </a:r>
            <a:r>
              <a:rPr lang="en-GB" sz="1800" b="0" strike="noStrike" spc="-1" dirty="0" err="1">
                <a:solidFill>
                  <a:srgbClr val="010101"/>
                </a:solidFill>
                <a:latin typeface="Times New Roman"/>
                <a:ea typeface="Lucida Sans Unicode"/>
              </a:rPr>
              <a:t>umquam</a:t>
            </a:r>
            <a:r>
              <a:rPr lang="en-GB" sz="1800" b="0" strike="noStrike" spc="-1" dirty="0">
                <a:solidFill>
                  <a:srgbClr val="010101"/>
                </a:solidFill>
                <a:latin typeface="Times New Roman"/>
                <a:ea typeface="Lucida Sans Unicode"/>
              </a:rPr>
              <a:t> tempore </a:t>
            </a:r>
            <a:r>
              <a:rPr lang="en-GB" sz="1800" b="0" strike="noStrike" spc="-1" dirty="0" err="1">
                <a:solidFill>
                  <a:srgbClr val="010101"/>
                </a:solidFill>
                <a:latin typeface="Times New Roman"/>
                <a:ea typeface="Lucida Sans Unicode"/>
              </a:rPr>
              <a:t>eodem</a:t>
            </a:r>
            <a:r>
              <a:rPr lang="en-GB" sz="1800" b="0" strike="noStrike" spc="-1" dirty="0">
                <a:solidFill>
                  <a:srgbClr val="010101"/>
                </a:solidFill>
                <a:latin typeface="Times New Roman"/>
                <a:ea typeface="Lucida Sans Unicode"/>
              </a:rPr>
              <a:t> / Siren </a:t>
            </a:r>
            <a:r>
              <a:rPr lang="en-GB" sz="1800" b="0" strike="noStrike" spc="-1" dirty="0" err="1">
                <a:solidFill>
                  <a:srgbClr val="010101"/>
                </a:solidFill>
                <a:latin typeface="Times New Roman"/>
                <a:ea typeface="Lucida Sans Unicode"/>
              </a:rPr>
              <a:t>adsuetos</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effudit</a:t>
            </a:r>
            <a:r>
              <a:rPr lang="en-GB" sz="1800" b="0" strike="noStrike" spc="-1" dirty="0">
                <a:solidFill>
                  <a:srgbClr val="010101"/>
                </a:solidFill>
                <a:latin typeface="Times New Roman"/>
                <a:ea typeface="Lucida Sans Unicode"/>
              </a:rPr>
              <a:t> in </a:t>
            </a:r>
            <a:r>
              <a:rPr lang="en-GB" sz="1800" b="0" strike="noStrike" spc="-1" dirty="0" err="1">
                <a:solidFill>
                  <a:srgbClr val="010101"/>
                </a:solidFill>
                <a:latin typeface="Times New Roman"/>
                <a:ea typeface="Lucida Sans Unicode"/>
              </a:rPr>
              <a:t>aequore</a:t>
            </a:r>
            <a:r>
              <a:rPr lang="en-GB" sz="1800" b="0" strike="noStrike" spc="-1" dirty="0">
                <a:solidFill>
                  <a:srgbClr val="010101"/>
                </a:solidFill>
                <a:latin typeface="Times New Roman"/>
                <a:ea typeface="Lucida Sans Unicode"/>
              </a:rPr>
              <a:t> cantus”). </a:t>
            </a:r>
            <a:endParaRPr lang="en-GB" sz="1800" b="0" strike="noStrike" spc="-1" dirty="0">
              <a:latin typeface="Arial"/>
            </a:endParaRPr>
          </a:p>
          <a:p>
            <a:pPr>
              <a:lnSpc>
                <a:spcPct val="100000"/>
              </a:lnSpc>
            </a:pPr>
            <a:r>
              <a:rPr lang="en-GB" sz="1800" b="0" strike="noStrike" spc="-1" dirty="0">
                <a:solidFill>
                  <a:srgbClr val="010101"/>
                </a:solidFill>
                <a:latin typeface="Times New Roman"/>
                <a:ea typeface="Lucida Sans Unicode"/>
              </a:rPr>
              <a:t>• “Not so loudly on the sea-bank wept the Siren…</a:t>
            </a:r>
            <a:r>
              <a:rPr lang="en-GB" sz="1800" b="0" strike="noStrike" spc="-1" dirty="0">
                <a:solidFill>
                  <a:srgbClr val="333333"/>
                </a:solidFill>
                <a:latin typeface="Times New Roman"/>
                <a:ea typeface="Lucida Sans Unicode"/>
              </a:rPr>
              <a:t>” (pseudo-</a:t>
            </a:r>
            <a:r>
              <a:rPr lang="en-GB" sz="1800" b="0" strike="noStrike" spc="-1" dirty="0">
                <a:solidFill>
                  <a:srgbClr val="010101"/>
                </a:solidFill>
                <a:latin typeface="Times New Roman"/>
                <a:ea typeface="Lucida Sans Unicode"/>
              </a:rPr>
              <a:t>Moschus 3 (Epitaph for </a:t>
            </a:r>
            <a:r>
              <a:rPr lang="en-GB" sz="1800" b="0" strike="noStrike" spc="-1" dirty="0" err="1">
                <a:solidFill>
                  <a:srgbClr val="010101"/>
                </a:solidFill>
                <a:latin typeface="Times New Roman"/>
                <a:ea typeface="Lucida Sans Unicode"/>
              </a:rPr>
              <a:t>Bion</a:t>
            </a:r>
            <a:r>
              <a:rPr lang="en-GB" sz="1800" b="0" strike="noStrike" spc="-1" dirty="0">
                <a:solidFill>
                  <a:srgbClr val="010101"/>
                </a:solidFill>
                <a:latin typeface="Times New Roman"/>
                <a:ea typeface="Lucida Sans Unicode"/>
              </a:rPr>
              <a:t>). 37 “</a:t>
            </a:r>
            <a:r>
              <a:rPr lang="en-GB" sz="1800" b="0" strike="noStrike" spc="-12" dirty="0" err="1">
                <a:solidFill>
                  <a:srgbClr val="333333"/>
                </a:solidFill>
                <a:latin typeface="Times New Roman"/>
                <a:ea typeface="Times New Roman Greek"/>
              </a:rPr>
              <a:t>οὐ</a:t>
            </a:r>
            <a:r>
              <a:rPr lang="en-GB" sz="1800" b="0" strike="noStrike" spc="-12" dirty="0">
                <a:solidFill>
                  <a:srgbClr val="333333"/>
                </a:solidFill>
                <a:latin typeface="Times New Roman"/>
                <a:ea typeface="Times New Roman Greek"/>
              </a:rPr>
              <a:t> </a:t>
            </a:r>
            <a:r>
              <a:rPr lang="en-GB" sz="1800" b="0" strike="noStrike" spc="-12" dirty="0" err="1">
                <a:solidFill>
                  <a:srgbClr val="333333"/>
                </a:solidFill>
                <a:latin typeface="Times New Roman"/>
                <a:ea typeface="Times New Roman Greek"/>
              </a:rPr>
              <a:t>τόσον</a:t>
            </a:r>
            <a:r>
              <a:rPr lang="en-GB" sz="1800" b="0" strike="noStrike" spc="-12" dirty="0">
                <a:solidFill>
                  <a:srgbClr val="333333"/>
                </a:solidFill>
                <a:latin typeface="Times New Roman"/>
                <a:ea typeface="Times New Roman Greek"/>
              </a:rPr>
              <a:t> </a:t>
            </a:r>
            <a:r>
              <a:rPr lang="en-GB" sz="1800" b="0" strike="noStrike" spc="-12" dirty="0" err="1">
                <a:solidFill>
                  <a:srgbClr val="333333"/>
                </a:solidFill>
                <a:latin typeface="Times New Roman"/>
                <a:ea typeface="Times New Roman Greek"/>
              </a:rPr>
              <a:t>εἰν</a:t>
            </a:r>
            <a:r>
              <a:rPr lang="en-GB" sz="1800" b="0" strike="noStrike" spc="-12" dirty="0">
                <a:solidFill>
                  <a:srgbClr val="333333"/>
                </a:solidFill>
                <a:latin typeface="Times New Roman"/>
                <a:ea typeface="Times New Roman Greek"/>
              </a:rPr>
              <a:t>αλίαισι παρ’ ᾀόσι μύρατο Σειρήν,</a:t>
            </a:r>
            <a:r>
              <a:rPr lang="en-GB" sz="1800" b="0" strike="noStrike" spc="-1" dirty="0">
                <a:solidFill>
                  <a:srgbClr val="010101"/>
                </a:solidFill>
                <a:latin typeface="Times New Roman"/>
                <a:ea typeface="Lucida Sans Unicode"/>
              </a:rPr>
              <a:t>..”) </a:t>
            </a:r>
            <a:endParaRPr lang="en-GB" sz="1800" b="0" strike="noStrike" spc="-1" dirty="0">
              <a:latin typeface="Arial"/>
            </a:endParaRPr>
          </a:p>
          <a:p>
            <a:pPr>
              <a:lnSpc>
                <a:spcPct val="100000"/>
              </a:lnSpc>
            </a:pPr>
            <a:r>
              <a:rPr lang="en-GB" sz="1800" b="0" strike="noStrike" spc="-1" dirty="0">
                <a:solidFill>
                  <a:srgbClr val="000000"/>
                </a:solidFill>
                <a:latin typeface="Times New Roman"/>
                <a:ea typeface="Lucida Sans Unicode"/>
              </a:rPr>
              <a:t>• “Sicilian Muses” (pseudo- </a:t>
            </a:r>
            <a:r>
              <a:rPr lang="en-GB" sz="1800" b="0" strike="noStrike" spc="-1" dirty="0" err="1">
                <a:solidFill>
                  <a:srgbClr val="000000"/>
                </a:solidFill>
                <a:latin typeface="Times New Roman"/>
                <a:ea typeface="Lucida Sans Unicode"/>
              </a:rPr>
              <a:t>Mosch</a:t>
            </a:r>
            <a:r>
              <a:rPr lang="en-GB" sz="1800" b="0" strike="noStrike" spc="-1" dirty="0">
                <a:solidFill>
                  <a:srgbClr val="000000"/>
                </a:solidFill>
                <a:latin typeface="Times New Roman"/>
                <a:ea typeface="Lucida Sans Unicode"/>
              </a:rPr>
              <a:t>. 3 (Epitaph for </a:t>
            </a:r>
            <a:r>
              <a:rPr lang="en-GB" sz="1800" b="0" strike="noStrike" spc="-1" dirty="0" err="1">
                <a:solidFill>
                  <a:srgbClr val="000000"/>
                </a:solidFill>
                <a:latin typeface="Times New Roman"/>
                <a:ea typeface="Lucida Sans Unicode"/>
              </a:rPr>
              <a:t>Bion</a:t>
            </a:r>
            <a:r>
              <a:rPr lang="en-GB" sz="1800" b="0" strike="noStrike" spc="-1" dirty="0">
                <a:solidFill>
                  <a:srgbClr val="000000"/>
                </a:solidFill>
                <a:latin typeface="Times New Roman"/>
                <a:ea typeface="Lucida Sans Unicode"/>
              </a:rPr>
              <a:t>), “</a:t>
            </a:r>
            <a:r>
              <a:rPr lang="en-GB" sz="1800" b="0" strike="noStrike" spc="-1" dirty="0" err="1">
                <a:solidFill>
                  <a:srgbClr val="000000"/>
                </a:solidFill>
                <a:latin typeface="Times New Roman"/>
                <a:ea typeface="Lucida Sans Unicode"/>
              </a:rPr>
              <a:t>Σικελικ</a:t>
            </a:r>
            <a:r>
              <a:rPr lang="en-GB" sz="1800" b="0" strike="noStrike" spc="-1" dirty="0">
                <a:solidFill>
                  <a:srgbClr val="000000"/>
                </a:solidFill>
                <a:latin typeface="Times New Roman"/>
                <a:ea typeface="Lucida Sans Unicode"/>
              </a:rPr>
              <a:t>αί … Μοῖσαι”,  refrain at 8 etc): cf. </a:t>
            </a:r>
            <a:r>
              <a:rPr lang="en-GB" sz="1800" b="0" i="1" strike="noStrike" spc="-1" dirty="0" err="1">
                <a:solidFill>
                  <a:srgbClr val="010101"/>
                </a:solidFill>
                <a:latin typeface="Times New Roman"/>
                <a:ea typeface="Lucida Sans Unicode"/>
              </a:rPr>
              <a:t>Sicelides</a:t>
            </a:r>
            <a:r>
              <a:rPr lang="en-GB" sz="1800" b="0" i="1" strike="noStrike" spc="-1" dirty="0">
                <a:solidFill>
                  <a:srgbClr val="010101"/>
                </a:solidFill>
                <a:latin typeface="Times New Roman"/>
                <a:ea typeface="Lucida Sans Unicode"/>
              </a:rPr>
              <a:t> </a:t>
            </a:r>
            <a:r>
              <a:rPr lang="en-GB" sz="1800" b="0" i="1" strike="noStrike" spc="-1" dirty="0" err="1">
                <a:solidFill>
                  <a:srgbClr val="010101"/>
                </a:solidFill>
                <a:latin typeface="Times New Roman"/>
                <a:ea typeface="Lucida Sans Unicode"/>
              </a:rPr>
              <a:t>Musae</a:t>
            </a:r>
            <a:r>
              <a:rPr lang="en-GB" sz="1800" b="0" strike="noStrike" spc="-1" dirty="0">
                <a:solidFill>
                  <a:srgbClr val="010101"/>
                </a:solidFill>
                <a:latin typeface="Times New Roman"/>
                <a:ea typeface="Lucida Sans Unicode"/>
              </a:rPr>
              <a:t> </a:t>
            </a:r>
            <a:r>
              <a:rPr lang="en-GB" sz="1800" b="0" i="1" strike="noStrike" spc="-1" dirty="0">
                <a:solidFill>
                  <a:srgbClr val="010101"/>
                </a:solidFill>
                <a:latin typeface="Times New Roman"/>
                <a:ea typeface="Lucida Sans Unicode"/>
              </a:rPr>
              <a:t>Pun</a:t>
            </a:r>
            <a:r>
              <a:rPr lang="en-GB" sz="1800" b="0" strike="noStrike" spc="-1" dirty="0">
                <a:solidFill>
                  <a:srgbClr val="010101"/>
                </a:solidFill>
                <a:latin typeface="Times New Roman"/>
                <a:ea typeface="Lucida Sans Unicode"/>
              </a:rPr>
              <a:t>. 14.467</a:t>
            </a:r>
            <a:endParaRPr lang="en-GB" sz="1800" b="0" strike="noStrike" spc="-1" dirty="0">
              <a:latin typeface="Arial"/>
            </a:endParaRPr>
          </a:p>
          <a:p>
            <a:pPr algn="just">
              <a:lnSpc>
                <a:spcPct val="100000"/>
              </a:lnSpc>
            </a:pPr>
            <a:r>
              <a:rPr lang="en-GB" sz="1800" b="0" strike="noStrike" spc="-1" dirty="0">
                <a:solidFill>
                  <a:srgbClr val="010101"/>
                </a:solidFill>
                <a:latin typeface="Times New Roman"/>
                <a:ea typeface="Lucida Sans Unicode"/>
              </a:rPr>
              <a:t>“</a:t>
            </a:r>
            <a:r>
              <a:rPr lang="en-GB" sz="1800" b="0" strike="noStrike" spc="-1" dirty="0" err="1">
                <a:solidFill>
                  <a:srgbClr val="010101"/>
                </a:solidFill>
                <a:latin typeface="Times New Roman"/>
                <a:ea typeface="Lucida Sans Unicode"/>
              </a:rPr>
              <a:t>Sicelides</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Musae</a:t>
            </a:r>
            <a:r>
              <a:rPr lang="en-GB" sz="1800" b="0" strike="noStrike" spc="-1" dirty="0">
                <a:solidFill>
                  <a:srgbClr val="010101"/>
                </a:solidFill>
                <a:latin typeface="Times New Roman"/>
                <a:ea typeface="Lucida Sans Unicode"/>
              </a:rPr>
              <a:t>” (</a:t>
            </a:r>
            <a:r>
              <a:rPr lang="en-GB" sz="1800" b="0" strike="noStrike" spc="-1" dirty="0" err="1">
                <a:solidFill>
                  <a:srgbClr val="010101"/>
                </a:solidFill>
                <a:latin typeface="Times New Roman"/>
                <a:ea typeface="Lucida Sans Unicode"/>
              </a:rPr>
              <a:t>Verg</a:t>
            </a:r>
            <a:r>
              <a:rPr lang="en-GB" sz="1800" b="0" strike="noStrike" spc="-1" dirty="0">
                <a:solidFill>
                  <a:srgbClr val="010101"/>
                </a:solidFill>
                <a:latin typeface="Times New Roman"/>
                <a:ea typeface="Lucida Sans Unicode"/>
              </a:rPr>
              <a:t>. </a:t>
            </a:r>
            <a:r>
              <a:rPr lang="en-GB" sz="1800" b="0" i="1" strike="noStrike" spc="-1" dirty="0">
                <a:solidFill>
                  <a:srgbClr val="010101"/>
                </a:solidFill>
                <a:latin typeface="Times New Roman"/>
                <a:ea typeface="Lucida Sans Unicode"/>
              </a:rPr>
              <a:t>Eclogues</a:t>
            </a:r>
            <a:r>
              <a:rPr lang="en-GB" sz="1800" b="0" strike="noStrike" spc="-1" dirty="0">
                <a:solidFill>
                  <a:srgbClr val="010101"/>
                </a:solidFill>
                <a:latin typeface="Times New Roman"/>
                <a:ea typeface="Lucida Sans Unicode"/>
              </a:rPr>
              <a:t> 4.1)</a:t>
            </a:r>
            <a:endParaRPr lang="en-GB" sz="1800" b="0" strike="noStrike" spc="-1" dirty="0">
              <a:latin typeface="Arial"/>
            </a:endParaRPr>
          </a:p>
          <a:p>
            <a:pPr>
              <a:lnSpc>
                <a:spcPct val="100000"/>
              </a:lnSpc>
            </a:pPr>
            <a:r>
              <a:rPr lang="en-GB" sz="2400" b="0" strike="noStrike" spc="-1" dirty="0">
                <a:solidFill>
                  <a:srgbClr val="000000"/>
                </a:solidFill>
                <a:latin typeface="Palatino Linotype"/>
                <a:ea typeface="DejaVu Sans"/>
              </a:rPr>
              <a:t> </a:t>
            </a:r>
            <a:endParaRPr lang="en-GB" sz="2400" b="0" strike="noStrike" spc="-1" dirty="0">
              <a:latin typeface="Arial"/>
            </a:endParaRPr>
          </a:p>
        </p:txBody>
      </p:sp>
      <p:sp>
        <p:nvSpPr>
          <p:cNvPr id="289" name="TextBox 30_28"/>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290" name="TextBox 34_28"/>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291" name="TextBox 21_28"/>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292" name="TextBox 23_28"/>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293" name="TextBox 24_28"/>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 name="Title 1_29"/>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56000"/>
          </a:bodyPr>
          <a:lstStyle/>
          <a:p>
            <a:pPr algn="ctr">
              <a:lnSpc>
                <a:spcPct val="100000"/>
              </a:lnSpc>
            </a:pPr>
            <a:r>
              <a:rPr lang="en-GB" sz="4400" b="0" strike="noStrike" spc="-1">
                <a:solidFill>
                  <a:srgbClr val="000000"/>
                </a:solidFill>
                <a:latin typeface="Palatino Linotype"/>
                <a:ea typeface="DejaVu Sans"/>
              </a:rPr>
              <a:t>bibliography</a:t>
            </a:r>
            <a:endParaRPr lang="en-GB" sz="4400" b="0" strike="noStrike" spc="-1">
              <a:latin typeface="Arial"/>
            </a:endParaRPr>
          </a:p>
        </p:txBody>
      </p:sp>
      <p:sp>
        <p:nvSpPr>
          <p:cNvPr id="295" name="TextBox 29_29"/>
          <p:cNvSpPr/>
          <p:nvPr/>
        </p:nvSpPr>
        <p:spPr>
          <a:xfrm>
            <a:off x="1544760" y="1080000"/>
            <a:ext cx="5973840" cy="4753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Lucida Sans Unicode"/>
              </a:rPr>
              <a:t>Bernstein, N. W. 2018. </a:t>
            </a:r>
            <a:r>
              <a:rPr lang="en-GB" sz="1800" b="0" i="1" strike="noStrike" spc="-1">
                <a:solidFill>
                  <a:srgbClr val="010101"/>
                </a:solidFill>
                <a:latin typeface="Times New Roman"/>
                <a:ea typeface="Lucida Sans Unicode"/>
              </a:rPr>
              <a:t>Silius Italicus, Punica 2. Edited with an Introduction, Translation, and Commentary</a:t>
            </a:r>
            <a:r>
              <a:rPr lang="en-GB" sz="1800" b="0" strike="noStrike" spc="-1">
                <a:solidFill>
                  <a:srgbClr val="010101"/>
                </a:solidFill>
                <a:latin typeface="Times New Roman"/>
                <a:ea typeface="Lucida Sans Unicode"/>
              </a:rPr>
              <a:t> (Oxford University Press)</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Cowan, R. 2007. “Reading Trojan Rome: Illegitimate Epithets, Avatars, and the limits of analogy in Silius Italicus’ </a:t>
            </a:r>
            <a:r>
              <a:rPr lang="en-GB" sz="1800" b="0" i="1" strike="noStrike" spc="-1">
                <a:solidFill>
                  <a:srgbClr val="010101"/>
                </a:solidFill>
                <a:latin typeface="Times New Roman"/>
                <a:ea typeface="Lucida Sans Unicode"/>
              </a:rPr>
              <a:t>Punica</a:t>
            </a:r>
            <a:r>
              <a:rPr lang="en-GB" sz="1800" b="0" strike="noStrike" spc="-1">
                <a:solidFill>
                  <a:srgbClr val="010101"/>
                </a:solidFill>
                <a:latin typeface="Times New Roman"/>
                <a:ea typeface="Lucida Sans Unicode"/>
              </a:rPr>
              <a:t>”, Oxford Research Archive 1559</a:t>
            </a:r>
            <a:endParaRPr lang="en-GB" sz="1800" b="0" strike="noStrike" spc="-1">
              <a:latin typeface="Arial"/>
            </a:endParaRPr>
          </a:p>
          <a:p>
            <a:pPr>
              <a:lnSpc>
                <a:spcPct val="100000"/>
              </a:lnSpc>
            </a:pPr>
            <a:r>
              <a:rPr lang="en-GB" sz="1800" b="0" strike="noStrike" spc="-1">
                <a:solidFill>
                  <a:srgbClr val="000000"/>
                </a:solidFill>
                <a:latin typeface="Times New Roman"/>
                <a:ea typeface="Times New Roman"/>
              </a:rPr>
              <a:t>Fucecchi, M. 2010.</a:t>
            </a:r>
            <a:r>
              <a:rPr lang="en-GB" sz="1800" b="0" strike="noStrike" spc="-1">
                <a:solidFill>
                  <a:srgbClr val="2A2A2A"/>
                </a:solidFill>
                <a:latin typeface="Times New Roman"/>
                <a:ea typeface="Lucida Sans Unicode"/>
              </a:rPr>
              <a:t> “The Shield and the Sword: Q. Fabius Maximus and M. Claudius Marcellus as Models of Heroism in Silius’ </a:t>
            </a:r>
            <a:r>
              <a:rPr lang="en-GB" sz="1800" b="0" i="1" strike="noStrike" spc="-1">
                <a:solidFill>
                  <a:srgbClr val="2A2A2A"/>
                </a:solidFill>
                <a:latin typeface="Times New Roman"/>
                <a:ea typeface="Lucida Sans Unicode"/>
              </a:rPr>
              <a:t>Punica</a:t>
            </a:r>
            <a:r>
              <a:rPr lang="en-GB" sz="1800" b="0" strike="noStrike" spc="-1">
                <a:solidFill>
                  <a:srgbClr val="2A2A2A"/>
                </a:solidFill>
                <a:latin typeface="Times New Roman"/>
                <a:ea typeface="Lucida Sans Unicode"/>
              </a:rPr>
              <a:t>” in A. Augoustakis (ed.), </a:t>
            </a:r>
            <a:r>
              <a:rPr lang="en-GB" sz="1800" b="0" i="1" strike="noStrike" spc="-1">
                <a:solidFill>
                  <a:srgbClr val="2A2A2A"/>
                </a:solidFill>
                <a:latin typeface="Times New Roman"/>
                <a:ea typeface="Lucida Sans Unicode"/>
              </a:rPr>
              <a:t>Brill’s Companion to Silius Italicus</a:t>
            </a:r>
            <a:r>
              <a:rPr lang="en-GB" sz="1800" b="0" strike="noStrike" spc="-1">
                <a:solidFill>
                  <a:srgbClr val="2A2A2A"/>
                </a:solidFill>
                <a:latin typeface="Times New Roman"/>
                <a:ea typeface="Lucida Sans Unicode"/>
              </a:rPr>
              <a:t>, 219–39 (Brill)</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Jaeger, M. 2008. </a:t>
            </a:r>
            <a:r>
              <a:rPr lang="en-GB" sz="1800" b="0" i="1" strike="noStrike" spc="-1">
                <a:solidFill>
                  <a:srgbClr val="010101"/>
                </a:solidFill>
                <a:latin typeface="Times New Roman"/>
                <a:ea typeface="Lucida Sans Unicode"/>
              </a:rPr>
              <a:t>Archimedes and the Roman imagination </a:t>
            </a:r>
            <a:r>
              <a:rPr lang="en-GB" sz="1800" b="0" strike="noStrike" spc="-1">
                <a:solidFill>
                  <a:srgbClr val="010101"/>
                </a:solidFill>
                <a:latin typeface="Times New Roman"/>
                <a:ea typeface="Lucida Sans Unicode"/>
              </a:rPr>
              <a:t>(Ann Arbor: The University of Michigan Press)</a:t>
            </a:r>
            <a:endParaRPr lang="en-GB" sz="1800" b="0" strike="noStrike" spc="-1">
              <a:latin typeface="Arial"/>
            </a:endParaRPr>
          </a:p>
          <a:p>
            <a:pPr>
              <a:lnSpc>
                <a:spcPct val="100000"/>
              </a:lnSpc>
            </a:pPr>
            <a:r>
              <a:rPr lang="en-US" sz="1800" b="0" strike="noStrike" spc="-12">
                <a:solidFill>
                  <a:srgbClr val="000000"/>
                </a:solidFill>
                <a:latin typeface="Times New Roman"/>
                <a:ea typeface="BemboLino-Regular"/>
              </a:rPr>
              <a:t>Littlewood, R. Joy. 2011. </a:t>
            </a:r>
            <a:r>
              <a:rPr lang="en-US" sz="1800" b="0" i="1" strike="noStrike" spc="-12">
                <a:solidFill>
                  <a:srgbClr val="000000"/>
                </a:solidFill>
                <a:latin typeface="Times New Roman"/>
                <a:ea typeface="BemboLino-Regular"/>
              </a:rPr>
              <a:t>A commentary on Silius Italicus' Punica 7</a:t>
            </a:r>
            <a:r>
              <a:rPr lang="en-US" sz="1800" b="0" strike="noStrike" spc="-12">
                <a:solidFill>
                  <a:srgbClr val="000000"/>
                </a:solidFill>
                <a:latin typeface="Times New Roman"/>
                <a:ea typeface="BemboLino-Regular"/>
              </a:rPr>
              <a:t> (Oxford: Oxford University Press)</a:t>
            </a:r>
            <a:endParaRPr lang="en-GB" sz="1800" b="0" strike="noStrike" spc="-1">
              <a:latin typeface="Arial"/>
            </a:endParaRPr>
          </a:p>
          <a:p>
            <a:pPr>
              <a:lnSpc>
                <a:spcPct val="100000"/>
              </a:lnSpc>
            </a:pPr>
            <a:r>
              <a:rPr lang="en-GB" sz="1800" b="0" strike="noStrike" spc="-26">
                <a:solidFill>
                  <a:srgbClr val="000000"/>
                </a:solidFill>
                <a:latin typeface="Times New Roman"/>
                <a:ea typeface="Lucida Sans Unicode"/>
              </a:rPr>
              <a:t>Marks</a:t>
            </a:r>
            <a:r>
              <a:rPr lang="en-GB" sz="1800" b="0" u="sng" strike="noStrike" spc="-26">
                <a:solidFill>
                  <a:srgbClr val="000000"/>
                </a:solidFill>
                <a:uFillTx/>
                <a:latin typeface="Times New Roman"/>
                <a:ea typeface="Lucida Sans Unicode"/>
              </a:rPr>
              <a:t>,</a:t>
            </a:r>
            <a:r>
              <a:rPr lang="en-GB" sz="1800" b="0" strike="noStrike" spc="-26">
                <a:solidFill>
                  <a:srgbClr val="000000"/>
                </a:solidFill>
                <a:latin typeface="Times New Roman"/>
                <a:ea typeface="Lucida Sans Unicode"/>
              </a:rPr>
              <a:t> R. 2017. “Off the Beaten Path: Generic Conflict and Narrative Delay in </a:t>
            </a:r>
            <a:r>
              <a:rPr lang="en-GB" sz="1800" b="0" i="1" strike="noStrike" spc="-26">
                <a:solidFill>
                  <a:srgbClr val="000000"/>
                </a:solidFill>
                <a:latin typeface="Times New Roman"/>
                <a:ea typeface="Lucida Sans Unicode"/>
              </a:rPr>
              <a:t>Punica</a:t>
            </a:r>
            <a:r>
              <a:rPr lang="en-GB" sz="1800" b="0" strike="noStrike" spc="-26">
                <a:solidFill>
                  <a:srgbClr val="000000"/>
                </a:solidFill>
                <a:latin typeface="Times New Roman"/>
                <a:ea typeface="Lucida Sans Unicode"/>
              </a:rPr>
              <a:t> 14.” </a:t>
            </a:r>
            <a:r>
              <a:rPr lang="en-GB" sz="1800" b="0" i="1" strike="noStrike" spc="-26">
                <a:solidFill>
                  <a:srgbClr val="000000"/>
                </a:solidFill>
                <a:latin typeface="Times New Roman"/>
                <a:ea typeface="Lucida Sans Unicode"/>
              </a:rPr>
              <a:t>The Classical Journal</a:t>
            </a:r>
            <a:r>
              <a:rPr lang="en-GB" sz="1800" b="0" strike="noStrike" spc="-26">
                <a:solidFill>
                  <a:srgbClr val="000000"/>
                </a:solidFill>
                <a:latin typeface="Times New Roman"/>
                <a:ea typeface="Lucida Sans Unicode"/>
              </a:rPr>
              <a:t> 112. 4: 461–93.</a:t>
            </a:r>
            <a:endParaRPr lang="en-GB" sz="1800" b="0" strike="noStrike" spc="-1">
              <a:latin typeface="Arial"/>
            </a:endParaRPr>
          </a:p>
        </p:txBody>
      </p:sp>
      <p:sp>
        <p:nvSpPr>
          <p:cNvPr id="296" name="TextBox 30_29"/>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297" name="TextBox 34_29"/>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298" name="TextBox 21_29"/>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299" name="TextBox 23_29"/>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300" name="TextBox 24_29"/>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 name="Title 1_31"/>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56000"/>
          </a:bodyPr>
          <a:lstStyle/>
          <a:p>
            <a:pPr algn="ctr">
              <a:lnSpc>
                <a:spcPct val="100000"/>
              </a:lnSpc>
            </a:pPr>
            <a:r>
              <a:rPr lang="en-GB" sz="4400" b="0" strike="noStrike" spc="-1">
                <a:solidFill>
                  <a:srgbClr val="000000"/>
                </a:solidFill>
                <a:latin typeface="Palatino Linotype"/>
                <a:ea typeface="DejaVu Sans"/>
              </a:rPr>
              <a:t>bibliography</a:t>
            </a:r>
            <a:endParaRPr lang="en-GB" sz="4400" b="0" strike="noStrike" spc="-1">
              <a:latin typeface="Arial"/>
            </a:endParaRPr>
          </a:p>
        </p:txBody>
      </p:sp>
      <p:sp>
        <p:nvSpPr>
          <p:cNvPr id="302" name="TextBox 29_31"/>
          <p:cNvSpPr/>
          <p:nvPr/>
        </p:nvSpPr>
        <p:spPr>
          <a:xfrm>
            <a:off x="1544760" y="1080000"/>
            <a:ext cx="5973840" cy="4844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Lucida Sans Unicode"/>
              </a:rPr>
              <a:t>Martin, Michel. 1980. “Le carmen bucolique dans l’univers épique: Daphnis et le ‘Pseudo-Daphnis’ ou le reflet trompeur (Silius Italicus, Punica, XIV)” in </a:t>
            </a:r>
            <a:r>
              <a:rPr lang="en-GB" sz="1800" b="0" i="1" strike="noStrike" spc="-1">
                <a:solidFill>
                  <a:srgbClr val="010101"/>
                </a:solidFill>
                <a:latin typeface="Times New Roman"/>
                <a:ea typeface="Lucida Sans Unicode"/>
              </a:rPr>
              <a:t>Orphea Voce: Cahiers du Groupe de Recherches sur la Poesie Latine</a:t>
            </a:r>
            <a:r>
              <a:rPr lang="en-GB" sz="1800" b="0" strike="noStrike" spc="-1">
                <a:solidFill>
                  <a:srgbClr val="010101"/>
                </a:solidFill>
                <a:latin typeface="Times New Roman"/>
                <a:ea typeface="Lucida Sans Unicode"/>
              </a:rPr>
              <a:t> (University of Bordeaux), 149–75.</a:t>
            </a:r>
            <a:endParaRPr lang="en-GB" sz="1800" b="0" strike="noStrike" spc="-1">
              <a:latin typeface="Arial"/>
            </a:endParaRPr>
          </a:p>
          <a:p>
            <a:pPr>
              <a:lnSpc>
                <a:spcPct val="100000"/>
              </a:lnSpc>
            </a:pPr>
            <a:r>
              <a:rPr lang="en-GB" sz="1800" b="0" strike="noStrike" spc="-1">
                <a:solidFill>
                  <a:srgbClr val="010101"/>
                </a:solidFill>
                <a:latin typeface="Times New Roman"/>
                <a:ea typeface="Times New Roman"/>
              </a:rPr>
              <a:t>McIntyre, J. S. 2008 </a:t>
            </a:r>
            <a:r>
              <a:rPr lang="en-GB" sz="1800" b="0" i="1" strike="noStrike" spc="-1">
                <a:solidFill>
                  <a:srgbClr val="010101"/>
                </a:solidFill>
                <a:latin typeface="Times New Roman"/>
                <a:ea typeface="Lucida Sans Unicode"/>
              </a:rPr>
              <a:t>Written into the landscape: Latin epic and the landmarks of Literary Reception</a:t>
            </a:r>
            <a:r>
              <a:rPr lang="en-GB" sz="1800" b="0" strike="noStrike" spc="-1">
                <a:solidFill>
                  <a:srgbClr val="010101"/>
                </a:solidFill>
                <a:latin typeface="Times New Roman"/>
                <a:ea typeface="Lucida Sans Unicode"/>
              </a:rPr>
              <a:t> </a:t>
            </a:r>
            <a:r>
              <a:rPr lang="en-GB" sz="1800" b="0" strike="noStrike" spc="-1">
                <a:solidFill>
                  <a:srgbClr val="010101"/>
                </a:solidFill>
                <a:latin typeface="Times New Roman"/>
                <a:ea typeface="Times New Roman"/>
              </a:rPr>
              <a:t>(diss., St Andrews)</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Nauta, R. 2022. “Calpurnius Siculus in the Flavian poets” in M. Heerink and E. Meijer (edd.) </a:t>
            </a:r>
            <a:r>
              <a:rPr lang="en-GB" sz="1800" b="0" i="1" strike="noStrike" spc="-1">
                <a:solidFill>
                  <a:srgbClr val="010101"/>
                </a:solidFill>
                <a:latin typeface="Times New Roman"/>
                <a:ea typeface="Lucida Sans Unicode"/>
              </a:rPr>
              <a:t>Flavian Responses to Nero's Rome </a:t>
            </a:r>
            <a:r>
              <a:rPr lang="en-GB" sz="1800" b="0" strike="noStrike" spc="-1">
                <a:solidFill>
                  <a:srgbClr val="010101"/>
                </a:solidFill>
                <a:latin typeface="Times New Roman"/>
                <a:ea typeface="Lucida Sans Unicode"/>
              </a:rPr>
              <a:t>(Amsterdam University Press), 207</a:t>
            </a:r>
            <a:r>
              <a:rPr lang="en-GB" sz="1800" b="0" strike="noStrike" spc="-1">
                <a:solidFill>
                  <a:srgbClr val="111111"/>
                </a:solidFill>
                <a:latin typeface="Times New Roman"/>
                <a:ea typeface="Lucida Sans Unicode"/>
              </a:rPr>
              <a:t>–</a:t>
            </a:r>
            <a:r>
              <a:rPr lang="en-GB" sz="1800" b="0" strike="noStrike" spc="-1">
                <a:solidFill>
                  <a:srgbClr val="010101"/>
                </a:solidFill>
                <a:latin typeface="Times New Roman"/>
                <a:ea typeface="Lucida Sans Unicode"/>
              </a:rPr>
              <a:t>41</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Prag, J. 2014. “Cities and civic life in late Hellenistic Roman Sicily’”, </a:t>
            </a:r>
            <a:r>
              <a:rPr lang="en-GB" sz="1800" b="0" i="1" strike="noStrike" spc="-1">
                <a:solidFill>
                  <a:srgbClr val="010101"/>
                </a:solidFill>
                <a:latin typeface="Times New Roman"/>
                <a:ea typeface="Lucida Sans Unicode"/>
              </a:rPr>
              <a:t>Cahiers du Centre Gustave Glotz </a:t>
            </a:r>
            <a:r>
              <a:rPr lang="en-GB" sz="1800" b="0" strike="noStrike" spc="-1">
                <a:solidFill>
                  <a:srgbClr val="010101"/>
                </a:solidFill>
                <a:latin typeface="Times New Roman"/>
                <a:ea typeface="Lucida Sans Unicode"/>
              </a:rPr>
              <a:t>25, 165–208</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Sanna, L. 2004 “</a:t>
            </a:r>
            <a:r>
              <a:rPr lang="en" sz="1800" b="0" strike="noStrike" spc="-1">
                <a:solidFill>
                  <a:srgbClr val="010101"/>
                </a:solidFill>
                <a:latin typeface="Times New Roman"/>
                <a:ea typeface="Lucida Sans Unicode"/>
              </a:rPr>
              <a:t>Partenopeo e Podeto: due pueri dell'epica Flavia e l'ossimoro arma - puer</a:t>
            </a:r>
            <a:r>
              <a:rPr lang="en-GB" sz="1800" b="0" strike="noStrike" spc="-1">
                <a:solidFill>
                  <a:srgbClr val="010101"/>
                </a:solidFill>
                <a:latin typeface="Times New Roman"/>
                <a:ea typeface="Lucida Sans Unicode"/>
              </a:rPr>
              <a:t>” </a:t>
            </a:r>
            <a:r>
              <a:rPr lang="en-GB" sz="1800" b="0" i="1" strike="noStrike" spc="-1">
                <a:solidFill>
                  <a:srgbClr val="010101"/>
                </a:solidFill>
                <a:latin typeface="Times New Roman"/>
                <a:ea typeface="Lucida Sans Unicode"/>
              </a:rPr>
              <a:t>Prometheus</a:t>
            </a:r>
            <a:r>
              <a:rPr lang="en-GB" sz="1800" b="0" strike="noStrike" spc="-1">
                <a:solidFill>
                  <a:srgbClr val="010101"/>
                </a:solidFill>
                <a:latin typeface="Times New Roman"/>
                <a:ea typeface="Lucida Sans Unicode"/>
              </a:rPr>
              <a:t> 30: 261</a:t>
            </a:r>
            <a:r>
              <a:rPr lang="en-GB" sz="1800" b="0" strike="noStrike" spc="-1">
                <a:solidFill>
                  <a:srgbClr val="111111"/>
                </a:solidFill>
                <a:latin typeface="Times New Roman"/>
                <a:ea typeface="Lucida Sans Unicode"/>
              </a:rPr>
              <a:t> –</a:t>
            </a:r>
            <a:r>
              <a:rPr lang="en-GB" sz="1800" b="0" strike="noStrike" spc="-1">
                <a:solidFill>
                  <a:srgbClr val="010101"/>
                </a:solidFill>
                <a:latin typeface="Times New Roman"/>
                <a:ea typeface="Lucida Sans Unicode"/>
              </a:rPr>
              <a:t>268</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Schwameis, C. 2020. “‘Die Schönste Griechische Stadt’. Syrakus Bei Cicero Und Silius Italicus.” </a:t>
            </a:r>
            <a:r>
              <a:rPr lang="en-GB" sz="1800" b="0" i="1" strike="noStrike" spc="-1">
                <a:solidFill>
                  <a:srgbClr val="010101"/>
                </a:solidFill>
                <a:latin typeface="Times New Roman"/>
                <a:ea typeface="Lucida Sans Unicode"/>
              </a:rPr>
              <a:t>Millennium</a:t>
            </a:r>
            <a:r>
              <a:rPr lang="en-GB" sz="1800" b="0" strike="noStrike" spc="-1">
                <a:solidFill>
                  <a:srgbClr val="010101"/>
                </a:solidFill>
                <a:latin typeface="Times New Roman"/>
                <a:ea typeface="Lucida Sans Unicode"/>
              </a:rPr>
              <a:t> 17.1: 35</a:t>
            </a:r>
            <a:r>
              <a:rPr lang="en-GB" sz="1800" b="0" strike="noStrike" spc="-1">
                <a:solidFill>
                  <a:srgbClr val="111111"/>
                </a:solidFill>
                <a:latin typeface="Times New Roman"/>
                <a:ea typeface="Lucida Sans Unicode"/>
              </a:rPr>
              <a:t> –</a:t>
            </a:r>
            <a:r>
              <a:rPr lang="en-GB" sz="1800" b="0" strike="noStrike" spc="-1">
                <a:solidFill>
                  <a:srgbClr val="010101"/>
                </a:solidFill>
                <a:latin typeface="Times New Roman"/>
                <a:ea typeface="Lucida Sans Unicode"/>
              </a:rPr>
              <a:t>53</a:t>
            </a:r>
            <a:r>
              <a:rPr lang="en-GB" sz="2400" b="0" strike="noStrike" spc="-1">
                <a:solidFill>
                  <a:srgbClr val="000000"/>
                </a:solidFill>
                <a:latin typeface="Palatino Linotype"/>
                <a:ea typeface="DejaVu Sans"/>
              </a:rPr>
              <a:t> </a:t>
            </a:r>
            <a:endParaRPr lang="en-GB" sz="2400" b="0" strike="noStrike" spc="-1">
              <a:latin typeface="Arial"/>
            </a:endParaRPr>
          </a:p>
        </p:txBody>
      </p:sp>
      <p:sp>
        <p:nvSpPr>
          <p:cNvPr id="303" name="TextBox 30_31"/>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304" name="TextBox 34_31"/>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305" name="TextBox 21_31"/>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306" name="TextBox 23_31"/>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307" name="TextBox 24_31"/>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 name="Title 1_32"/>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56000"/>
          </a:bodyPr>
          <a:lstStyle/>
          <a:p>
            <a:pPr algn="ctr">
              <a:lnSpc>
                <a:spcPct val="100000"/>
              </a:lnSpc>
            </a:pPr>
            <a:r>
              <a:rPr lang="en-GB" sz="4400" b="0" strike="noStrike" spc="-1">
                <a:solidFill>
                  <a:srgbClr val="000000"/>
                </a:solidFill>
                <a:latin typeface="Palatino Linotype"/>
                <a:ea typeface="DejaVu Sans"/>
              </a:rPr>
              <a:t>bibliography</a:t>
            </a:r>
            <a:endParaRPr lang="en-GB" sz="4400" b="0" strike="noStrike" spc="-1">
              <a:latin typeface="Arial"/>
            </a:endParaRPr>
          </a:p>
        </p:txBody>
      </p:sp>
      <p:sp>
        <p:nvSpPr>
          <p:cNvPr id="309" name="TextBox 29_32"/>
          <p:cNvSpPr/>
          <p:nvPr/>
        </p:nvSpPr>
        <p:spPr>
          <a:xfrm>
            <a:off x="1544760" y="1080000"/>
            <a:ext cx="5973840" cy="31986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10101"/>
                </a:solidFill>
                <a:latin typeface="Times New Roman"/>
                <a:ea typeface="Lucida Sans Unicode"/>
              </a:rPr>
              <a:t>Schnell, K. 2009. “Vergil’s Self-Referential Simile: Thematic Construction through Internal Allusion in the </a:t>
            </a:r>
            <a:r>
              <a:rPr lang="en-GB" sz="1800" b="0" i="1" strike="noStrike" spc="-1">
                <a:solidFill>
                  <a:srgbClr val="010101"/>
                </a:solidFill>
                <a:latin typeface="Times New Roman"/>
                <a:ea typeface="Lucida Sans Unicode"/>
              </a:rPr>
              <a:t>Aeneid</a:t>
            </a:r>
            <a:r>
              <a:rPr lang="en-GB" sz="1800" b="0" strike="noStrike" spc="-1">
                <a:solidFill>
                  <a:srgbClr val="010101"/>
                </a:solidFill>
                <a:latin typeface="Times New Roman"/>
                <a:ea typeface="Lucida Sans Unicode"/>
              </a:rPr>
              <a:t>” (diss., Brown)</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Spence, S. 2023. </a:t>
            </a:r>
            <a:r>
              <a:rPr lang="en-GB" sz="1800" b="0" i="1" strike="noStrike" spc="-1">
                <a:solidFill>
                  <a:srgbClr val="111111"/>
                </a:solidFill>
                <a:latin typeface="Times New Roman"/>
                <a:ea typeface="Lucida Sans Unicode"/>
              </a:rPr>
              <a:t>The Return of Proserpina: Cultural Poetics of Sicily from Cicero to Dante </a:t>
            </a:r>
            <a:r>
              <a:rPr lang="en-GB" sz="1800" b="0" strike="noStrike" spc="-1">
                <a:solidFill>
                  <a:srgbClr val="111111"/>
                </a:solidFill>
                <a:latin typeface="Times New Roman"/>
                <a:ea typeface="Lucida Sans Unicode"/>
              </a:rPr>
              <a:t>(Princeton University Press)</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Stone, S.C. 1983. “</a:t>
            </a:r>
            <a:r>
              <a:rPr lang="en" sz="1800" b="0" strike="noStrike" spc="-1">
                <a:solidFill>
                  <a:srgbClr val="010101"/>
                </a:solidFill>
                <a:latin typeface="Times New Roman"/>
                <a:ea typeface="Lucida Sans Unicode"/>
              </a:rPr>
              <a:t>Sextus Pompey, Octavian and Sicily'</a:t>
            </a:r>
            <a:r>
              <a:rPr lang="en-GB" sz="1800" b="0" strike="noStrike" spc="-1">
                <a:solidFill>
                  <a:srgbClr val="010101"/>
                </a:solidFill>
                <a:latin typeface="Times New Roman"/>
                <a:ea typeface="Lucida Sans Unicode"/>
              </a:rPr>
              <a:t>” </a:t>
            </a:r>
            <a:r>
              <a:rPr lang="en-GB" sz="1800" b="0" i="1" strike="noStrike" spc="-1">
                <a:solidFill>
                  <a:srgbClr val="010101"/>
                </a:solidFill>
                <a:latin typeface="Times New Roman"/>
                <a:ea typeface="Lucida Sans Unicode"/>
              </a:rPr>
              <a:t>AJA</a:t>
            </a:r>
            <a:r>
              <a:rPr lang="en-GB" sz="1800" b="0" strike="noStrike" spc="-1">
                <a:solidFill>
                  <a:srgbClr val="010101"/>
                </a:solidFill>
                <a:latin typeface="Times New Roman"/>
                <a:ea typeface="Lucida Sans Unicode"/>
              </a:rPr>
              <a:t> 87.1, 11</a:t>
            </a:r>
            <a:r>
              <a:rPr lang="en-GB" sz="1800" b="0" strike="noStrike" spc="-1">
                <a:solidFill>
                  <a:srgbClr val="111111"/>
                </a:solidFill>
                <a:latin typeface="Times New Roman"/>
                <a:ea typeface="Lucida Sans Unicode"/>
              </a:rPr>
              <a:t> –</a:t>
            </a:r>
            <a:r>
              <a:rPr lang="en-GB" sz="1800" b="0" strike="noStrike" spc="-1">
                <a:solidFill>
                  <a:srgbClr val="010101"/>
                </a:solidFill>
                <a:latin typeface="Times New Roman"/>
                <a:ea typeface="Lucida Sans Unicode"/>
              </a:rPr>
              <a:t>22</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Williams, G. D. 2017. </a:t>
            </a:r>
            <a:r>
              <a:rPr lang="en-GB" sz="1800" b="0" i="1" strike="noStrike" spc="-1">
                <a:solidFill>
                  <a:srgbClr val="010101"/>
                </a:solidFill>
                <a:latin typeface="Times New Roman"/>
                <a:ea typeface="Lucida Sans Unicode"/>
              </a:rPr>
              <a:t>Pietro Bembo on Etna: The Ascent of a Venetian Humanist</a:t>
            </a:r>
            <a:r>
              <a:rPr lang="en-GB" sz="1800" b="0" strike="noStrike" spc="-1">
                <a:solidFill>
                  <a:srgbClr val="010101"/>
                </a:solidFill>
                <a:latin typeface="Times New Roman"/>
                <a:ea typeface="Lucida Sans Unicode"/>
              </a:rPr>
              <a:t> (Oxford University Press)</a:t>
            </a:r>
            <a:endParaRPr lang="en-GB" sz="1800" b="0" strike="noStrike" spc="-1">
              <a:latin typeface="Arial"/>
            </a:endParaRPr>
          </a:p>
          <a:p>
            <a:pPr>
              <a:lnSpc>
                <a:spcPct val="100000"/>
              </a:lnSpc>
            </a:pPr>
            <a:r>
              <a:rPr lang="en-GB" sz="1800" b="0" strike="noStrike" spc="-1">
                <a:solidFill>
                  <a:srgbClr val="010101"/>
                </a:solidFill>
                <a:latin typeface="Times New Roman"/>
                <a:ea typeface="Lucida Sans Unicode"/>
              </a:rPr>
              <a:t>Wilson, M. 2004. “Ovidian Silius” </a:t>
            </a:r>
            <a:r>
              <a:rPr lang="en-GB" sz="1800" b="0" i="1" strike="noStrike" spc="-1">
                <a:solidFill>
                  <a:srgbClr val="010101"/>
                </a:solidFill>
                <a:latin typeface="Times New Roman"/>
                <a:ea typeface="Lucida Sans Unicode"/>
              </a:rPr>
              <a:t>Arethusa </a:t>
            </a:r>
            <a:r>
              <a:rPr lang="en-GB" sz="1800" b="0" strike="noStrike" spc="-1">
                <a:solidFill>
                  <a:srgbClr val="010101"/>
                </a:solidFill>
                <a:latin typeface="Times New Roman"/>
                <a:ea typeface="Lucida Sans Unicode"/>
              </a:rPr>
              <a:t>37.2: 225</a:t>
            </a:r>
            <a:r>
              <a:rPr lang="en-GB" sz="1800" b="0" strike="noStrike" spc="-1">
                <a:solidFill>
                  <a:srgbClr val="111111"/>
                </a:solidFill>
                <a:latin typeface="Roboto"/>
                <a:ea typeface="Lucida Sans Unicode"/>
              </a:rPr>
              <a:t> –</a:t>
            </a:r>
            <a:r>
              <a:rPr lang="en-GB" sz="1800" b="0" strike="noStrike" spc="-1">
                <a:solidFill>
                  <a:srgbClr val="010101"/>
                </a:solidFill>
                <a:latin typeface="Times New Roman"/>
                <a:ea typeface="Lucida Sans Unicode"/>
              </a:rPr>
              <a:t>249</a:t>
            </a:r>
            <a:endParaRPr lang="en-GB" sz="1800" b="0" strike="noStrike" spc="-1">
              <a:latin typeface="Arial"/>
            </a:endParaRPr>
          </a:p>
          <a:p>
            <a:pPr>
              <a:lnSpc>
                <a:spcPct val="100000"/>
              </a:lnSpc>
            </a:pPr>
            <a:r>
              <a:rPr lang="en-GB" sz="1800" b="1" strike="noStrike" spc="-1">
                <a:solidFill>
                  <a:srgbClr val="010101"/>
                </a:solidFill>
                <a:latin typeface="Times New Roman"/>
                <a:ea typeface="Lucida Sans Unicode"/>
              </a:rPr>
              <a:t> </a:t>
            </a:r>
            <a:r>
              <a:rPr lang="en-GB" sz="2400" b="0" strike="noStrike" spc="-1">
                <a:solidFill>
                  <a:srgbClr val="000000"/>
                </a:solidFill>
                <a:latin typeface="Palatino Linotype"/>
                <a:ea typeface="DejaVu Sans"/>
              </a:rPr>
              <a:t> </a:t>
            </a:r>
            <a:endParaRPr lang="en-GB" sz="2400" b="0" strike="noStrike" spc="-1">
              <a:latin typeface="Arial"/>
            </a:endParaRPr>
          </a:p>
        </p:txBody>
      </p:sp>
      <p:sp>
        <p:nvSpPr>
          <p:cNvPr id="310" name="TextBox 30_32"/>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311" name="TextBox 34_32"/>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312" name="TextBox 21_32"/>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313" name="TextBox 23_32"/>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314" name="TextBox 24_32"/>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 name="Title 1_24"/>
          <p:cNvSpPr/>
          <p:nvPr/>
        </p:nvSpPr>
        <p:spPr>
          <a:xfrm>
            <a:off x="1727640" y="620640"/>
            <a:ext cx="5682960" cy="48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20000"/>
          </a:bodyPr>
          <a:lstStyle/>
          <a:p>
            <a:pPr algn="ctr">
              <a:lnSpc>
                <a:spcPct val="100000"/>
              </a:lnSpc>
            </a:pPr>
            <a:r>
              <a:rPr lang="en-GB" sz="4400" b="0" strike="noStrike" spc="-1">
                <a:solidFill>
                  <a:srgbClr val="000000"/>
                </a:solidFill>
                <a:latin typeface="Palatino Linotype"/>
                <a:ea typeface="DejaVu Sans"/>
              </a:rPr>
              <a:t>Thank you!</a:t>
            </a:r>
            <a:endParaRPr lang="en-GB" sz="4400" b="0" strike="noStrike" spc="-1">
              <a:latin typeface="Arial"/>
            </a:endParaRPr>
          </a:p>
          <a:p>
            <a:pPr algn="ctr">
              <a:lnSpc>
                <a:spcPct val="100000"/>
              </a:lnSpc>
            </a:pPr>
            <a:r>
              <a:rPr lang="en-GB" sz="4400" b="0" strike="noStrike" spc="-1">
                <a:solidFill>
                  <a:srgbClr val="000000"/>
                </a:solidFill>
                <a:latin typeface="Palatino Linotype"/>
                <a:ea typeface="DejaVu Sans"/>
              </a:rPr>
              <a:t>Any questions?</a:t>
            </a:r>
            <a:endParaRPr lang="en-GB" sz="4400" b="0" strike="noStrike" spc="-1">
              <a:latin typeface="Arial"/>
            </a:endParaRPr>
          </a:p>
        </p:txBody>
      </p:sp>
      <p:sp>
        <p:nvSpPr>
          <p:cNvPr id="316" name="TextBox 29_24"/>
          <p:cNvSpPr/>
          <p:nvPr/>
        </p:nvSpPr>
        <p:spPr>
          <a:xfrm>
            <a:off x="1544760" y="1080000"/>
            <a:ext cx="5973840" cy="729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endParaRPr lang="en-GB" sz="1800" b="0" strike="noStrike" spc="-1">
              <a:latin typeface="Arial"/>
            </a:endParaRPr>
          </a:p>
          <a:p>
            <a:pPr>
              <a:lnSpc>
                <a:spcPct val="100000"/>
              </a:lnSpc>
            </a:pPr>
            <a:r>
              <a:rPr lang="en-GB" sz="2400" b="0" strike="noStrike" spc="-1">
                <a:solidFill>
                  <a:srgbClr val="000000"/>
                </a:solidFill>
                <a:latin typeface="Palatino Linotype"/>
                <a:ea typeface="DejaVu Sans"/>
              </a:rPr>
              <a:t> </a:t>
            </a:r>
            <a:endParaRPr lang="en-GB" sz="2400" b="0" strike="noStrike" spc="-1">
              <a:latin typeface="Arial"/>
            </a:endParaRPr>
          </a:p>
        </p:txBody>
      </p:sp>
      <p:sp>
        <p:nvSpPr>
          <p:cNvPr id="317" name="TextBox 30_24"/>
          <p:cNvSpPr/>
          <p:nvPr/>
        </p:nvSpPr>
        <p:spPr>
          <a:xfrm>
            <a:off x="55800" y="1485000"/>
            <a:ext cx="13150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Magdalena</a:t>
            </a:r>
            <a:endParaRPr lang="en-GB" sz="1800" b="0" strike="noStrike" spc="-1">
              <a:latin typeface="Arial"/>
            </a:endParaRPr>
          </a:p>
        </p:txBody>
      </p:sp>
      <p:sp>
        <p:nvSpPr>
          <p:cNvPr id="318" name="TextBox 34_24"/>
          <p:cNvSpPr/>
          <p:nvPr/>
        </p:nvSpPr>
        <p:spPr>
          <a:xfrm>
            <a:off x="252360" y="5205240"/>
            <a:ext cx="88668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Rhodri</a:t>
            </a:r>
            <a:endParaRPr lang="en-GB" sz="1800" b="0" strike="noStrike" spc="-1">
              <a:latin typeface="Arial"/>
            </a:endParaRPr>
          </a:p>
        </p:txBody>
      </p:sp>
      <p:sp>
        <p:nvSpPr>
          <p:cNvPr id="319" name="TextBox 21_24"/>
          <p:cNvSpPr/>
          <p:nvPr/>
        </p:nvSpPr>
        <p:spPr>
          <a:xfrm>
            <a:off x="416160" y="3335400"/>
            <a:ext cx="61236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Jane</a:t>
            </a:r>
            <a:endParaRPr lang="en-GB" sz="1800" b="0" strike="noStrike" spc="-1">
              <a:latin typeface="Arial"/>
            </a:endParaRPr>
          </a:p>
        </p:txBody>
      </p:sp>
      <p:sp>
        <p:nvSpPr>
          <p:cNvPr id="320" name="TextBox 23_24"/>
          <p:cNvSpPr/>
          <p:nvPr/>
        </p:nvSpPr>
        <p:spPr>
          <a:xfrm>
            <a:off x="126720" y="5123160"/>
            <a:ext cx="108504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Matthew</a:t>
            </a:r>
            <a:endParaRPr lang="en-GB" sz="1800" b="0" strike="noStrike" spc="-1">
              <a:latin typeface="Arial"/>
            </a:endParaRPr>
          </a:p>
        </p:txBody>
      </p:sp>
      <p:sp>
        <p:nvSpPr>
          <p:cNvPr id="321" name="TextBox 24_24"/>
          <p:cNvSpPr/>
          <p:nvPr/>
        </p:nvSpPr>
        <p:spPr>
          <a:xfrm>
            <a:off x="8117280" y="5267880"/>
            <a:ext cx="751320" cy="363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en-GB" sz="1800" b="0" strike="noStrike" spc="-1">
                <a:solidFill>
                  <a:srgbClr val="FFFFFF"/>
                </a:solidFill>
                <a:latin typeface="Palatino Linotype"/>
                <a:ea typeface="DejaVu Sans"/>
              </a:rPr>
              <a:t>Sarah</a:t>
            </a:r>
            <a:endParaRPr lang="en-GB" sz="1800" b="0" strike="noStrike" spc="-1">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6727</TotalTime>
  <Words>4570</Words>
  <Application>Microsoft Office PowerPoint</Application>
  <PresentationFormat>On-screen Show (4:3)</PresentationFormat>
  <Paragraphs>349</Paragraphs>
  <Slides>33</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33</vt:i4>
      </vt:variant>
    </vt:vector>
  </HeadingPairs>
  <TitlesOfParts>
    <vt:vector size="42" baseType="lpstr">
      <vt:lpstr>Arial</vt:lpstr>
      <vt:lpstr>Palatino Linotype</vt:lpstr>
      <vt:lpstr>Roboto</vt:lpstr>
      <vt:lpstr>Symbol</vt:lpstr>
      <vt:lpstr>Times New Roman</vt:lpstr>
      <vt:lpstr>Times New Roman Greek</vt:lpstr>
      <vt:lpstr>Wingdings</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mythology: How Stories Shape the World </dc:title>
  <dc:subject/>
  <dc:creator>Magdalena Ohrman</dc:creator>
  <dc:description/>
  <cp:lastModifiedBy>Ruth Parkes</cp:lastModifiedBy>
  <cp:revision>44</cp:revision>
  <dcterms:created xsi:type="dcterms:W3CDTF">2020-09-14T12:22:34Z</dcterms:created>
  <dcterms:modified xsi:type="dcterms:W3CDTF">2024-04-25T15:49:18Z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50</vt:i4>
  </property>
</Properties>
</file>