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Lst>
  <p:sldSz cy="5143500" cx="9144000"/>
  <p:notesSz cx="6858000" cy="9144000"/>
  <p:embeddedFontLst>
    <p:embeddedFont>
      <p:font typeface="Montserrat"/>
      <p:regular r:id="rId16"/>
      <p:bold r:id="rId17"/>
      <p:italic r:id="rId18"/>
      <p:boldItalic r:id="rId19"/>
    </p:embeddedFont>
    <p:embeddedFont>
      <p:font typeface="Lato"/>
      <p:regular r:id="rId20"/>
      <p:bold r:id="rId21"/>
      <p:italic r:id="rId22"/>
      <p:boldItalic r:id="rId2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Lato-regular.fntdata"/><Relationship Id="rId11" Type="http://schemas.openxmlformats.org/officeDocument/2006/relationships/slide" Target="slides/slide6.xml"/><Relationship Id="rId22" Type="http://schemas.openxmlformats.org/officeDocument/2006/relationships/font" Target="fonts/Lato-italic.fntdata"/><Relationship Id="rId10" Type="http://schemas.openxmlformats.org/officeDocument/2006/relationships/slide" Target="slides/slide5.xml"/><Relationship Id="rId21" Type="http://schemas.openxmlformats.org/officeDocument/2006/relationships/font" Target="fonts/Lato-bold.fntdata"/><Relationship Id="rId13" Type="http://schemas.openxmlformats.org/officeDocument/2006/relationships/slide" Target="slides/slide8.xml"/><Relationship Id="rId12" Type="http://schemas.openxmlformats.org/officeDocument/2006/relationships/slide" Target="slides/slide7.xml"/><Relationship Id="rId23" Type="http://schemas.openxmlformats.org/officeDocument/2006/relationships/font" Target="fonts/Lato-bold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Montserrat-bold.fntdata"/><Relationship Id="rId16" Type="http://schemas.openxmlformats.org/officeDocument/2006/relationships/font" Target="fonts/Montserrat-regular.fntdata"/><Relationship Id="rId5" Type="http://schemas.openxmlformats.org/officeDocument/2006/relationships/notesMaster" Target="notesMasters/notesMaster1.xml"/><Relationship Id="rId19" Type="http://schemas.openxmlformats.org/officeDocument/2006/relationships/font" Target="fonts/Montserrat-boldItalic.fntdata"/><Relationship Id="rId6" Type="http://schemas.openxmlformats.org/officeDocument/2006/relationships/slide" Target="slides/slide1.xml"/><Relationship Id="rId18" Type="http://schemas.openxmlformats.org/officeDocument/2006/relationships/font" Target="fonts/Montserrat-italic.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g10692112c0c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8" name="Google Shape;138;g10692112c0c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g10692112c0c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4" name="Google Shape;144;g10692112c0c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g10692112c0c_0_1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2" name="Google Shape;152;g10692112c0c_0_1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g106b1387eba_2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2" name="Google Shape;162;g106b1387eba_2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g10692112c0c_1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8" name="Google Shape;168;g10692112c0c_1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gcfd1722bd9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4" name="Google Shape;174;gcfd1722bd9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311150" lvl="0" marL="457200" rtl="0" algn="l">
              <a:lnSpc>
                <a:spcPct val="115000"/>
              </a:lnSpc>
              <a:spcBef>
                <a:spcPts val="0"/>
              </a:spcBef>
              <a:spcAft>
                <a:spcPts val="0"/>
              </a:spcAft>
              <a:buClr>
                <a:schemeClr val="lt1"/>
              </a:buClr>
              <a:buSzPts val="1300"/>
              <a:buFont typeface="Lato"/>
              <a:buChar char="-"/>
            </a:pPr>
            <a:r>
              <a:rPr lang="en-GB" sz="1300">
                <a:solidFill>
                  <a:schemeClr val="lt1"/>
                </a:solidFill>
                <a:latin typeface="Lato"/>
                <a:ea typeface="Lato"/>
                <a:cs typeface="Lato"/>
                <a:sym typeface="Lato"/>
              </a:rPr>
              <a:t> example i had thought of many different future careers  but after reading articles on different types of nurses and reading essays it helped me gain more knowledge and persuaded me to want to become a Midwife.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 name="Shape 179"/>
        <p:cNvGrpSpPr/>
        <p:nvPr/>
      </p:nvGrpSpPr>
      <p:grpSpPr>
        <a:xfrm>
          <a:off x="0" y="0"/>
          <a:ext cx="0" cy="0"/>
          <a:chOff x="0" y="0"/>
          <a:chExt cx="0" cy="0"/>
        </a:xfrm>
      </p:grpSpPr>
      <p:sp>
        <p:nvSpPr>
          <p:cNvPr id="180" name="Google Shape;180;g106b1387eba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1" name="Google Shape;181;g106b1387eba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5" name="Shape 185"/>
        <p:cNvGrpSpPr/>
        <p:nvPr/>
      </p:nvGrpSpPr>
      <p:grpSpPr>
        <a:xfrm>
          <a:off x="0" y="0"/>
          <a:ext cx="0" cy="0"/>
          <a:chOff x="0" y="0"/>
          <a:chExt cx="0" cy="0"/>
        </a:xfrm>
      </p:grpSpPr>
      <p:sp>
        <p:nvSpPr>
          <p:cNvPr id="186" name="Google Shape;186;g106b1387eba_2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7" name="Google Shape;187;g106b1387eba_2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1" name="Shape 191"/>
        <p:cNvGrpSpPr/>
        <p:nvPr/>
      </p:nvGrpSpPr>
      <p:grpSpPr>
        <a:xfrm>
          <a:off x="0" y="0"/>
          <a:ext cx="0" cy="0"/>
          <a:chOff x="0" y="0"/>
          <a:chExt cx="0" cy="0"/>
        </a:xfrm>
      </p:grpSpPr>
      <p:sp>
        <p:nvSpPr>
          <p:cNvPr id="192" name="Google Shape;192;g10692112c0c_0_1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3" name="Google Shape;193;g10692112c0c_0_1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fmla="val 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fmla="val 5000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150" y="1145825"/>
              <a:ext cx="3996600" cy="3996900"/>
            </a:xfrm>
            <a:prstGeom prst="diagStripe">
              <a:avLst>
                <a:gd fmla="val 58774"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p:nvPr/>
          </p:nvSpPr>
          <p:spPr>
            <a:xfrm rot="-5400000">
              <a:off x="1646" y="-75"/>
              <a:ext cx="2299800" cy="23001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flipH="1">
              <a:off x="652821" y="590035"/>
              <a:ext cx="2300100" cy="2299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 name="Google Shape;16;p2"/>
          <p:cNvSpPr txBox="1"/>
          <p:nvPr>
            <p:ph type="ctrTitle"/>
          </p:nvPr>
        </p:nvSpPr>
        <p:spPr>
          <a:xfrm>
            <a:off x="3537150" y="1578400"/>
            <a:ext cx="5017500" cy="1578900"/>
          </a:xfrm>
          <a:prstGeom prst="rect">
            <a:avLst/>
          </a:prstGeom>
        </p:spPr>
        <p:txBody>
          <a:bodyPr anchorCtr="0" anchor="t" bIns="91425" lIns="91425" spcFirstLastPara="1" rIns="91425" wrap="square" tIns="91425">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17" name="Google Shape;17;p2"/>
          <p:cNvSpPr txBox="1"/>
          <p:nvPr>
            <p:ph idx="1" type="subTitle"/>
          </p:nvPr>
        </p:nvSpPr>
        <p:spPr>
          <a:xfrm>
            <a:off x="5083950" y="3924925"/>
            <a:ext cx="34707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18" name="Google Shape;18;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9"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3"/>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3"/>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3"/>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3"/>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3"/>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3"/>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3"/>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3"/>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3"/>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3"/>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3"/>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3"/>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3"/>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3"/>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 name="Google Shape;36;p3"/>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3"/>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3"/>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9" name="Google Shape;39;p3"/>
          <p:cNvSpPr txBox="1"/>
          <p:nvPr>
            <p:ph type="title"/>
          </p:nvPr>
        </p:nvSpPr>
        <p:spPr>
          <a:xfrm>
            <a:off x="823850" y="2053000"/>
            <a:ext cx="4587000" cy="11487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40" name="Google Shape;40;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4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4"/>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4"/>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6" name="Google Shape;46;p4"/>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47" name="Google Shape;47;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48"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5"/>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5"/>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53" name="Google Shape;53;p5"/>
          <p:cNvSpPr txBox="1"/>
          <p:nvPr>
            <p:ph idx="1" type="body"/>
          </p:nvPr>
        </p:nvSpPr>
        <p:spPr>
          <a:xfrm>
            <a:off x="1297500"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4" name="Google Shape;54;p5"/>
          <p:cNvSpPr txBox="1"/>
          <p:nvPr>
            <p:ph idx="2" type="body"/>
          </p:nvPr>
        </p:nvSpPr>
        <p:spPr>
          <a:xfrm>
            <a:off x="4933221"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5" name="Google Shape;55;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6"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6"/>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0" name="Google Shape;60;p6"/>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1" name="Google Shape;61;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62"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7"/>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7"/>
          <p:cNvSpPr txBox="1"/>
          <p:nvPr>
            <p:ph type="title"/>
          </p:nvPr>
        </p:nvSpPr>
        <p:spPr>
          <a:xfrm>
            <a:off x="1297500" y="393750"/>
            <a:ext cx="3798900" cy="1493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7" name="Google Shape;67;p7"/>
          <p:cNvSpPr txBox="1"/>
          <p:nvPr>
            <p:ph idx="1" type="body"/>
          </p:nvPr>
        </p:nvSpPr>
        <p:spPr>
          <a:xfrm>
            <a:off x="1297500" y="1972550"/>
            <a:ext cx="3798900" cy="2415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8" name="Google Shape;68;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69"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8"/>
            <p:cNvSpPr/>
            <p:nvPr/>
          </p:nvSpPr>
          <p:spPr>
            <a:xfrm rot="5400000">
              <a:off x="4840825" y="6000"/>
              <a:ext cx="42987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8"/>
            <p:cNvSpPr/>
            <p:nvPr/>
          </p:nvSpPr>
          <p:spPr>
            <a:xfrm rot="-5400000">
              <a:off x="5618399" y="123664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8"/>
            <p:cNvSpPr/>
            <p:nvPr/>
          </p:nvSpPr>
          <p:spPr>
            <a:xfrm flipH="1">
              <a:off x="5849857" y="144407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8"/>
            <p:cNvSpPr/>
            <p:nvPr/>
          </p:nvSpPr>
          <p:spPr>
            <a:xfrm rot="-5400000">
              <a:off x="5987081" y="246974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8"/>
            <p:cNvSpPr/>
            <p:nvPr/>
          </p:nvSpPr>
          <p:spPr>
            <a:xfrm flipH="1">
              <a:off x="6222115" y="2677179"/>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8"/>
            <p:cNvSpPr/>
            <p:nvPr/>
          </p:nvSpPr>
          <p:spPr>
            <a:xfrm rot="-5400000">
              <a:off x="6675341" y="186224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8"/>
            <p:cNvSpPr/>
            <p:nvPr/>
          </p:nvSpPr>
          <p:spPr>
            <a:xfrm flipH="1">
              <a:off x="6908099" y="2069680"/>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8"/>
            <p:cNvSpPr/>
            <p:nvPr/>
          </p:nvSpPr>
          <p:spPr>
            <a:xfrm rot="-5400000">
              <a:off x="6861141" y="247808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8"/>
            <p:cNvSpPr/>
            <p:nvPr/>
          </p:nvSpPr>
          <p:spPr>
            <a:xfrm flipH="1">
              <a:off x="7965266" y="269319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8"/>
            <p:cNvSpPr/>
            <p:nvPr/>
          </p:nvSpPr>
          <p:spPr>
            <a:xfrm flipH="1">
              <a:off x="8145082" y="330903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rot="-5400000">
              <a:off x="7047599" y="309534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8"/>
            <p:cNvSpPr/>
            <p:nvPr/>
          </p:nvSpPr>
          <p:spPr>
            <a:xfrm flipH="1">
              <a:off x="7276649" y="330278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p8"/>
            <p:cNvSpPr/>
            <p:nvPr/>
          </p:nvSpPr>
          <p:spPr>
            <a:xfrm rot="-5400000">
              <a:off x="7227414" y="3711189"/>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8"/>
            <p:cNvSpPr/>
            <p:nvPr/>
          </p:nvSpPr>
          <p:spPr>
            <a:xfrm flipH="1">
              <a:off x="7462448" y="391862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8"/>
            <p:cNvSpPr/>
            <p:nvPr/>
          </p:nvSpPr>
          <p:spPr>
            <a:xfrm rot="-5400000">
              <a:off x="8102491" y="37188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8"/>
            <p:cNvSpPr/>
            <p:nvPr/>
          </p:nvSpPr>
          <p:spPr>
            <a:xfrm flipH="1">
              <a:off x="8334533" y="392629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8"/>
            <p:cNvSpPr/>
            <p:nvPr/>
          </p:nvSpPr>
          <p:spPr>
            <a:xfrm rot="-5400000">
              <a:off x="8288290" y="433470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9" name="Google Shape;89;p8"/>
          <p:cNvSpPr txBox="1"/>
          <p:nvPr>
            <p:ph type="title"/>
          </p:nvPr>
        </p:nvSpPr>
        <p:spPr>
          <a:xfrm>
            <a:off x="823850" y="866775"/>
            <a:ext cx="4587000" cy="35211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0" name="Google Shape;90;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9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9"/>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5" name="Google Shape;95;p9"/>
          <p:cNvSpPr txBox="1"/>
          <p:nvPr>
            <p:ph type="title"/>
          </p:nvPr>
        </p:nvSpPr>
        <p:spPr>
          <a:xfrm>
            <a:off x="1297500" y="1658325"/>
            <a:ext cx="3036300" cy="17517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96" name="Google Shape;96;p9"/>
          <p:cNvSpPr txBox="1"/>
          <p:nvPr>
            <p:ph idx="1" type="subTitle"/>
          </p:nvPr>
        </p:nvSpPr>
        <p:spPr>
          <a:xfrm>
            <a:off x="1297500" y="3538000"/>
            <a:ext cx="30363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97" name="Google Shape;97;p9"/>
          <p:cNvSpPr txBox="1"/>
          <p:nvPr>
            <p:ph idx="2" type="body"/>
          </p:nvPr>
        </p:nvSpPr>
        <p:spPr>
          <a:xfrm>
            <a:off x="4648200" y="1696600"/>
            <a:ext cx="3676800" cy="2347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98" name="Google Shape;98;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99"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10"/>
            <p:cNvSpPr/>
            <p:nvPr/>
          </p:nvSpPr>
          <p:spPr>
            <a:xfrm flipH="1">
              <a:off x="154125" y="3925529"/>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3" name="Google Shape;103;p10"/>
          <p:cNvSpPr txBox="1"/>
          <p:nvPr>
            <p:ph idx="1" type="body"/>
          </p:nvPr>
        </p:nvSpPr>
        <p:spPr>
          <a:xfrm>
            <a:off x="812725" y="4305375"/>
            <a:ext cx="6936000" cy="523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104" name="Google Shape;104;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05"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11"/>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11"/>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11"/>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11"/>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11"/>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11"/>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11"/>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1"/>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11"/>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11"/>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11"/>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11"/>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11"/>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11"/>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25" name="Google Shape;125;p11"/>
          <p:cNvSpPr txBox="1"/>
          <p:nvPr>
            <p:ph hasCustomPrompt="1" type="title"/>
          </p:nvPr>
        </p:nvSpPr>
        <p:spPr>
          <a:xfrm>
            <a:off x="823850" y="1284675"/>
            <a:ext cx="4776000" cy="1300800"/>
          </a:xfrm>
          <a:prstGeom prst="rect">
            <a:avLst/>
          </a:prstGeom>
        </p:spPr>
        <p:txBody>
          <a:bodyPr anchorCtr="0" anchor="t" bIns="91425" lIns="91425" spcFirstLastPara="1" rIns="91425" wrap="square" tIns="91425">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p:nvPr>
            <p:ph idx="1" type="body"/>
          </p:nvPr>
        </p:nvSpPr>
        <p:spPr>
          <a:xfrm>
            <a:off x="823850" y="2643124"/>
            <a:ext cx="4776000" cy="1218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127" name="Google Shape;12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8" name="Shape 128"/>
        <p:cNvGrpSpPr/>
        <p:nvPr/>
      </p:nvGrpSpPr>
      <p:grpSpPr>
        <a:xfrm>
          <a:off x="0" y="0"/>
          <a:ext cx="0" cy="0"/>
          <a:chOff x="0" y="0"/>
          <a:chExt cx="0" cy="0"/>
        </a:xfrm>
      </p:grpSpPr>
      <p:sp>
        <p:nvSpPr>
          <p:cNvPr id="129" name="Google Shape;12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focus">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indent="-298450" lvl="1" marL="914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indent="-298450" lvl="2" marL="1371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indent="-298450" lvl="3" marL="1828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indent="-298450" lvl="4" marL="22860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indent="-298450" lvl="5" marL="27432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indent="-298450" lvl="6" marL="3200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indent="-298450" lvl="7" marL="3657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indent="-298450" lvl="8" marL="4114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jp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13"/>
          <p:cNvSpPr txBox="1"/>
          <p:nvPr>
            <p:ph type="ctrTitle"/>
          </p:nvPr>
        </p:nvSpPr>
        <p:spPr>
          <a:xfrm>
            <a:off x="3537150" y="1578400"/>
            <a:ext cx="5017500" cy="157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Academic </a:t>
            </a:r>
            <a:endParaRPr/>
          </a:p>
          <a:p>
            <a:pPr indent="0" lvl="0" marL="0" rtl="0" algn="l">
              <a:spcBef>
                <a:spcPts val="0"/>
              </a:spcBef>
              <a:spcAft>
                <a:spcPts val="0"/>
              </a:spcAft>
              <a:buNone/>
            </a:pPr>
            <a:r>
              <a:rPr lang="en-GB"/>
              <a:t>Employability skills </a:t>
            </a:r>
            <a:endParaRPr/>
          </a:p>
        </p:txBody>
      </p:sp>
      <p:sp>
        <p:nvSpPr>
          <p:cNvPr id="135" name="Google Shape;135;p13"/>
          <p:cNvSpPr txBox="1"/>
          <p:nvPr>
            <p:ph idx="1" type="subTitle"/>
          </p:nvPr>
        </p:nvSpPr>
        <p:spPr>
          <a:xfrm>
            <a:off x="5034600" y="3961925"/>
            <a:ext cx="3470700" cy="934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Name :Zainab Bhari </a:t>
            </a:r>
            <a:endParaRPr/>
          </a:p>
          <a:p>
            <a:pPr indent="0" lvl="0" marL="0" rtl="0" algn="l">
              <a:spcBef>
                <a:spcPts val="0"/>
              </a:spcBef>
              <a:spcAft>
                <a:spcPts val="0"/>
              </a:spcAft>
              <a:buNone/>
            </a:pPr>
            <a:r>
              <a:rPr lang="en-GB"/>
              <a:t>Student ID: 20307661</a:t>
            </a:r>
            <a:endParaRPr/>
          </a:p>
          <a:p>
            <a:pPr indent="0" lvl="0" marL="0" rtl="0" algn="l">
              <a:spcBef>
                <a:spcPts val="0"/>
              </a:spcBef>
              <a:spcAft>
                <a:spcPts val="0"/>
              </a:spcAft>
              <a:buNone/>
            </a:pPr>
            <a:r>
              <a:rPr lang="en-GB"/>
              <a:t>Lecturer Name :Matthew Suff</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35"/>
                                        </p:tgtEl>
                                        <p:attrNameLst>
                                          <p:attrName>style.visibility</p:attrName>
                                        </p:attrNameLst>
                                      </p:cBhvr>
                                      <p:to>
                                        <p:strVal val="visible"/>
                                      </p:to>
                                    </p:set>
                                    <p:animEffect filter="fade" transition="in">
                                      <p:cBhvr>
                                        <p:cTn dur="1000"/>
                                        <p:tgtEl>
                                          <p:spTgt spid="13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14"/>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Overview </a:t>
            </a:r>
            <a:endParaRPr/>
          </a:p>
        </p:txBody>
      </p:sp>
      <p:sp>
        <p:nvSpPr>
          <p:cNvPr id="141" name="Google Shape;141;p14"/>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p>
            <a:pPr indent="-311150" lvl="0" marL="457200" rtl="0" algn="l">
              <a:spcBef>
                <a:spcPts val="0"/>
              </a:spcBef>
              <a:spcAft>
                <a:spcPts val="0"/>
              </a:spcAft>
              <a:buSzPts val="1300"/>
              <a:buChar char="❏"/>
            </a:pPr>
            <a:r>
              <a:rPr lang="en-GB"/>
              <a:t>My chosen career and its requirements </a:t>
            </a:r>
            <a:endParaRPr/>
          </a:p>
          <a:p>
            <a:pPr indent="-311150" lvl="0" marL="457200" rtl="0" algn="l">
              <a:spcBef>
                <a:spcPts val="0"/>
              </a:spcBef>
              <a:spcAft>
                <a:spcPts val="0"/>
              </a:spcAft>
              <a:buSzPts val="1300"/>
              <a:buChar char="❏"/>
            </a:pPr>
            <a:r>
              <a:rPr lang="en-GB"/>
              <a:t>My personal SWOT analysis</a:t>
            </a:r>
            <a:endParaRPr/>
          </a:p>
          <a:p>
            <a:pPr indent="-311150" lvl="0" marL="457200" rtl="0" algn="l">
              <a:spcBef>
                <a:spcPts val="0"/>
              </a:spcBef>
              <a:spcAft>
                <a:spcPts val="0"/>
              </a:spcAft>
              <a:buSzPts val="1300"/>
              <a:buChar char="❏"/>
            </a:pPr>
            <a:r>
              <a:rPr lang="en-GB"/>
              <a:t>Analysis between My SWOT and career requirements </a:t>
            </a:r>
            <a:endParaRPr/>
          </a:p>
          <a:p>
            <a:pPr indent="-311150" lvl="0" marL="457200" rtl="0" algn="l">
              <a:spcBef>
                <a:spcPts val="0"/>
              </a:spcBef>
              <a:spcAft>
                <a:spcPts val="0"/>
              </a:spcAft>
              <a:buSzPts val="1300"/>
              <a:buChar char="❏"/>
            </a:pPr>
            <a:r>
              <a:rPr lang="en-GB"/>
              <a:t>My development plan to help me achieve my chosen career</a:t>
            </a:r>
            <a:endParaRPr/>
          </a:p>
          <a:p>
            <a:pPr indent="-311150" lvl="0" marL="457200" rtl="0" algn="l">
              <a:spcBef>
                <a:spcPts val="0"/>
              </a:spcBef>
              <a:spcAft>
                <a:spcPts val="0"/>
              </a:spcAft>
              <a:buSzPts val="1300"/>
              <a:buChar char="❏"/>
            </a:pPr>
            <a:r>
              <a:rPr lang="en-GB"/>
              <a:t>Academic Writing </a:t>
            </a:r>
            <a:endParaRPr/>
          </a:p>
          <a:p>
            <a:pPr indent="-311150" lvl="0" marL="457200" rtl="0" algn="l">
              <a:spcBef>
                <a:spcPts val="0"/>
              </a:spcBef>
              <a:spcAft>
                <a:spcPts val="0"/>
              </a:spcAft>
              <a:buSzPts val="1300"/>
              <a:buChar char="❏"/>
            </a:pPr>
            <a:r>
              <a:rPr lang="en-GB"/>
              <a:t>Time </a:t>
            </a:r>
            <a:r>
              <a:rPr lang="en-GB"/>
              <a:t>management</a:t>
            </a:r>
            <a:r>
              <a:rPr lang="en-GB"/>
              <a:t> </a:t>
            </a:r>
            <a:endParaRPr/>
          </a:p>
          <a:p>
            <a:pPr indent="-311150" lvl="0" marL="457200" rtl="0" algn="l">
              <a:spcBef>
                <a:spcPts val="0"/>
              </a:spcBef>
              <a:spcAft>
                <a:spcPts val="0"/>
              </a:spcAft>
              <a:buSzPts val="1300"/>
              <a:buChar char="❏"/>
            </a:pPr>
            <a:r>
              <a:rPr lang="en-GB"/>
              <a:t>Conclusion </a:t>
            </a:r>
            <a:endParaRPr/>
          </a:p>
          <a:p>
            <a:pPr indent="-311150" lvl="0" marL="457200" rtl="0" algn="l">
              <a:spcBef>
                <a:spcPts val="0"/>
              </a:spcBef>
              <a:spcAft>
                <a:spcPts val="0"/>
              </a:spcAft>
              <a:buSzPts val="1300"/>
              <a:buChar char="❏"/>
            </a:pPr>
            <a:r>
              <a:rPr lang="en-GB"/>
              <a:t>References</a:t>
            </a:r>
            <a:r>
              <a:rPr lang="en-GB"/>
              <a:t> </a:t>
            </a:r>
            <a:endParaRPr/>
          </a:p>
          <a:p>
            <a:pPr indent="0" lvl="0" marL="457200" rtl="0" algn="l">
              <a:spcBef>
                <a:spcPts val="1200"/>
              </a:spcBef>
              <a:spcAft>
                <a:spcPts val="1200"/>
              </a:spcAft>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15"/>
          <p:cNvSpPr txBox="1"/>
          <p:nvPr>
            <p:ph type="title"/>
          </p:nvPr>
        </p:nvSpPr>
        <p:spPr>
          <a:xfrm>
            <a:off x="1297500" y="393750"/>
            <a:ext cx="7038900" cy="9141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My chosen career:</a:t>
            </a:r>
            <a:endParaRPr/>
          </a:p>
          <a:p>
            <a:pPr indent="0" lvl="0" marL="0" rtl="0" algn="l">
              <a:spcBef>
                <a:spcPts val="0"/>
              </a:spcBef>
              <a:spcAft>
                <a:spcPts val="0"/>
              </a:spcAft>
              <a:buNone/>
            </a:pPr>
            <a:r>
              <a:rPr b="1" lang="en-GB" sz="2955"/>
              <a:t>  Midwifery</a:t>
            </a:r>
            <a:r>
              <a:rPr b="1" lang="en-GB" sz="2955"/>
              <a:t> </a:t>
            </a:r>
            <a:endParaRPr b="1" sz="2955"/>
          </a:p>
        </p:txBody>
      </p:sp>
      <p:sp>
        <p:nvSpPr>
          <p:cNvPr id="147" name="Google Shape;147;p15"/>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n-GB"/>
              <a:t>What is it?</a:t>
            </a:r>
            <a:endParaRPr/>
          </a:p>
          <a:p>
            <a:pPr indent="0" lvl="0" marL="0" rtl="0" algn="l">
              <a:spcBef>
                <a:spcPts val="1200"/>
              </a:spcBef>
              <a:spcAft>
                <a:spcPts val="0"/>
              </a:spcAft>
              <a:buNone/>
            </a:pPr>
            <a:r>
              <a:rPr lang="en-GB"/>
              <a:t>Midwifery</a:t>
            </a:r>
            <a:r>
              <a:rPr lang="en-GB"/>
              <a:t> is not only helping to </a:t>
            </a:r>
            <a:r>
              <a:rPr lang="en-GB"/>
              <a:t>deliver</a:t>
            </a:r>
            <a:r>
              <a:rPr lang="en-GB"/>
              <a:t> a baby but </a:t>
            </a:r>
            <a:r>
              <a:rPr lang="en-GB"/>
              <a:t>it's also </a:t>
            </a:r>
            <a:r>
              <a:rPr lang="en-GB"/>
              <a:t> the time leading up to the birth </a:t>
            </a:r>
            <a:r>
              <a:rPr lang="en-GB"/>
              <a:t>as well</a:t>
            </a:r>
            <a:r>
              <a:rPr lang="en-GB"/>
              <a:t>. Helping the patient and family through the whole pregnancy and labour and also after birth is all part of the package.  As a </a:t>
            </a:r>
            <a:r>
              <a:rPr lang="en-GB"/>
              <a:t>midwife</a:t>
            </a:r>
            <a:r>
              <a:rPr lang="en-GB"/>
              <a:t> i will not only learn how to care for a patient during a good and stable pregnancy but also a </a:t>
            </a:r>
            <a:r>
              <a:rPr lang="en-GB"/>
              <a:t>pregnancy</a:t>
            </a:r>
            <a:r>
              <a:rPr lang="en-GB"/>
              <a:t> which may have some difficulties along the way or take a major turn last minute.</a:t>
            </a:r>
            <a:endParaRPr/>
          </a:p>
          <a:p>
            <a:pPr indent="0" lvl="0" marL="0" rtl="0" algn="l">
              <a:spcBef>
                <a:spcPts val="1200"/>
              </a:spcBef>
              <a:spcAft>
                <a:spcPts val="0"/>
              </a:spcAft>
              <a:buNone/>
            </a:pPr>
            <a:r>
              <a:rPr lang="en-GB"/>
              <a:t>Skill requirments: </a:t>
            </a:r>
            <a:endParaRPr/>
          </a:p>
          <a:p>
            <a:pPr indent="-304958" lvl="0" marL="457200" rtl="0" algn="l">
              <a:spcBef>
                <a:spcPts val="1200"/>
              </a:spcBef>
              <a:spcAft>
                <a:spcPts val="0"/>
              </a:spcAft>
              <a:buSzPct val="100000"/>
              <a:buChar char="●"/>
            </a:pPr>
            <a:r>
              <a:rPr lang="en-GB"/>
              <a:t>Communication skills </a:t>
            </a:r>
            <a:endParaRPr/>
          </a:p>
          <a:p>
            <a:pPr indent="-304958" lvl="0" marL="457200" rtl="0" algn="l">
              <a:spcBef>
                <a:spcPts val="0"/>
              </a:spcBef>
              <a:spcAft>
                <a:spcPts val="0"/>
              </a:spcAft>
              <a:buSzPct val="100000"/>
              <a:buChar char="●"/>
            </a:pPr>
            <a:r>
              <a:rPr lang="en-GB"/>
              <a:t>To be able to work as a team </a:t>
            </a:r>
            <a:endParaRPr/>
          </a:p>
          <a:p>
            <a:pPr indent="-304958" lvl="0" marL="457200" rtl="0" algn="l">
              <a:spcBef>
                <a:spcPts val="0"/>
              </a:spcBef>
              <a:spcAft>
                <a:spcPts val="0"/>
              </a:spcAft>
              <a:buSzPct val="100000"/>
              <a:buChar char="●"/>
            </a:pPr>
            <a:r>
              <a:rPr lang="en-GB"/>
              <a:t>Emotional and mental strength </a:t>
            </a:r>
            <a:endParaRPr/>
          </a:p>
          <a:p>
            <a:pPr indent="-304958" lvl="0" marL="457200" rtl="0" algn="l">
              <a:spcBef>
                <a:spcPts val="0"/>
              </a:spcBef>
              <a:spcAft>
                <a:spcPts val="0"/>
              </a:spcAft>
              <a:buSzPct val="100000"/>
              <a:buChar char="●"/>
            </a:pPr>
            <a:r>
              <a:rPr lang="en-GB"/>
              <a:t>Patience </a:t>
            </a:r>
            <a:endParaRPr/>
          </a:p>
          <a:p>
            <a:pPr indent="-304958" lvl="0" marL="457200" rtl="0" algn="l">
              <a:spcBef>
                <a:spcPts val="0"/>
              </a:spcBef>
              <a:spcAft>
                <a:spcPts val="0"/>
              </a:spcAft>
              <a:buSzPct val="100000"/>
              <a:buChar char="●"/>
            </a:pPr>
            <a:r>
              <a:rPr lang="en-GB"/>
              <a:t>Good observation</a:t>
            </a:r>
            <a:endParaRPr/>
          </a:p>
          <a:p>
            <a:pPr indent="-304958" lvl="0" marL="457200" rtl="0" algn="l">
              <a:spcBef>
                <a:spcPts val="0"/>
              </a:spcBef>
              <a:spcAft>
                <a:spcPts val="0"/>
              </a:spcAft>
              <a:buSzPct val="100000"/>
              <a:buChar char="●"/>
            </a:pPr>
            <a:r>
              <a:rPr lang="en-GB"/>
              <a:t>Ability to act on own initiative</a:t>
            </a:r>
            <a:endParaRPr/>
          </a:p>
        </p:txBody>
      </p:sp>
      <p:pic>
        <p:nvPicPr>
          <p:cNvPr id="148" name="Google Shape;148;p15"/>
          <p:cNvPicPr preferRelativeResize="0"/>
          <p:nvPr/>
        </p:nvPicPr>
        <p:blipFill>
          <a:blip r:embed="rId3">
            <a:alphaModFix/>
          </a:blip>
          <a:stretch>
            <a:fillRect/>
          </a:stretch>
        </p:blipFill>
        <p:spPr>
          <a:xfrm>
            <a:off x="6877197" y="280650"/>
            <a:ext cx="1950675" cy="1461125"/>
          </a:xfrm>
          <a:prstGeom prst="rect">
            <a:avLst/>
          </a:prstGeom>
          <a:noFill/>
          <a:ln>
            <a:noFill/>
          </a:ln>
        </p:spPr>
      </p:pic>
      <p:pic>
        <p:nvPicPr>
          <p:cNvPr id="149" name="Google Shape;149;p15"/>
          <p:cNvPicPr preferRelativeResize="0"/>
          <p:nvPr/>
        </p:nvPicPr>
        <p:blipFill>
          <a:blip r:embed="rId4">
            <a:alphaModFix/>
          </a:blip>
          <a:stretch>
            <a:fillRect/>
          </a:stretch>
        </p:blipFill>
        <p:spPr>
          <a:xfrm>
            <a:off x="4895572" y="3082425"/>
            <a:ext cx="1609450" cy="16023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16"/>
          <p:cNvSpPr txBox="1"/>
          <p:nvPr>
            <p:ph type="title"/>
          </p:nvPr>
        </p:nvSpPr>
        <p:spPr>
          <a:xfrm>
            <a:off x="1143000" y="106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MY SWOT Analysis</a:t>
            </a:r>
            <a:endParaRPr/>
          </a:p>
        </p:txBody>
      </p:sp>
      <p:sp>
        <p:nvSpPr>
          <p:cNvPr id="155" name="Google Shape;155;p16"/>
          <p:cNvSpPr txBox="1"/>
          <p:nvPr/>
        </p:nvSpPr>
        <p:spPr>
          <a:xfrm>
            <a:off x="5136575" y="672350"/>
            <a:ext cx="3899700" cy="2555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u="sng">
                <a:solidFill>
                  <a:schemeClr val="lt1"/>
                </a:solidFill>
                <a:latin typeface="Lato"/>
                <a:ea typeface="Lato"/>
                <a:cs typeface="Lato"/>
                <a:sym typeface="Lato"/>
              </a:rPr>
              <a:t>Weaknesses </a:t>
            </a:r>
            <a:endParaRPr b="1" u="sng">
              <a:solidFill>
                <a:schemeClr val="lt1"/>
              </a:solidFill>
              <a:latin typeface="Lato"/>
              <a:ea typeface="Lato"/>
              <a:cs typeface="Lato"/>
              <a:sym typeface="Lato"/>
            </a:endParaRPr>
          </a:p>
          <a:p>
            <a:pPr indent="0" lvl="0" marL="0" rtl="0" algn="l">
              <a:spcBef>
                <a:spcPts val="0"/>
              </a:spcBef>
              <a:spcAft>
                <a:spcPts val="0"/>
              </a:spcAft>
              <a:buNone/>
            </a:pPr>
            <a:r>
              <a:t/>
            </a:r>
            <a:endParaRPr b="1" u="sng">
              <a:solidFill>
                <a:schemeClr val="lt1"/>
              </a:solidFill>
              <a:latin typeface="Lato"/>
              <a:ea typeface="Lato"/>
              <a:cs typeface="Lato"/>
              <a:sym typeface="Lato"/>
            </a:endParaRPr>
          </a:p>
          <a:p>
            <a:pPr indent="-317500" lvl="0" marL="457200" rtl="0" algn="l">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Time </a:t>
            </a:r>
            <a:r>
              <a:rPr lang="en-GB">
                <a:solidFill>
                  <a:schemeClr val="lt1"/>
                </a:solidFill>
                <a:latin typeface="Lato"/>
                <a:ea typeface="Lato"/>
                <a:cs typeface="Lato"/>
                <a:sym typeface="Lato"/>
              </a:rPr>
              <a:t>management</a:t>
            </a:r>
            <a:r>
              <a:rPr lang="en-GB">
                <a:solidFill>
                  <a:schemeClr val="lt1"/>
                </a:solidFill>
                <a:latin typeface="Lato"/>
                <a:ea typeface="Lato"/>
                <a:cs typeface="Lato"/>
                <a:sym typeface="Lato"/>
              </a:rPr>
              <a:t> </a:t>
            </a:r>
            <a:endParaRPr>
              <a:solidFill>
                <a:schemeClr val="lt1"/>
              </a:solidFill>
              <a:latin typeface="Lato"/>
              <a:ea typeface="Lato"/>
              <a:cs typeface="Lato"/>
              <a:sym typeface="Lato"/>
            </a:endParaRPr>
          </a:p>
          <a:p>
            <a:pPr indent="-317500" lvl="0" marL="457200" rtl="0" algn="l">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Disorganized most times </a:t>
            </a:r>
            <a:endParaRPr>
              <a:solidFill>
                <a:schemeClr val="lt1"/>
              </a:solidFill>
              <a:latin typeface="Lato"/>
              <a:ea typeface="Lato"/>
              <a:cs typeface="Lato"/>
              <a:sym typeface="Lato"/>
            </a:endParaRPr>
          </a:p>
          <a:p>
            <a:pPr indent="-317500" lvl="0" marL="457200" rtl="0" algn="l">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Poor at </a:t>
            </a:r>
            <a:r>
              <a:rPr lang="en-GB">
                <a:solidFill>
                  <a:schemeClr val="lt1"/>
                </a:solidFill>
                <a:latin typeface="Lato"/>
                <a:ea typeface="Lato"/>
                <a:cs typeface="Lato"/>
                <a:sym typeface="Lato"/>
              </a:rPr>
              <a:t>handling</a:t>
            </a:r>
            <a:r>
              <a:rPr lang="en-GB">
                <a:solidFill>
                  <a:schemeClr val="lt1"/>
                </a:solidFill>
                <a:latin typeface="Lato"/>
                <a:ea typeface="Lato"/>
                <a:cs typeface="Lato"/>
                <a:sym typeface="Lato"/>
              </a:rPr>
              <a:t> Stress/</a:t>
            </a:r>
            <a:r>
              <a:rPr lang="en-GB">
                <a:solidFill>
                  <a:schemeClr val="lt1"/>
                </a:solidFill>
                <a:latin typeface="Lato"/>
                <a:ea typeface="Lato"/>
                <a:cs typeface="Lato"/>
                <a:sym typeface="Lato"/>
              </a:rPr>
              <a:t>Stressful</a:t>
            </a:r>
            <a:r>
              <a:rPr lang="en-GB">
                <a:solidFill>
                  <a:schemeClr val="lt1"/>
                </a:solidFill>
                <a:latin typeface="Lato"/>
                <a:ea typeface="Lato"/>
                <a:cs typeface="Lato"/>
                <a:sym typeface="Lato"/>
              </a:rPr>
              <a:t>  situations </a:t>
            </a:r>
            <a:endParaRPr>
              <a:solidFill>
                <a:schemeClr val="lt1"/>
              </a:solidFill>
              <a:latin typeface="Lato"/>
              <a:ea typeface="Lato"/>
              <a:cs typeface="Lato"/>
              <a:sym typeface="Lato"/>
            </a:endParaRPr>
          </a:p>
          <a:p>
            <a:pPr indent="0" lvl="0" marL="457200" rtl="0" algn="l">
              <a:spcBef>
                <a:spcPts val="0"/>
              </a:spcBef>
              <a:spcAft>
                <a:spcPts val="0"/>
              </a:spcAft>
              <a:buNone/>
            </a:pPr>
            <a:r>
              <a:t/>
            </a:r>
            <a:endParaRPr>
              <a:solidFill>
                <a:schemeClr val="lt1"/>
              </a:solidFill>
              <a:latin typeface="Lato"/>
              <a:ea typeface="Lato"/>
              <a:cs typeface="Lato"/>
              <a:sym typeface="Lato"/>
            </a:endParaRPr>
          </a:p>
          <a:p>
            <a:pPr indent="0" lvl="0" marL="0" rtl="0" algn="l">
              <a:spcBef>
                <a:spcPts val="0"/>
              </a:spcBef>
              <a:spcAft>
                <a:spcPts val="0"/>
              </a:spcAft>
              <a:buNone/>
            </a:pPr>
            <a:r>
              <a:t/>
            </a:r>
            <a:endParaRPr>
              <a:solidFill>
                <a:schemeClr val="lt1"/>
              </a:solidFill>
              <a:latin typeface="Lato"/>
              <a:ea typeface="Lato"/>
              <a:cs typeface="Lato"/>
              <a:sym typeface="Lato"/>
            </a:endParaRPr>
          </a:p>
          <a:p>
            <a:pPr indent="0" lvl="0" marL="0" rtl="0" algn="l">
              <a:spcBef>
                <a:spcPts val="0"/>
              </a:spcBef>
              <a:spcAft>
                <a:spcPts val="0"/>
              </a:spcAft>
              <a:buNone/>
            </a:pPr>
            <a:r>
              <a:t/>
            </a:r>
            <a:endParaRPr>
              <a:solidFill>
                <a:schemeClr val="lt1"/>
              </a:solidFill>
              <a:latin typeface="Lato"/>
              <a:ea typeface="Lato"/>
              <a:cs typeface="Lato"/>
              <a:sym typeface="Lato"/>
            </a:endParaRPr>
          </a:p>
          <a:p>
            <a:pPr indent="0" lvl="0" marL="0" rtl="0" algn="l">
              <a:spcBef>
                <a:spcPts val="0"/>
              </a:spcBef>
              <a:spcAft>
                <a:spcPts val="0"/>
              </a:spcAft>
              <a:buNone/>
            </a:pPr>
            <a:r>
              <a:t/>
            </a:r>
            <a:endParaRPr>
              <a:solidFill>
                <a:schemeClr val="lt1"/>
              </a:solidFill>
              <a:latin typeface="Lato"/>
              <a:ea typeface="Lato"/>
              <a:cs typeface="Lato"/>
              <a:sym typeface="Lato"/>
            </a:endParaRPr>
          </a:p>
          <a:p>
            <a:pPr indent="0" lvl="0" marL="0" rtl="0" algn="l">
              <a:spcBef>
                <a:spcPts val="0"/>
              </a:spcBef>
              <a:spcAft>
                <a:spcPts val="0"/>
              </a:spcAft>
              <a:buNone/>
            </a:pPr>
            <a:r>
              <a:t/>
            </a:r>
            <a:endParaRPr>
              <a:solidFill>
                <a:schemeClr val="lt1"/>
              </a:solidFill>
              <a:latin typeface="Lato"/>
              <a:ea typeface="Lato"/>
              <a:cs typeface="Lato"/>
              <a:sym typeface="Lato"/>
            </a:endParaRPr>
          </a:p>
        </p:txBody>
      </p:sp>
      <p:sp>
        <p:nvSpPr>
          <p:cNvPr id="156" name="Google Shape;156;p16"/>
          <p:cNvSpPr txBox="1"/>
          <p:nvPr/>
        </p:nvSpPr>
        <p:spPr>
          <a:xfrm>
            <a:off x="1036225" y="672350"/>
            <a:ext cx="3753900" cy="2986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u="sng">
                <a:solidFill>
                  <a:schemeClr val="lt1"/>
                </a:solidFill>
                <a:latin typeface="Lato"/>
                <a:ea typeface="Lato"/>
                <a:cs typeface="Lato"/>
                <a:sym typeface="Lato"/>
              </a:rPr>
              <a:t>Strengths</a:t>
            </a:r>
            <a:endParaRPr b="1" u="sng">
              <a:solidFill>
                <a:schemeClr val="lt1"/>
              </a:solidFill>
              <a:latin typeface="Lato"/>
              <a:ea typeface="Lato"/>
              <a:cs typeface="Lato"/>
              <a:sym typeface="Lato"/>
            </a:endParaRPr>
          </a:p>
          <a:p>
            <a:pPr indent="0" lvl="0" marL="0" rtl="0" algn="l">
              <a:spcBef>
                <a:spcPts val="0"/>
              </a:spcBef>
              <a:spcAft>
                <a:spcPts val="0"/>
              </a:spcAft>
              <a:buNone/>
            </a:pPr>
            <a:r>
              <a:t/>
            </a:r>
            <a:endParaRPr>
              <a:solidFill>
                <a:schemeClr val="lt1"/>
              </a:solidFill>
              <a:latin typeface="Lato"/>
              <a:ea typeface="Lato"/>
              <a:cs typeface="Lato"/>
              <a:sym typeface="Lato"/>
            </a:endParaRPr>
          </a:p>
          <a:p>
            <a:pPr indent="-317500" lvl="0" marL="457200" rtl="0" algn="l">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Reliable </a:t>
            </a:r>
            <a:endParaRPr>
              <a:solidFill>
                <a:schemeClr val="lt1"/>
              </a:solidFill>
              <a:latin typeface="Lato"/>
              <a:ea typeface="Lato"/>
              <a:cs typeface="Lato"/>
              <a:sym typeface="Lato"/>
            </a:endParaRPr>
          </a:p>
          <a:p>
            <a:pPr indent="-317500" lvl="0" marL="457200" rtl="0" algn="l">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Good teamwork skills </a:t>
            </a:r>
            <a:endParaRPr>
              <a:solidFill>
                <a:schemeClr val="lt1"/>
              </a:solidFill>
              <a:latin typeface="Lato"/>
              <a:ea typeface="Lato"/>
              <a:cs typeface="Lato"/>
              <a:sym typeface="Lato"/>
            </a:endParaRPr>
          </a:p>
          <a:p>
            <a:pPr indent="-317500" lvl="0" marL="457200" rtl="0" algn="l">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Good observation skills </a:t>
            </a:r>
            <a:endParaRPr>
              <a:solidFill>
                <a:schemeClr val="lt1"/>
              </a:solidFill>
              <a:latin typeface="Lato"/>
              <a:ea typeface="Lato"/>
              <a:cs typeface="Lato"/>
              <a:sym typeface="Lato"/>
            </a:endParaRPr>
          </a:p>
          <a:p>
            <a:pPr indent="-317500" lvl="0" marL="457200" rtl="0" algn="l">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Trustworthy </a:t>
            </a:r>
            <a:endParaRPr>
              <a:solidFill>
                <a:schemeClr val="lt1"/>
              </a:solidFill>
              <a:latin typeface="Lato"/>
              <a:ea typeface="Lato"/>
              <a:cs typeface="Lato"/>
              <a:sym typeface="Lato"/>
            </a:endParaRPr>
          </a:p>
          <a:p>
            <a:pPr indent="-317500" lvl="0" marL="457200" rtl="0" algn="l">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I have experience working with special need children which has helped me become more patient.</a:t>
            </a:r>
            <a:endParaRPr>
              <a:solidFill>
                <a:schemeClr val="lt1"/>
              </a:solidFill>
              <a:latin typeface="Lato"/>
              <a:ea typeface="Lato"/>
              <a:cs typeface="Lato"/>
              <a:sym typeface="Lato"/>
            </a:endParaRPr>
          </a:p>
          <a:p>
            <a:pPr indent="0" lvl="0" marL="0" rtl="0" algn="l">
              <a:spcBef>
                <a:spcPts val="0"/>
              </a:spcBef>
              <a:spcAft>
                <a:spcPts val="0"/>
              </a:spcAft>
              <a:buNone/>
            </a:pPr>
            <a:r>
              <a:rPr lang="en-GB">
                <a:latin typeface="Lato"/>
                <a:ea typeface="Lato"/>
                <a:cs typeface="Lato"/>
                <a:sym typeface="Lato"/>
              </a:rPr>
              <a:t> </a:t>
            </a:r>
            <a:endParaRPr>
              <a:latin typeface="Lato"/>
              <a:ea typeface="Lato"/>
              <a:cs typeface="Lato"/>
              <a:sym typeface="Lato"/>
            </a:endParaRPr>
          </a:p>
          <a:p>
            <a:pPr indent="0" lvl="0" marL="0" rtl="0" algn="l">
              <a:spcBef>
                <a:spcPts val="0"/>
              </a:spcBef>
              <a:spcAft>
                <a:spcPts val="0"/>
              </a:spcAft>
              <a:buNone/>
            </a:pPr>
            <a:r>
              <a:t/>
            </a:r>
            <a:endParaRPr>
              <a:latin typeface="Lato"/>
              <a:ea typeface="Lato"/>
              <a:cs typeface="Lato"/>
              <a:sym typeface="Lato"/>
            </a:endParaRPr>
          </a:p>
          <a:p>
            <a:pPr indent="0" lvl="0" marL="0" rtl="0" algn="l">
              <a:spcBef>
                <a:spcPts val="0"/>
              </a:spcBef>
              <a:spcAft>
                <a:spcPts val="0"/>
              </a:spcAft>
              <a:buNone/>
            </a:pPr>
            <a:r>
              <a:t/>
            </a:r>
            <a:endParaRPr>
              <a:latin typeface="Lato"/>
              <a:ea typeface="Lato"/>
              <a:cs typeface="Lato"/>
              <a:sym typeface="Lato"/>
            </a:endParaRPr>
          </a:p>
          <a:p>
            <a:pPr indent="0" lvl="0" marL="0" rtl="0" algn="l">
              <a:spcBef>
                <a:spcPts val="0"/>
              </a:spcBef>
              <a:spcAft>
                <a:spcPts val="0"/>
              </a:spcAft>
              <a:buNone/>
            </a:pPr>
            <a:r>
              <a:t/>
            </a:r>
            <a:endParaRPr>
              <a:latin typeface="Lato"/>
              <a:ea typeface="Lato"/>
              <a:cs typeface="Lato"/>
              <a:sym typeface="Lato"/>
            </a:endParaRPr>
          </a:p>
        </p:txBody>
      </p:sp>
      <p:sp>
        <p:nvSpPr>
          <p:cNvPr id="157" name="Google Shape;157;p16"/>
          <p:cNvSpPr txBox="1"/>
          <p:nvPr/>
        </p:nvSpPr>
        <p:spPr>
          <a:xfrm>
            <a:off x="1075725" y="2935950"/>
            <a:ext cx="3597000" cy="3632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u="sng">
                <a:solidFill>
                  <a:schemeClr val="lt1"/>
                </a:solidFill>
                <a:latin typeface="Lato"/>
                <a:ea typeface="Lato"/>
                <a:cs typeface="Lato"/>
                <a:sym typeface="Lato"/>
              </a:rPr>
              <a:t>Opportunities</a:t>
            </a:r>
            <a:r>
              <a:rPr lang="en-GB">
                <a:solidFill>
                  <a:schemeClr val="lt1"/>
                </a:solidFill>
                <a:latin typeface="Lato"/>
                <a:ea typeface="Lato"/>
                <a:cs typeface="Lato"/>
                <a:sym typeface="Lato"/>
              </a:rPr>
              <a:t> </a:t>
            </a:r>
            <a:endParaRPr>
              <a:solidFill>
                <a:schemeClr val="lt1"/>
              </a:solidFill>
              <a:latin typeface="Lato"/>
              <a:ea typeface="Lato"/>
              <a:cs typeface="Lato"/>
              <a:sym typeface="Lato"/>
            </a:endParaRPr>
          </a:p>
          <a:p>
            <a:pPr indent="0" lvl="0" marL="0" rtl="0" algn="l">
              <a:spcBef>
                <a:spcPts val="0"/>
              </a:spcBef>
              <a:spcAft>
                <a:spcPts val="0"/>
              </a:spcAft>
              <a:buNone/>
            </a:pPr>
            <a:r>
              <a:t/>
            </a:r>
            <a:endParaRPr>
              <a:solidFill>
                <a:schemeClr val="lt1"/>
              </a:solidFill>
              <a:latin typeface="Lato"/>
              <a:ea typeface="Lato"/>
              <a:cs typeface="Lato"/>
              <a:sym typeface="Lato"/>
            </a:endParaRPr>
          </a:p>
          <a:p>
            <a:pPr indent="-317500" lvl="0" marL="457200" rtl="0" algn="l">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More demand for </a:t>
            </a:r>
            <a:r>
              <a:rPr lang="en-GB">
                <a:solidFill>
                  <a:schemeClr val="lt1"/>
                </a:solidFill>
                <a:latin typeface="Lato"/>
                <a:ea typeface="Lato"/>
                <a:cs typeface="Lato"/>
                <a:sym typeface="Lato"/>
              </a:rPr>
              <a:t>midwives</a:t>
            </a:r>
            <a:r>
              <a:rPr lang="en-GB">
                <a:solidFill>
                  <a:schemeClr val="lt1"/>
                </a:solidFill>
                <a:latin typeface="Lato"/>
                <a:ea typeface="Lato"/>
                <a:cs typeface="Lato"/>
                <a:sym typeface="Lato"/>
              </a:rPr>
              <a:t> </a:t>
            </a:r>
            <a:endParaRPr>
              <a:solidFill>
                <a:schemeClr val="lt1"/>
              </a:solidFill>
              <a:latin typeface="Lato"/>
              <a:ea typeface="Lato"/>
              <a:cs typeface="Lato"/>
              <a:sym typeface="Lato"/>
            </a:endParaRPr>
          </a:p>
          <a:p>
            <a:pPr indent="-317500" lvl="0" marL="457200" rtl="0" algn="l">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The vacancy rates within the NHS are still high </a:t>
            </a:r>
            <a:endParaRPr>
              <a:solidFill>
                <a:schemeClr val="lt1"/>
              </a:solidFill>
              <a:latin typeface="Lato"/>
              <a:ea typeface="Lato"/>
              <a:cs typeface="Lato"/>
              <a:sym typeface="Lato"/>
            </a:endParaRPr>
          </a:p>
          <a:p>
            <a:pPr indent="-317500" lvl="0" marL="457200" rtl="0" algn="l">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If i decide to move to another </a:t>
            </a:r>
            <a:r>
              <a:rPr lang="en-GB">
                <a:solidFill>
                  <a:schemeClr val="lt1"/>
                </a:solidFill>
                <a:latin typeface="Lato"/>
                <a:ea typeface="Lato"/>
                <a:cs typeface="Lato"/>
                <a:sym typeface="Lato"/>
              </a:rPr>
              <a:t>country</a:t>
            </a:r>
            <a:r>
              <a:rPr lang="en-GB">
                <a:solidFill>
                  <a:schemeClr val="lt1"/>
                </a:solidFill>
                <a:latin typeface="Lato"/>
                <a:ea typeface="Lato"/>
                <a:cs typeface="Lato"/>
                <a:sym typeface="Lato"/>
              </a:rPr>
              <a:t> there will </a:t>
            </a:r>
            <a:r>
              <a:rPr lang="en-GB">
                <a:solidFill>
                  <a:schemeClr val="lt1"/>
                </a:solidFill>
                <a:latin typeface="Lato"/>
                <a:ea typeface="Lato"/>
                <a:cs typeface="Lato"/>
                <a:sym typeface="Lato"/>
              </a:rPr>
              <a:t>always</a:t>
            </a:r>
            <a:r>
              <a:rPr lang="en-GB">
                <a:solidFill>
                  <a:schemeClr val="lt1"/>
                </a:solidFill>
                <a:latin typeface="Lato"/>
                <a:ea typeface="Lato"/>
                <a:cs typeface="Lato"/>
                <a:sym typeface="Lato"/>
              </a:rPr>
              <a:t> be jobs </a:t>
            </a:r>
            <a:r>
              <a:rPr lang="en-GB">
                <a:solidFill>
                  <a:schemeClr val="lt1"/>
                </a:solidFill>
                <a:latin typeface="Lato"/>
                <a:ea typeface="Lato"/>
                <a:cs typeface="Lato"/>
                <a:sym typeface="Lato"/>
              </a:rPr>
              <a:t>available for midwives.</a:t>
            </a:r>
            <a:endParaRPr>
              <a:solidFill>
                <a:schemeClr val="lt1"/>
              </a:solidFill>
              <a:latin typeface="Lato"/>
              <a:ea typeface="Lato"/>
              <a:cs typeface="Lato"/>
              <a:sym typeface="Lato"/>
            </a:endParaRPr>
          </a:p>
          <a:p>
            <a:pPr indent="-317500" lvl="0" marL="457200" rtl="0" algn="l">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Midwifery is a really rewarding job </a:t>
            </a:r>
            <a:endParaRPr>
              <a:solidFill>
                <a:schemeClr val="lt1"/>
              </a:solidFill>
              <a:latin typeface="Lato"/>
              <a:ea typeface="Lato"/>
              <a:cs typeface="Lato"/>
              <a:sym typeface="Lato"/>
            </a:endParaRPr>
          </a:p>
          <a:p>
            <a:pPr indent="0" lvl="0" marL="457200" rtl="0" algn="l">
              <a:spcBef>
                <a:spcPts val="0"/>
              </a:spcBef>
              <a:spcAft>
                <a:spcPts val="0"/>
              </a:spcAft>
              <a:buNone/>
            </a:pPr>
            <a:r>
              <a:t/>
            </a:r>
            <a:endParaRPr>
              <a:solidFill>
                <a:schemeClr val="lt1"/>
              </a:solidFill>
              <a:latin typeface="Lato"/>
              <a:ea typeface="Lato"/>
              <a:cs typeface="Lato"/>
              <a:sym typeface="Lato"/>
            </a:endParaRPr>
          </a:p>
          <a:p>
            <a:pPr indent="0" lvl="0" marL="0" rtl="0" algn="l">
              <a:spcBef>
                <a:spcPts val="0"/>
              </a:spcBef>
              <a:spcAft>
                <a:spcPts val="0"/>
              </a:spcAft>
              <a:buNone/>
            </a:pPr>
            <a:r>
              <a:t/>
            </a:r>
            <a:endParaRPr>
              <a:solidFill>
                <a:schemeClr val="lt1"/>
              </a:solidFill>
              <a:latin typeface="Lato"/>
              <a:ea typeface="Lato"/>
              <a:cs typeface="Lato"/>
              <a:sym typeface="Lato"/>
            </a:endParaRPr>
          </a:p>
          <a:p>
            <a:pPr indent="0" lvl="0" marL="0" rtl="0" algn="l">
              <a:spcBef>
                <a:spcPts val="0"/>
              </a:spcBef>
              <a:spcAft>
                <a:spcPts val="0"/>
              </a:spcAft>
              <a:buNone/>
            </a:pPr>
            <a:r>
              <a:t/>
            </a:r>
            <a:endParaRPr>
              <a:solidFill>
                <a:schemeClr val="lt1"/>
              </a:solidFill>
              <a:latin typeface="Lato"/>
              <a:ea typeface="Lato"/>
              <a:cs typeface="Lato"/>
              <a:sym typeface="Lato"/>
            </a:endParaRPr>
          </a:p>
          <a:p>
            <a:pPr indent="0" lvl="0" marL="0" rtl="0" algn="l">
              <a:spcBef>
                <a:spcPts val="0"/>
              </a:spcBef>
              <a:spcAft>
                <a:spcPts val="0"/>
              </a:spcAft>
              <a:buNone/>
            </a:pPr>
            <a:r>
              <a:t/>
            </a:r>
            <a:endParaRPr>
              <a:solidFill>
                <a:schemeClr val="lt1"/>
              </a:solidFill>
              <a:latin typeface="Lato"/>
              <a:ea typeface="Lato"/>
              <a:cs typeface="Lato"/>
              <a:sym typeface="Lato"/>
            </a:endParaRPr>
          </a:p>
          <a:p>
            <a:pPr indent="0" lvl="0" marL="0" rtl="0" algn="l">
              <a:spcBef>
                <a:spcPts val="0"/>
              </a:spcBef>
              <a:spcAft>
                <a:spcPts val="0"/>
              </a:spcAft>
              <a:buNone/>
            </a:pPr>
            <a:r>
              <a:t/>
            </a:r>
            <a:endParaRPr>
              <a:solidFill>
                <a:schemeClr val="lt1"/>
              </a:solidFill>
              <a:latin typeface="Lato"/>
              <a:ea typeface="Lato"/>
              <a:cs typeface="Lato"/>
              <a:sym typeface="Lato"/>
            </a:endParaRPr>
          </a:p>
          <a:p>
            <a:pPr indent="0" lvl="0" marL="0" rtl="0" algn="l">
              <a:spcBef>
                <a:spcPts val="0"/>
              </a:spcBef>
              <a:spcAft>
                <a:spcPts val="0"/>
              </a:spcAft>
              <a:buNone/>
            </a:pPr>
            <a:r>
              <a:t/>
            </a:r>
            <a:endParaRPr>
              <a:solidFill>
                <a:schemeClr val="lt1"/>
              </a:solidFill>
              <a:latin typeface="Lato"/>
              <a:ea typeface="Lato"/>
              <a:cs typeface="Lato"/>
              <a:sym typeface="Lato"/>
            </a:endParaRPr>
          </a:p>
          <a:p>
            <a:pPr indent="0" lvl="0" marL="0" rtl="0" algn="l">
              <a:spcBef>
                <a:spcPts val="0"/>
              </a:spcBef>
              <a:spcAft>
                <a:spcPts val="0"/>
              </a:spcAft>
              <a:buNone/>
            </a:pPr>
            <a:r>
              <a:t/>
            </a:r>
            <a:endParaRPr>
              <a:solidFill>
                <a:schemeClr val="lt1"/>
              </a:solidFill>
              <a:latin typeface="Lato"/>
              <a:ea typeface="Lato"/>
              <a:cs typeface="Lato"/>
              <a:sym typeface="Lato"/>
            </a:endParaRPr>
          </a:p>
        </p:txBody>
      </p:sp>
      <p:sp>
        <p:nvSpPr>
          <p:cNvPr id="158" name="Google Shape;158;p16"/>
          <p:cNvSpPr txBox="1"/>
          <p:nvPr/>
        </p:nvSpPr>
        <p:spPr>
          <a:xfrm>
            <a:off x="5136575" y="2900350"/>
            <a:ext cx="3361800" cy="3201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u="sng">
                <a:solidFill>
                  <a:schemeClr val="lt1"/>
                </a:solidFill>
                <a:latin typeface="Lato"/>
                <a:ea typeface="Lato"/>
                <a:cs typeface="Lato"/>
                <a:sym typeface="Lato"/>
              </a:rPr>
              <a:t>Threats</a:t>
            </a:r>
            <a:endParaRPr b="1" u="sng">
              <a:solidFill>
                <a:schemeClr val="lt1"/>
              </a:solidFill>
              <a:latin typeface="Lato"/>
              <a:ea typeface="Lato"/>
              <a:cs typeface="Lato"/>
              <a:sym typeface="Lato"/>
            </a:endParaRPr>
          </a:p>
          <a:p>
            <a:pPr indent="0" lvl="0" marL="0" rtl="0" algn="l">
              <a:spcBef>
                <a:spcPts val="0"/>
              </a:spcBef>
              <a:spcAft>
                <a:spcPts val="0"/>
              </a:spcAft>
              <a:buNone/>
            </a:pPr>
            <a:r>
              <a:t/>
            </a:r>
            <a:endParaRPr b="1" u="sng">
              <a:solidFill>
                <a:schemeClr val="lt1"/>
              </a:solidFill>
              <a:latin typeface="Lato"/>
              <a:ea typeface="Lato"/>
              <a:cs typeface="Lato"/>
              <a:sym typeface="Lato"/>
            </a:endParaRPr>
          </a:p>
          <a:p>
            <a:pPr indent="-317500" lvl="0" marL="457200" rtl="0" algn="l">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I currently have no work experience in the </a:t>
            </a:r>
            <a:r>
              <a:rPr lang="en-GB">
                <a:solidFill>
                  <a:schemeClr val="lt1"/>
                </a:solidFill>
                <a:latin typeface="Lato"/>
                <a:ea typeface="Lato"/>
                <a:cs typeface="Lato"/>
                <a:sym typeface="Lato"/>
              </a:rPr>
              <a:t>Midwifery</a:t>
            </a:r>
            <a:r>
              <a:rPr lang="en-GB">
                <a:solidFill>
                  <a:schemeClr val="lt1"/>
                </a:solidFill>
                <a:latin typeface="Lato"/>
                <a:ea typeface="Lato"/>
                <a:cs typeface="Lato"/>
                <a:sym typeface="Lato"/>
              </a:rPr>
              <a:t> sector </a:t>
            </a:r>
            <a:endParaRPr>
              <a:solidFill>
                <a:schemeClr val="lt1"/>
              </a:solidFill>
              <a:latin typeface="Lato"/>
              <a:ea typeface="Lato"/>
              <a:cs typeface="Lato"/>
              <a:sym typeface="Lato"/>
            </a:endParaRPr>
          </a:p>
          <a:p>
            <a:pPr indent="-317500" lvl="0" marL="457200" rtl="0" algn="l">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I need to work on my current weaknesses as it may cause issues in this profession. </a:t>
            </a:r>
            <a:endParaRPr>
              <a:solidFill>
                <a:schemeClr val="lt1"/>
              </a:solidFill>
              <a:latin typeface="Lato"/>
              <a:ea typeface="Lato"/>
              <a:cs typeface="Lato"/>
              <a:sym typeface="Lato"/>
            </a:endParaRPr>
          </a:p>
          <a:p>
            <a:pPr indent="0" lvl="0" marL="0" rtl="0" algn="l">
              <a:spcBef>
                <a:spcPts val="0"/>
              </a:spcBef>
              <a:spcAft>
                <a:spcPts val="0"/>
              </a:spcAft>
              <a:buNone/>
            </a:pPr>
            <a:r>
              <a:t/>
            </a:r>
            <a:endParaRPr>
              <a:solidFill>
                <a:schemeClr val="lt1"/>
              </a:solidFill>
              <a:latin typeface="Lato"/>
              <a:ea typeface="Lato"/>
              <a:cs typeface="Lato"/>
              <a:sym typeface="Lato"/>
            </a:endParaRPr>
          </a:p>
          <a:p>
            <a:pPr indent="0" lvl="0" marL="0" rtl="0" algn="l">
              <a:spcBef>
                <a:spcPts val="0"/>
              </a:spcBef>
              <a:spcAft>
                <a:spcPts val="0"/>
              </a:spcAft>
              <a:buNone/>
            </a:pPr>
            <a:r>
              <a:t/>
            </a:r>
            <a:endParaRPr>
              <a:solidFill>
                <a:schemeClr val="lt1"/>
              </a:solidFill>
              <a:latin typeface="Lato"/>
              <a:ea typeface="Lato"/>
              <a:cs typeface="Lato"/>
              <a:sym typeface="Lato"/>
            </a:endParaRPr>
          </a:p>
          <a:p>
            <a:pPr indent="0" lvl="0" marL="0" rtl="0" algn="l">
              <a:spcBef>
                <a:spcPts val="0"/>
              </a:spcBef>
              <a:spcAft>
                <a:spcPts val="0"/>
              </a:spcAft>
              <a:buNone/>
            </a:pPr>
            <a:r>
              <a:t/>
            </a:r>
            <a:endParaRPr>
              <a:solidFill>
                <a:schemeClr val="lt1"/>
              </a:solidFill>
              <a:latin typeface="Lato"/>
              <a:ea typeface="Lato"/>
              <a:cs typeface="Lato"/>
              <a:sym typeface="Lato"/>
            </a:endParaRPr>
          </a:p>
          <a:p>
            <a:pPr indent="0" lvl="0" marL="0" rtl="0" algn="l">
              <a:spcBef>
                <a:spcPts val="0"/>
              </a:spcBef>
              <a:spcAft>
                <a:spcPts val="0"/>
              </a:spcAft>
              <a:buNone/>
            </a:pPr>
            <a:r>
              <a:t/>
            </a:r>
            <a:endParaRPr>
              <a:solidFill>
                <a:schemeClr val="lt1"/>
              </a:solidFill>
              <a:latin typeface="Lato"/>
              <a:ea typeface="Lato"/>
              <a:cs typeface="Lato"/>
              <a:sym typeface="Lato"/>
            </a:endParaRPr>
          </a:p>
          <a:p>
            <a:pPr indent="0" lvl="0" marL="0" rtl="0" algn="l">
              <a:spcBef>
                <a:spcPts val="0"/>
              </a:spcBef>
              <a:spcAft>
                <a:spcPts val="0"/>
              </a:spcAft>
              <a:buNone/>
            </a:pPr>
            <a:r>
              <a:t/>
            </a:r>
            <a:endParaRPr>
              <a:solidFill>
                <a:schemeClr val="lt1"/>
              </a:solidFill>
              <a:latin typeface="Lato"/>
              <a:ea typeface="Lato"/>
              <a:cs typeface="Lato"/>
              <a:sym typeface="Lato"/>
            </a:endParaRPr>
          </a:p>
          <a:p>
            <a:pPr indent="0" lvl="0" marL="0" rtl="0" algn="l">
              <a:spcBef>
                <a:spcPts val="0"/>
              </a:spcBef>
              <a:spcAft>
                <a:spcPts val="0"/>
              </a:spcAft>
              <a:buNone/>
            </a:pPr>
            <a:r>
              <a:rPr lang="en-GB">
                <a:solidFill>
                  <a:schemeClr val="lt1"/>
                </a:solidFill>
                <a:latin typeface="Lato"/>
                <a:ea typeface="Lato"/>
                <a:cs typeface="Lato"/>
                <a:sym typeface="Lato"/>
              </a:rPr>
              <a:t> </a:t>
            </a:r>
            <a:endParaRPr>
              <a:solidFill>
                <a:schemeClr val="lt1"/>
              </a:solidFill>
              <a:latin typeface="Lato"/>
              <a:ea typeface="Lato"/>
              <a:cs typeface="Lato"/>
              <a:sym typeface="Lato"/>
            </a:endParaRPr>
          </a:p>
        </p:txBody>
      </p:sp>
      <p:pic>
        <p:nvPicPr>
          <p:cNvPr id="159" name="Google Shape;159;p16"/>
          <p:cNvPicPr preferRelativeResize="0"/>
          <p:nvPr/>
        </p:nvPicPr>
        <p:blipFill>
          <a:blip r:embed="rId3">
            <a:alphaModFix/>
          </a:blip>
          <a:stretch>
            <a:fillRect/>
          </a:stretch>
        </p:blipFill>
        <p:spPr>
          <a:xfrm>
            <a:off x="7289450" y="142350"/>
            <a:ext cx="1700350" cy="12102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 name="Shape 163"/>
        <p:cNvGrpSpPr/>
        <p:nvPr/>
      </p:nvGrpSpPr>
      <p:grpSpPr>
        <a:xfrm>
          <a:off x="0" y="0"/>
          <a:ext cx="0" cy="0"/>
          <a:chOff x="0" y="0"/>
          <a:chExt cx="0" cy="0"/>
        </a:xfrm>
      </p:grpSpPr>
      <p:sp>
        <p:nvSpPr>
          <p:cNvPr id="164" name="Google Shape;164;p17"/>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1200"/>
              </a:spcAft>
              <a:buNone/>
            </a:pPr>
            <a:r>
              <a:rPr b="1" lang="en-GB" sz="1900">
                <a:latin typeface="Lato"/>
                <a:ea typeface="Lato"/>
                <a:cs typeface="Lato"/>
                <a:sym typeface="Lato"/>
              </a:rPr>
              <a:t>Analysis between my SWOT and career requirement</a:t>
            </a:r>
            <a:endParaRPr b="1" sz="3000"/>
          </a:p>
        </p:txBody>
      </p:sp>
      <p:sp>
        <p:nvSpPr>
          <p:cNvPr id="165" name="Google Shape;165;p17"/>
          <p:cNvSpPr txBox="1"/>
          <p:nvPr>
            <p:ph idx="1" type="body"/>
          </p:nvPr>
        </p:nvSpPr>
        <p:spPr>
          <a:xfrm>
            <a:off x="1297500" y="1530550"/>
            <a:ext cx="7038900" cy="2911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After writing out my SWOT analysis i have gathered my skills and abilities </a:t>
            </a:r>
            <a:r>
              <a:rPr lang="en-GB"/>
              <a:t>against</a:t>
            </a:r>
            <a:r>
              <a:rPr lang="en-GB"/>
              <a:t> the skill requirments of Midwifery. </a:t>
            </a:r>
            <a:endParaRPr/>
          </a:p>
          <a:p>
            <a:pPr indent="0" lvl="0" marL="0" rtl="0" algn="l">
              <a:spcBef>
                <a:spcPts val="1200"/>
              </a:spcBef>
              <a:spcAft>
                <a:spcPts val="0"/>
              </a:spcAft>
              <a:buNone/>
            </a:pPr>
            <a:r>
              <a:rPr lang="en-GB"/>
              <a:t>To conclude  i have most of the skills which is needed, for example i am </a:t>
            </a:r>
            <a:r>
              <a:rPr lang="en-GB"/>
              <a:t>reliable</a:t>
            </a:r>
            <a:r>
              <a:rPr lang="en-GB"/>
              <a:t> i have great communication skills and i can also work in as a team. Although i have many similar skills my weaknesses may hold me back.  If i want to succeed and become a midwife i will need to work on my time </a:t>
            </a:r>
            <a:r>
              <a:rPr lang="en-GB"/>
              <a:t>management</a:t>
            </a:r>
            <a:r>
              <a:rPr lang="en-GB"/>
              <a:t> skills and also try and find ways to handle </a:t>
            </a:r>
            <a:r>
              <a:rPr lang="en-GB"/>
              <a:t>stressful</a:t>
            </a:r>
            <a:r>
              <a:rPr lang="en-GB"/>
              <a:t> situations in a proper way. I will need to look into and research different ways of helping me improve my weaknesses.</a:t>
            </a:r>
            <a:endParaRPr/>
          </a:p>
          <a:p>
            <a:pPr indent="0" lvl="0" marL="0" rtl="0" algn="l">
              <a:spcBef>
                <a:spcPts val="1200"/>
              </a:spcBef>
              <a:spcAft>
                <a:spcPts val="1200"/>
              </a:spcAft>
              <a:buNone/>
            </a:pPr>
            <a:r>
              <a:rPr lang="en-GB"/>
              <a:t>The </a:t>
            </a:r>
            <a:r>
              <a:rPr lang="en-GB"/>
              <a:t>opportunities</a:t>
            </a:r>
            <a:r>
              <a:rPr lang="en-GB"/>
              <a:t> are really positive and if i can work on my weaknesses  and threats i may be able to </a:t>
            </a:r>
            <a:r>
              <a:rPr lang="en-GB"/>
              <a:t>pursue</a:t>
            </a:r>
            <a:r>
              <a:rPr lang="en-GB"/>
              <a:t> in my intended career as there is nothing in my way that i can’t change. For example i can start from now to look for some work experience within the sector.</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18"/>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My personal Development plan </a:t>
            </a:r>
            <a:endParaRPr/>
          </a:p>
        </p:txBody>
      </p:sp>
      <p:sp>
        <p:nvSpPr>
          <p:cNvPr id="171" name="Google Shape;171;p18"/>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My personal development plan to help me become a Midwife in the future is:</a:t>
            </a:r>
            <a:endParaRPr/>
          </a:p>
          <a:p>
            <a:pPr indent="-311150" lvl="0" marL="457200" rtl="0" algn="l">
              <a:spcBef>
                <a:spcPts val="1200"/>
              </a:spcBef>
              <a:spcAft>
                <a:spcPts val="0"/>
              </a:spcAft>
              <a:buSzPts val="1300"/>
              <a:buChar char="❏"/>
            </a:pPr>
            <a:r>
              <a:rPr lang="en-GB"/>
              <a:t>To find work experience within the healthcare sector.</a:t>
            </a:r>
            <a:endParaRPr/>
          </a:p>
          <a:p>
            <a:pPr indent="-311150" lvl="0" marL="457200" rtl="0" algn="l">
              <a:spcBef>
                <a:spcPts val="0"/>
              </a:spcBef>
              <a:spcAft>
                <a:spcPts val="0"/>
              </a:spcAft>
              <a:buSzPts val="1300"/>
              <a:buChar char="❏"/>
            </a:pPr>
            <a:r>
              <a:rPr lang="en-GB"/>
              <a:t>To do more </a:t>
            </a:r>
            <a:r>
              <a:rPr lang="en-GB"/>
              <a:t>research</a:t>
            </a:r>
            <a:r>
              <a:rPr lang="en-GB"/>
              <a:t> into my chosen career </a:t>
            </a:r>
            <a:endParaRPr/>
          </a:p>
          <a:p>
            <a:pPr indent="-311150" lvl="0" marL="457200" rtl="0" algn="l">
              <a:spcBef>
                <a:spcPts val="0"/>
              </a:spcBef>
              <a:spcAft>
                <a:spcPts val="0"/>
              </a:spcAft>
              <a:buSzPts val="1300"/>
              <a:buChar char="❏"/>
            </a:pPr>
            <a:r>
              <a:rPr lang="en-GB"/>
              <a:t>To speak to individuals who are already Midwives so that I can know a bit more about their working lives and job roles.</a:t>
            </a:r>
            <a:endParaRPr/>
          </a:p>
          <a:p>
            <a:pPr indent="-311150" lvl="0" marL="457200" rtl="0" algn="l">
              <a:spcBef>
                <a:spcPts val="0"/>
              </a:spcBef>
              <a:spcAft>
                <a:spcPts val="0"/>
              </a:spcAft>
              <a:buSzPts val="1300"/>
              <a:buChar char="❏"/>
            </a:pPr>
            <a:r>
              <a:rPr lang="en-GB"/>
              <a:t>To find suitable ways which will help me deal with my stress. </a:t>
            </a:r>
            <a:r>
              <a:rPr lang="en-GB"/>
              <a:t>For example finding a  new hobby which i may enjoy to relieve some stress. This will help me with one of my </a:t>
            </a:r>
            <a:r>
              <a:rPr lang="en-GB"/>
              <a:t>weaknesses from my SWOT analysis.</a:t>
            </a:r>
            <a:endParaRPr/>
          </a:p>
          <a:p>
            <a:pPr indent="-311150" lvl="0" marL="457200" rtl="0" algn="l">
              <a:spcBef>
                <a:spcPts val="0"/>
              </a:spcBef>
              <a:spcAft>
                <a:spcPts val="0"/>
              </a:spcAft>
              <a:buSzPts val="1300"/>
              <a:buChar char="❏"/>
            </a:pPr>
            <a:r>
              <a:rPr lang="en-GB"/>
              <a:t>To start staying more organised and being on time to work.</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5" name="Shape 175"/>
        <p:cNvGrpSpPr/>
        <p:nvPr/>
      </p:nvGrpSpPr>
      <p:grpSpPr>
        <a:xfrm>
          <a:off x="0" y="0"/>
          <a:ext cx="0" cy="0"/>
          <a:chOff x="0" y="0"/>
          <a:chExt cx="0" cy="0"/>
        </a:xfrm>
      </p:grpSpPr>
      <p:sp>
        <p:nvSpPr>
          <p:cNvPr id="176" name="Google Shape;176;p19"/>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Academic writing </a:t>
            </a:r>
            <a:endParaRPr/>
          </a:p>
        </p:txBody>
      </p:sp>
      <p:sp>
        <p:nvSpPr>
          <p:cNvPr id="177" name="Google Shape;177;p19"/>
          <p:cNvSpPr txBox="1"/>
          <p:nvPr>
            <p:ph idx="1" type="body"/>
          </p:nvPr>
        </p:nvSpPr>
        <p:spPr>
          <a:xfrm>
            <a:off x="1338050" y="1135800"/>
            <a:ext cx="7038900" cy="32457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a:t>Academic writing is a type  communication tool which helps you gain knowledge in a specific sector, for example Nursing. </a:t>
            </a:r>
            <a:endParaRPr/>
          </a:p>
          <a:p>
            <a:pPr indent="0" lvl="0" marL="0" rtl="0" algn="l">
              <a:spcBef>
                <a:spcPts val="1200"/>
              </a:spcBef>
              <a:spcAft>
                <a:spcPts val="0"/>
              </a:spcAft>
              <a:buNone/>
            </a:pPr>
            <a:r>
              <a:rPr lang="en-GB"/>
              <a:t>Types of academic writing:</a:t>
            </a:r>
            <a:endParaRPr/>
          </a:p>
          <a:p>
            <a:pPr indent="-311150" lvl="0" marL="457200" rtl="0" algn="l">
              <a:spcBef>
                <a:spcPts val="1200"/>
              </a:spcBef>
              <a:spcAft>
                <a:spcPts val="0"/>
              </a:spcAft>
              <a:buSzPts val="1300"/>
              <a:buChar char="❏"/>
            </a:pPr>
            <a:r>
              <a:rPr lang="en-GB"/>
              <a:t>Essays </a:t>
            </a:r>
            <a:endParaRPr/>
          </a:p>
          <a:p>
            <a:pPr indent="-311150" lvl="0" marL="457200" rtl="0" algn="l">
              <a:spcBef>
                <a:spcPts val="0"/>
              </a:spcBef>
              <a:spcAft>
                <a:spcPts val="0"/>
              </a:spcAft>
              <a:buSzPts val="1300"/>
              <a:buChar char="❏"/>
            </a:pPr>
            <a:r>
              <a:rPr lang="en-GB"/>
              <a:t>Book reviews </a:t>
            </a:r>
            <a:endParaRPr/>
          </a:p>
          <a:p>
            <a:pPr indent="-311150" lvl="0" marL="457200" rtl="0" algn="l">
              <a:spcBef>
                <a:spcPts val="0"/>
              </a:spcBef>
              <a:spcAft>
                <a:spcPts val="0"/>
              </a:spcAft>
              <a:buSzPts val="1300"/>
              <a:buChar char="❏"/>
            </a:pPr>
            <a:r>
              <a:rPr lang="en-GB"/>
              <a:t>Thesis </a:t>
            </a:r>
            <a:endParaRPr/>
          </a:p>
          <a:p>
            <a:pPr indent="-311150" lvl="0" marL="457200" rtl="0" algn="l">
              <a:spcBef>
                <a:spcPts val="0"/>
              </a:spcBef>
              <a:spcAft>
                <a:spcPts val="0"/>
              </a:spcAft>
              <a:buSzPts val="1300"/>
              <a:buChar char="❏"/>
            </a:pPr>
            <a:r>
              <a:rPr lang="en-GB"/>
              <a:t>Reports </a:t>
            </a:r>
            <a:endParaRPr/>
          </a:p>
          <a:p>
            <a:pPr indent="-311150" lvl="0" marL="457200" rtl="0" algn="l">
              <a:spcBef>
                <a:spcPts val="0"/>
              </a:spcBef>
              <a:spcAft>
                <a:spcPts val="0"/>
              </a:spcAft>
              <a:buSzPts val="1300"/>
              <a:buChar char="❏"/>
            </a:pPr>
            <a:r>
              <a:rPr lang="en-GB"/>
              <a:t>Summaries</a:t>
            </a:r>
            <a:r>
              <a:rPr lang="en-GB"/>
              <a:t> </a:t>
            </a:r>
            <a:endParaRPr/>
          </a:p>
          <a:p>
            <a:pPr indent="0" lvl="0" marL="0" rtl="0" algn="l">
              <a:spcBef>
                <a:spcPts val="1200"/>
              </a:spcBef>
              <a:spcAft>
                <a:spcPts val="1200"/>
              </a:spcAft>
              <a:buNone/>
            </a:pPr>
            <a:r>
              <a:rPr lang="en-GB"/>
              <a:t>For students such as myself academic writing will allow me to analyse and understand the specific sector i wish to </a:t>
            </a:r>
            <a:r>
              <a:rPr lang="en-GB"/>
              <a:t>pursue</a:t>
            </a:r>
            <a:r>
              <a:rPr lang="en-GB"/>
              <a:t> a career in.  For example i had thought of many different future careers  but after reading articles on </a:t>
            </a:r>
            <a:r>
              <a:rPr lang="en-GB"/>
              <a:t>different</a:t>
            </a:r>
            <a:r>
              <a:rPr lang="en-GB"/>
              <a:t> types of nurses and reading essays it helped me gain more knowledge and persuaded me to want to become a Midwife.</a:t>
            </a:r>
            <a:endParaRPr/>
          </a:p>
        </p:txBody>
      </p:sp>
      <p:sp>
        <p:nvSpPr>
          <p:cNvPr id="178" name="Google Shape;178;p19"/>
          <p:cNvSpPr txBox="1"/>
          <p:nvPr/>
        </p:nvSpPr>
        <p:spPr>
          <a:xfrm>
            <a:off x="3885400" y="1755900"/>
            <a:ext cx="4366500" cy="1631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300">
                <a:latin typeface="Lato"/>
                <a:ea typeface="Lato"/>
                <a:cs typeface="Lato"/>
                <a:sym typeface="Lato"/>
              </a:rPr>
              <a:t>Advantages</a:t>
            </a:r>
            <a:r>
              <a:rPr lang="en-GB">
                <a:latin typeface="Lato"/>
                <a:ea typeface="Lato"/>
                <a:cs typeface="Lato"/>
                <a:sym typeface="Lato"/>
              </a:rPr>
              <a:t> :</a:t>
            </a:r>
            <a:endParaRPr>
              <a:latin typeface="Lato"/>
              <a:ea typeface="Lato"/>
              <a:cs typeface="Lato"/>
              <a:sym typeface="Lato"/>
            </a:endParaRPr>
          </a:p>
          <a:p>
            <a:pPr indent="0" lvl="0" marL="0" rtl="0" algn="l">
              <a:spcBef>
                <a:spcPts val="0"/>
              </a:spcBef>
              <a:spcAft>
                <a:spcPts val="0"/>
              </a:spcAft>
              <a:buNone/>
            </a:pPr>
            <a:r>
              <a:t/>
            </a:r>
            <a:endParaRPr>
              <a:latin typeface="Lato"/>
              <a:ea typeface="Lato"/>
              <a:cs typeface="Lato"/>
              <a:sym typeface="Lato"/>
            </a:endParaRPr>
          </a:p>
          <a:p>
            <a:pPr indent="-311150" lvl="0" marL="457200" rtl="0" algn="l">
              <a:spcBef>
                <a:spcPts val="0"/>
              </a:spcBef>
              <a:spcAft>
                <a:spcPts val="0"/>
              </a:spcAft>
              <a:buSzPts val="1300"/>
              <a:buFont typeface="Lato"/>
              <a:buChar char="❏"/>
            </a:pPr>
            <a:r>
              <a:rPr lang="en-GB" sz="1300">
                <a:latin typeface="Lato"/>
                <a:ea typeface="Lato"/>
                <a:cs typeface="Lato"/>
                <a:sym typeface="Lato"/>
              </a:rPr>
              <a:t>Helps develop strong writing skills </a:t>
            </a:r>
            <a:endParaRPr sz="1300">
              <a:latin typeface="Lato"/>
              <a:ea typeface="Lato"/>
              <a:cs typeface="Lato"/>
              <a:sym typeface="Lato"/>
            </a:endParaRPr>
          </a:p>
          <a:p>
            <a:pPr indent="-311150" lvl="0" marL="457200" rtl="0" algn="l">
              <a:spcBef>
                <a:spcPts val="0"/>
              </a:spcBef>
              <a:spcAft>
                <a:spcPts val="0"/>
              </a:spcAft>
              <a:buSzPts val="1300"/>
              <a:buFont typeface="Lato"/>
              <a:buChar char="❏"/>
            </a:pPr>
            <a:r>
              <a:rPr lang="en-GB" sz="1300">
                <a:latin typeface="Lato"/>
                <a:ea typeface="Lato"/>
                <a:cs typeface="Lato"/>
                <a:sym typeface="Lato"/>
              </a:rPr>
              <a:t>Stimulates </a:t>
            </a:r>
            <a:r>
              <a:rPr lang="en-GB" sz="1300">
                <a:latin typeface="Lato"/>
                <a:ea typeface="Lato"/>
                <a:cs typeface="Lato"/>
                <a:sym typeface="Lato"/>
              </a:rPr>
              <a:t>intellectual</a:t>
            </a:r>
            <a:r>
              <a:rPr lang="en-GB" sz="1300">
                <a:latin typeface="Lato"/>
                <a:ea typeface="Lato"/>
                <a:cs typeface="Lato"/>
                <a:sym typeface="Lato"/>
              </a:rPr>
              <a:t> development </a:t>
            </a:r>
            <a:endParaRPr sz="1300">
              <a:latin typeface="Lato"/>
              <a:ea typeface="Lato"/>
              <a:cs typeface="Lato"/>
              <a:sym typeface="Lato"/>
            </a:endParaRPr>
          </a:p>
          <a:p>
            <a:pPr indent="-311150" lvl="0" marL="457200" rtl="0" algn="l">
              <a:spcBef>
                <a:spcPts val="0"/>
              </a:spcBef>
              <a:spcAft>
                <a:spcPts val="0"/>
              </a:spcAft>
              <a:buSzPts val="1300"/>
              <a:buFont typeface="Lato"/>
              <a:buChar char="❏"/>
            </a:pPr>
            <a:r>
              <a:rPr lang="en-GB" sz="1300">
                <a:latin typeface="Lato"/>
                <a:ea typeface="Lato"/>
                <a:cs typeface="Lato"/>
                <a:sym typeface="Lato"/>
              </a:rPr>
              <a:t>Teaches students to write according to the rules</a:t>
            </a:r>
            <a:endParaRPr sz="1300">
              <a:latin typeface="Lato"/>
              <a:ea typeface="Lato"/>
              <a:cs typeface="Lato"/>
              <a:sym typeface="Lato"/>
            </a:endParaRPr>
          </a:p>
          <a:p>
            <a:pPr indent="0" lvl="0" marL="457200" rtl="0" algn="l">
              <a:spcBef>
                <a:spcPts val="0"/>
              </a:spcBef>
              <a:spcAft>
                <a:spcPts val="0"/>
              </a:spcAft>
              <a:buNone/>
            </a:pPr>
            <a:r>
              <a:t/>
            </a:r>
            <a:endParaRPr sz="1300">
              <a:latin typeface="Lato"/>
              <a:ea typeface="Lato"/>
              <a:cs typeface="Lato"/>
              <a:sym typeface="Lato"/>
            </a:endParaRPr>
          </a:p>
          <a:p>
            <a:pPr indent="0" lvl="0" marL="0" rtl="0" algn="l">
              <a:spcBef>
                <a:spcPts val="0"/>
              </a:spcBef>
              <a:spcAft>
                <a:spcPts val="0"/>
              </a:spcAft>
              <a:buNone/>
            </a:pPr>
            <a:r>
              <a:t/>
            </a:r>
            <a:endParaRPr>
              <a:latin typeface="Lato"/>
              <a:ea typeface="Lato"/>
              <a:cs typeface="Lato"/>
              <a:sym typeface="Lato"/>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2" name="Shape 182"/>
        <p:cNvGrpSpPr/>
        <p:nvPr/>
      </p:nvGrpSpPr>
      <p:grpSpPr>
        <a:xfrm>
          <a:off x="0" y="0"/>
          <a:ext cx="0" cy="0"/>
          <a:chOff x="0" y="0"/>
          <a:chExt cx="0" cy="0"/>
        </a:xfrm>
      </p:grpSpPr>
      <p:sp>
        <p:nvSpPr>
          <p:cNvPr id="183" name="Google Shape;183;p20"/>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Time </a:t>
            </a:r>
            <a:r>
              <a:rPr lang="en-GB"/>
              <a:t>management</a:t>
            </a:r>
            <a:r>
              <a:rPr lang="en-GB"/>
              <a:t> </a:t>
            </a:r>
            <a:endParaRPr/>
          </a:p>
        </p:txBody>
      </p:sp>
      <p:sp>
        <p:nvSpPr>
          <p:cNvPr id="184" name="Google Shape;184;p20"/>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Time </a:t>
            </a:r>
            <a:r>
              <a:rPr lang="en-GB"/>
              <a:t>management</a:t>
            </a:r>
            <a:r>
              <a:rPr lang="en-GB"/>
              <a:t> is important your whole life, from when your a student up until your an adult working. Time </a:t>
            </a:r>
            <a:r>
              <a:rPr lang="en-GB"/>
              <a:t>management</a:t>
            </a:r>
            <a:r>
              <a:rPr lang="en-GB"/>
              <a:t> helps you organise your daily time to ensure you have enough time for your tasks or any work you may have to complete.</a:t>
            </a:r>
            <a:endParaRPr/>
          </a:p>
          <a:p>
            <a:pPr indent="0" lvl="0" marL="0" rtl="0" algn="l">
              <a:spcBef>
                <a:spcPts val="1200"/>
              </a:spcBef>
              <a:spcAft>
                <a:spcPts val="0"/>
              </a:spcAft>
              <a:buNone/>
            </a:pPr>
            <a:r>
              <a:rPr lang="en-GB"/>
              <a:t>Time </a:t>
            </a:r>
            <a:r>
              <a:rPr lang="en-GB"/>
              <a:t>management</a:t>
            </a:r>
            <a:r>
              <a:rPr lang="en-GB"/>
              <a:t>  will also help for your work to be in better quality as you will not be in a rush to get it completed. </a:t>
            </a:r>
            <a:endParaRPr/>
          </a:p>
          <a:p>
            <a:pPr indent="0" lvl="0" marL="0" rtl="0" algn="l">
              <a:spcBef>
                <a:spcPts val="1200"/>
              </a:spcBef>
              <a:spcAft>
                <a:spcPts val="0"/>
              </a:spcAft>
              <a:buNone/>
            </a:pPr>
            <a:r>
              <a:rPr lang="en-GB"/>
              <a:t>Time </a:t>
            </a:r>
            <a:r>
              <a:rPr lang="en-GB"/>
              <a:t>management</a:t>
            </a:r>
            <a:r>
              <a:rPr lang="en-GB"/>
              <a:t> for a midwife but it is also one of my weaknesses. If i improve on my time </a:t>
            </a:r>
            <a:r>
              <a:rPr lang="en-GB"/>
              <a:t>management</a:t>
            </a:r>
            <a:r>
              <a:rPr lang="en-GB"/>
              <a:t> from now it will also help reduce stress and keep me more organised. This will play a big part in approving my weaknesses.</a:t>
            </a:r>
            <a:endParaRPr/>
          </a:p>
          <a:p>
            <a:pPr indent="0" lvl="0" marL="0" rtl="0" algn="l">
              <a:spcBef>
                <a:spcPts val="1200"/>
              </a:spcBef>
              <a:spcAft>
                <a:spcPts val="1200"/>
              </a:spcAft>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8" name="Shape 188"/>
        <p:cNvGrpSpPr/>
        <p:nvPr/>
      </p:nvGrpSpPr>
      <p:grpSpPr>
        <a:xfrm>
          <a:off x="0" y="0"/>
          <a:ext cx="0" cy="0"/>
          <a:chOff x="0" y="0"/>
          <a:chExt cx="0" cy="0"/>
        </a:xfrm>
      </p:grpSpPr>
      <p:sp>
        <p:nvSpPr>
          <p:cNvPr id="189" name="Google Shape;189;p21"/>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Conclusion</a:t>
            </a:r>
            <a:endParaRPr/>
          </a:p>
        </p:txBody>
      </p:sp>
      <p:sp>
        <p:nvSpPr>
          <p:cNvPr id="190" name="Google Shape;190;p21"/>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p>
            <a:pPr indent="-311150" lvl="0" marL="457200" rtl="0" algn="l">
              <a:spcBef>
                <a:spcPts val="0"/>
              </a:spcBef>
              <a:spcAft>
                <a:spcPts val="0"/>
              </a:spcAft>
              <a:buSzPts val="1300"/>
              <a:buChar char="❏"/>
            </a:pPr>
            <a:r>
              <a:rPr lang="en-GB"/>
              <a:t>My chosen future career is to become a Midwife </a:t>
            </a:r>
            <a:endParaRPr/>
          </a:p>
          <a:p>
            <a:pPr indent="-311150" lvl="0" marL="457200" rtl="0" algn="l">
              <a:spcBef>
                <a:spcPts val="0"/>
              </a:spcBef>
              <a:spcAft>
                <a:spcPts val="0"/>
              </a:spcAft>
              <a:buSzPts val="1300"/>
              <a:buChar char="❏"/>
            </a:pPr>
            <a:r>
              <a:rPr lang="en-GB"/>
              <a:t>I have conducted a SWOT analysis and compared it to the requirments needed to become a midwife </a:t>
            </a:r>
            <a:endParaRPr/>
          </a:p>
          <a:p>
            <a:pPr indent="-311150" lvl="0" marL="457200" rtl="0" algn="l">
              <a:spcBef>
                <a:spcPts val="0"/>
              </a:spcBef>
              <a:spcAft>
                <a:spcPts val="0"/>
              </a:spcAft>
              <a:buSzPts val="1300"/>
              <a:buChar char="❏"/>
            </a:pPr>
            <a:r>
              <a:rPr lang="en-GB"/>
              <a:t>I have </a:t>
            </a:r>
            <a:r>
              <a:rPr lang="en-GB"/>
              <a:t>researched</a:t>
            </a:r>
            <a:r>
              <a:rPr lang="en-GB"/>
              <a:t> why academic writing is important </a:t>
            </a:r>
            <a:endParaRPr/>
          </a:p>
          <a:p>
            <a:pPr indent="-311150" lvl="0" marL="457200" rtl="0" algn="l">
              <a:spcBef>
                <a:spcPts val="0"/>
              </a:spcBef>
              <a:spcAft>
                <a:spcPts val="0"/>
              </a:spcAft>
              <a:buSzPts val="1300"/>
              <a:buChar char="❏"/>
            </a:pPr>
            <a:r>
              <a:rPr lang="en-GB"/>
              <a:t>I have figured out a way to help me improve my weaknesses through time </a:t>
            </a:r>
            <a:r>
              <a:rPr lang="en-GB"/>
              <a:t>management</a:t>
            </a:r>
            <a:r>
              <a:rPr lang="en-GB"/>
              <a:t> </a:t>
            </a:r>
            <a:endParaRPr/>
          </a:p>
          <a:p>
            <a:pPr indent="-311150" lvl="0" marL="457200" rtl="0" algn="l">
              <a:spcBef>
                <a:spcPts val="0"/>
              </a:spcBef>
              <a:spcAft>
                <a:spcPts val="0"/>
              </a:spcAft>
              <a:buSzPts val="1300"/>
              <a:buChar char="❏"/>
            </a:pPr>
            <a:r>
              <a:rPr lang="en-GB"/>
              <a:t> I created a personal development plan to help me reach my future goals to become a midwife.</a:t>
            </a:r>
            <a:endParaRPr/>
          </a:p>
          <a:p>
            <a:pPr indent="0" lvl="0" marL="0" rtl="0" algn="l">
              <a:spcBef>
                <a:spcPts val="1200"/>
              </a:spcBef>
              <a:spcAft>
                <a:spcPts val="1200"/>
              </a:spcAft>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4" name="Shape 194"/>
        <p:cNvGrpSpPr/>
        <p:nvPr/>
      </p:nvGrpSpPr>
      <p:grpSpPr>
        <a:xfrm>
          <a:off x="0" y="0"/>
          <a:ext cx="0" cy="0"/>
          <a:chOff x="0" y="0"/>
          <a:chExt cx="0" cy="0"/>
        </a:xfrm>
      </p:grpSpPr>
      <p:sp>
        <p:nvSpPr>
          <p:cNvPr id="195" name="Google Shape;195;p22"/>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Reference</a:t>
            </a:r>
            <a:r>
              <a:rPr lang="en-GB"/>
              <a:t> page </a:t>
            </a:r>
            <a:endParaRPr/>
          </a:p>
        </p:txBody>
      </p:sp>
      <p:sp>
        <p:nvSpPr>
          <p:cNvPr id="196" name="Google Shape;196;p22"/>
          <p:cNvSpPr txBox="1"/>
          <p:nvPr>
            <p:ph idx="1" type="body"/>
          </p:nvPr>
        </p:nvSpPr>
        <p:spPr>
          <a:xfrm>
            <a:off x="1297500" y="974425"/>
            <a:ext cx="7038900" cy="35043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en-GB" sz="1400">
                <a:solidFill>
                  <a:srgbClr val="747F8B"/>
                </a:solidFill>
                <a:latin typeface="Arial"/>
                <a:ea typeface="Arial"/>
                <a:cs typeface="Arial"/>
                <a:sym typeface="Arial"/>
              </a:rPr>
              <a:t>barberjackson_paul (n.d.). </a:t>
            </a:r>
            <a:r>
              <a:rPr i="1" lang="en-GB" sz="1400">
                <a:solidFill>
                  <a:srgbClr val="747F8B"/>
                </a:solidFill>
                <a:latin typeface="Arial"/>
                <a:ea typeface="Arial"/>
                <a:cs typeface="Arial"/>
                <a:sym typeface="Arial"/>
              </a:rPr>
              <a:t>NHS Essex Careers</a:t>
            </a:r>
            <a:r>
              <a:rPr lang="en-GB" sz="1400">
                <a:solidFill>
                  <a:srgbClr val="747F8B"/>
                </a:solidFill>
                <a:latin typeface="Arial"/>
                <a:ea typeface="Arial"/>
                <a:cs typeface="Arial"/>
                <a:sym typeface="Arial"/>
              </a:rPr>
              <a:t>. [online] Mid and South Essex Sustainability &amp; Transformation Partnership (STP). Available at: https://www.msehealthandcarepartnership.co.uk/nhs-essex-careers/?gclid=Cj0KCQiAzMGNBhCyARIsANpUkzOzen_7WWLKBVdMmhGaSULI3P_dPwoC6WiTGp9yV23zNwABFLUW7nUaAonVEALw_wcB&amp;gclsrc=aw.ds [Accessed 8 Dec. 2021].</a:t>
            </a:r>
            <a:endParaRPr sz="1400">
              <a:solidFill>
                <a:srgbClr val="747F8B"/>
              </a:solidFill>
              <a:latin typeface="Arial"/>
              <a:ea typeface="Arial"/>
              <a:cs typeface="Arial"/>
              <a:sym typeface="Arial"/>
            </a:endParaRPr>
          </a:p>
          <a:p>
            <a:pPr indent="0" lvl="0" marL="0" rtl="0" algn="l">
              <a:lnSpc>
                <a:spcPct val="100000"/>
              </a:lnSpc>
              <a:spcBef>
                <a:spcPts val="0"/>
              </a:spcBef>
              <a:spcAft>
                <a:spcPts val="0"/>
              </a:spcAft>
              <a:buNone/>
            </a:pPr>
            <a:r>
              <a:t/>
            </a:r>
            <a:endParaRPr sz="1400">
              <a:solidFill>
                <a:srgbClr val="747F8B"/>
              </a:solidFill>
              <a:latin typeface="Arial"/>
              <a:ea typeface="Arial"/>
              <a:cs typeface="Arial"/>
              <a:sym typeface="Arial"/>
            </a:endParaRPr>
          </a:p>
          <a:p>
            <a:pPr indent="0" lvl="0" marL="0" rtl="0" algn="l">
              <a:lnSpc>
                <a:spcPct val="100000"/>
              </a:lnSpc>
              <a:spcBef>
                <a:spcPts val="0"/>
              </a:spcBef>
              <a:spcAft>
                <a:spcPts val="0"/>
              </a:spcAft>
              <a:buNone/>
            </a:pPr>
            <a:r>
              <a:rPr lang="en-GB" sz="1400">
                <a:solidFill>
                  <a:srgbClr val="747F8B"/>
                </a:solidFill>
                <a:latin typeface="Arial"/>
                <a:ea typeface="Arial"/>
                <a:cs typeface="Arial"/>
                <a:sym typeface="Arial"/>
              </a:rPr>
              <a:t>Kris (2018). </a:t>
            </a:r>
            <a:r>
              <a:rPr i="1" lang="en-GB" sz="1400">
                <a:solidFill>
                  <a:srgbClr val="747F8B"/>
                </a:solidFill>
                <a:latin typeface="Arial"/>
                <a:ea typeface="Arial"/>
                <a:cs typeface="Arial"/>
                <a:sym typeface="Arial"/>
              </a:rPr>
              <a:t>Benefits of Academic Writing - TFOT</a:t>
            </a:r>
            <a:r>
              <a:rPr lang="en-GB" sz="1400">
                <a:solidFill>
                  <a:srgbClr val="747F8B"/>
                </a:solidFill>
                <a:latin typeface="Arial"/>
                <a:ea typeface="Arial"/>
                <a:cs typeface="Arial"/>
                <a:sym typeface="Arial"/>
              </a:rPr>
              <a:t>. [online] TFOT. Available at: https://thefutureofthings.com/10833-benefits-academic-writing/ [Accessed 7 Dec. 2021].</a:t>
            </a:r>
            <a:endParaRPr sz="1400">
              <a:solidFill>
                <a:srgbClr val="747F8B"/>
              </a:solidFill>
              <a:latin typeface="Arial"/>
              <a:ea typeface="Arial"/>
              <a:cs typeface="Arial"/>
              <a:sym typeface="Arial"/>
            </a:endParaRPr>
          </a:p>
          <a:p>
            <a:pPr indent="0" lvl="0" marL="0" rtl="0" algn="l">
              <a:lnSpc>
                <a:spcPct val="100000"/>
              </a:lnSpc>
              <a:spcBef>
                <a:spcPts val="0"/>
              </a:spcBef>
              <a:spcAft>
                <a:spcPts val="0"/>
              </a:spcAft>
              <a:buNone/>
            </a:pPr>
            <a:r>
              <a:t/>
            </a:r>
            <a:endParaRPr sz="1400">
              <a:solidFill>
                <a:srgbClr val="747F8B"/>
              </a:solidFill>
              <a:latin typeface="Arial"/>
              <a:ea typeface="Arial"/>
              <a:cs typeface="Arial"/>
              <a:sym typeface="Arial"/>
            </a:endParaRPr>
          </a:p>
          <a:p>
            <a:pPr indent="0" lvl="0" marL="0" rtl="0" algn="l">
              <a:lnSpc>
                <a:spcPct val="100000"/>
              </a:lnSpc>
              <a:spcBef>
                <a:spcPts val="0"/>
              </a:spcBef>
              <a:spcAft>
                <a:spcPts val="0"/>
              </a:spcAft>
              <a:buNone/>
            </a:pPr>
            <a:r>
              <a:rPr lang="en-GB" sz="1400">
                <a:solidFill>
                  <a:srgbClr val="747F8B"/>
                </a:solidFill>
                <a:latin typeface="Arial"/>
                <a:ea typeface="Arial"/>
                <a:cs typeface="Arial"/>
                <a:sym typeface="Arial"/>
              </a:rPr>
              <a:t>www.thestar.com.my. (2018). Importance of academic writing | The Star. [online] Available at: https://www.thestar.com.my/opinion/letters/2018/09/17/importance-of-academic-writing [Accessed 5 Dec. 2021</a:t>
            </a:r>
            <a:endParaRPr sz="1400">
              <a:solidFill>
                <a:srgbClr val="747F8B"/>
              </a:solidFill>
              <a:latin typeface="Arial"/>
              <a:ea typeface="Arial"/>
              <a:cs typeface="Arial"/>
              <a:sym typeface="Arial"/>
            </a:endParaRPr>
          </a:p>
          <a:p>
            <a:pPr indent="0" lvl="0" marL="0" rtl="0" algn="l">
              <a:lnSpc>
                <a:spcPct val="100000"/>
              </a:lnSpc>
              <a:spcBef>
                <a:spcPts val="0"/>
              </a:spcBef>
              <a:spcAft>
                <a:spcPts val="0"/>
              </a:spcAft>
              <a:buNone/>
            </a:pPr>
            <a:r>
              <a:t/>
            </a:r>
            <a:endParaRPr sz="1400">
              <a:latin typeface="Arial"/>
              <a:ea typeface="Arial"/>
              <a:cs typeface="Arial"/>
              <a:sym typeface="Arial"/>
            </a:endParaRPr>
          </a:p>
          <a:p>
            <a:pPr indent="0" lvl="0" marL="0" rtl="0" algn="l">
              <a:lnSpc>
                <a:spcPct val="100000"/>
              </a:lnSpc>
              <a:spcBef>
                <a:spcPts val="0"/>
              </a:spcBef>
              <a:spcAft>
                <a:spcPts val="0"/>
              </a:spcAft>
              <a:buNone/>
            </a:pPr>
            <a:r>
              <a:rPr lang="en-GB" sz="1400">
                <a:solidFill>
                  <a:srgbClr val="747F8B"/>
                </a:solidFill>
                <a:latin typeface="Arial"/>
                <a:ea typeface="Arial"/>
                <a:cs typeface="Arial"/>
                <a:sym typeface="Arial"/>
              </a:rPr>
              <a:t>Totaljobs. (2019). </a:t>
            </a:r>
            <a:r>
              <a:rPr i="1" lang="en-GB" sz="1400">
                <a:solidFill>
                  <a:srgbClr val="747F8B"/>
                </a:solidFill>
                <a:latin typeface="Arial"/>
                <a:ea typeface="Arial"/>
                <a:cs typeface="Arial"/>
                <a:sym typeface="Arial"/>
              </a:rPr>
              <a:t>Midwife job description | Totaljobs</a:t>
            </a:r>
            <a:r>
              <a:rPr lang="en-GB" sz="1400">
                <a:solidFill>
                  <a:srgbClr val="747F8B"/>
                </a:solidFill>
                <a:latin typeface="Arial"/>
                <a:ea typeface="Arial"/>
                <a:cs typeface="Arial"/>
                <a:sym typeface="Arial"/>
              </a:rPr>
              <a:t>. [online] Available at: https://www.totaljobs.com/advice/midwife-job-description [Accessed 29 Nov. 2021].</a:t>
            </a:r>
            <a:endParaRPr sz="1400">
              <a:solidFill>
                <a:srgbClr val="747F8B"/>
              </a:solidFill>
              <a:latin typeface="Arial"/>
              <a:ea typeface="Arial"/>
              <a:cs typeface="Arial"/>
              <a:sym typeface="Arial"/>
            </a:endParaRPr>
          </a:p>
        </p:txBody>
      </p:sp>
      <p:sp>
        <p:nvSpPr>
          <p:cNvPr id="197" name="Google Shape;197;p22"/>
          <p:cNvSpPr txBox="1"/>
          <p:nvPr/>
        </p:nvSpPr>
        <p:spPr>
          <a:xfrm>
            <a:off x="6574275" y="1369125"/>
            <a:ext cx="71046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latin typeface="Lato"/>
              <a:ea typeface="Lato"/>
              <a:cs typeface="Lato"/>
              <a:sym typeface="Lato"/>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