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F3BF6E-B9D8-4261-BEF5-8593AA9E0356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13C9E-A862-4977-88DF-F63087EDC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1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6992DC-ED11-42D2-B0F5-8C740F31D7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0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EAE5-1832-46C7-A162-EF3784D3E8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4E3C37-2763-44BF-8428-88FE2BE8D1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59FE2-71E1-42A4-9518-9AF117D3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D134A-5197-43DB-AB98-E7BBB6D64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FDF57-2027-4428-9CF4-B51CB27C5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491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6413-9E31-42AA-88DD-694D4B656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541B2-A0AE-449D-B7AF-76FCDAC55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5F8CE-6FBD-4B44-8C47-376FEEC7A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C2A01-07B3-4A42-9434-79AF88FF4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F69A5-0512-4912-A516-3F7F45CB0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2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D3DA6-E3C8-4643-B1A9-177FE5E0F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2026DE-FDB7-40F0-95E2-544C6A5BD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97AD7-90E7-4971-B9B3-45C09CA62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AF557-0243-4E4B-A59A-7582F16F8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ECE45-2691-41D0-8999-95CA59920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3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68E9F-3934-4CCF-A6AF-9CB4C82C2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41B89-4011-44FF-9FC1-4B0594226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E292BF-E5CD-4DE5-BC42-060E4B9B2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E97706-EEA3-4A28-9E2C-820561A63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E3E569-7987-49EE-92DB-5E5503616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16FDD2-56EA-4264-B155-25A1AD520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262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43D24-7C32-4A7A-A1B8-BEE8D3AC4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534DD8-9688-4762-A536-FFE07B3D8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7B305-CD8A-4077-9BDB-2DF9B7E67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757AA0-E325-4CB4-B729-DAB6F4355C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6EDC38-0D2E-4939-A055-C1AC080BA2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6ED763-9780-4F9F-8776-1EDC967B6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3C9A0-5E27-40E7-8225-204BA55C9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87B64E-0436-4C35-B426-0324524DE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4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6D4C9-5AB9-43A1-B65E-E53268168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9C1D6-10DB-4554-A5AF-0386B91E5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65A340-6C0C-42EA-9735-C28BF7EB1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1EDB6B-21B0-4D9B-A219-F417A2F2F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9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462E4F-9523-4A48-B3EC-50AA5E056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70A432-D746-4460-82A7-245B4B252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7A0DDD-8A50-4592-8813-F54F74963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2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BBDD4-A62E-430D-95B4-3C2CBFF6F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874CD-CB86-4E27-8D12-082796339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73BAAF-C199-4EBC-A445-675F8A1252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845F7-9519-49F5-BD47-CC80EC7E8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80216-7D72-4F71-A4E8-C3C2B9636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E6B7D-8C97-4760-ACBD-9AE4E092F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41F8A-5D46-489C-926C-44D9F1C45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7EAF6E-DE18-4A31-B7C3-217E66CA47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38A98-5750-4EE4-B839-9839A4839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51103-CCAE-433D-97A1-0F9D91146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62258-ACC7-4E4A-AC4C-56EF14296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A5C7C5-F4F1-409B-891B-BF67C1DFF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96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C6BD8-D865-42A8-B7A5-152E7FEB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6BBE9-C3B3-45B2-BE1F-DDDA4EFFA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F92E4-7EB3-4DF2-89D0-1F695FA6A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B7FBC-6309-4AB5-943D-F8246C253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67F38-5CAF-4C71-9070-6D4929E4F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999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3E9E6D-8F29-4394-90CB-4600564DA2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9661A9-E85C-4F4D-9B36-A33FFFBEE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B9BA4-A37F-4F49-B0F4-4AFDAE64F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AEAC1-8E88-4296-94A0-3B07207BA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2CD54-0FEF-46E7-8623-C43ECA92D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94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8BA34D-E796-4AAB-8A88-038BE17D5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46B5AB-211D-4662-9748-05EB43E41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92880-6D1C-4EDE-8119-FF791C2CB3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5BF47-89E3-4B51-8727-01CB30FBD81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F3D8E-28F3-45E7-B443-1F0E4C08EA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388D6-EE51-431F-91DE-8A40DE5D57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A03B4-3307-46CE-B0E6-38ABEB5266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50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hilddelinquency.co.uk/" TargetMode="External"/><Relationship Id="rId5" Type="http://schemas.openxmlformats.org/officeDocument/2006/relationships/hyperlink" Target="mailto:info@childdeliquency.co.uk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/>
          <p:cNvGrpSpPr/>
          <p:nvPr/>
        </p:nvGrpSpPr>
        <p:grpSpPr>
          <a:xfrm>
            <a:off x="0" y="-1"/>
            <a:ext cx="12271827" cy="6858002"/>
            <a:chOff x="0" y="-1"/>
            <a:chExt cx="12271827" cy="6858002"/>
          </a:xfrm>
        </p:grpSpPr>
        <p:sp>
          <p:nvSpPr>
            <p:cNvPr id="20" name="Rectangle 19"/>
            <p:cNvSpPr/>
            <p:nvPr/>
          </p:nvSpPr>
          <p:spPr>
            <a:xfrm>
              <a:off x="0" y="1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07000"/>
                </a:lnSpc>
                <a:spcBef>
                  <a:spcPts val="1800"/>
                </a:spcBef>
                <a:spcAft>
                  <a:spcPts val="0"/>
                </a:spcAft>
              </a:pPr>
              <a:r>
                <a:rPr lang="en-US" b="1">
                  <a:solidFill>
                    <a:srgbClr val="6B9F25"/>
                  </a:solidFill>
                  <a:latin typeface="Century Gothic" panose="020B0502020202020204" pitchFamily="34" charset="0"/>
                  <a:ea typeface="Century Gothic" panose="020B0502020202020204" pitchFamily="34" charset="0"/>
                  <a:cs typeface="Times New Roman" panose="02020603050405020304" pitchFamily="18" charset="0"/>
                </a:rPr>
                <a:t>Shirley Obeng Asare</a:t>
              </a:r>
              <a:r>
                <a:rPr lang="en-US" b="1">
                  <a:solidFill>
                    <a:srgbClr val="FFFFFF"/>
                  </a:solidFill>
                  <a:latin typeface="Century Gothic" panose="020B0502020202020204" pitchFamily="34" charset="0"/>
                  <a:ea typeface="Century Gothic" panose="020B0502020202020204" pitchFamily="34" charset="0"/>
                  <a:cs typeface="Times New Roman" panose="02020603050405020304" pitchFamily="18" charset="0"/>
                </a:rPr>
                <a:t> </a:t>
              </a:r>
              <a:endPara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2050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378857" cy="12477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21920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endParaRPr lang="en-GB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6096000" y="457200"/>
              <a:ext cx="0" cy="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1617849" y="162222"/>
              <a:ext cx="8753102" cy="923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1" i="0" u="none" strike="noStrike" cap="none" normalizeH="0" baseline="0" dirty="0">
                  <a:ln>
                    <a:noFill/>
                  </a:ln>
                  <a:solidFill>
                    <a:srgbClr val="373545"/>
                  </a:solidFill>
                  <a:effectLst/>
                  <a:latin typeface="Century Gothic" panose="020B0502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It starts from home,</a:t>
              </a:r>
              <a:endPara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3600" b="0" i="0" u="none" strike="noStrike" cap="none" normalizeH="0" baseline="0" dirty="0">
                  <a:ln>
                    <a:noFill/>
                  </a:ln>
                  <a:solidFill>
                    <a:schemeClr val="accent1">
                      <a:lumMod val="50000"/>
                    </a:schemeClr>
                  </a:solidFill>
                  <a:effectLst/>
                  <a:latin typeface="Arial Black" panose="020B0A040201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STOP CHILD DELINQUENCY NOW!</a:t>
              </a:r>
              <a:endPara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9" name="Picture 8" descr="A picture containing text&#10;&#10;Description automatically generated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1199" y="1085552"/>
              <a:ext cx="6037943" cy="254301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Rectangle 7"/>
            <p:cNvSpPr/>
            <p:nvPr/>
          </p:nvSpPr>
          <p:spPr>
            <a:xfrm>
              <a:off x="0" y="3697314"/>
              <a:ext cx="12192000" cy="812800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68513" y="3709895"/>
              <a:ext cx="12003314" cy="80021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b="1" dirty="0">
                  <a:solidFill>
                    <a:schemeClr val="bg1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HOW WELL DO YOU KNOW YOUR CHILD?</a:t>
              </a:r>
            </a:p>
            <a:p>
              <a:pPr algn="ctr"/>
              <a:r>
                <a:rPr lang="en-GB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(If you don’t have time for your child, someone does)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28170" y="4976547"/>
              <a:ext cx="5326743" cy="538879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28170" y="5529939"/>
              <a:ext cx="5326743" cy="435429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466113" y="4991060"/>
              <a:ext cx="5326743" cy="538879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466113" y="5529939"/>
              <a:ext cx="5326743" cy="435429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17849" y="5006719"/>
              <a:ext cx="28815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CALL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7688694" y="4955348"/>
              <a:ext cx="28815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EMAIL</a:t>
              </a: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325105" y="5581150"/>
              <a:ext cx="14830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b="1" dirty="0">
                  <a:solidFill>
                    <a:srgbClr val="C00000"/>
                  </a:solidFill>
                  <a:latin typeface="Century Gothic" panose="020B050202020202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0708845666</a:t>
              </a:r>
              <a:endParaRPr lang="en-GB" b="1" dirty="0">
                <a:solidFill>
                  <a:srgbClr val="C00000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7904436" y="5529939"/>
              <a:ext cx="27694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u="sng" dirty="0">
                  <a:hlinkClick r:id="rId5"/>
                </a:rPr>
                <a:t>info@childdeliquency.co.uk</a:t>
              </a:r>
              <a:endParaRPr lang="en-GB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339571" y="6054305"/>
              <a:ext cx="3454792" cy="36497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lnSpc>
                  <a:spcPct val="107000"/>
                </a:lnSpc>
                <a:spcBef>
                  <a:spcPts val="1800"/>
                </a:spcBef>
                <a:spcAft>
                  <a:spcPts val="0"/>
                </a:spcAft>
              </a:pPr>
              <a:r>
                <a:rPr lang="en-US" b="1" dirty="0">
                  <a:solidFill>
                    <a:srgbClr val="6B9F25"/>
                  </a:solidFill>
                  <a:latin typeface="Century Gothic" panose="020B0502020202020204" pitchFamily="34" charset="0"/>
                  <a:ea typeface="Century Gothic" panose="020B0502020202020204" pitchFamily="34" charset="0"/>
                  <a:cs typeface="Times New Roman" panose="02020603050405020304" pitchFamily="18" charset="0"/>
                  <a:hlinkClick r:id="rId6"/>
                </a:rPr>
                <a:t>www.childdelinquency.co.uk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075539" y="4498141"/>
              <a:ext cx="798285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70C0"/>
                  </a:solidFill>
                  <a:latin typeface="Brush Script Std" panose="03060802040607070404" pitchFamily="66" charset="0"/>
                </a:rPr>
                <a:t>If you need any help or support, contact below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808203" y="6419277"/>
              <a:ext cx="42617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Shirley Obeng Asare (2021949)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0104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547D9A5F-2178-48EF-A195-2AC92683168D}"/>
                </a:ext>
              </a:extLst>
            </p:cNvPr>
            <p:cNvSpPr/>
            <p:nvPr/>
          </p:nvSpPr>
          <p:spPr>
            <a:xfrm>
              <a:off x="0" y="1578429"/>
              <a:ext cx="12192000" cy="5279571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B5FDFFA-F50C-4712-BF1B-7DE282843110}"/>
                </a:ext>
              </a:extLst>
            </p:cNvPr>
            <p:cNvSpPr txBox="1"/>
            <p:nvPr/>
          </p:nvSpPr>
          <p:spPr>
            <a:xfrm>
              <a:off x="0" y="0"/>
              <a:ext cx="12192000" cy="1143000"/>
            </a:xfrm>
            <a:prstGeom prst="rect">
              <a:avLst/>
            </a:prstGeom>
            <a:solidFill>
              <a:srgbClr val="293B3F"/>
            </a:solidFill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CB5D379-FA44-413A-A190-D873F2408B83}"/>
                </a:ext>
              </a:extLst>
            </p:cNvPr>
            <p:cNvGrpSpPr/>
            <p:nvPr/>
          </p:nvGrpSpPr>
          <p:grpSpPr>
            <a:xfrm>
              <a:off x="44971" y="3554368"/>
              <a:ext cx="2954096" cy="1462338"/>
              <a:chOff x="217714" y="1517219"/>
              <a:chExt cx="2764971" cy="1462338"/>
            </a:xfrm>
          </p:grpSpPr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CAED95C-ABE6-4601-AEA5-CE9420AAC611}"/>
                  </a:ext>
                </a:extLst>
              </p:cNvPr>
              <p:cNvSpPr txBox="1"/>
              <p:nvPr/>
            </p:nvSpPr>
            <p:spPr>
              <a:xfrm>
                <a:off x="217714" y="1517219"/>
                <a:ext cx="2764971" cy="307777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Cause of Single Motherhood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66F0DDF-C9C6-456F-B1B9-61D62AA974B2}"/>
                  </a:ext>
                </a:extLst>
              </p:cNvPr>
              <p:cNvSpPr txBox="1"/>
              <p:nvPr/>
            </p:nvSpPr>
            <p:spPr>
              <a:xfrm>
                <a:off x="217714" y="1871561"/>
                <a:ext cx="2764971" cy="110799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Levels of education and age of parents (</a:t>
                </a:r>
                <a:r>
                  <a:rPr lang="de-DE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Hoffmann and Dufur, 2018). </a:t>
                </a:r>
                <a:endParaRPr lang="en-GB" sz="11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Cultural differences especially those of African and Caribbean countries. 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Changes in family structures such as break-ups, higher rate of divorce.  </a:t>
                </a:r>
                <a:endParaRPr lang="en-GB" sz="11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F1BD6012-30BC-4209-A18E-3D7A4AE0DEEA}"/>
                </a:ext>
              </a:extLst>
            </p:cNvPr>
            <p:cNvGrpSpPr/>
            <p:nvPr/>
          </p:nvGrpSpPr>
          <p:grpSpPr>
            <a:xfrm>
              <a:off x="8574374" y="1712945"/>
              <a:ext cx="3507697" cy="2104217"/>
              <a:chOff x="141516" y="1444838"/>
              <a:chExt cx="2841170" cy="2119913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14F4115-F177-4A73-A4A5-5A1EBB1478E4}"/>
                  </a:ext>
                </a:extLst>
              </p:cNvPr>
              <p:cNvSpPr txBox="1"/>
              <p:nvPr/>
            </p:nvSpPr>
            <p:spPr>
              <a:xfrm>
                <a:off x="141516" y="1444838"/>
                <a:ext cx="2841170" cy="307777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4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Policy Interventions Recommendations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D87EB03-8FC4-461F-B129-38104434AA56}"/>
                  </a:ext>
                </a:extLst>
              </p:cNvPr>
              <p:cNvSpPr txBox="1"/>
              <p:nvPr/>
            </p:nvSpPr>
            <p:spPr>
              <a:xfrm>
                <a:off x="141516" y="1735324"/>
                <a:ext cx="2841170" cy="182942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en-US" sz="1400" dirty="0"/>
                  <a:t>Child-</a:t>
                </a:r>
                <a:r>
                  <a:rPr lang="en-US" sz="1400" dirty="0" err="1"/>
                  <a:t>centred</a:t>
                </a:r>
                <a:r>
                  <a:rPr lang="en-US" sz="1400" dirty="0"/>
                  <a:t> policies</a:t>
                </a:r>
              </a:p>
              <a:p>
                <a:pPr marL="342900" indent="-342900">
                  <a:buAutoNum type="arabicPeriod"/>
                </a:pPr>
                <a:r>
                  <a:rPr lang="en-US" sz="1400" dirty="0"/>
                  <a:t>Government policies such as National Youth Policies. </a:t>
                </a:r>
              </a:p>
              <a:p>
                <a:pPr marL="342900" indent="-342900">
                  <a:buAutoNum type="arabicPeriod"/>
                </a:pPr>
                <a:r>
                  <a:rPr lang="en-GB" sz="1400" dirty="0"/>
                  <a:t>Family laws and practices</a:t>
                </a:r>
                <a:r>
                  <a:rPr lang="en-US" sz="1400" dirty="0"/>
                  <a:t> to support single mothers</a:t>
                </a:r>
                <a:endParaRPr lang="en-GB" sz="1400" dirty="0"/>
              </a:p>
              <a:p>
                <a:pPr marL="342900" indent="-342900">
                  <a:buAutoNum type="arabicPeriod"/>
                </a:pPr>
                <a:r>
                  <a:rPr lang="en-GB" sz="1400" dirty="0"/>
                  <a:t>Childcare policies such as affordable childcare policies. </a:t>
                </a:r>
              </a:p>
              <a:p>
                <a:pPr marL="342900" indent="-342900">
                  <a:buAutoNum type="arabicPeriod"/>
                </a:pPr>
                <a:r>
                  <a:rPr lang="en-GB" sz="1400" dirty="0"/>
                  <a:t>Policy to increase work-life balance. </a:t>
                </a: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2790571-EAA4-470A-B823-75E2532A9B1A}"/>
                </a:ext>
              </a:extLst>
            </p:cNvPr>
            <p:cNvGrpSpPr/>
            <p:nvPr/>
          </p:nvGrpSpPr>
          <p:grpSpPr>
            <a:xfrm>
              <a:off x="30019" y="1712945"/>
              <a:ext cx="2954095" cy="1815882"/>
              <a:chOff x="217714" y="1502229"/>
              <a:chExt cx="2764971" cy="1815882"/>
            </a:xfrm>
          </p:grpSpPr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D907C8C-BBAC-4755-995C-7E4D6EDA7983}"/>
                  </a:ext>
                </a:extLst>
              </p:cNvPr>
              <p:cNvSpPr txBox="1"/>
              <p:nvPr/>
            </p:nvSpPr>
            <p:spPr>
              <a:xfrm>
                <a:off x="217714" y="1502229"/>
                <a:ext cx="2764971" cy="338554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Introduction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906B712A-7380-4B47-BF99-4A71B26B0E6F}"/>
                  </a:ext>
                </a:extLst>
              </p:cNvPr>
              <p:cNvSpPr txBox="1"/>
              <p:nvPr/>
            </p:nvSpPr>
            <p:spPr>
              <a:xfrm>
                <a:off x="217714" y="1871561"/>
                <a:ext cx="2764971" cy="144655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Changes in experience of UK experience with single motherhood has occurred in the past 50 years (</a:t>
                </a:r>
                <a:r>
                  <a:rPr lang="nl-NL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Nieuwenhuis and Maldonado,2018)</a:t>
                </a:r>
                <a:endParaRPr lang="en-GB" sz="11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The UK has one of the largest number of children with single-parent families in the OECD countries (OECD, 2014)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Culture plays a key role. </a:t>
                </a:r>
                <a:endParaRPr lang="en-GB" sz="11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136995B-82EE-4752-B7EC-CFCACC265364}"/>
                </a:ext>
              </a:extLst>
            </p:cNvPr>
            <p:cNvGrpSpPr/>
            <p:nvPr/>
          </p:nvGrpSpPr>
          <p:grpSpPr>
            <a:xfrm>
              <a:off x="34237" y="5038873"/>
              <a:ext cx="3009800" cy="1742761"/>
              <a:chOff x="247639" y="1568226"/>
              <a:chExt cx="2858392" cy="1742761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C2D4E73-C5B6-4DE4-9172-A21378420DCD}"/>
                  </a:ext>
                </a:extLst>
              </p:cNvPr>
              <p:cNvSpPr txBox="1"/>
              <p:nvPr/>
            </p:nvSpPr>
            <p:spPr>
              <a:xfrm>
                <a:off x="254591" y="1568226"/>
                <a:ext cx="2805491" cy="338554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Impact of single motherhood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80C4CB2-D183-4520-8123-9D1D31298A60}"/>
                  </a:ext>
                </a:extLst>
              </p:cNvPr>
              <p:cNvSpPr txBox="1"/>
              <p:nvPr/>
            </p:nvSpPr>
            <p:spPr>
              <a:xfrm>
                <a:off x="247639" y="1925992"/>
                <a:ext cx="2858392" cy="1384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Increase in juvenile delinquency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Financial Impact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Lack of full parental support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Mental health issues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Overall physical health of the child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 Negative effect on education of child.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Increase in child mortality in Africa</a:t>
                </a:r>
              </a:p>
            </p:txBody>
          </p:sp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1051654-1386-4C0E-8E3B-C6261735FE92}"/>
                </a:ext>
              </a:extLst>
            </p:cNvPr>
            <p:cNvSpPr txBox="1"/>
            <p:nvPr/>
          </p:nvSpPr>
          <p:spPr>
            <a:xfrm>
              <a:off x="3045325" y="1694961"/>
              <a:ext cx="5464626" cy="40011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Single Motherhood </a:t>
              </a: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02BD28-AD81-45DE-A921-0224936C98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060284" y="2145587"/>
              <a:ext cx="2423092" cy="1200329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950F1DFA-05B0-44AB-9A67-F9C16ABBC84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79669" y="4637715"/>
              <a:ext cx="2423092" cy="2041839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98F1A836-98AF-40CE-8570-B33C153B66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011966" y="3386870"/>
              <a:ext cx="2474399" cy="1386146"/>
            </a:xfrm>
            <a:prstGeom prst="rect">
              <a:avLst/>
            </a:prstGeom>
          </p:spPr>
        </p:pic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C5B4BA8-1A51-48E3-A2FF-BDC5FE9F814E}"/>
                </a:ext>
              </a:extLst>
            </p:cNvPr>
            <p:cNvGrpSpPr/>
            <p:nvPr/>
          </p:nvGrpSpPr>
          <p:grpSpPr>
            <a:xfrm>
              <a:off x="5487143" y="3463996"/>
              <a:ext cx="3022805" cy="1815575"/>
              <a:chOff x="5759266" y="3899148"/>
              <a:chExt cx="3443317" cy="2842289"/>
            </a:xfrm>
          </p:grpSpPr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B134F3B8-E529-42C5-B7A4-EFF7D54390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759266" y="3899148"/>
                <a:ext cx="3443317" cy="2842289"/>
              </a:xfrm>
              <a:prstGeom prst="rect">
                <a:avLst/>
              </a:prstGeom>
            </p:spPr>
          </p:pic>
          <p:sp>
            <p:nvSpPr>
              <p:cNvPr id="29" name="Rectangle: Rounded Corners 28">
                <a:extLst>
                  <a:ext uri="{FF2B5EF4-FFF2-40B4-BE49-F238E27FC236}">
                    <a16:creationId xmlns:a16="http://schemas.microsoft.com/office/drawing/2014/main" id="{134AB9B7-A1C8-48E6-9138-726158B3BB7C}"/>
                  </a:ext>
                </a:extLst>
              </p:cNvPr>
              <p:cNvSpPr/>
              <p:nvPr/>
            </p:nvSpPr>
            <p:spPr>
              <a:xfrm>
                <a:off x="5769449" y="4576675"/>
                <a:ext cx="1479734" cy="228600"/>
              </a:xfrm>
              <a:prstGeom prst="roundRect">
                <a:avLst/>
              </a:prstGeom>
              <a:noFill/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77DB1E4-30C4-40FC-84A0-EBD15A7879B0}"/>
                </a:ext>
              </a:extLst>
            </p:cNvPr>
            <p:cNvSpPr txBox="1"/>
            <p:nvPr/>
          </p:nvSpPr>
          <p:spPr>
            <a:xfrm>
              <a:off x="1947176" y="96560"/>
              <a:ext cx="8142514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b="1" dirty="0">
                  <a:solidFill>
                    <a:schemeClr val="accent2">
                      <a:lumMod val="20000"/>
                      <a:lumOff val="8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SINGLE MOTHERHOOD AND HEALTH OF CHILDREN</a:t>
              </a:r>
            </a:p>
            <a:p>
              <a:pPr algn="ctr"/>
              <a:r>
                <a:rPr lang="en-GB" sz="1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Address:  14 Medwin, NNQ        Email: motherhood@gmail.com        </a:t>
              </a:r>
            </a:p>
            <a:p>
              <a:pPr algn="ctr"/>
              <a:r>
                <a:rPr lang="en-GB" sz="1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URL: http://singlemotherhood.co.uk   Tel:0771234245</a:t>
              </a:r>
            </a:p>
            <a:p>
              <a:pPr algn="ctr"/>
              <a:endPara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55BCE5CF-6D19-499E-85F7-40C28D77F0C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496082" y="2132021"/>
              <a:ext cx="3022806" cy="1241283"/>
            </a:xfrm>
            <a:prstGeom prst="rect">
              <a:avLst/>
            </a:prstGeom>
          </p:spPr>
        </p:pic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114D322D-0C3C-4C36-8CF5-BA614A599886}"/>
                </a:ext>
              </a:extLst>
            </p:cNvPr>
            <p:cNvGrpSpPr/>
            <p:nvPr/>
          </p:nvGrpSpPr>
          <p:grpSpPr>
            <a:xfrm>
              <a:off x="163288" y="62020"/>
              <a:ext cx="1164770" cy="1015663"/>
              <a:chOff x="3331030" y="718457"/>
              <a:chExt cx="1719942" cy="1534886"/>
            </a:xfrm>
          </p:grpSpPr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51A0E56A-D8AE-49D4-B022-5E3E31589AEC}"/>
                  </a:ext>
                </a:extLst>
              </p:cNvPr>
              <p:cNvSpPr/>
              <p:nvPr/>
            </p:nvSpPr>
            <p:spPr>
              <a:xfrm>
                <a:off x="3331030" y="718457"/>
                <a:ext cx="1719942" cy="1534886"/>
              </a:xfrm>
              <a:prstGeom prst="ellipse">
                <a:avLst/>
              </a:prstGeom>
              <a:solidFill>
                <a:schemeClr val="bg1"/>
              </a:solidFill>
              <a:ln w="28575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1583F87-E21F-4738-9ACD-03F9224F4C8D}"/>
                  </a:ext>
                </a:extLst>
              </p:cNvPr>
              <p:cNvGrpSpPr/>
              <p:nvPr/>
            </p:nvGrpSpPr>
            <p:grpSpPr>
              <a:xfrm>
                <a:off x="3429808" y="870857"/>
                <a:ext cx="1333890" cy="1034143"/>
                <a:chOff x="3429808" y="870857"/>
                <a:chExt cx="1333890" cy="1034143"/>
              </a:xfrm>
            </p:grpSpPr>
            <p:pic>
              <p:nvPicPr>
                <p:cNvPr id="45" name="Picture 44">
                  <a:extLst>
                    <a:ext uri="{FF2B5EF4-FFF2-40B4-BE49-F238E27FC236}">
                      <a16:creationId xmlns:a16="http://schemas.microsoft.com/office/drawing/2014/main" id="{CA2ECAC1-422D-494C-B64F-310B547562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429808" y="1117890"/>
                  <a:ext cx="904419" cy="787110"/>
                </a:xfrm>
                <a:prstGeom prst="rect">
                  <a:avLst/>
                </a:prstGeom>
              </p:spPr>
            </p:pic>
            <p:pic>
              <p:nvPicPr>
                <p:cNvPr id="46" name="Graphic 45" descr="Boy wearing backpack">
                  <a:extLst>
                    <a:ext uri="{FF2B5EF4-FFF2-40B4-BE49-F238E27FC236}">
                      <a16:creationId xmlns:a16="http://schemas.microsoft.com/office/drawing/2014/main" id="{5E15B43C-7055-4DA3-A5DF-956E5BE713D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 cstate="hqprint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181827" y="870857"/>
                  <a:ext cx="581871" cy="1034143"/>
                </a:xfrm>
                <a:prstGeom prst="rect">
                  <a:avLst/>
                </a:prstGeom>
              </p:spPr>
            </p:pic>
          </p:grp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A3E547A4-1175-4BAF-B453-F39ECB1E3151}"/>
                </a:ext>
              </a:extLst>
            </p:cNvPr>
            <p:cNvSpPr txBox="1"/>
            <p:nvPr/>
          </p:nvSpPr>
          <p:spPr>
            <a:xfrm>
              <a:off x="8567055" y="4018169"/>
              <a:ext cx="3537858" cy="369332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References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BD24B715-3505-42B8-9742-64CAB15FD6A9}"/>
                </a:ext>
              </a:extLst>
            </p:cNvPr>
            <p:cNvSpPr txBox="1"/>
            <p:nvPr/>
          </p:nvSpPr>
          <p:spPr>
            <a:xfrm>
              <a:off x="8579016" y="4418452"/>
              <a:ext cx="3525897" cy="22929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Cairney, P.(2019). The UK government’s imaginative use of evidence to make policy. British Politics, 14(1), pp.1-22.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Hoffmann, J. P., and Dufur, M. J. (2018). Family social capital, family social bonds, and juvenile delinquency. American Behavioral Scientist, 62(11), 1525-1544.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100" dirty="0" err="1">
                  <a:latin typeface="Arial" panose="020B0604020202020204" pitchFamily="34" charset="0"/>
                  <a:cs typeface="Arial" panose="020B0604020202020204" pitchFamily="34" charset="0"/>
                </a:rPr>
                <a:t>Nieuwenhuis</a:t>
              </a: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, R. and Maldonado, L.. (2018). The triple bind of single-parent families: Resources, employment and policies to improve well-being. Policy Press.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100" dirty="0">
                  <a:latin typeface="Arial" panose="020B0604020202020204" pitchFamily="34" charset="0"/>
                  <a:cs typeface="Arial" panose="020B0604020202020204" pitchFamily="34" charset="0"/>
                </a:rPr>
                <a:t>OECD. (2011). Doing better for families. Paris: OECD Publishing.</a:t>
              </a:r>
              <a:endParaRPr lang="en-GB" sz="11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F89862CB-EE6C-43FC-B979-A396B68AF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5558464" y="5199284"/>
              <a:ext cx="2951484" cy="1631954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F8BD523-0189-435D-8216-979F489CD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0918058" y="39250"/>
              <a:ext cx="1273942" cy="10772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83763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376</Words>
  <Application>Microsoft Office PowerPoint</Application>
  <PresentationFormat>Widescreen</PresentationFormat>
  <Paragraphs>44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Black</vt:lpstr>
      <vt:lpstr>Brush Script Std</vt:lpstr>
      <vt:lpstr>Calibri</vt:lpstr>
      <vt:lpstr>Calibri Light</vt:lpstr>
      <vt:lpstr>Century Gothic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Shirley Obeng Asare</dc:creator>
  <cp:lastModifiedBy>Shirley Obeng Asare</cp:lastModifiedBy>
  <cp:revision>2</cp:revision>
  <dcterms:created xsi:type="dcterms:W3CDTF">2022-03-11T13:12:21Z</dcterms:created>
  <dcterms:modified xsi:type="dcterms:W3CDTF">2022-03-17T23:15:22Z</dcterms:modified>
</cp:coreProperties>
</file>