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21383625" cy="30275213"/>
  <p:notesSz cx="6858000" cy="9144000"/>
  <p:defaultTextStyle>
    <a:defPPr>
      <a:defRPr lang="en-US"/>
    </a:defPPr>
    <a:lvl1pPr marL="0" algn="l" defTabSz="1294608" rtl="0" eaLnBrk="1" latinLnBrk="0" hangingPunct="1">
      <a:defRPr sz="2548" kern="1200">
        <a:solidFill>
          <a:schemeClr val="tx1"/>
        </a:solidFill>
        <a:latin typeface="+mn-lt"/>
        <a:ea typeface="+mn-ea"/>
        <a:cs typeface="+mn-cs"/>
      </a:defRPr>
    </a:lvl1pPr>
    <a:lvl2pPr marL="647304" algn="l" defTabSz="1294608" rtl="0" eaLnBrk="1" latinLnBrk="0" hangingPunct="1">
      <a:defRPr sz="2548" kern="1200">
        <a:solidFill>
          <a:schemeClr val="tx1"/>
        </a:solidFill>
        <a:latin typeface="+mn-lt"/>
        <a:ea typeface="+mn-ea"/>
        <a:cs typeface="+mn-cs"/>
      </a:defRPr>
    </a:lvl2pPr>
    <a:lvl3pPr marL="1294608" algn="l" defTabSz="1294608" rtl="0" eaLnBrk="1" latinLnBrk="0" hangingPunct="1">
      <a:defRPr sz="2548" kern="1200">
        <a:solidFill>
          <a:schemeClr val="tx1"/>
        </a:solidFill>
        <a:latin typeface="+mn-lt"/>
        <a:ea typeface="+mn-ea"/>
        <a:cs typeface="+mn-cs"/>
      </a:defRPr>
    </a:lvl3pPr>
    <a:lvl4pPr marL="1941911" algn="l" defTabSz="1294608" rtl="0" eaLnBrk="1" latinLnBrk="0" hangingPunct="1">
      <a:defRPr sz="2548" kern="1200">
        <a:solidFill>
          <a:schemeClr val="tx1"/>
        </a:solidFill>
        <a:latin typeface="+mn-lt"/>
        <a:ea typeface="+mn-ea"/>
        <a:cs typeface="+mn-cs"/>
      </a:defRPr>
    </a:lvl4pPr>
    <a:lvl5pPr marL="2589215" algn="l" defTabSz="1294608" rtl="0" eaLnBrk="1" latinLnBrk="0" hangingPunct="1">
      <a:defRPr sz="2548" kern="1200">
        <a:solidFill>
          <a:schemeClr val="tx1"/>
        </a:solidFill>
        <a:latin typeface="+mn-lt"/>
        <a:ea typeface="+mn-ea"/>
        <a:cs typeface="+mn-cs"/>
      </a:defRPr>
    </a:lvl5pPr>
    <a:lvl6pPr marL="3236519" algn="l" defTabSz="1294608" rtl="0" eaLnBrk="1" latinLnBrk="0" hangingPunct="1">
      <a:defRPr sz="2548" kern="1200">
        <a:solidFill>
          <a:schemeClr val="tx1"/>
        </a:solidFill>
        <a:latin typeface="+mn-lt"/>
        <a:ea typeface="+mn-ea"/>
        <a:cs typeface="+mn-cs"/>
      </a:defRPr>
    </a:lvl6pPr>
    <a:lvl7pPr marL="3883823" algn="l" defTabSz="1294608" rtl="0" eaLnBrk="1" latinLnBrk="0" hangingPunct="1">
      <a:defRPr sz="2548" kern="1200">
        <a:solidFill>
          <a:schemeClr val="tx1"/>
        </a:solidFill>
        <a:latin typeface="+mn-lt"/>
        <a:ea typeface="+mn-ea"/>
        <a:cs typeface="+mn-cs"/>
      </a:defRPr>
    </a:lvl7pPr>
    <a:lvl8pPr marL="4531126" algn="l" defTabSz="1294608" rtl="0" eaLnBrk="1" latinLnBrk="0" hangingPunct="1">
      <a:defRPr sz="2548" kern="1200">
        <a:solidFill>
          <a:schemeClr val="tx1"/>
        </a:solidFill>
        <a:latin typeface="+mn-lt"/>
        <a:ea typeface="+mn-ea"/>
        <a:cs typeface="+mn-cs"/>
      </a:defRPr>
    </a:lvl8pPr>
    <a:lvl9pPr marL="5178430" algn="l" defTabSz="1294608"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60" userDrawn="1">
          <p15:clr>
            <a:srgbClr val="A4A3A4"/>
          </p15:clr>
        </p15:guide>
        <p15:guide id="2" pos="407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71DFFF-037B-431D-987E-07E1E5F75DA6}" v="9" dt="2025-11-19T15:41:44.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22" autoAdjust="0"/>
  </p:normalViewPr>
  <p:slideViewPr>
    <p:cSldViewPr>
      <p:cViewPr>
        <p:scale>
          <a:sx n="50" d="100"/>
          <a:sy n="50" d="100"/>
        </p:scale>
        <p:origin x="643" y="312"/>
      </p:cViewPr>
      <p:guideLst>
        <p:guide orient="horz" pos="3060"/>
        <p:guide pos="4075"/>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a Voica" userId="5321842b511fde37" providerId="LiveId" clId="{F86FFB6E-0CC1-4E5E-B236-4A6B4EA590E8}"/>
    <pc:docChg chg="modSld">
      <pc:chgData name="rebeca Voica" userId="5321842b511fde37" providerId="LiveId" clId="{F86FFB6E-0CC1-4E5E-B236-4A6B4EA590E8}" dt="2025-11-19T15:41:47.725" v="64" actId="1076"/>
      <pc:docMkLst>
        <pc:docMk/>
      </pc:docMkLst>
      <pc:sldChg chg="addSp modSp mod">
        <pc:chgData name="rebeca Voica" userId="5321842b511fde37" providerId="LiveId" clId="{F86FFB6E-0CC1-4E5E-B236-4A6B4EA590E8}" dt="2025-11-19T15:41:47.725" v="64" actId="1076"/>
        <pc:sldMkLst>
          <pc:docMk/>
          <pc:sldMk cId="0" sldId="256"/>
        </pc:sldMkLst>
        <pc:spChg chg="mod">
          <ac:chgData name="rebeca Voica" userId="5321842b511fde37" providerId="LiveId" clId="{F86FFB6E-0CC1-4E5E-B236-4A6B4EA590E8}" dt="2025-11-19T15:41:37.955" v="61" actId="21"/>
          <ac:spMkLst>
            <pc:docMk/>
            <pc:sldMk cId="0" sldId="256"/>
            <ac:spMk id="2" creationId="{00000000-0000-0000-0000-000000000000}"/>
          </ac:spMkLst>
        </pc:spChg>
        <pc:spChg chg="add mod">
          <ac:chgData name="rebeca Voica" userId="5321842b511fde37" providerId="LiveId" clId="{F86FFB6E-0CC1-4E5E-B236-4A6B4EA590E8}" dt="2025-11-19T15:41:47.725" v="64" actId="1076"/>
          <ac:spMkLst>
            <pc:docMk/>
            <pc:sldMk cId="0" sldId="256"/>
            <ac:spMk id="3" creationId="{03856C59-B415-3794-5943-5F5653A4D845}"/>
          </ac:spMkLst>
        </pc:spChg>
        <pc:spChg chg="mod">
          <ac:chgData name="rebeca Voica" userId="5321842b511fde37" providerId="LiveId" clId="{F86FFB6E-0CC1-4E5E-B236-4A6B4EA590E8}" dt="2025-11-19T15:41:06.491" v="55" actId="1076"/>
          <ac:spMkLst>
            <pc:docMk/>
            <pc:sldMk cId="0" sldId="256"/>
            <ac:spMk id="15" creationId="{00000000-0000-0000-0000-000000000000}"/>
          </ac:spMkLst>
        </pc:spChg>
        <pc:spChg chg="mod">
          <ac:chgData name="rebeca Voica" userId="5321842b511fde37" providerId="LiveId" clId="{F86FFB6E-0CC1-4E5E-B236-4A6B4EA590E8}" dt="2025-11-19T15:41:00.977" v="53" actId="1076"/>
          <ac:spMkLst>
            <pc:docMk/>
            <pc:sldMk cId="0" sldId="256"/>
            <ac:spMk id="16" creationId="{00000000-0000-0000-0000-000000000000}"/>
          </ac:spMkLst>
        </pc:spChg>
        <pc:spChg chg="mod">
          <ac:chgData name="rebeca Voica" userId="5321842b511fde37" providerId="LiveId" clId="{F86FFB6E-0CC1-4E5E-B236-4A6B4EA590E8}" dt="2025-11-19T15:40:57.908" v="52" actId="1076"/>
          <ac:spMkLst>
            <pc:docMk/>
            <pc:sldMk cId="0" sldId="256"/>
            <ac:spMk id="17" creationId="{00000000-0000-0000-0000-000000000000}"/>
          </ac:spMkLst>
        </pc:spChg>
        <pc:spChg chg="mod">
          <ac:chgData name="rebeca Voica" userId="5321842b511fde37" providerId="LiveId" clId="{F86FFB6E-0CC1-4E5E-B236-4A6B4EA590E8}" dt="2025-11-19T15:40:53.108" v="51" actId="1076"/>
          <ac:spMkLst>
            <pc:docMk/>
            <pc:sldMk cId="0" sldId="256"/>
            <ac:spMk id="18" creationId="{00000000-0000-0000-0000-000000000000}"/>
          </ac:spMkLst>
        </pc:spChg>
        <pc:spChg chg="mod">
          <ac:chgData name="rebeca Voica" userId="5321842b511fde37" providerId="LiveId" clId="{F86FFB6E-0CC1-4E5E-B236-4A6B4EA590E8}" dt="2025-11-19T15:41:09.691" v="56" actId="1076"/>
          <ac:spMkLst>
            <pc:docMk/>
            <pc:sldMk cId="0" sldId="256"/>
            <ac:spMk id="19" creationId="{00000000-0000-0000-0000-000000000000}"/>
          </ac:spMkLst>
        </pc:spChg>
        <pc:spChg chg="mod">
          <ac:chgData name="rebeca Voica" userId="5321842b511fde37" providerId="LiveId" clId="{F86FFB6E-0CC1-4E5E-B236-4A6B4EA590E8}" dt="2025-11-19T15:40:47.741" v="49" actId="1076"/>
          <ac:spMkLst>
            <pc:docMk/>
            <pc:sldMk cId="0" sldId="256"/>
            <ac:spMk id="20" creationId="{00000000-0000-0000-0000-000000000000}"/>
          </ac:spMkLst>
        </pc:spChg>
        <pc:spChg chg="mod">
          <ac:chgData name="rebeca Voica" userId="5321842b511fde37" providerId="LiveId" clId="{F86FFB6E-0CC1-4E5E-B236-4A6B4EA590E8}" dt="2025-11-19T15:41:03.841" v="54" actId="1076"/>
          <ac:spMkLst>
            <pc:docMk/>
            <pc:sldMk cId="0" sldId="256"/>
            <ac:spMk id="21" creationId="{00000000-0000-0000-0000-000000000000}"/>
          </ac:spMkLst>
        </pc:spChg>
        <pc:spChg chg="mod">
          <ac:chgData name="rebeca Voica" userId="5321842b511fde37" providerId="LiveId" clId="{F86FFB6E-0CC1-4E5E-B236-4A6B4EA590E8}" dt="2025-11-19T15:40:49.562" v="50" actId="1076"/>
          <ac:spMkLst>
            <pc:docMk/>
            <pc:sldMk cId="0" sldId="256"/>
            <ac:spMk id="22" creationId="{00000000-0000-0000-0000-000000000000}"/>
          </ac:spMkLst>
        </pc:spChg>
        <pc:spChg chg="mod">
          <ac:chgData name="rebeca Voica" userId="5321842b511fde37" providerId="LiveId" clId="{F86FFB6E-0CC1-4E5E-B236-4A6B4EA590E8}" dt="2025-11-19T15:39:01.244" v="11" actId="20577"/>
          <ac:spMkLst>
            <pc:docMk/>
            <pc:sldMk cId="0" sldId="256"/>
            <ac:spMk id="30" creationId="{00000000-0000-0000-0000-000000000000}"/>
          </ac:spMkLst>
        </pc:spChg>
        <pc:picChg chg="mod">
          <ac:chgData name="rebeca Voica" userId="5321842b511fde37" providerId="LiveId" clId="{F86FFB6E-0CC1-4E5E-B236-4A6B4EA590E8}" dt="2025-11-19T15:40:37.401" v="48" actId="14100"/>
          <ac:picMkLst>
            <pc:docMk/>
            <pc:sldMk cId="0" sldId="256"/>
            <ac:picMk id="24" creationId="{00000000-0000-0000-0000-000000000000}"/>
          </ac:picMkLst>
        </pc:picChg>
        <pc:picChg chg="mod">
          <ac:chgData name="rebeca Voica" userId="5321842b511fde37" providerId="LiveId" clId="{F86FFB6E-0CC1-4E5E-B236-4A6B4EA590E8}" dt="2025-11-19T15:41:12.378" v="57" actId="1076"/>
          <ac:picMkLst>
            <pc:docMk/>
            <pc:sldMk cId="0" sldId="256"/>
            <ac:picMk id="27" creationId="{00000000-0000-0000-0000-000000000000}"/>
          </ac:picMkLst>
        </pc:picChg>
        <pc:picChg chg="mod">
          <ac:chgData name="rebeca Voica" userId="5321842b511fde37" providerId="LiveId" clId="{F86FFB6E-0CC1-4E5E-B236-4A6B4EA590E8}" dt="2025-11-19T15:41:34.509" v="60" actId="14100"/>
          <ac:picMkLst>
            <pc:docMk/>
            <pc:sldMk cId="0" sldId="256"/>
            <ac:picMk id="1030"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0349" y="3017628"/>
            <a:ext cx="10997293" cy="2082208"/>
          </a:xfrm>
        </p:spPr>
        <p:txBody>
          <a:bodyPr/>
          <a:lstStyle/>
          <a:p>
            <a:r>
              <a:rPr lang="en-US"/>
              <a:t>Click to edit Master title style</a:t>
            </a:r>
          </a:p>
        </p:txBody>
      </p:sp>
      <p:sp>
        <p:nvSpPr>
          <p:cNvPr id="3" name="Subtitle 2"/>
          <p:cNvSpPr>
            <a:spLocks noGrp="1"/>
          </p:cNvSpPr>
          <p:nvPr>
            <p:ph type="subTitle" idx="1"/>
          </p:nvPr>
        </p:nvSpPr>
        <p:spPr>
          <a:xfrm>
            <a:off x="1940699" y="5504584"/>
            <a:ext cx="9056594" cy="248246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2012" y="6242127"/>
            <a:ext cx="10997293" cy="192930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2012" y="4117196"/>
            <a:ext cx="10997293" cy="2124931"/>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6899" y="2266594"/>
            <a:ext cx="5714280" cy="64107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6812" y="2266594"/>
            <a:ext cx="5714280" cy="64107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6899" y="2174401"/>
            <a:ext cx="5716527" cy="9061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6899" y="3080588"/>
            <a:ext cx="5716527" cy="559677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72321" y="2174401"/>
            <a:ext cx="5718772" cy="9061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72321" y="3080588"/>
            <a:ext cx="5718772" cy="559677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6900" y="386760"/>
            <a:ext cx="4256510" cy="1645979"/>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58395" y="386761"/>
            <a:ext cx="7232697" cy="829060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6900" y="2032740"/>
            <a:ext cx="4256510" cy="664462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35937" y="6799780"/>
            <a:ext cx="7762795" cy="802753"/>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35937" y="867962"/>
            <a:ext cx="7762795" cy="582838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35937" y="7602533"/>
            <a:ext cx="7762795" cy="114004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80044" y="389010"/>
            <a:ext cx="2911048" cy="82883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6900" y="389010"/>
            <a:ext cx="8517511" cy="82883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6900" y="389009"/>
            <a:ext cx="11644192" cy="161899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46900" y="2266594"/>
            <a:ext cx="11644192" cy="641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6899" y="9003414"/>
            <a:ext cx="3018865" cy="517179"/>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11/19/2025</a:t>
            </a:fld>
            <a:endParaRPr lang="en-US"/>
          </a:p>
        </p:txBody>
      </p:sp>
      <p:sp>
        <p:nvSpPr>
          <p:cNvPr id="5" name="Footer Placeholder 4"/>
          <p:cNvSpPr>
            <a:spLocks noGrp="1"/>
          </p:cNvSpPr>
          <p:nvPr>
            <p:ph type="ftr" sz="quarter" idx="3"/>
          </p:nvPr>
        </p:nvSpPr>
        <p:spPr>
          <a:xfrm>
            <a:off x="4420480" y="9003414"/>
            <a:ext cx="4097031" cy="51717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272227" y="9003414"/>
            <a:ext cx="3018865" cy="517179"/>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respol.2021.104289" TargetMode="External"/><Relationship Id="rId3" Type="http://schemas.openxmlformats.org/officeDocument/2006/relationships/image" Target="../media/image2.svg"/><Relationship Id="rId7" Type="http://schemas.openxmlformats.org/officeDocument/2006/relationships/hyperlink" Target="https://doi.org/10.31538/cjotl.v4i1.1345"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hyperlink" Target="https://commonslibrary.parliament.uk/research-briefings/cdp-2024-00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4DFE6"/>
        </a:solidFill>
        <a:effectLst/>
      </p:bgPr>
    </p:bg>
    <p:spTree>
      <p:nvGrpSpPr>
        <p:cNvPr id="1" name=""/>
        <p:cNvGrpSpPr/>
        <p:nvPr/>
      </p:nvGrpSpPr>
      <p:grpSpPr>
        <a:xfrm>
          <a:off x="0" y="0"/>
          <a:ext cx="0" cy="0"/>
          <a:chOff x="0" y="0"/>
          <a:chExt cx="0" cy="0"/>
        </a:xfrm>
      </p:grpSpPr>
      <p:grpSp>
        <p:nvGrpSpPr>
          <p:cNvPr id="4" name="Group 4"/>
          <p:cNvGrpSpPr/>
          <p:nvPr/>
        </p:nvGrpSpPr>
        <p:grpSpPr>
          <a:xfrm rot="-10800000">
            <a:off x="23803" y="63605"/>
            <a:ext cx="21359820" cy="2339856"/>
            <a:chOff x="0" y="0"/>
            <a:chExt cx="3852608" cy="152400"/>
          </a:xfrm>
        </p:grpSpPr>
        <p:sp>
          <p:nvSpPr>
            <p:cNvPr id="5" name="Freeform 5"/>
            <p:cNvSpPr/>
            <p:nvPr/>
          </p:nvSpPr>
          <p:spPr>
            <a:xfrm>
              <a:off x="0" y="0"/>
              <a:ext cx="3852608" cy="152400"/>
            </a:xfrm>
            <a:custGeom>
              <a:avLst/>
              <a:gdLst/>
              <a:ahLst/>
              <a:cxnLst/>
              <a:rect l="l" t="t" r="r" b="b"/>
              <a:pathLst>
                <a:path w="3852608" h="152400">
                  <a:moveTo>
                    <a:pt x="0" y="0"/>
                  </a:moveTo>
                  <a:lnTo>
                    <a:pt x="3852608" y="0"/>
                  </a:lnTo>
                  <a:lnTo>
                    <a:pt x="3852608" y="152400"/>
                  </a:lnTo>
                  <a:lnTo>
                    <a:pt x="0" y="152400"/>
                  </a:lnTo>
                  <a:close/>
                </a:path>
              </a:pathLst>
            </a:custGeom>
            <a:solidFill>
              <a:srgbClr val="07575B"/>
            </a:solidFill>
          </p:spPr>
          <p:txBody>
            <a:bodyPr/>
            <a:lstStyle/>
            <a:p>
              <a:endParaRPr lang="en-GB"/>
            </a:p>
          </p:txBody>
        </p:sp>
      </p:grpSp>
      <p:grpSp>
        <p:nvGrpSpPr>
          <p:cNvPr id="6" name="Group 6"/>
          <p:cNvGrpSpPr/>
          <p:nvPr/>
        </p:nvGrpSpPr>
        <p:grpSpPr>
          <a:xfrm>
            <a:off x="23803" y="28510207"/>
            <a:ext cx="21359821" cy="1765006"/>
            <a:chOff x="0" y="0"/>
            <a:chExt cx="3752725" cy="438068"/>
          </a:xfrm>
        </p:grpSpPr>
        <p:sp>
          <p:nvSpPr>
            <p:cNvPr id="7" name="Freeform 7"/>
            <p:cNvSpPr/>
            <p:nvPr/>
          </p:nvSpPr>
          <p:spPr>
            <a:xfrm>
              <a:off x="0" y="0"/>
              <a:ext cx="3752726" cy="438068"/>
            </a:xfrm>
            <a:custGeom>
              <a:avLst/>
              <a:gdLst/>
              <a:ahLst/>
              <a:cxnLst/>
              <a:rect l="l" t="t" r="r" b="b"/>
              <a:pathLst>
                <a:path w="3752726" h="438068">
                  <a:moveTo>
                    <a:pt x="0" y="0"/>
                  </a:moveTo>
                  <a:lnTo>
                    <a:pt x="3752726" y="0"/>
                  </a:lnTo>
                  <a:lnTo>
                    <a:pt x="3752726" y="438068"/>
                  </a:lnTo>
                  <a:lnTo>
                    <a:pt x="0" y="438068"/>
                  </a:lnTo>
                  <a:close/>
                </a:path>
              </a:pathLst>
            </a:custGeom>
            <a:solidFill>
              <a:srgbClr val="66A5AD"/>
            </a:solidFill>
          </p:spPr>
          <p:txBody>
            <a:bodyPr/>
            <a:lstStyle/>
            <a:p>
              <a:endParaRPr lang="en-GB"/>
            </a:p>
          </p:txBody>
        </p:sp>
      </p:grpSp>
      <p:grpSp>
        <p:nvGrpSpPr>
          <p:cNvPr id="8" name="Group 8"/>
          <p:cNvGrpSpPr/>
          <p:nvPr/>
        </p:nvGrpSpPr>
        <p:grpSpPr>
          <a:xfrm rot="-10800000">
            <a:off x="-2" y="-7144"/>
            <a:ext cx="21383626" cy="1796574"/>
            <a:chOff x="0" y="0"/>
            <a:chExt cx="3752725" cy="445903"/>
          </a:xfrm>
        </p:grpSpPr>
        <p:sp>
          <p:nvSpPr>
            <p:cNvPr id="9" name="Freeform 9"/>
            <p:cNvSpPr/>
            <p:nvPr/>
          </p:nvSpPr>
          <p:spPr>
            <a:xfrm>
              <a:off x="0" y="0"/>
              <a:ext cx="3752726" cy="445903"/>
            </a:xfrm>
            <a:custGeom>
              <a:avLst/>
              <a:gdLst/>
              <a:ahLst/>
              <a:cxnLst/>
              <a:rect l="l" t="t" r="r" b="b"/>
              <a:pathLst>
                <a:path w="3752726" h="445903">
                  <a:moveTo>
                    <a:pt x="0" y="0"/>
                  </a:moveTo>
                  <a:lnTo>
                    <a:pt x="3752726" y="0"/>
                  </a:lnTo>
                  <a:lnTo>
                    <a:pt x="3752726" y="445903"/>
                  </a:lnTo>
                  <a:lnTo>
                    <a:pt x="0" y="445903"/>
                  </a:lnTo>
                  <a:close/>
                </a:path>
              </a:pathLst>
            </a:custGeom>
            <a:solidFill>
              <a:srgbClr val="66A5AD"/>
            </a:solidFill>
          </p:spPr>
          <p:txBody>
            <a:bodyPr/>
            <a:lstStyle/>
            <a:p>
              <a:endParaRPr lang="en-GB"/>
            </a:p>
          </p:txBody>
        </p:sp>
      </p:grpSp>
      <p:sp>
        <p:nvSpPr>
          <p:cNvPr id="12" name="Freeform 12"/>
          <p:cNvSpPr/>
          <p:nvPr/>
        </p:nvSpPr>
        <p:spPr>
          <a:xfrm>
            <a:off x="19183350" y="749338"/>
            <a:ext cx="2200273" cy="2694213"/>
          </a:xfrm>
          <a:custGeom>
            <a:avLst/>
            <a:gdLst/>
            <a:ahLst/>
            <a:cxnLst/>
            <a:rect l="l" t="t" r="r" b="b"/>
            <a:pathLst>
              <a:path w="1586127" h="1847019">
                <a:moveTo>
                  <a:pt x="0" y="0"/>
                </a:moveTo>
                <a:lnTo>
                  <a:pt x="1586127" y="0"/>
                </a:lnTo>
                <a:lnTo>
                  <a:pt x="1586127" y="1847019"/>
                </a:lnTo>
                <a:lnTo>
                  <a:pt x="0" y="1847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Rectangle 9"/>
          <p:cNvSpPr/>
          <p:nvPr/>
        </p:nvSpPr>
        <p:spPr>
          <a:xfrm>
            <a:off x="6162275" y="111285"/>
            <a:ext cx="10690225" cy="1569660"/>
          </a:xfrm>
          <a:prstGeom prst="rect">
            <a:avLst/>
          </a:prstGeom>
        </p:spPr>
        <p:txBody>
          <a:bodyPr>
            <a:spAutoFit/>
          </a:bodyPr>
          <a:lstStyle/>
          <a:p>
            <a:pPr algn="ctr">
              <a:lnSpc>
                <a:spcPct val="150000"/>
              </a:lnSpc>
            </a:pPr>
            <a:r>
              <a:rPr lang="en-US" sz="3200" b="1" dirty="0">
                <a:solidFill>
                  <a:schemeClr val="bg1"/>
                </a:solidFill>
                <a:latin typeface="Arial" panose="020B0604020202020204" pitchFamily="34" charset="0"/>
                <a:cs typeface="Arial" panose="020B0604020202020204" pitchFamily="34" charset="0"/>
              </a:rPr>
              <a:t>LCLM6005</a:t>
            </a:r>
            <a:endParaRPr lang="en-US" sz="2800" dirty="0">
              <a:solidFill>
                <a:schemeClr val="bg1"/>
              </a:solidFill>
              <a:latin typeface="Arial" panose="020B0604020202020204" pitchFamily="34" charset="0"/>
              <a:cs typeface="Arial" panose="020B0604020202020204" pitchFamily="34" charset="0"/>
            </a:endParaRPr>
          </a:p>
          <a:p>
            <a:pPr algn="ctr">
              <a:lnSpc>
                <a:spcPct val="150000"/>
              </a:lnSpc>
            </a:pPr>
            <a:r>
              <a:rPr lang="en-US" sz="3200" b="1" dirty="0">
                <a:solidFill>
                  <a:schemeClr val="bg1"/>
                </a:solidFill>
                <a:latin typeface="Arial" panose="020B0604020202020204" pitchFamily="34" charset="0"/>
                <a:cs typeface="Arial" panose="020B0604020202020204" pitchFamily="34" charset="0"/>
              </a:rPr>
              <a:t>Independent Project</a:t>
            </a:r>
            <a:endParaRPr lang="en-US" sz="2800" dirty="0">
              <a:solidFill>
                <a:schemeClr val="bg1"/>
              </a:solidFill>
              <a:latin typeface="Arial" panose="020B0604020202020204" pitchFamily="34" charset="0"/>
              <a:cs typeface="Arial" panose="020B0604020202020204" pitchFamily="34" charset="0"/>
            </a:endParaRPr>
          </a:p>
        </p:txBody>
      </p:sp>
      <p:sp>
        <p:nvSpPr>
          <p:cNvPr id="14" name="Rectangle 13"/>
          <p:cNvSpPr/>
          <p:nvPr/>
        </p:nvSpPr>
        <p:spPr>
          <a:xfrm>
            <a:off x="3337879" y="4961583"/>
            <a:ext cx="2380780" cy="523220"/>
          </a:xfrm>
          <a:prstGeom prst="rect">
            <a:avLst/>
          </a:prstGeom>
        </p:spPr>
        <p:txBody>
          <a:bodyPr wrap="none">
            <a:spAutoFit/>
          </a:bodyPr>
          <a:lstStyle/>
          <a:p>
            <a:pPr algn="ctr"/>
            <a:r>
              <a:rPr lang="en-IN" sz="2800" b="1" dirty="0">
                <a:latin typeface="Arial" panose="020B0604020202020204" pitchFamily="34" charset="0"/>
                <a:cs typeface="Arial" panose="020B0604020202020204" pitchFamily="34" charset="0"/>
              </a:rPr>
              <a:t>Introduction </a:t>
            </a:r>
          </a:p>
        </p:txBody>
      </p:sp>
      <p:sp>
        <p:nvSpPr>
          <p:cNvPr id="15" name="Rectangle 14"/>
          <p:cNvSpPr/>
          <p:nvPr/>
        </p:nvSpPr>
        <p:spPr>
          <a:xfrm>
            <a:off x="4139933" y="11235637"/>
            <a:ext cx="851515" cy="461665"/>
          </a:xfrm>
          <a:prstGeom prst="rect">
            <a:avLst/>
          </a:prstGeom>
        </p:spPr>
        <p:txBody>
          <a:bodyPr wrap="none">
            <a:spAutoFit/>
          </a:bodyPr>
          <a:lstStyle/>
          <a:p>
            <a:r>
              <a:rPr lang="en-IN" sz="2400" b="1" i="1" dirty="0">
                <a:solidFill>
                  <a:srgbClr val="000000"/>
                </a:solidFill>
                <a:latin typeface="Arial" panose="020B0604020202020204" pitchFamily="34" charset="0"/>
              </a:rPr>
              <a:t>Aim </a:t>
            </a:r>
            <a:endParaRPr lang="en-IN" sz="2400" dirty="0"/>
          </a:p>
        </p:txBody>
      </p:sp>
      <p:sp>
        <p:nvSpPr>
          <p:cNvPr id="16" name="Rectangle 15"/>
          <p:cNvSpPr/>
          <p:nvPr/>
        </p:nvSpPr>
        <p:spPr>
          <a:xfrm>
            <a:off x="3660716" y="13878569"/>
            <a:ext cx="1826141" cy="461665"/>
          </a:xfrm>
          <a:prstGeom prst="rect">
            <a:avLst/>
          </a:prstGeom>
        </p:spPr>
        <p:txBody>
          <a:bodyPr wrap="none">
            <a:spAutoFit/>
          </a:bodyPr>
          <a:lstStyle/>
          <a:p>
            <a:r>
              <a:rPr lang="en-IN" sz="2400" b="1" i="1" dirty="0">
                <a:solidFill>
                  <a:srgbClr val="000000"/>
                </a:solidFill>
                <a:latin typeface="Arial" panose="020B0604020202020204" pitchFamily="34" charset="0"/>
              </a:rPr>
              <a:t>Objectives </a:t>
            </a:r>
            <a:endParaRPr lang="en-IN" sz="2400" dirty="0"/>
          </a:p>
        </p:txBody>
      </p:sp>
      <p:sp>
        <p:nvSpPr>
          <p:cNvPr id="17" name="Rectangle 16"/>
          <p:cNvSpPr/>
          <p:nvPr/>
        </p:nvSpPr>
        <p:spPr>
          <a:xfrm>
            <a:off x="1221822" y="14807441"/>
            <a:ext cx="6704479" cy="1881990"/>
          </a:xfrm>
          <a:prstGeom prst="rect">
            <a:avLst/>
          </a:prstGeom>
        </p:spPr>
        <p:txBody>
          <a:bodyPr wrap="square">
            <a:spAutoFit/>
          </a:bodyPr>
          <a:lstStyle/>
          <a:p>
            <a:pPr marL="342900" indent="-342900" algn="just" fontAlgn="base">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“To identify the main causes of the lack of digital skills in the UK workforce”</a:t>
            </a:r>
          </a:p>
          <a:p>
            <a:pPr marL="342900" indent="-342900" algn="just" fontAlgn="base">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“To </a:t>
            </a:r>
            <a:r>
              <a:rPr lang="en-US" sz="2000" dirty="0" err="1">
                <a:latin typeface="Arial" panose="020B0604020202020204" pitchFamily="34" charset="0"/>
                <a:cs typeface="Arial" panose="020B0604020202020204" pitchFamily="34" charset="0"/>
              </a:rPr>
              <a:t>analyse</a:t>
            </a:r>
            <a:r>
              <a:rPr lang="en-US" sz="2000" dirty="0">
                <a:latin typeface="Arial" panose="020B0604020202020204" pitchFamily="34" charset="0"/>
                <a:cs typeface="Arial" panose="020B0604020202020204" pitchFamily="34" charset="0"/>
              </a:rPr>
              <a:t> how does the lack of digital skills impacts on the performance of UK businesses”</a:t>
            </a:r>
          </a:p>
        </p:txBody>
      </p:sp>
      <p:sp>
        <p:nvSpPr>
          <p:cNvPr id="18" name="Rectangle 17"/>
          <p:cNvSpPr/>
          <p:nvPr/>
        </p:nvSpPr>
        <p:spPr>
          <a:xfrm>
            <a:off x="2990827" y="17231713"/>
            <a:ext cx="3074881" cy="461665"/>
          </a:xfrm>
          <a:prstGeom prst="rect">
            <a:avLst/>
          </a:prstGeom>
        </p:spPr>
        <p:txBody>
          <a:bodyPr wrap="none">
            <a:spAutoFit/>
          </a:bodyPr>
          <a:lstStyle/>
          <a:p>
            <a:r>
              <a:rPr lang="en-IN" sz="2400" b="1" i="1" dirty="0">
                <a:solidFill>
                  <a:srgbClr val="000000"/>
                </a:solidFill>
                <a:latin typeface="Arial" panose="020B0604020202020204" pitchFamily="34" charset="0"/>
              </a:rPr>
              <a:t>Problem Statement </a:t>
            </a:r>
            <a:endParaRPr lang="en-IN" sz="2400" dirty="0"/>
          </a:p>
        </p:txBody>
      </p:sp>
      <p:sp>
        <p:nvSpPr>
          <p:cNvPr id="19" name="Rectangle 18"/>
          <p:cNvSpPr/>
          <p:nvPr/>
        </p:nvSpPr>
        <p:spPr>
          <a:xfrm>
            <a:off x="1258970" y="5860496"/>
            <a:ext cx="6688286" cy="5170646"/>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increasing prospects of innovation has prompted the adoption of innovation altering the trajectory of performance and productivity. Nonetheless, sudden growth of innovation has weakened employees holding low amounts of digital skills (Ciarli et al., p. 9, 2025). Digital skills statistics in the UK showcase that nearly 7.5 million people or 18% of UK adults lack skills specifications as of 2024 (Commons Library Parliament UK, 2024). The current research evaluates the reason behind the occurrence of digital skills gap while analysing its impact on several industries. </a:t>
            </a:r>
            <a:endParaRPr lang="en-IN" sz="2000" dirty="0"/>
          </a:p>
        </p:txBody>
      </p:sp>
      <p:sp>
        <p:nvSpPr>
          <p:cNvPr id="20" name="Rectangle 19"/>
          <p:cNvSpPr/>
          <p:nvPr/>
        </p:nvSpPr>
        <p:spPr>
          <a:xfrm>
            <a:off x="3654046" y="20234801"/>
            <a:ext cx="1638590" cy="461665"/>
          </a:xfrm>
          <a:prstGeom prst="rect">
            <a:avLst/>
          </a:prstGeom>
        </p:spPr>
        <p:txBody>
          <a:bodyPr wrap="none">
            <a:spAutoFit/>
          </a:bodyPr>
          <a:lstStyle/>
          <a:p>
            <a:r>
              <a:rPr lang="en-IN" sz="2400" b="1" i="1" dirty="0">
                <a:solidFill>
                  <a:srgbClr val="000000"/>
                </a:solidFill>
                <a:latin typeface="Arial" panose="020B0604020202020204" pitchFamily="34" charset="0"/>
              </a:rPr>
              <a:t>Structure </a:t>
            </a:r>
            <a:endParaRPr lang="en-IN" sz="2400" dirty="0"/>
          </a:p>
        </p:txBody>
      </p:sp>
      <p:sp>
        <p:nvSpPr>
          <p:cNvPr id="21" name="Rectangle 20"/>
          <p:cNvSpPr/>
          <p:nvPr/>
        </p:nvSpPr>
        <p:spPr>
          <a:xfrm>
            <a:off x="1278517" y="11901797"/>
            <a:ext cx="6629635" cy="1427635"/>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research aims to assess the causes and impact on businesses of the lack of digital skills in the workforce and explore opportunities to address this need.”</a:t>
            </a:r>
            <a:endParaRPr lang="en-IN" sz="2000" dirty="0"/>
          </a:p>
        </p:txBody>
      </p:sp>
      <p:sp>
        <p:nvSpPr>
          <p:cNvPr id="22" name="Rectangle 21"/>
          <p:cNvSpPr/>
          <p:nvPr/>
        </p:nvSpPr>
        <p:spPr>
          <a:xfrm>
            <a:off x="1258970" y="18022867"/>
            <a:ext cx="6613442" cy="1889300"/>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problem statement of the research highlights </a:t>
            </a:r>
            <a:r>
              <a:rPr lang="en-US" sz="2000" i="1" dirty="0">
                <a:solidFill>
                  <a:srgbClr val="000000"/>
                </a:solidFill>
                <a:latin typeface="Arial" panose="020B0604020202020204" pitchFamily="34" charset="0"/>
              </a:rPr>
              <a:t>“digital literacy gap not only impacts innovative development in a company environment but also results in lower productivity and performance rate in UK workforce”</a:t>
            </a:r>
            <a:r>
              <a:rPr lang="en-US" sz="2000" dirty="0">
                <a:solidFill>
                  <a:srgbClr val="000000"/>
                </a:solidFill>
                <a:latin typeface="Arial" panose="020B0604020202020204" pitchFamily="34" charset="0"/>
              </a:rPr>
              <a:t>. </a:t>
            </a:r>
            <a:endParaRPr lang="en-IN" sz="2000" dirty="0"/>
          </a:p>
        </p:txBody>
      </p:sp>
      <p:sp>
        <p:nvSpPr>
          <p:cNvPr id="23" name="AutoShape 2" descr="data:image/png;base64,iVBORw0KGgoAAAANSUhEUgAAAkUAAAD3CAYAAAAT4yCWAAAQAElEQVR4Aey9CYBlVXXvvW6DdjN1A01DNzTQQ/VAM6PghCAoKCpO6MszaiKJJmrMl5jBfC8v8SVmeE+TZ5JnEo0xauJ78X1GcB7AgRkFkamRqRl6qqqeoAegqnqq+tZvn7vu3efUuWPde+tU1YL7P2vttddee+3/2fucfc+pqp415v85A86AM+AMOAPOgDPgDIzNEv/PGXAGnAFnwBmY1gz44JyB5hjwTVFzPLmXM+AMOAPOgDPgDExzBnxTNM1PsA/PGZjODPjYnAFnwBnoJAOpTdHVf36XTBv8xc/k6qmA6cR5l8Zy/f1PdXLOdyzW1df9RKYVrr9Dri46phvnXRrPd/u3d2yedzLQ1bf+s0wb3PZZuXoqYDpx3qWxXL/t0co0T22KxtQ8e84cmX/ccVMf8+fL/KmADnA97+ijpR6OOfZYaQeN5sGC44+XWjjiyCOlXcw/rjr/3veWFdJ31nydmcX7TKv1wjz09RLWUTtrxdoUYs2cu1qWn7SgeAtGM5pWa2YqrBdyZG1PEPXuL9TZ/G9VFmK9rHmV9B2/Umdn8klvinTG7t+3Xw4//AhZuWLJlMWypadKPfQtP1Vqok/ramDlSuWkAVavWiJ5OOXkU6RdNDoXa07rk3pYvWqZ5tQ6GvXbt/wU5TEfZ525WtqF9fvKVy2RF62ZJzotk9lasCN57d+v6+UIXS8r+2TlFMWyZUukHvr6lkhdrFgqfTWwUudePaxerfOyBk45RddMm6h3LtasWS31sHr1SmkX9fqlrq9vmdTCWWedIe2C2OCyM5bJi44/eoqsmZW6ZqYmli1ZJsvqoG9pn9TEshXSVwMr+1ZJI6xesVryMLH1Uv88rFmzRtdMbaxerTm1gZUr6/fb16c81sBZZ52l66U9WL+vXHGRvOjYpan1ktoUcc/hQr99+3bZf2CnLFsu0reiiuWqx6Bu5SqRelh1moghK5cuE2kH5FUPK1eVNKfa6FtR0nHVQJ/aa2CZ5tsIS5aK5GHN6bOkXdQb63St27V7qyxezIwsNirrZc9Tsuwokb4Iy1WPQd1KtdXDKq2vhaVa1y7IrRZWHnOo1EPfvEOlLuYeIn01sOzIWVIPS46YJbWwZsHzpV3UGut0tu/esUUWzx53SS/YAhrTG9CYbN++TfY/tV+WzdJN4iy98ZWxfNZyidGn9pWzVkg9rJq1Smph6ayl0g7Iqx5WztGbeR30ze6Tmnj+cumrgWWHLpVGWHLIEsnDmsN109Im6o11utbtGtgliw+ZP259pFYQF3jDusd2ykMPPy3PDUkFQ6rHoO6ZZ0Vi7N0nEmNkRCQPu3eLDGtdjJG96hshjmO6PshKxceOLYs4ruvjuS4yJ7fdvkG27dgnY0xGnbJloVqxPuRlWDfwlDzUv0Oe0xQNulwkBvZntD6GTneJoUtC8qDLRYa1bYysXxzHdF2OAqxsEluMOK7rul4yXBedk9t+/oTseFbXjObNh3mJLBrIy7Bu+2Py0LaHdc0MVTCkszzGc7qCntHaGHtlv66ZKka0lIfdskejjaSQ9durqyOLfSH+Po1aBbYshnWl1kCqT/dJn4Mi8HHbY7fLtuEdukFPVghzMtFE0psiaiI8+shTcu+9O2RgQJrG+vUi69eLrF8vsn69yPr1IuvXi6xfL7J+vcj69SLr14sMDo5Htp/+fpEsNm8WyWLTJpEssrF27BBpBtn+KGdj5eWObcsWkSy2bhWJkY3lZUnNrVtu3SBPPPGUHDxwMHfC2sQtgmSpWB7oj27eIfc+uU0GdPfTLNarbzMYVL8ssn30q08Wm9WWh01qj5GNtWO/rpcm0f/smGSRjTeou8MstgyPSRZbR8Yki2wsL+ua0fNnPNyy9gl5YmBHZb0wJzfzbRGlYGCdxCk9uvVRuXfLfTIgg01jvWyQZjAoWzRqGtl++rXXLDZLv2SxSS1ZZGPtkKekGfQfHJAsBkYHJcbg6BbJw5bRrZLF1rFtEiObl5eVW50JxsMtj90mT2x7Ug4ezL/HpDZFov8xaWP092+Xdes26SZm55TGhg07pRls2bJTNzZpDA6mxz4wsFNv5OPR379TN3FpbN68UzdxVWRjUd6x41ndsDVGf/9TGj8N2sfYsmWX5t8YW7fu1s1aFXGMydLXrl2nuSe/acYc1OkYPps36905aMU7kCewzPr7t+p6eVLXyvYpjQ0btut6aQ5btuzQ85bG4OD21PgHBrbrmkmjX5+sZbFZN5ZZZGPt2LFL10tjcC7ykI2Xl3+ebevWp3TNVJGNMxnltWsfCtwz/2pd5KkrElgvMfoH+3XNrNP5MjilsWFwgzSDLdu2SBaDW3XsEQa2Dkge+rf2Sxabt2yWGIP6DT2LHfpEoBn092v8DLKxtug3/2awVZ8GxMjGmYzy2rVrA/esB+YgEmzep98yUBSpTRGvK/Lw9NPc1Pt1wm5xDHaeg40bN0kz2LpVvxFkMJjJZ2BgUG8+jdHfP6AbrCqycShv2bJVL7iNsXlzv2780sjGr5UX/YANGzbK7t17wiuzeA7qHA02ZNHAoooxqglSfnrnTtmsF5ZBvXg4dL10mIeN+li4GWzdpuslB9lzMqA3kWbQr491Y2TjUN6iN4JmsEnnRxZxbPRaOdEP2LBR18weXTPlecfcA1pMPTWiXBSQXx58zXR+nTBHDM2sF3zy1ozFMFlrXmbtzOEY1j6WzawVfDb1b5Ys4tjo2f6tbP01u15Sm6K8hcMExr53714ZGh6W4RF9P1gDI2qvh2HaR6jnW6+uXg5eV/v8tMoN57sZ7Nu/X7LYu2+fxBjR+ZMHchoaGhJ+i8vmmknmXQ/QdhfkGYNAVmascMf42gXtY7Qbx9t1bk004jI+X/V05nsW8XpBZw7lgRye0zXDmrP5Fkubh8iiIfkx6/zjyN4RvccM6T2G+0x7GBoeCjFMDo+0F8fb9YY3O0+NZHatUN67b6/eY6pg/uSBc/nc0HN6j9qnXxaycy9ZIayfRMv+TJFaqQzQg35Eo4Rv6uijB0dldHRUxkY1cA5G1VYP8RMA9Hq+9erG9a/BxupB80q1qedbry4bx8s150KK7zo8JXNK55POPZtrQdUJp6cCFXOQRTtYfuSFbqAMDpbXS725XK/O4pms59tKXd21op1lYzXyr1WfjePlMb1+ThzJvNIFopNMT5cElHUVU+aTjCDcYipr/KDeX0aBDmq0DRAzRjsx8trUmuNmz7Yxe6syG8fLul7amAcxb2FOaQwWRjw3TMceI/WkKLQrewahB/2ECUsd+qje4OIOC6GTUxZxWZNP5RnXtaJHcRpN9lR/2q6Rf636bJxpVS5f/JhXSlEyz3R2xroWw0UfWUSEXBmAJsc5VBHyxY7OesFeJJBTPWRzredbry4bx8tjOjcmhlFdM/DI3LI5hh4Wjyrlqaj9aKGAH/IzkB46EpjONY4xFgnkVA/ZXOv51qvLxvFyB9cLk6wGbO5RndoUYaASoIPUwsOg4ESpmNEfOKqHLDn1fOvVZePUK3OusqjnP5l1zCHGHecQyuFQtsZ62VQkQXoG+3kiK8eSi2Bcdr36dGCyueC8xZjsfOr1nzePyN3amM4awYYsGvQWp/u39FHfPYy3jeVZ0+28lDDQyyNnJYte9t9KX6M5c4jc0zGSFRKvl9SmKHtDpUwTZBajrTxhcd+OPDZvxHnYaOiJimWjNpNVr2mGb7Ox1Csjn6qdyafAR0XhPiwkA8mZnidHdRCOMSkaB/FaQS9afnE+efMqnnemxxK9SGg0hrg+HrvrxVg7rJEsinpu4rlkOmvBdJNmQ4L0pghLGTSQUim5SamNsqM433Cn27nQKZY718yOLBo4B+SEBPF6ie3UOXzttDYHGvOVN8ewFRlwYPkF3e8xudc9uHE0XgOtcMS8y/M3OxKkN0XaQh/q6Lc5TUZ1/XJb/dbuZeeii3OAeVeZbzozjzjiyMC3qhWJXjQoJSElk6Ggh2xZTf5xBjrKQN4cM5vJjnbYoWDkFqNDYT2MM1CXAeZc7HDkkUfGxYqe2hRVrKoQwKBF/zgDE2KAudQoQMWnojRqMbn1pGkgE9PrSa/TL1xKlvPQeR4OP+KI8NRB6a1I9CIhPu/h245+EwqvYzTJuM71zs+Pac8pc6mZeWR+ZalNUusltSmKScPRENtd98nazhxgLjVql+djNmSREcYWLTJyDTZVTKoaFp+Va0n8DLV83D691yHnPz7HeWWzmcQfvdDQNVLZDGmi5BxQtocNkuq1JG3z6rCDvDq3jSk1MwDMp/Lc0QHrpzpmLegFIymrmxZVV4W5pyL1SW+KIg+NnTRUW6KHmGpzOZ4P52SinDArKzG0YLqqYc4hiwZdGpVNDrlRNmk6ZUOezepiiZ8htrs+cxjg/MejzSubzST+pu8vHUKxcCA/A8mxYUEC7Mh6qOWDHdRr63Uzh4HsXKAMYMAkuiG2pTdF6sHPdgCcTKI7dOOj/DgP3eEhNdeU5APRP9a3/8ChynzxPppmZVOEHv+gNWVHd+aK81qfV1YKHCGLBvJy1D9/heZHJ9R0yS91j5l1QEeWfFKbosSUHBm4XeQTS3ePob/uduHRe8hAO+fT2pjsYboT7oqcDe0Eo20r7Vr1byW2+04dBmweILnIT53Mk42B32Om0hkrVq7M+VYzsjYm89qnNkU4GuKvwOFVhrYOUh0qMs/WSn3kS38hLjENUX2o83J4lTQVuKicz7xzxvmN7ZQV1iao5XrTkUWDpkjKAXFusb1ZnfbN+uLXqj9tHMmNeDrxYPMACRhbLNGbQM9cyM8Qd2q2bkr662Z8j93b9dXO+bQ2JjlnpiNBelOkHpUbrtZqMVzwg9SDfqpl6tWgn7QNu0Er9VO73vxiqQ1q5hD7ud4ar0Xii3Mc50MZmC3S1RTGiSwaNM2Qm0n+iJnpLnt7gXS+q3yzTuADWTSQVxrVH3hN26vjcbtz0c05wBohPhKkNkUYYvBDcLFzXNdrvSh59HrcU6m/iZ6jibbvOVckXAYb+dQOqWxvx9axWBPIoZ28vY3OwB5zPm6uaArF/qQJSu4xadtkbQF8e1aM81Dv/E/0HI1vP361pDZF4ygpG1h4QdVD0E1qvFTZ7HmyFd+c9lxwQ18Wx2SOb/Bze89ftVXOUSPus+eOsqLSXvXR0YMhf1UxIwoHHWbIDUlyyE6gk7E6kY/HqHeZnty6vLliNmTRkDeXyDHP3mtbUfLo9binUn8TPUdxe/6JK8ZuNiRIb4rwKCNsLNSjXAw3qIpudjXop3JjqKtrpX6a87X4eVKD6Cc/nzz/6WebOIeTzYmeQP1Ux1EulEXq3GqqoYwsGir5amLoKipjinXqHJO7eZiO/Gfn2OjYQUyFBufBEkR3+Lro1Rxg3uX1ZXYkSG2KMFgjdIcz0CsGsvOOTXnYYfQqgQ70wxgsTKybzaUz0EkG8uaY2Ux2sr9OxSI30Kl4Hme6MtDZcTHngEWN7A+XdQAAEABJREFUdbMhU5sibkQO3bkrW85D73lgE2S8Mzn1NCCmxJOiUc2UfE2idwrdiNmp3DyOrpPyuZ8MLmxuIAE5aDosJUThQH5ZjGq2WZuXJ3deFYX/7syNMUnWypjOvGSJMN5EE0ltisyINCckMBs6oAzQ28FE2jbbn/Vhstl27tfdBZl3PrK2ffsPViYsdUVEPE/Ij7JJ9E6hGzE7lZvH6e5aacSvzQ0kwD+W6EUCt6EsyC9r87IzAAOdnhus1mSNjMn+A/sr95jERm+ZTdGYfk038PUcHQli3cpZG/ZmMZG2rfbRi76azcn9dKrrPMvyECal2ZmbQUfRaYyeqIU66kh0UVWPJGelWDebS2egswzo2qjMQNGL/EEtMfNEhg/wXTjRi3RknTs4b46izAPWB7kgQepJERUOn6yTMgd041PpN9KZpNiRRQc3PMsx1s02vaWPrvcMVGcZ2lRZJ1meyD1r87Iz0A0GkjWSHGvFT22K8pz0/hS+1FNnOpIyQJ8oOhWnnTzo29BOe2+jm0idY63wAN/mb3pFEisUkrioIyNqRCkYyMrA9/KxUqn8rlpz11yxGWI/s7UridVu24m2s75NTjTedG/fKZ7iOKYj86BTr/LECL1IYAM0HqLrJrHyMySGxDIW6szWrhxTRtptO9F29G2YaCxvP9bUfBiLzrfpyATxfEtWx/DoSKLoMbUpshtVLNUnfLAFpXygDMrFCYlOxWknCfo2tNN+urfpxvjg2+KaXpFU6JVeP6LzmlJlUx4KBTqQoyFOq1lb3KYVnfit+HfS1/o22cnY0zFWp3iK45ielfCXZ8NeFJBfFpYbdtORlAH6RNGpOO3kQd+Gdtp7m9YZgG9rZXq+TP4hWKujTXpTpJZQqd94kY7kvuw8TB4POiVtb4RaKPi8mLx54dzX5p5FAj/IooG8gP1DsOiO2ufSuek+N6yRMRFEQGpTFO4+mbMwNqoG/eTVzRRbeIoxQzno5ditL5NhfjFN4R5ZUJRKpZAZaYJQ8IMz0AMGbL4hQQ+67HgX4RdhOh51agWcqueuEyz3cuzWl8m8/FObIhwd43emEDdTeenl2K0vk3BuOrJoIL8APcQbOS2G/Ry2CjT5YNdDxdYpndiditXJOJaXyU7GLmqsbo01jmu6SiYa8wk16EHRa5jyU1YLJUgrQfLTHYmu+WryiW52JHaA3iZC3Ly23Yqb11djWzUbNEPjdtPBg9F2fhxxVNNZCklPaS2pxwbGbYowJpMTRy3pt+C47HrCi/PQfR4OlP/VArjWmVi4DzejAM2MHCsoK2Whl2XlSgu5vtm27ZSJ3U67brexvEx2u78ixO/WWOO4pptk3JGuxTDnkEUDtyRdDSE/TVmlHvVBqx6Dnkg8AN4AvdPoVtyJ5klehonGmsnt4dDGb7pJ7Il+QGcda4R5hwSpTRH1XLhFKrOU1g4Yc3R9HoS5pzybFPtPbaYWWcZpxnqRc56iuXnaZQZsniFB+XtEubaYgjxFv2wXMzvPajozEOaeDtCkquM+qU0RjgAvpKPr+wD2oQ6dcMw1FYELk1kb9iKB/GKQW1x23ddPt+eAzTkkoL9YohcJ5AfICenwNdLLOWDzziR9m44E6U1R2YNv6gAHpEMnrnLjPHSPhzDXlGN2RUHoAb4rdpSCQVOsZIQeg4q47LrOHSXFeegcD0onywURJNyGQoEPliMSkCrS0bl54Vzmc2lzzaTxZGUkSG+K1BL/slmsWwCX+YQ7LxPjxeYaf8yPzZDxqVMyXPCRRQM5ki9Aj5Fni+tdn9h8cf5EbI6ZhBN01olJ9CKBn+TgDxAiQaxTdjgD3WLA5prJpJ9kdbB2Ek3y/0FYbkrm0AHpIQrOQFHOt01Mk4XdDdU4n5W8a9S7uT0GnNfavBk3SFDbs1g1RbnmFIuV6ZtNUc63rRGTIiXJ/pd+UqSeljzSIeGvKU93HpgURRgjmyDyMBl0Tc6kqoX66HIh1QpILmvzsq4hJWYiPGjzCscTiTMd2xo3SMAYkauOfB6icGAtAxJDTi/oXNcT4GMaz0NRzjcXEs6PST1dpEYxSA7pTREWBY4OPbHORZgsvZgLSnVuX2ZHFg31eCHXevVe5+tronPA5phJ4qEXGbyyID+kwxnoJQPpecf1h96xJnqiSfr1GTuo8LMdurrQi4idm++VH/7PC+T2f3lLoZ7irL/ziyGvh3/wsa7mRXzGT39FPD/t5lRr3jFRV606BFE46DIZt5EbVQKw8zMdyHYxtGVAfvS6lwbUitGMT622U92+9eYfBG6Mo6yEm06NccNX/nfo65F//Otx57tTfbQTx+aYSWKgs1BMohcJSY7JzQi9KBgaeEp+dPFvV7D1h3enznVc98gn/iNV18oYfvz2Pw997Fr7RNsxavXXaux4zLViTid78rNEbIBAdQ6yPlY9fxEiIPWkKFj0ABEqwmc6/Qn2H33iAhne3R/GNVUOu/rvlR9/7i0dTTc+vx0NPMFglpfJQw6dYMAWmz87fFCG9x5ssVXiTs4gKU3u8SfveZvs/vl9PUniBt24DesGriedtdDJT371rS14T11Xm3NI0OuRPHNgv+wbbX0LFudaxHvMrvser1C5WzcwlUKLysYv/VAe1U1Ui82mvHt8fos0GMvL5CEy/iaT2hThGKBf2/ULb7KTVUNNXUcb6synBzIkpf3yCX2rEmSDvtkQqWvXnuIQ29BMPs347NKnYnf/f78WwurwwtBXvvIP5JIP3SmnvPBdbY+FQM303zUfHVGIbVIHpx+272FMag4SH9ORncX4aP/+g03y2W9vkJ+vf6apzRE5GyrRSiXo7QgspvWRlXMWniiv+PbtAVbHhmh4sL8j/VvMWpINETnWqu+2nb6PPe9FYfzGAxI74GlSJ3I4+a3vDH2s+MDv9YTXVnJmnPgjgT1TjW3Yu4W/f/RhuXbTBtk49JzwlLRRP+QVoIs7SG1QFKmpVD5P//SRyrne9cCTFTtKs/lu0A3R45/+ZiUO7WgP0DsN4oJW4uIPWmnTjG83YjbTbyMfy8sk/qYjQXpTpB46V6snUcs4IbL2cTZ1DLYeSO0ifOhvaFe/3PA3FwRsfeT6IK08pE+F8KEcGujhJ597szzyo48JT2Cw/+Tzb5H7rv1/Qjsk/rSjLgb2GBvu+mJogw8xqNPwFe7ogzr8qAPo2KijDLI5Wx353f3lZEM0vGuz3KBPubY+fL088sOPCTGIRXvQKF9iWhtyRQfYad9zaIf6STY+Slo9XasDp8hu41dfd6qctWyufO/OrfL12wbl8X690OsXhFr9hry1shtSw1Y+teIP6xOaG/VJDcDnDn1CxIaIhvd8+P1y/x9/KHBHHT6G2B7HeFRfD+FDHNpYGZsBf+ooS/m/O/SpDL679OkUdmuPH/7YAGU2KujkgB86beM6bABf7LVQ7r4yRvM78XVvCVVWRtIHMQ3khZ0+sJEPZYPlht9GfX2GDzGsHjs2Q1xnNnzwtz6wUwZmi9th7wQYPHGQ3cZ7lq+QA3pz+OqmjfI9nY/bRkbqdkleWdAga+t1mRwMx16wWoYHdiieCnNr193rQhX2oOjB8rv/9z8tN+prN4PZeUL0hG6I1FUGvn5b8BnWV3SUAX536Ks0a5d9XUd7q0PytIk2MeL2+BMXxD7YaW+I4+BraLaN+cV98yrQylnd/C0PpNmKIuGAXJAgtSnCAGKHWKeuyHjwO38kcX73X/ubcTFXZ8Px9IafhLqjTzlfdvffK3foxikYosONuvGiDtM23Xw9ccsnUQOIEZeDsYnDRt1YZXMeuO8awd5E8+Cyq4l8g6MeyJFcVQ0f+mIsoVCAg801k71O6ZBZJbn4nOPknZedLIfPPlS++eMtYXM0VOuVGokq9J5Qfcql5XAl7YQ0AurFin1Mj+TI4IDcpBunyCRP332HrNUNUyXPcuXAt68N2jHnvki23fQDsXIwlg/3/9FvhbGWi1VBjtVS4oMNmB0daJkcbAM37/RzZJNuPB762Ee0pvqhTB6VPGkbw1xjm+qW9+z5C0IejNVs1oSNHNwc//JXBRP5UKav3bq5IzeeQs054cRQHw4a2+ppH2zlA/HX/cNfh/5OfG2yKdvzyIOhvHvtvWUvSV5rahyzMXZitot47qFr6EpfvVAWzJ4j71yyTC5fdKJsGxmWf9/whNy6fVudV2pkyM9zJBKCKCEnHwljR5+3Iih7HtqgckyevvNhlSJmDwU9YXfqpsbqEpvITbpBSsZhllgy5qR87wf/l266diQFPT700X+TEd2I0Xadvm6zDZVWhQ8bK/qjHqzVzdhw8A/Vgn+1TD9j0kycpDXH5ttk+2YsREgwJove8JKg7glP2JK4g9/4cbAtuPhslYmNcfQaNtdMajLlDzklampThBno+eZThRr1k3yzV0U/ia4xwkJUQ8+k9hk+5T5DksEgctpr/1wu/u075Zz/9JlgYQNAXtiCQQ8vuvqrsuKSP4ibBX98Tn7Bu2TDHZ9TL5ETz7oqxMKOjpE64j1526cpyrILf7Pic9i8xcFGYHyQwVDOM882eP9Xg8tpVyR5kxsGNi9zTzwn5EWZ2OSxYOXlyRzCWI670fI9u5yvvlrL5mu5WBxiHXvqi4kiI3u2JueyHI88uw7tOfRhkr5VJ0/sQcWmCDqHCeJgnSc+2dAnHDNbrnjRCfKGly6UoZFR+ZPPPyT3P74760a6AVSUUw1l9E6AuKBeLOoBPuf/83/IYYtOoihnf/xTcsZH/0a23fajUF569Qfkom/dHnCMvnJiE7DrwftCvsFBD6d9+KOhvk9fEy246FVBtzYXfPYr6iHCZoG+sAeDHqijDXYthg+6IRj0QFlF5UM74tDX4Pe+HuxmQ2JY/8V/CjnSNgZ1gHHc9PqXSgzsjHHumrOFpzX4wAt9AcaJz6Zr/z3ErmxiHn0wlLfd+H2q5YRXvS6U6TcY9IBu9cQhHiD+wHeuDf3NO+Mc9dQN0AP3hvY777kjlDnsfmhtysbYidkuiElbZIw8W1zfSD9oC7GRY7n+tLnz5G0nL5GLj18o9+56Wv5Oudyim6RydUWQF8CALBLICRx1xhKEbPnencKTDwrH6NMjckUH2NmEYL/opr8RsPR9V1IlG7/0I1n89kvFyie+8WWhfvaJ80M9B7PRjjIYeWq3DOvTJDZAlM/++98M7cxnWDdB2354T8jp6TsfxkUu+NIfBR98g0EP5DncRBz81D180Jtpw7htI2h9n/aRX9K8kw0ecY4LGx8RNkKUiTusuR924nECB9gmCwyWvk3GOjaQ3hThoeAH38KaUJ0VHIQe9EMxuYlqa3wqNso9gnYTPtZ3KOiBTQM2NhRaDB9+sBpbKOgB3aBFOUw3M/ibzZ4aLX7BO5OxqhO6CqEOv+HdmynKcSsurfgsPPPNwcYBHyRAj4ENDOurveFynAWrLg9xZs87SS7STR2wNviCWmVyon7xeeV81TGbLy7Y6H8AABAASURBVPWAHLU69DXv5PMx6aZoIJTN3hOpneinOo/IRA36QavY5x4ViqH85Rv6ZSK45qYBueX+p+Rrtw7I9+7Y2jDWV28ZkLse2aV9j8ncw58nf/KFh+XT31gvzw4dSJLSI/nWglZPmFdigFp9YKceoBsoA8q77vsZqjz5+X+Um3XzAHbqkyKMe3dsDzmig+N0I0SbGGwqaHPne96KS4DVh4IeapVr2bWJsGmZvfDE0D99sNnCTj9xf9gtTlbin4fVurljQ4j/Hr0540Mc4oKHPp48kRre0h/6X/CKy3CRLT/4diizucFgfKAD4oGny5sc4hAPEB+fvU9vF9qh42djW1R+esTmb7duRvGHA+K1C/qgrUl0QBl8eeN6aRfXbNogt+gTn2v0tdi3+jc3FefbA5vl0T275chDD5X+4WH5wF0/ka/1b5QD0Q9iW37hHkOSZWCfbJRTkblnLgvqTn1CtOeB9UGPnxKRp9nxufniDwl4svy6bGTw6TCPQkM94B9DTbLgsvOCD3Y2Vtj2btstex7aiCrYyIN6YBusXfc9LvjhhI9tMvCdo5sO7KCZOMTFF6A30yav7+Neea7EfZMTubERGtbN2fabkl/6WKhPkOhnsmDjNEkecyko0FWET2pThIVKkNUpO5yBbjEQz7m8PsJFVHfhE5EDO4Zl775R2f3cfhnZd1Ce/7xZMktXQL2YhxxSkhOOnS1HHnaoPPDEbtmxZ9+49GifNdp4svYilfdu31Izne03/0Bu0U3UZn2a8nJ9wnR++UlRzQZdrBjZMlAzOhsL8gPmtFU3N6bXk8ODyZcbnigRh80i46aNbWLQWwEbTfyJNzLYL/BHmadHZtsWPYmiLoUWCjbHTNI0vsgzLyeCgaHndENzUJ47sF9GDh6Uww85VGZJKXxRqBWXHJ5XmiUnzTk83PTX7twpw9GmiHryBVmdclHATZ1cbKMzt/z0CFsjjAw+1chl2tef8JoLwhh36IbIfibLniCFikk4xHOuXvez6lXOxLpjyq+VNv/sf1eGb7rV8XSJyu3rklcT6E/eWv0ZI8qGvXuqF/TYZ44+FarEeeR6c5eb//aCgBF9klQx1lEsJ8sRV9OtDttUQL1J+wuXLpZO4pdefYq86cJF8taLT5K3vuKk3NiXvfAEWTR/jvTvGJE3vmyR/P1vny1LFh6eS2V8k8h1mCTjnIUnhZ55fcbGIcbiq94Z6vIOvLbCfnz5Kcoz5Scu2BqBzYD52KbAynlyzsITK2Y2X3GO6HF9xTFHwRczm5vN1yTrd/ZxCzDJHH2tSH0MXjeGSj3wqkyFPFx+imTjxpbFYYuSV+U8kYrjofM6DH+LN6iv1CgftXJNeB2HHtsoTwRhzfBlQYMwB1VUPr9w6lLpFH5p6XJ5/UmL5a2nnKpYEpCN/bZTlsjLFpwgc3TzxEbqd1edLn98xtlylD45qiQ1RZSjyz9XRLo8BeFJDLph9vHHBJXN08v19VmMM/7q10NdO4ejTjslNOMJ1J7oTwHY5mze2ctl9vHzKj4j+iSGwnZ9rTair6jQQTNx8IvRTJtm+iamxeIVGmOBwznR60N8JgNhvWjHJlUd90ltilhUWdAia5vMcvj6oUkxKMtDi+FjZWQw6AEdqBo+d37+zbLuRx+r/GxOHAe/Uy74leA3cP81YXPCJgUdY98lHw7fkk596fsoCpsc6kEw6MHizT3pXC2J0JZ6EAx6MJ+FZ75JSyIPffePKn1hWHTWVTJ7rt4ocFQDr9lozw9Fl01qHQu5NJNvtg3jNAKoo1wE6ID0oxlxkQ/QYepHVT1278MPWMfR9x8YlUc3PStfualfHt38rPzyq0+Wqy7W8xE7qR5zpsXKJ7aX9TCuVnULyBObLB77x78KMc3HYlv5vg+/Xx74yIfkpDe/PZh4fZaNMaxPMmgXHPSAbrAbP3FoZ5sFdQv94ocOfqqv1sjnqNPOohhAG2AbAIy0AegA3bDk3R/AJMSinYExmE9WhgZ6iO1nfexTapHwupAfmCYne0JjMU3yw93W9riXvzK048AGinZWV51/yZo7+RfejVvYQFksk9bmyBWnBR8OxJt9wiKJbeSEzfzblXoykktiOUldPXSZ2ILW+cMhpZIAif57eu9eeWD3zvC6bPjgfvmNFavlwgXHRx6JmjdOavLsvbaRB6Dfo05fghpwzPkrlebk3AeDsnvcpefoK6P5wg3/Fn19FmMbf/hRzwdx8B/8+m1C/XD/Di0mZ0irqzETk0Ydk9mLjpVFb3yp+onc98FPhna0xXDM+auFfo86Y6mgY/vp2/88+Dz80X+jGEDsZuJYfjRCb6ZNrb5tw0PfFoscbaO28MoXV8ZL/WRBk9CPEq6JhhwYvEItekw+qU1RYpqex6UXfrCpgc098Ww5/93XjvN9+W/dITzdoWLBysskjjdn3uJU2XziJzV5Potf8C5ZfcWf414BGyI2XxjIJY6BLQt8GuWbbTNVygdHe5/phq1D8rnvbpQb7tkh8+c+X37p8pNl6aIjep9Imz2e+s7kzzhYc56yvPCf/8OKFYmNuooho5z+p59IWdhsLHpt8nNzex68P9TZRiYUyodVv/+nZS0R2XJiHX9cfNU7JBuPjUM2j/Et05a5a84Sy/P+P3h/qCQGsUKhfKAv+iwXg7B2C1/9xlCudaAP+MjWX/jN2yomuLU+jzn3gmDHxgaJwryzXoDoGuZ0LXI68IGxUbl9xzb5941Pyr36quy8Y46Vdy5ZLgvm9CqDdD6dKs09c2kl1Fx9OlMpRMoL//2/ho1RZJJVH3mXLLg0+ULMD1vHdc3qyz/0Vlny669PubNROv2vqmsb3TYiOOIfl7E1Ewe/GM20yfYNDxbj+fPtBa7I8Vecb2aZ7FdnlUQySt6f6m24KWI3lYkzqcW5umlhg3L+u68JebBRoQyCoXygDKjHxAaEMmDTkY2Dj4E2+MWwOpMhnm6U8CEXKxPbfM54098J9aCWDxss6g1xe+LEMfClHl/6ox40yjevDe2JQx0xioCwW2cHP0nJ3HDPdvnst9bLipOOkDe/fJHwdGjO8w9pOptOrhVuoNxka2H5+39PYh9Lktc31obNAPbYz+qwZesoxzBf5FzdbNCn6fixqaAMqMMW9489Lsf1lhs2QxyPtnk+5mtx83zIhfbA/PGjbKAvqzNp7bJ1lGlHvfnCB7YYVmfS+ozbvfAzXxbaENP8JizLa4b5l3eRn3D8OgE+89ijuinaLi+dv0CuOvlUeelx458O1Wkeqsg7KJN4YENx4Y2fEGBpoIN4k0OZjYP5vFA3RtgM5mv1ZkfSh/nHmy42GdTHbRe//dKQC3YQ92mxLRb1+Fs5jo2dekMch3zMbjGR9dqM6Ou6W1/xO4JkA0h72lBGxpi94OhQpB8QCpN8aOYeMyvOkcmZBfVZm5eTR6nOQ2d50Oea+ghZZxwX+QDV9TP7gB568Fl47Bz5jTcvC3+r6PhjZjfsMXv+aZC1ebmzc8T5zOEzmXgck/WjWrj4q+z251J9Lfi+vlVyjj4hOqKJnx3KO3/kmGd3W865DtfF3tvtXPCKzTY4j3z0i8IG6a5f/AtOoRx9/qrw+s98N/5b8rOyC698iV7aJy9nywepiSRrxHgMmYvMTqyhlNoUBYsfnIEZykDf4iOEzVD2Z4ykxf9KpVKLLdzdGZiaDPQdNTf8Cv4sn/NT8wS2kfUL/s8fjmvFRun0jyev93b86B657ZLflV0/fSRslE76z5eM8y+yIXdTVCr5Rb3IJ81z6w4Dzztklkzk4h6+iWhqJlX1jzPQMwZan3cTT+3QNu8VpZLfYybO/uRFeNkN/1NixBul4y49t1JnG6XJy7T1nlObIhaVoxiP+fw8jMnB8muzXr0KaHX52DmiHXpWYnP4eurVHGD+HeSgKOqa4fWFQ8+Ovr5xHiafh+rv8mguum74pDZFGBzOgDMwtRnw7J2BojPALQiQJxKYbjK2ofcCcd+96K8bfTAG0I3Y7cbsdT55/dWyYY/hm6KYDdedgQ4wwJOBDoTxEM7AtGPAbqo2MMpZPc9mPt2Wcd/d7qtb8RkD6Fb8duL2Op+8/urZ4rrUpoiLuaOoj/tnYl7J8uNJc6IV6+hrZSbOyYKPubxE4ot82VQMwWJ2iL860xlahHlQWRWaT1lPbYrKNj1fVQezuXQGes3A0Eive+xMf6WS/xBpZ5j0KNOVAb5QTNex+bgmyEAPmw/l9JW7Kcrxc5Mz4AzUYCB7gc+WazRzszPQcQbyLvId78QDOgPTmIHUpoiLuaPgj8f1kePMOUfJytMhJ0rBjrXOA2nWqnO7r6+uzgEmn6KAz/o1K94a+fnv6vnXi6XHb2GOhVmp87IsEalNEQaHM+AMTIwBLkoTi+CtnQFnwBlwBiaDAd8UTQbr3mfTDJT/VFHT/u7YYwa8u0IyUNQnRYUky5Oa0Qxk7zGpTVH8DRfd0cJjOH9sGX5Av905w6qstNVCoquin6Je4JMc8+eIpj0hPurF9rp8zmcaL6k5poUwfpXZi7yaCvMhR0sG3eFzuVdzgHlX6UsLQS//m2d6FtSSfFKbosSk79f0Bm+6yxnJQM8HzQStdJqZf6P7KzWFU0ql/N80S42ncFl7QtOBgdQcy6yZoo8vlXvRk/X8pgUDqTmXWS+j5c0RA83dFFHhcAacAWfAGXAGnAFnYPoyMH5k4zZF9hgpllmdMiAcciLoRIxW+6dPQ6ttZ7o/vE2UA2KAOE66rE8rdefOazNAXWFh3ziQMUg4LqPn2bC3gk7EaKU/86VfYGWXOkl1djbiAc5AI79G9cQAsR9lgC2W6EVGNl/KgJyRMfJscX0zeidiNNNP7EOfhtjueuN1A28T5YkYII4Tl00v32c0KSwBqU0RN6lSqRS56aIPbjSp6mVTxc/K7Uj6bKfdRNrQp2EicWZiW3ib6LiJAeI46fL4uRb7FkZnwZGMSXRDszbzb1bmxW227UT86BdMJMZMbAtnYKJjJwaI41AG2EyiFxmaZ6mkr5xVhjRNUoh1yiDPhr0BUtWdiJEK2ESBPg1NuLtLxAC8RcW2VGKAuHFcjvXYR/XUpkh3Oex+HNyTHcWYBzpJw7xEFgw+RYoxRfw85J+Hgi2XkI6fq/xz5bxMHi9hYkaH9KZIK9Lf2EkUC6esqieWfJvV1ZPajd7n6nlMrI74YGJRvHUjBtrlmHYgjp+Uk2N1ZlGeIuCbh8FStrJJ7Ka3Ittt12wfxDc022ZS/HRmTOV+J8IxbbNjj22mI4sOxhHnSBlgQ8bIs8X1tfR229WKl7UTH2TtXtaNQgfXabsc0w7E54MywFaRmit6hNSmiJsUdUgDZUAZGSPPFtfX0tttVyte1k58kLV7ubMMtMsx7UCcTVJOjrqqdNNcrR0/bat1k6qxuAxxInk26rEjW0W77Zrth/iGZtu4X+sMTIRj2mZ7jG2xnvUrUtnyRBosP8qmm8yzWV1hAFn7AAAQAElEQVQ92W67ejHjOuKD2OZ65xlol2PagTgjygCbSfQMUpuiTJ0XnYGeMFCvk1K9Sq9zBpyBqcdAYb/lTD0qPeOJM5DdBGXL4Q/Oxd2kfrc/rnDdGegwA+FaqTv4IIldUSgUG6wTQ7Ez9eymEwNhiZTXDPOPsY27qGMsCjTh8DxYZXgcrDLkrdLKLvVkOR+8MOg4dKloTJ2Bxm+YbMp39EmtnzA5tRJp0GLYKFm5eUnHDuer+TmgEy2ZojpzA29MPoUW9Vi8T8hRk0PG2VF2NH/enav2uYrXDHOQa30s0YsEHWlIB2nAYLpLZ6CbDOiOKLnH6DHpBwuwlSOS2hQxOR3OgDPgDDgDU5uBZ4uaPvee6QYfD7uK4oM1kT1X2DIYtyniW1vsky3Hda47A51kgPla+eZLYDUcipwi8LUyRU7UNEpTl4jejPjOiwilwo8uybaaZrZcrXHNGeggA7o89KMB4xk3Jtl7TGpTxEU9C42g9ykNUn5NkK33snPTqTmgE00fauqMs7mmKp9n93EsHrLjJsOszctTdn3odCx+7ppkZc2E+aeHQxTJxV+Vgn2UURkbDUfNO5GqSFgnqgSLrX8kNmQe6tVl/fE1ZOu8nPA/1XjgfLaSs/rrQPnoqtCZRlvV+Dwro4iA1KYoWPzgDDgDzoAz4Ax0gwHbrSEN1k+2jB0bMg/16rL++BqydV6emgxwPlvJPPaP9UwM3xRlCPFigRioM3HbzrKLDfm228XwHtoZqMuAz7+69HilM5DDwPibTGpTxKJylB+r8WjNoY8aJ5GP8hTW01DWiiWya4XssjYvT+L80Ykzk/gP84+DYvylXo0F+Myk8+FjnQJrv7wmNNOylvPbZ5zISu3UUTxTZ2BSGPD1Mim0e6dTmAFfM1P45M2A1FNPimbAeH2IzoAz4Aw4A87AFGXA0+42A6lNETt4hz5Im2GP3Yt7zpPp768CfE4Wd44W7NwkS4bfsylrxRJ+Hgs2X2b6va68UvSsVBZKalNUsbriDDgDzoAz0DMGvCNnwBkoBgO+KSrGefAsnAFnwBlwBpwBZ2CSGUhtivzRpj5Em+mPEws1/mR1aEqJUrBj4/Xi88k56vEcKNgaGZcOi9nBnx93FGEelF+f6cmoTNXUpqhidcUZcAacAWfAGegBA0X9mcEeDL0wXXAOsihMch1MhDESziR6Fr4pyjLSRNldnAFnwBkoMgP8Ux9FzI+bURbkmbV5OXl20SseOAdZ9KrvXvbDGOnPZKxjA6lNEY+6MQL0WqC+GdRq7/YeP1LXx5RF55z5VMlRC4muin4OOUwPBfwkOeafS9K1evRmYP4u8zl1XtK8MKcqnGgh6Cr52MUevVDQa1HJElJdagCfZlCrvdt1BtTgtgVudGc2feIwnypjZw7CT/n12aFyFJaAWeGYObC4YhPlUqkks2bNCiiVSlIqNYb5d0KWSo37K5WqOdbrs1RqLlapNN6vXlyvS+ZHOzyUSgnXwn9hsqIUH6VSaVySrBeMxkOpVJrS64VxlErNjaFUSvvR1tH+uqjHXamUcM1cCxf7oEyRQ2aNs2ZKpVK4vzDmUikZW6lUX+LbKZRK9fsqlZL6ZvorlRLfUql12Ux892l9TZVKybkQ/svMP0yG3E2RVSIPHDggo6OjTV3US6Wk01Kp87LZSVAqNe672Vh5fqVS4/ilkvuUSu1zwLybqjh48OC0Wy+lUqlys8pbE/VspVL786BU8ralUnMcSCv/FczX7zHpG3yp1Nw5L5Xcr1Rqj4N6SyC1KWK3DmiAZLICyg5noBcMlOhEJzrzzzbzJqkqEpIc9fGyJoW+f/9+AVr0jzPQMwbiNWOdJrPSSsWRrBNARkjuL4CywxnoBQPxetEX0qFLkxRSmyIMgMnKxX3v3r0U66JUKk36U6RSyXMolaYPB7N0LPv37as774pUWZD14utQ502pNH3WQanU/FhYM1yvi7oZyq5XXzPNn9tSyX1Lpc5ywHqpdY8ZtylisvK6bGhoKLwGoFwP+E4n8PqjHqbTWIs8lj179siddzyZvZYWsgyPvl4OSt66gRvHaLiWdpuH3bt2yR0PPF7INRInxf0ELnzN+JphHkwWwj3m0TviqRn01KaIyYp1ZGQk9wKXd9GbbrZGJ6jn4z2Yv3DiPBrlXK8+jpOn12vbrTrL4+abH5dPf+OJwv4MKesFDny91L7p27kskuScTQSNxjKR2O22tZxuun+dfHrtY+XfqeFqXiywZsjI18zMWTM2N2vJduf8RNpZLjc/fLP80yM36XqpPmNNbYqYrLzfZeI69C3j2NTARCZHo/M8kdjtto1z+tTXHpfrrnuCqVlIsLjifF0v/pppd15au0bn2Px6KeOcPqUbo+/rxqiQC0aT8ntM8ddIPJ/QJzKXaV8PFruXMs7n0w/fINc9cp3OzOST2hTd97nLxOEcFG0OfObXlyWztWDH+95xhTicgyLOgc+e2Vew1ZKkc88b/0QcneHg4uMPcy47NJ8+veqKZILqMbUp0rJ/nAFnwBlwBpyBDjHgYZyBqcWAb4qm1vnybJ0BZ8AZcAacAWegSwz4pqhLxHpYZ2A6M+BjcwacAWdgOjLgm6LpeFZ9TM6AM+AMOAPOgDPQMgO+KWqZsuncwMfmDDgDzoAz4AzMXAZ8UzRzz72P3BlwBpwBZ8AZmHkM1Bmxb4rqkONVzoAz4Aw4A86AMzBzGPBN0cw51z5SZ8AZcAamMwM+Nmdgwgz4pmjCFHoAZ8AZcAacAWfAGZgODPimaDqcRR+DMzCdGfCxOQPOgDPQIwZ8U9Qjor0bZ8AZcAacAWfAGSg2A74pKvb5mc7Z+dicAWfAGXAGnIFCMeCbokKdDk/GGXAGnAFnwBlwBiaLgc5viiZrJN6vM+AMOAPOgDPgDDgDE2DAN0UTIM+bOgPOgDPgDMxMBnzU05MB3xRNz/Pqo3IGnAFnwBlwBpyBFhnwTVGLhLm7M+AMTGcGfGzOgDMwkxnwTVEXzv7wgRH56fYH5LrNtzo6yUH/bXJdB/HAznVi52hweLt0MnYvY21+bot8dcMPhLHcvu0eqdl3G+eC2AB+rI9btv5M6AfEHNJ/T1FnLmx+bquAr274ody85S65bWsdXurEqcnlVGzTxvnv5fncrPP4uv5bw9zqZb9Tta9d+/Z04e7lIX1T1IU5sGvfM3LTlp/K43s2y7bhpx2d4mDoKdnWJrYMbZfde58JeGz3hhDnnh0PiZ2fH2z+sbQbe7Lb3TBwpzy7b0gYy+O7Nwn5PKZjHNo/LDuGdwZgo75VEBvAj/Wxfk+/PK79AOPwsT0bBQzpFwKwe9+zsmNkl0L7H9kprfaL/3bNvS6GnpbtNXCjcgKeU142PjMoT+pafEw5AXxpSXip3b5W3Cltb8TnBOs5ZxMB82ybns/HdW49pvOJebSjzbkzkTymSttXnviiLty9PKRviro0B06YM1/evPSV8q4Vb3AUgINfXvEm+U/LXhPwG2t+cdqfE8b45iWvknf0vT6AeYiO7AboD9AngGv6e0ffldr/lYHvd0S5NJPDO1dcKZ0E+YE3nfpKzQlerpRf7HtdR/voZL5TLda7OrjOOU/Mo3eE+fP6MH86GX+6xOrS7WtGh53im6IZfe588M5ASwzMKk3ucqd/0FLSXXYuWj5dHu6UDO/naEqetimb9OReJacsbZ64M+AMOAPOgDPQIwa8m54x4JuinlHtHTkDzoAz4Aw4A85AkRnwTVGRz47n5gw4A9OZAR+bM+AMFIwB3xQV7IR4Os6AM+AMOAPOgDMwOQz4pmiCvI+OjYW/gfLdzbfIgbGDudEOjB6U722+Nfjhn+vkxunDgI/EGXAGnAFnYEoy4JuiCZ62WaWSnHzEQnliz+bwN1nywj21d5c8vmeTnHzkQsE/z8dtzoAz4Aw4A86AMzC5DPimqHn+a3ou1k3R8YcdKzcO/jTXhz9KtmDOMbL48IW59W50BpwBZ8AZcAacgclnwDdFHTgHPP15zeIL5c5ta2Xn3vSfXqd85461csXJL/enRB3g2kM4A86AM+AMdJOBmR3bN0UdOv9HPe8IedvSy+V/rv2C7BvdL/y37+B++cQD/ypvXXK5UI/N4Qw4A86AM+AMOAPFZMA3RR08Ly86/ix9GjRL7tAnRoRFlqQkL1Y7ZYcz4Aw4A5PFgPfrDDgDjRnwTVFjjpr24M/Rv++0X5Bbt/5Mnnhmc5Dv1zL2poO4ozPgDDgDzoAz4AxMCgO+Keow7QsPmy/nzj9Nbt96r5xz7Go5fs6xHe7BwzkDMQOuOwPOgDPgDHSKAd8UdYrJchyeCl164ovk1Se/TF550ovlkFmHlGtcOAPOgDPgDDgDzkCRGfBNURfOzilHLpIPrvlFQbYb3ts5A86AM+AMOAPOQG8Z8E1RF/jmh6ufP+t5guxCeA/pDDgDzoAz4AxMBwYKNwbfFBXulHhCzoAz4Aw4A86AMzAZDKQ2RVff8H6ZNrhRxzIVMJ0479JYrt9y82SsjYZ9fvS6X5HphD+7/lek6JhOfHdzLPf1f6/h/O2qgwd3BqYoA6lN0ZiMyew5s2X+cfOnPubrGKYCOsD1vKPnybw6OObYY6QdNJoHC45fILVwxJFHSLuI+33fWb8qfQv7Crq8xmSOrpfj9BxOB8yfAuulEzwfrWulHo7V9dIuGuV3vK6ZWjhS10y7iPt967m/LqeftLyga8bTcgaKzUBmUySyf/9+OfyII2TlypVTFsuWLpN66FveJzXRt0L6amDlylXKSX2sXr1a8nDKKadIu1jZ4FysWbNG6iEvn2Zsjfrt61Mea+Css86SdmH9vnL1ZfKi+S/UrXoxFxFfIvaF9XK4rNBzNFWxdNkyqYfleo7LkDzZt0LnQQ2sXKXXkTpYpeulFk7WNdMu6p2L03S91EOtfJqx1+uXujz+zHamrpl2QWxw2RmXyZrjX6RrZqyYi8azcgYKzkBqUyRjeplXbN+2Tfbv3C/LZi+Tvtl6wStjucoY1K2crRe9Olg1e7XUwtLZS6UdLNO86mHlkZpTHfQdrmOqhcOWS18NLNN8G2HJ85ZIHtbM041Lm6g31ulat2twlyx+3knl5VPQCzxphfWyXQ7s2S/Lj1omK47qi7Bc9Rh9suqolXVx2lGrpBaWHbVU2sVyza0WVh2jOdXBink6pjrom9sntbDsyGVSD0uPWCK1cPqCNdIuao11Otv3bN8ji2efXF4zLpwBZ6AdBmbFjcI1Xg3IdVsek4cGH5bnZKiCIdVjUPeMPCsx9so+iTEi+f/vlt0yrHUxRrRljL2ZWJT3yX71SvexT21ZxHFdHxnHdYqTzHmY7LrbHr5dtj23Q7/t6mTUD/NRRQE/ZJbgsf518vDmh3SFsCoMQ1qO8VxmtTwzboaP6LnIA+slexb3qm+M9KrYG2Lv1yPYl1k1+8t2k9nYXp7sVdBa/7c9cJvseHaHrhHmo4rK6kF3OAPOQ6tKVAAAEABJREFUQLMMZDZFtqCS5o8OPCr3br5XBvYNNI31+9ZLMxjcNyhZZPvp39cvWWzet1my2LRvk2SRjbVjbIc0g/692mcG2ViD+zX3HGw5sEWy2Hpwq8TIxvJyem7d8vCt8sSWJ+XgwQN6WU/moz6/TCZkwY7kRYYJxuTRzbpentD18qyOqUmsf1bXSxMYfFbnXAYDmT76n9W5m8HmZ3W95GDTs5skRjbWjn26XppE/zPabwbZeIPPaf4ZbBnS9ZLB1mFdLxlkY3k5Pb9uuf9WeXLgSV0dNiNFNo1s1rJ/nAFnIGagGT21KaJBsqyqx/7+flm3bp0MDupFbQpjw8YN0gy2bNELdQbZsQ8M6EUpB3CVxebNelOKkI1FeccOvQE1gWxsyrSPkZd/nm3rVr35RIhjTJa+du1aIVepbIeYkRI2wYlWxGOyJbLMOCfTYr1s0PXSJDhnWWTnUN6agasssuuFcjbWRNYL/WXjZXOvVS76mjl48KBNQ5XMSxX+cQacgZYYSG2KqluhtPb0zqdlc/9mGdyiGyNHx3nYuGmjNIOt23Qjk0H2nAwM6oatCfQP9EuMbBzKW7ZukWbA3Mgijo1eKy/6AWxYd+/ZHbZD8exjNlNGFg/ceKpI8hyTnbpe+nW9bNG14hiUTnOwSddLM9imayUP2XwGdb00gwFdMzGycShv1TXTDLLrhXIcG71WTvQDNuoXvT26ZvgSkQYrhXmJnAnwMToDnWMgtSnKC5tc6EX27t0rQ8NDMjwyXBMjIyNSD8PD2jZCPd96dfVy8DrluM45aoUfzncz2Ld/n2Sxd99eiTGyV+dGDshnaGgo/NZjchm3GcdsTCxoRQTZxeDGZOWRJtbLsK6XehjStRKjnm/jus7NC86ZI5/PIb1GNoP9umayiNcL+kjOesEG98/pmtm3f79+iUhmXTLvqmuHchHXjOfkDBSdgdSmiCWVBQMw2+joqICxMbXkYHRM6+tAW+kirh4b+deqr9W/25XbnPNSZF6YT5xnzVynWnK0y7xd2M2qDgX7kGEM0quWw9h0zdTmf1TGdL3UAjzEqOXXnF1ZnGJzY8zz1fkx/rwxr8Z03lTnhs27PInN4Qw4A80yMG5TZA11KaY2MFbmBubgZqaM1LloZzkaq+Nbry4bZ1qVdcPAeJRJnWtc4hMtPjIfKSOLh+oGKGSv5xiZgGw1c715jTn05t5ozVCfBfy1g2yc6VNOb4iSORbPt7ROvcMZcAZaYSC1KaKhXoL0BsXFnhJLrKonFrWFi7+VZqY0nmrJLCu1/BrZs3HqlfNi1fOfnLqk1zGdQ+SblDhaKZ5vsY5PsUB2VZA/0PWhaaJZ3WgYq9lnskxYyT/m8ZLv2diaF6uWLRutlt/k25N5RL6WS1ZPyjr99BrO0eEMOAOtMpDaFLGksiBg1kZ5VL/9OkalSByEjQY34AhFyi/OhTmUBZf6ZCNhNcw+syZ6sY5JtmSY5BWX0/qYrhfHaPmJUZGkzrVovRT5HCXzLD2v0jZmIfWxRHc4A85AswyM2xRZQ71UiJRYcmiN4R7OwEQYEP2v2r4679Ss33rtQk+pOCBfskGCeL3EduoczkCnGUjPsWTNcMTucAacgfYYSG2KCFFduL684MPRGwaYd9WexuTII4+sFgusVfNOb9yq9gIn76lNaQbScyyZf8mRa7dpU3qIRUzec5rmDKQ2RSwjgz7n1pWly45Hy0qC2V0qLc6HPr1pkYdm55H5BclsS/pRygv4Ib8Emq4umURPMq6vj9GgdRaVg/pxm+nbfaYPh3qF1tOZjOeIww8vzw8VYW4hHc6AM9AKA6lNkV7VkwWmF+xkmWlRo4ULOLYGoD2+WWAHWbuX9ZLWgNNpw1F5HjGe7FygDEKd+SEV4aMcBVmwA2kZWCnkn0BLuoASPT7H2JOyajrkRM/3U4/cGLXauH08jy1woieyWO05/3H+eWVdEOStGyAVHAPUqpKjwxlwBlplILUp0mtwWExIAnGRQAKzoddCLR/soFY7t88sBrJzgTKABZPohjyb1U2uJDMDmaCbNJ2yIc9mdbHEzxDbXZ85DHD+49HmlWNbrIscKO2PG7vuDDgDTTKQ2RTpNxPdFvnRGZhcBvSiHv2DsPtntX2Bb3IZtOeW5Sj+QetsnZedge4yoE+SytduZjN9IR3OgDPQGgOpTVHcNCyq8m+fxfZu6aG/bgX3uD1noJ3zmbThaN96TfY8/TY6JFdDG831htZaK/pqrYV7T1cGmAtjclC/SLA1mq6j9HE5A71gILUpSm5HyTHuPLF090h/TfegNxD3LTYD7ZzPpE1yTEaHzmWei36iF+tIXgmSI7mCpJSMoXpMaqrltFa/Nu1LKfFPjvn94eWYGgzYeayVbbaeMkj8TYtXB3MiLrvuDDgDzTCQ2RSxuGKw5OKy61xqHL2bB0xi+EYWDeRlILdGP4OHL36dhMU02cnYHqt3DDQ6f9l6yiCbodlMZuu9PLUY8Gx7z0BqU5S91XGRL8q2qCh5ZDnyMpffBBM9R/ntWRTERxYM4Vd+NDeXugycBynCPNCn6GGVkEtQ/OAMOAOtMJDaFOllLSypWBIsLk+WXpQ8Jmv8U6HfiZ6juP2oXtQZs9mQRUZerthikH9c7oVOn4Ze9Od96P5QCa/PQ+KjbuOut7XaZX0pA/xNmk7Z4Qw4A+0xkNkUVZcV39odzkCvGGD6VvvippGUzI4sGpIMk2OSMRkm5WQlcayCGvx6Cfo09LJf76t63mtxwXmpVZe1Z30p0wN+6GHm8e/rhW0WViwOZ8AZaJWB1KaIxiwwgO5wBnrFAHMuucjTo5WqFqxFR/pWNNVyLz67nmGWgXiOxTp+2TI2hzPgDDRiILUpSm5FfnQGJocBNhXWMxPXLuvYKBcPZJggyZFjUmYsnQJROxXL43T+/EwmpzY3kCDJhZXCOJEOZ8AZaIWB1KYobpgsMJYYWrLAEi05mm9Sav1I+9ZbtdbC+jDZWmvzdtlpBvLOR9omsm//Pn0RkMw76ooIsjMkK4UsYYsSQI+RZ4vr8/X2WuXHamylN0Njb/dohQF4bcU/9s1ra/ONWZjWzYLV4Qw4A80zkNoUhd824wdcFXpHEspIEOtWztqwN4uJtG21j1701WxO7qcX9/L8irng8l8po0RX9VDX/JzunWcYhyYaJN2iq6RsY1ATagIt6CfR8RO5/h/uk4+97mu5+Kf3fF/JSvziNt3VNUHyD+h13xPv746vrAtcwmu7PNGWc0KsdmPkt4PbdseY05ZO1IxgohzYf0CDJ5+RA8OJ4kdnoFkG3C8wkN4U6eriBuRwBnrOgN6EK31GOrMUO7J4sDtSWWre3JwCYl3XVbDlytqj2jX4nHz5I7erQzl+bnuvG8+tUhY+zXGz+cEd8k/v1Q1ohd/QWA/NtR/ff4/a6RxL1oYeI10T1w85qPCPM+AMtMRAalOU11KXm14qkgVmOtJ80ScKYk00Rrvt6dvQbgxv1xoD8G0tTK9KaqyUzLuRgyMYCgeyq0K18j+Lo5quGW6VjMVAGVg5kVgY2MVXr5EPf+sNFfzixy/ELE/evU12bnlO4yX+yZFWidb7o/VtsvcZ1O8x0KaH+l5Wu+nBp+T/fPhW9a+O57IPnBnOwwVX9WV4t1atyGrcVlqN943jmE7aiSda2ppYRMQVZ8AZaIGB1KYoWV7po8XCajqSMkCfKDoVp5086NvQTntv0zoD8G2tTK9KavJL1BQL1e1POi+zx9Y8W1yf1hevOVaOXnRE2qil//jIT+Tjr/+64hsBakp97rjmsWD/+OuTesqxw+YHn07Vf+a9P4yrhTJtH7q5v+KHDSdiWd/f/8f7MAVQX79Nksv3//H+4G+HJF5SR3tyy9bRJhlz4oduPsg4BnlgywI78Q2U8aG/fy9viHgqRz3jpk90YuNnwBZj15YhqxJ8qaMtOaKD//jIjys+KPSN3YAv9sZg/piX6Saxx3peGZvDGXAGGjGQuynyf+2bm7KjCAwwgckDWTxwI6oiybNa5pt7Y9io0u026xMMbtTUHr3wMBVjYcPCkyMtiJQP3FytD27IN33+wXJNIig/dPNmLYwJ0jYBaggf+iDGLn0alcQJZvnmx3+WKHrEh5s5sbQYPvd8Z72QY7tt8nIlt2pM+BChn3jM6Hdcs05zSMYT50SecZnc6Ae7Nqh8KGOnvmKsKEm/SRF9TOAGjhJb9fiZ9/wgcJrEwbd+vmyQ6LsaQcKTQBtPNQ6xWkd1/tED7ZEOZ8AZaIWB1KYor2H4IeW8ihlkm8mXl16O3foyWfQpRp5ASiV9zUK23JZAa7c3Wt70+Yf0ycw3K/j3D9+GWS6++rQQe5M+4eGGuvS8BfL737oygDqceEpBHmwgKL/94y8L9UjKt3zxkRADSZl2FoN42O689vHggw7Oee2SEOPKD59HUeibeLSzNs/sGG67jeVKPEBsOvrx/300FRMb9YCcKO/emvSbNx57ugYf4FX6Koy2hsp4dBN4kj6Ns35ph8/qi05K9U8MuKFfxo0PgENs5IAPuoF6kM135+BQcKFP6g3Ja7rW5gx9ZkEEbHRiEt3hDDgDzTOQ2hSxkAL4oT2gcSpldGwGysDKnZTdittmjmLtyMtgts5K7UpvqgWKqQnpp8M5waGN0XSV2pF+mHF6eacem0JVPRbxQ64xLMfY1oxu7dLyvZ+9VC64arkax2TgoadV8mRhu/zV678ZwEYK4+6tQ+WnNqKv3A6XxWuOUfNYkL//rdfLe//5kvC0g42NVlRiKsvy4v+8ApOsv2ebSstV5LRXnBjKRx43R6Wk4s5beHiw7dk+rLL1NsnTIG2qHxvLl8qbwJ2Dz6mVmCr0c85rT9Uj5TE5+YxjVRfZrRsacrfxrHzZIrUnPme/5hTV+SRl/MDD+jqQvr758bupLMN8KJpuEhsYK3MjZa6S+uS8SNgs8iQJT1AvX8uNsZILSLhIYpLnxEAGxIolusMZcAaaZSC9KeLuo2BZBahOINODVEOQWsdTpKCbrVOS2J2K1ck45GXoZNyZFgsObcymm8Re1g/IQS1xm2CWBbVgB/KqBVKtVRfb8RN9IrRan8y8Tt7+8ZckBj0+etuAHsf7qjH12R1+tgU/M6PnoVZ9bI91i5G1NSrTrpGP1aflrvA0hfbA6tANsS3WrR5ZtX//H9fqBvJbahgL/F754XNVtw++oNUybUCjdmmfC65aFnK4+OrV1lC+9OHb5SsfuUPL+LYKbRaea9EuT8fmcAaKyEBxc0ptikgzLK8SWrHx3cv/Q2rhiS8/0tPkh/TbreXS047b7Oynf3hL4G7wxk1tRuhOszD3NLRJtkNaLOyHPNPQJ2qabWKL9WQkiT2tq3v4WF3ySifZGN30+Yf1CdDT4bZ31AJ+rkhkib4++71vvU5iXPXRC4R2BGJTwQ8QE2+Xbpb+6vXf1k3Bt4WnO0cvSp7w3HFN8qoMnx//38doJrKAJi4AABAASURBVEvOXRD6CYXygfqyGgRlEAp6QAeqVj555diGfuSxcyr+8ThMxweYE7oBm+k2nkduGwy5Y4czfADjv/c7G1Bl1UUnBp9NDyRP3PAFobJ8oAzKxeBPGW6wwRVlAIfYyAFusVEG6IZsGfv5+vSPsb73s5dQLU/evb3SF/XNI55j6GNS/SIRQvvBGXAGWmQgtSlKlhVLkgu3lYop643zkc/eLwM3btQLTe9yt3ziHm9693fl6Qe44MXWydc5u+Q7+ZmkMyAvLCaTmZiUyLd4IMMYZBiXm9VpBxL/k9YcIxeVnyZ86cP89tKYrL5oUXiFtV5voH+tG50YvBqCpXNem7w6og31//yeGwhajjUmF75rZSjfrJst6gHxML7qA6eroH8VlU9eGRswp1jHllfGBqgX3aAdJpYrOcT4gT7ZYSyJJ0faxcAG8sdDTYKx0E+ii1gftklK7MRNNDaT+BiXiZXjmJz/lqUoAlf4ADjEeMWHzlZRjZPkTtmg1eEzJp997w2VPIhh54eNLu3oG/tXPnKntrD2rUhtplc9jsRLZG+P3pszMNUZGLcpYkDcmECsUy4SyA1c9K+vkVdff1UFJ1+5DLP0X79eLw+9yTi+AFmPN+uGaGjg2Z7lYP02IwNBemjGt1c+mk7gCi6T20DSc9WOViyQoWWEHgN7XK6t4wnSHudftTRsgqjhJkntr/7zxRUbdvC6D5+jT0EWBe5eqRubi65ehbkCysSi/SrdWP3nj7+4UofCk47f/dYVoT0+2AC6gTKwMueHcnKusqXEK6k3D2xpC7meXd7EWQ1l7Il3Epcj5QTmmZQYD+MzK2OxsrXLjpex4scGhygnrjlan74dJ/Zf0q5awmfuwsOEdmY1+Z7PXiy0x4eRYk/aYwFYAPqY5J2/JecdJ1d99IVl/vEFiX+jo3nSt/WLjt3hDDgD7TGQ2hQRwhai6ciphEWXnDwu3WF9vXXd5deI4cFP3pPyefLLj1bqzIc2OCHNRtlgNurNZvKWd39Phgb4gVGRO3/nJvnZHyZ/HK5eP9Y2ljsf2DEuL2KYD3HJg9dgSEPsg6/5UZ8dO/VFAPOOPLi4Vy/sSQl7UUHeIMmvmm/VltTUOvKEhhvu+Vclm/nYj5sodVd99PyK2WzYAU+QKpWqEAe7gbKaKx+eQlkdkniVSlUoY8dPi/pa7hj53W9dEW7olEE253baxHHoDxAXOyDvrI2xYov5MD/s5GFli8U4qDMQGz/K6IB4lAF90BadWNQbsMWYV/6Bc+rxpY62lAGxsBGfMrC+sYO4Dn82dXFc2tSCzbFk1nE0CyuIcq2WbncGnIFaDKQ2RSwpgDOyyCBHkM1x8Ibk52QOW3RE+PbFxuLmX/4erhVs+uYTwuaAtmwoHv3s2kqdKXf9l1tCe3zMhm7I2uKy6Sa5PDXTj8U2yYbKYpgkV8aU+CTW+/+Sx+2JzjH2YZw77tqKOYCxx+UkTnGPJE12yOKBM1vFGKrOGm5JDsjoDPiFjpnAZ/+DT8v939skr/rAGp3qzXGXrA2OCpqE+afNKxLd4Qw4A80ykNoUWSNdXrqkwgoLkjJ1yBh5tri+G7r1iQS3/PJ1cv3l11bATR/7qW9N/kT/wA0bKcqZf3i+XHb9mwMOO/EIwW9o8FkZ3jYU6hdfuTTUmc/LvnB5auw4xeOhDMyGDijTlj4on/+Ji+S8v3zpuH4uv/4tAi78wqsr/dA2huVicv4LTyCkDO8YCm1CQQ/Yzcf6xYfxMU51EfLA58J/vZxiQNxXL3U6t/5Mr0pquAUmEntRwSaoCtaL5qwG/UgCK5vUcWkFN/neYTL6tPF2RuoIlE9iqRb4M4ltMtCd/k887Wj5lc+8vDzW7Ljy+tSVEfjQuacf9ahcF1YduVor/eMMOAOtMpDaFOkyrCwqAlFGglinDPJs2LuJRn3aBoEnReTx1M/4+ysia//yp/L9y78aMFx+tbX3qRE54eX8PRaRzd98MtTh89An76VpR5Hth40cT3EajYck7v7D20NuT0VPfLAbTrw8+QFbyvNfcDxCRrYNC+OjwEbp6DPmo8ph+gQNjkJhkg7xmE2vSpIKV3hVEml1aijYh/wMcWp5NuqxI3uJyeizW+OzsZjsVj+N4k5G/3l9xrZYJ/9sGZvDGZiRDLQ06NxNETehosNG+bJ/vUxedf2bhCc92Ng48ITE8sdWCyM7hmTOosNDe+KYn22QLI7ZLSYya2tUbqYf4sb4fnkTd+5fviTkOP+FyYan+o3QLnzVVpZH1SexVD1oA7DH1mLqZLnqsFWIwiGPsdGx0fDFIq+u07YffupB+cSV16XQ6T6aiffwzYMhh2v+210dGzu/Tm9jayaHIvp87tduCbxsfnBnx3hpZpwsFPyQDmfAGWiNgdSmyJrGC4rH/GYvslz9m2dXNkZ3/5fbK6kerq/KKJz5hy8MGws2UIYTXrGYqgCeoJjdNh97HtkZ6uxgP1S94cv820tmbU020w8RrQ/b7GF76q7kqRd6M5g9P/l7MDwZ2/XAU6EJstU4oWEPDjbvbMt2iBzSg16rXQzvf072HuCvNFdtzWtkDZpvMRHPv7nyernvO8nPz8VxsPc/uCs2uT5jGOjd/CsEpZ6EM9AFBmbFMbkpBfCeuqffbUKvLfVoecctV/3mWcKrIjYBD3/yvhBvyS8mf5tl7V/eJT+4/Gsp0Hb9lx9N2fCxTcNRq44OT5KISX+3/fL3g++6z/6cYgAxQCjoAR2oGj53/c4tco++/mrUD21izD4++WN9PLUiJxAC6oFLH76qho+V07axkLttqsiDGMjQSA9xO9pONjSlcM7sKRf5VW1o3cX3H/6SfOuBf5H1Tz/Y5OaIDBMkR82vlGSfHBNGTTeZWNs/8oRIe5J5iw6T3/7mZRVQxn7d364NPOb1QA4gr24iNvoFE4kRt527cE5lXLG9Wd3GaLLZdlk/2oOsvdkynEykvfVjMUxiN90kc/AQmZV0qTOgrLhwBpyBFhiwFRSasKiyoCJrK0KZvEA2l9N+71zM4WeEttzYL/POmC/nfeLCYIsPl17/xnDZOOU/rZDl71kTVwX9Jf/6Kt1U8BtsIhYzVOjhdH3qpCJ8rP9Q0IOVl737NC0lH2zN9IOf4fhXnCQnXbk0CaBHdBvHzrVPhdzx1aqKThnEtpW6UTy28tpNQkwr41tskB2XfEbUfbz+jKtl+XFnyR3rr5NbH/+G9O96XHgdVqtnbkyGJEvyTYDdbKabNHu78v7vbA4pveWj56lM+iPWq3+bP8AocvVnXpayf/7XbpW/vfL7AX+jsl9f5+AP7rpmfbD/6FMPyVf/291BxxedesPuLUOVOuqJaXXaWfQZkwGNn/WJ21s76xtfw+4tQxprTPL8aUee5oskBnYQt3n45i0hX8aLH3X45OGRsi9+Bmz4junq+lyZP2xWj6SMjwFOsIMkLx1K+FTPkfm2KsmDNiYTneBYsvGrtXg4nAFnoHkGUpsi0SdEILwyy9GpKwouve4NAg7jb4WUcyW3o08/NtipO+HiE/XqMCaxDTvA13Dq2/oqbagDcdxse+LiA/AD6MBixj7n/MWLQx6N+rG2Jld98MxKXuiWBzo+xL1EeaAvyoA68qAvysD8sFNPGT1uh99kw+adyeo05qJfLXVLm1U6RM5ZfJFcvvodMud5h8vtT35bN0ffrP3UiLQC9KCfhD/NLujdkQM/T16NnXrefJl3gj5NjPrit5d++xuv0rlW7ftvr/yB7B4cVkP18+U/uEvuumZD4lc2s9HacPdT5ZIIuvnQ5+ffe1ulDoWYX/1v96RiYNc9RNUW5RbswUEPan/k5q1y6xfWaSH9ufaP707aq0+lBl1Bf+RZsatCDOwhvvqoKXy++1fpP7ORiotfGYwj60sAbNTFcbFRZ6BsPuQQ9HIleVXK5b4qsTpW1kD6qcalUE7AhTPgDLTFQGpTxJICREI6qtfnonLR7Llq1q9r49QEGsVWl3B9N4m/6ciJYHTsYNPNjzn8eHnRktfIy5ZdqRui5+RzP/moPL7j/pz2ZMg3deZJVVICWIDpJrFNBJZIoxh3Xbs+uM5beJj81jdeGXDF758RbNy0ySdBMIV6/M66IvlZuz1bh/V8jMnDN20JDtipB8Rk41R96hRcgj95JSWiU0oQ257ZnmzU4pjEffdnXpobg37ojxj4mC9l7NTTC2XAOPF52/94AUV98pSMBR8D2c3jNV2ZG/zBPOWLRs8+PRJyQQdxrpQBPvRNDpQtN+sXm/U3EUmutDcZ61VbotEnWiL96Aw4A60wkNkUcZHX5aRPXpJFl4RCdzgD3WSAmUZ8nX16I0qOc2UuZi2PyY/WfWVCuPGxr8p9/bfKLfpa7Cf6eqxRvJsf/7o8vO1nwu+SHf68I3Vj9Gfy9bWfkaF9z4acOJAvINsY2MorSd2sVJWxb3u6yK4B/r4WvdTGpvuf1v5FXvou/lp24rfy5ceL3fS5mSf9i5x1xUnqm/icdMY81UV2b0362HBP8gRp1cXHqz3xefdnXqKbqEvlxDX4YtMqPVNJPCvXtvW9dAGVcv93N8vfveGHATd86mG10dagxfAZk8GHkydk5DlPNzL0g6SMS1JPO0oijBOfJL/Eln2FlpyR5IjvF37t9pDH7i3Jhg1bgqR9PP5Tzzs2GJ99akQABWzkRBv6nVfeXFGeKMiSGCYTnV6x2LiRgFrqHM6AM9AqA6lNEY2TJWYLKylhrwE3OwMdYYCZRiCbeejxpX2MjfoEseO5Qdl3cK88t2+P7DswIs+b9XyZpf/Xi31I6VA59oiFctjzjpAndjwgu0d2JKlFR9pHxbKajKRc6Jg44tjZIRY3bhAK5QPlv3vDj8qlYot5umH4rW9cKmyuLNP7v9uvm5IfCeMwW7clfcHZF37txyEXciK3bvfbmfjxHEv0o4RNKtGTMprDGXAGmmdg3Kao+abF8Hz0k2vlxld/MxfDg3zTreZpfll71aN42u4Hng5ju+PdU+NmNxEG7TJuMo71ypVvk07iNae9U16+/A3yihVvkUsUebHPP+WVMv+IhbL92X65cNkb5EOX/C9ZNHdJnFZFZ2NkqBi7oMzTzYQ9HfnqR+5N9WBlbvBUnHzWMQi5/YtPBMnh0Vu2VjYd/GOm2Brh1HOPDS6P3FT952K+9if3hg0M8UJlzoENh5nv/upGU1OS8bARATxpoXLruj2IFBatTm72bJwsLpIyjlaP3gosrzNfc2JoRkwQCk0ejpyfbFQ33P10hVt4aTVOk92l3MJa4cuCWpl/8RcJNfmnYwx4oJnCQGpTxKLKAiKytiKV610E7nj3D2Xrjf1i+TKWAC4iUwUSLnua9lhlHDae6SZ1gPrR8dq5KY9dR67j796HH7COox8Y3S+bdq6TG9ddK5t2rZMrTnuXsHmKfdBj/ikbYns39Fe8b2Xoipvu3+mTIQNlKi77rdMCj+e9OflL59jN57tl7QrsAAAQAElEQVR/9XNc5DW/d3rwUapDeUyP1Vy1wEeN2FZedAIlfdWVPMkhFhsANjQrLjxe44TqsBTxX3RasoHBii+wzQs2fPghbuwxiEn98X1HaUztnIICf2La5oxNH+2QWi1n6qs/6vGjDNANlIGVY3nU8cnf8rr1C4+HTZ7FTPx1SEaQGlCtbXlqap4i9J3NzXjWZsHH2nVaEjwwRXLaWdCDNE0L/nEGnIGmGUhtippuVUDHZb96mlz8vddXcOLrTw1ZPvTf7w6Sg9XPWXQ4xSmBeacfG8Z0wecvnRL5djLJg9L8D0d3qt+tezbKd37+Bbln840y97Bj5TWr3ymL5lX/NEKn+plonP/n65eEzUA2DnZ+nsXslNm8WBn51v9+Xvlnbig1BvF++Z9enHIkZtYWO7Dpqld+wVtOkZf98vLYJejEJHYoZA5v/JOzx42ZGJeUN4kZ96aK5GEbGhoQz3IffHg3pqZAbnHexInLTQXpoNOYJJu9Dob0UM7AjGCg4aZorPwNZKqxseKDZ8ph5c3P7p8nP3B602u+JWCk/FoNSTnGpv94PDXUbTcNhDbms+7v11bq0bHHbdCxUWeOd179o1SMtf/1DqsKkjJtDPiHCj2QO/bYpmbJtiFP7CBuY/kQA1BfVITvtjrfgpyEJO/WjdA3H/gXOenoPn219kZ5Rd9b5PmHNn9z6fVaYTPApidGHm1sNGIfNjnmx6aAOmKZjR9SxsaN3mzc4LEZiGl1ef5mM/+4bO2sb/NB0g/1SMqAsoE8sRmIYXW12pgv9eYbS8ZpPsSzXNHxY6zUx7xZG3zxAeaHL22tHLfDr+Morxnm32R8kej4eDygMzCJDKQ2RSyqLMgtaytSufoYW1+ycHGIcMx5yW+4sEkgZ8YC1FOfOo/JHbpZoRzjiX95SHY98FSo3/jlxyR+0oTfwLc2CPYQr3z3Ro+BH3lhu183QNmfYXr6Z9srMdZ9cq1QDm3KB/yx0x6UzSEnymyQsm3IM9uGOIzH2iPJhxhFhA4Q2nhnoWo4S6Qss/X/oDR9aM9x/uEL5S1nv1/OXXyR8Gv5jaJkOcQ/a/OynsdoTTofXeAjmXgcFclFSXtR3T/OgDPQKgOpTVGrjaey/8iW6g9hX/Td10kMXlkxti3fTX449LT/99xQf8HnL8EsT37u4SCbOYwMPBfczv7rl4QY1s/Jb0teHQyX87A+rL7vg8nfkwmNo8N2fXLFZgeT+RKb8sC3N0g8LmzU4Ud8ypYPuiPNwOKjl+tm6ATJ/oxR2qtxqVQqNXZyD2fAGXAGnIHCMZC7KSqVinlR7yR7cxYeLse8IHmSdPMV3xaD9cHmwjYfC/jL2FpBGzYYQItNfRZekfyw632/9+NKHzy5ssYLL1sc1If+xz2VejY+wZhz2L02eRW49FdWV2rZxNlYnnkk+XsuVPL6kDp0/h03pI0J3ZFm4JBZz5NSaQJzP/mSrk+60nG95Az0hAGbfz3pzDtxBqYnA7NSw2JRTTXEA8jkvvPu7aF27mnHpG9UZb8z/+wCueg7r6tsjnBmc8TP4STvcbAoyv7BFutaVfmYvWJQRW0nv3V56CPexLBBWvtHd4acFlx0Yqg/7Q/O1QbJhw3ST3/lhlAf+kzMSdl0pMYP9UjKAB2gA3QDZWDlgstRGSXb4qLMX0lK1XODjYyRBceNn35UPvmmG+Xua/WJqOaaLVfmltY1qxOLmMRqtk0zft2K20zfU8ZH593Boq8ZzdE/DRlwh0lkIL0pKifC+2hAEQlMNxnb0HuBuO+4P+wgtm36yuNiT0Xmnn6MXte4suPF/Sv2HJMz/ux8efl3Xiur/+Cc4LDrvqdk9sLDxH5LbdtN/aE9rW5+rT5VUgxveS7YaDCydSjo1NurNfQYi9+6LPRxweeSV3A7f7a90ga/4y5eFOrJg5jkTh/ogOzxm3uGbvDUQD+UAU+eiKdmOXJV9dehrQ0+gHqAHiPPFtd3Ws/rL7HZuUkktqmAPH7IG7vJrE6524j7zu8LD7gGeGTL2FrF+Bi7tw7LJ998Y2q+N4pqbZJo1WN2TjeK0416y6YbsWvFzOsTW5WP5BxyxO5wBpyB9hhIbYpsQVooylk9z2Y+3ZZx39m+2CTc8trviIEyPrbRQY/B6zHzNfnwx5I/hnf02fOD66Lyqy/s5kPFotedIrxKm3fGsRRl8NsbK/0GQ3T46a/eWKkjxp08AdJ6e931wB//NFWPj1YLGzL6QI+xQF/lUYcNX3Df7/+YovA0Kq9NqKxzqMdrnWZtV+X1l9i4xBM2kYmNy3xSpqZIID+QzSn8MLFuAbDH9bFOXbfRan+v+PUV8sGvXiznvfnktlOjLTGIRZA9W0fk396X/m1L7PUQt2EM4FzNKY5br32368gHtNzPBBrQH4hDJGVbG4lMjsVdM3H+rjsDRWQgtSkK13FW1VRCHVbP/5dXCK+nKuMyXx3fnBMOF+rNZHLp1atl8VXLuKoEmd1UsSHq+8AZoZ7Y9htutGezQnv0AO3n/M++ImxwQrl8oM0ZHz0/xEBSLlcFQRza5eWNjbpsG/K0vPEJgThoDqGMpAzQpwLItciYChzWy9G4Lfvc+E/r5O/ffJO+TtsU5mZc/uL77wx11O/ZMiKDD+6ulKmzOXb3tZuCnbb4xRsi2lKP7zf+dG3ww2bAXqsN7fAjLn4G+sZuIC+ri9vE/aGbD5KytUcSE/uUhJ1Tl86AM9AWA+lNUTkE33TLauEFG5SXf/u1kofsUxPzMTvSbCZ5zRUPmo2P1SHpL64Pr97K/bNZoX3WDzs2A21qxcAHf6vn1V/WRh0xsBvIEzvIaxOPFZ+pgCEZngppjsuxVCqNs01lA/9MCH8V28bw9T+9X675r8lTVWzU3f1V3UhRaAL4brz36XGe3/ho9W+AjavMMfz9W26q/LMaVk1exLcy8oHvDUjcH7r53PiZdak6/BkPdnSHM+AMzCwGcjdFM4sCH60zMDEGsl8isuWJRZ/81vzRww9ee7H80qdeFJJh0/DSdy0TbEiMe7aPIFKYe8KcShsq8Of1GkA3XPUXyc/yEbdWG9rHsE2N5UasV//OacGFTVxQogP14Izyv3Fm+fJkCjfaUm94xa+twDzlMCzVPzUy5ZL3hJ2BAjCQ2hRxMXeMJX840P/g3OTzEN5f8CaH9zsFWC2ZFGqtFdxq1RXJXqZXRTLnVSF1FenymssWhrlw1PGzQz2H5S85LtiOPC6x7dkyHMrakmpOWlLWdZQY1KR6PP6BB3cJT3t4upP1yZazcTev3RlcXvT2JZV++l62QNgkUUFsa3PGq0+s+JxY/nfZLN/VlyT/rtt1n3go5EI+j96yreIf5zsldD17jF/ZToQfnQFnoCUGUpuillq6szPgDOQywM0zt8KNgYG7v7ZJ/uGqm2XwkT3yG9dcJG/587ODfTIOKy5cEHK4/EPJUyZyuP5vHpL//Rs/RXU4A9OeAR9gmgHfFKX58FLBGPC/u1KwE9KBdH78xSdDlL6XJH88lc1RMLRwOOnMo4P3HV9aHySHdbdur/yM0aLyEyHszcA2R2zS8OdVHr8Fhz4Vsd//XtFUPG2ecwEYSG2K4m+46A59AJ955O+cdIcT1kKFWy0EvfwqQHtUS/E+Icca84Ns69UXoa7yikXfTpJPo3Liw8jU08ZdPkdYQ73GQlePyiuopCzh6RA/CzRvYfKP7H7xA3cGm22S6rWpdjMW4p77xuQvwbN54akT4AkPfV32odXBJ9uG/LQ1LgGUv/lna0MOtDdQSY68LsSnqCDPSm5aCHoY9EERUYN/nAFnoGUGUpsia83iMt2lM9ALBlJzTm+4cZ+jsi8uFkovlfJ/0yw1nkJl3Ntk+MHpM169KNXplX98Zqr8zn84X0455xh9yjMiPJ3Ja5NqUC584CsvFzYv5WIQb9ZXcSteljyBCoYGh9f/0Rmh79iNmO/4+/NjUyH11BzLrJl481fI5D0pZ6CgDORuigqaq6flDMx4BjpJwEXv7RM2Fue+KXnq0qhM3/gDNi6U2YBQZnNBmViUiUUZoGMD1NMW3UCZ9pTR89rQjnpiUW9g84LdsGj1XKuSvDbZfHG2vi0GMbE7nAFnYOYxMH5TZN84YpnVKQP4Qk4EnYjRav/0aWi17Uz3h7eJckAMEMeJy6brq4Ax/l0xygUFQyA1ZIxmbXGbZvS8uM20m6gP/YKJxplp7eEMTHTcxABxnFDWQ7CVpQr/OAPOwAQYSG+KdHWVSvo6QGWIaZJCrFMGeTbsraATMVrpD1/6NFCedEyhBOBtoukSA8Rx4nKsxz4F0y1Nk3F6zdriNs3oeXGbaTdRH/oFE40z09rDGZjouIkB4jihPFa2lGVZ6NeJst2FM+AMtMRAalPEgnLw456OoswDZjO5IIsHMnP4ainaHGClkBPS4QwUiIEpkEpqUxTyDV8/gpYcKANKyBh5tri+lt5uu1rxsnbig6zdy3r/0otlp3hol2PagTgPygBbRWqu6FMApG2wdK1sErvprch22zXbB/ENzbZxv9aX0kQ4pm2Wc7PxWIiVQj02hzPgDLTPQHpTZKsKabDYlE03mWezunqy3Xb1YsZ1xAexzfXOM9Aux7QDcUaUATaT6AFc8oNSqANpGuLE8mzUY0e2inbbNdsP8Q3NtnG/1hmYCMe0zfZotrA6wkE3amWncrFc6rrwDpyBacNAelM0bYblA5kuDMwq+A9aTxeefRzOgDPgDDgDIrOyJKT+9oVWZstq8o8z0BUGwrdb/fobZOihqoVigQ+sE0OB02wtNfcuPANhhZTXDPMveVZ0SOHz9gSdgaIykNoUJYtKlxWLrAwSx+4YC38l13noHg9KMD8ewQRUVfvRycdFP9G0ULBPPBfi1GK763r2ytcS56LzXOhCqawZ5iDrRRcQqsMZcAbaYCC1KWqjvTeZegx4xs6AMzDNGdgnz07zEfrwnIHuMDBuU8S3ubirbDmuc90Z6CQD4VsuTxUqQcdkKr0I8LVSOXGu9IiBeM34/OsR6d7NFGGgvTRTmyIWVRaEzdq8PKZPrR2dngdKauVVQIjN5FM8K0N6LN4n5MgmrgwyzNq87Oukm3MgXjNh/oUVVNJj2C5hcjgDzkALDKQ2RS20c1dnwBlwBpwBZ6DnDHiHzkA3GfBNUTfZ9dgziwF9YjSzBuyjLRQDPv8KdTo8manJQGpTxJpyCE+kHfr0fdLnQnlNaSplrWAiSxDpZW1ebnJB6Vl2ribGFfNPX5wF4QdnwBloi4HUpogIvP9G6upMRFhkesEqlxI7ZYARCWLdytgAZUeau5nGRzwPYt14iG1ZnXIxYevFRoGMM6VswJ6nY6POQNnhq4X5YPMg1hvZ8HU4A85AewxkNkW23JAENGl6XDYbEuTVYQPUO2YiA9Uxx/Mg1s0jtsU69dkytskHWRnibMyGzNqtnFeHDZiPy5nLAPMAGAOx3owtz9/auXQGnIHaDKQ2yuteRAAABDpJREFURf70Wr+d6tXEeSgID+V5q6ekrBVM+EQpyETRGeLnIjkX4ck+60Q5QTicAWegJQZSm6LmW7qnM+AMOAPOgDPgDDgD04sB3xRNr/Ppo3EGnAFnwBnoFAMeZ8YxkN4U+SPo5BG081AMHgr+KsCnSTGmiZ+H6DyUb2H+8qxMhAtnoEUG0puinMa+uHJI6bGJc5BFj1PoSXeMkY5Mok8tTN3MpxbPzWTLuYiRajPNCoyTIZlEdzgDzkA7DKQ2RSypLAiatXlZv5kpMb3iQbsa9+lV373sh0HSn0nTKRcTZBiDLOOy671dKTHfnIsYcd100xknY6rKw6fUvxpI3g5noBgMpDZF/MXCkuVV55k0Ps2AeA69WNXh0vlJ+GE+VbhgDsJZ+fXZofI8LI3RYw9SrAVSsToRRtcY5u9St1LJtKhMCedkPCfMqwovUq5XyUfpQzicAWegRQbSmyJrzEozXSV/oK5UKsmsWbMCSqWSlEqNYf6dkKVS4/5KpWqO9foslZqLVSqN96sX1+uS+dEOD6VSwrXwX2b+YSoqSqXSuNRYLyKlsFbgolQqSanUGPh2CqVS4/5KpWqOjfotlZqLVyql/RrF9fpOrRnx/5wBZ6ADDORviqLABw4ckNHR0aYu6qVS+oJYKnWkHPpu9uJZKjXus9lYeX6lUuP4pZL7lErtcxBNvymnHjx4cNqtl1KpVNng5a2JerZSqf15UCp521KpOQ7E/3MGnIGOMJDaFPENFxAZyYYIUHY4A71goEQneiNg/o2VX5+ZpKpICDmWn2qh79+/X0CRcvRcpj8D8ZrRl2hhwEVdMyE5P9RgwM1FYCC1KbKE7AK/d+9eM9WUpVIpPMkplVyWSs5BqTRxDmZpjP379tWcc0Wr8PUy8XNeKnmMUql9DlgzXK/9Z4mKdnXwfKYaA+M2RVzgeV02NDQUXgNQrgd8pxN4/VEP02msRR7Lnj175M6H7pgS6wkefb0clLx1AzczHb0a/+5du+SOtVNjzUyJhe1JzkgGUpsiNj+wMDIyknuBy7voTTdbowtYEcfbKOd69Y3GU69tt+osp5sfuFn++cF/1Zdoxfz+y3qBA18vo+ELFFxkYeeySDKbY6vlRmNpNV4n/C2nm+67Ub5x/2cLu2a4vzicgSIzkNoUkSg/Q8TF3qFv5cemBiZyUW10nicSu922cU7/9MDn5bqfX8fULBiSdLgZxfm6Xvw10+68tHaNzrH59VLGOX3tvs/I9+//fjJB/egMOAMtMZDaFN31n24Uh3NQtDnwD6d/rKVJ3Svnz73rTnE4B0WcA+8/6x96tQy8H2dgWjGQ2hRNq5G1ORhv5gw4A86AM+AMOAMzkwHfFM3M8+6jdgacAWfAGZi5DPjIazDgm6IaxLjZGXAGnAFnwBlwBmYWA74pmlnn20frDDgD05kBH5sz4AxMiIH/HwAA///yquNJAAAABklEQVQDAIsAmIjWwVFUAAAAAElFTkSuQmCC"/>
          <p:cNvSpPr>
            <a:spLocks noChangeAspect="1" noChangeArrowheads="1"/>
          </p:cNvSpPr>
          <p:nvPr/>
        </p:nvSpPr>
        <p:spPr bwMode="auto">
          <a:xfrm>
            <a:off x="130175" y="-898525"/>
            <a:ext cx="5534025" cy="23526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4" name="Picture 23"/>
          <p:cNvPicPr>
            <a:picLocks noChangeAspect="1"/>
          </p:cNvPicPr>
          <p:nvPr/>
        </p:nvPicPr>
        <p:blipFill>
          <a:blip r:embed="rId4"/>
          <a:stretch>
            <a:fillRect/>
          </a:stretch>
        </p:blipFill>
        <p:spPr>
          <a:xfrm>
            <a:off x="252412" y="21245603"/>
            <a:ext cx="7848599" cy="6143961"/>
          </a:xfrm>
          <a:prstGeom prst="rect">
            <a:avLst/>
          </a:prstGeom>
          <a:ln>
            <a:solidFill>
              <a:schemeClr val="tx1"/>
            </a:solidFill>
          </a:ln>
        </p:spPr>
      </p:pic>
      <p:sp>
        <p:nvSpPr>
          <p:cNvPr id="26" name="Rectangle 25"/>
          <p:cNvSpPr/>
          <p:nvPr/>
        </p:nvSpPr>
        <p:spPr>
          <a:xfrm>
            <a:off x="1957821" y="28837708"/>
            <a:ext cx="5553123"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Figure 1: Process of the Dissertation</a:t>
            </a:r>
            <a:endParaRPr lang="en-IN" sz="2400" b="1" dirty="0">
              <a:latin typeface="Arial" panose="020B0604020202020204" pitchFamily="34" charset="0"/>
              <a:cs typeface="Arial" panose="020B0604020202020204" pitchFamily="34" charset="0"/>
            </a:endParaRPr>
          </a:p>
        </p:txBody>
      </p:sp>
      <p:pic>
        <p:nvPicPr>
          <p:cNvPr id="27" name="Picture 26"/>
          <p:cNvPicPr>
            <a:picLocks noChangeAspect="1"/>
          </p:cNvPicPr>
          <p:nvPr/>
        </p:nvPicPr>
        <p:blipFill>
          <a:blip r:embed="rId5"/>
          <a:stretch>
            <a:fillRect/>
          </a:stretch>
        </p:blipFill>
        <p:spPr>
          <a:xfrm>
            <a:off x="8360563" y="5171738"/>
            <a:ext cx="6293650" cy="4950292"/>
          </a:xfrm>
          <a:prstGeom prst="rect">
            <a:avLst/>
          </a:prstGeom>
          <a:ln>
            <a:solidFill>
              <a:schemeClr val="tx1"/>
            </a:solidFill>
          </a:ln>
        </p:spPr>
      </p:pic>
      <p:sp>
        <p:nvSpPr>
          <p:cNvPr id="28" name="Rectangle 27"/>
          <p:cNvSpPr/>
          <p:nvPr/>
        </p:nvSpPr>
        <p:spPr>
          <a:xfrm>
            <a:off x="10664658" y="10349847"/>
            <a:ext cx="1664238" cy="523220"/>
          </a:xfrm>
          <a:prstGeom prst="rect">
            <a:avLst/>
          </a:prstGeom>
        </p:spPr>
        <p:txBody>
          <a:bodyPr wrap="none">
            <a:spAutoFit/>
          </a:bodyPr>
          <a:lstStyle/>
          <a:p>
            <a:r>
              <a:rPr lang="en-IN" sz="2800" b="1" dirty="0">
                <a:solidFill>
                  <a:srgbClr val="000000"/>
                </a:solidFill>
                <a:latin typeface="Arial" panose="020B0604020202020204" pitchFamily="34" charset="0"/>
              </a:rPr>
              <a:t>Analysis</a:t>
            </a:r>
            <a:endParaRPr lang="en-IN" dirty="0"/>
          </a:p>
        </p:txBody>
      </p:sp>
      <p:sp>
        <p:nvSpPr>
          <p:cNvPr id="29" name="Rectangle 28"/>
          <p:cNvSpPr/>
          <p:nvPr/>
        </p:nvSpPr>
        <p:spPr>
          <a:xfrm>
            <a:off x="10703713" y="11081061"/>
            <a:ext cx="1664238" cy="523220"/>
          </a:xfrm>
          <a:prstGeom prst="rect">
            <a:avLst/>
          </a:prstGeom>
        </p:spPr>
        <p:txBody>
          <a:bodyPr wrap="none">
            <a:spAutoFit/>
          </a:bodyPr>
          <a:lstStyle/>
          <a:p>
            <a:r>
              <a:rPr lang="en-IN" sz="2800" b="1" i="1" dirty="0">
                <a:solidFill>
                  <a:srgbClr val="000000"/>
                </a:solidFill>
                <a:latin typeface="Arial" panose="020B0604020202020204" pitchFamily="34" charset="0"/>
              </a:rPr>
              <a:t>Methods</a:t>
            </a:r>
            <a:endParaRPr lang="en-IN" dirty="0"/>
          </a:p>
        </p:txBody>
      </p:sp>
      <p:sp>
        <p:nvSpPr>
          <p:cNvPr id="30" name="Rectangle 29"/>
          <p:cNvSpPr/>
          <p:nvPr/>
        </p:nvSpPr>
        <p:spPr>
          <a:xfrm>
            <a:off x="8360563" y="11759105"/>
            <a:ext cx="6293650" cy="9275937"/>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prospects of research methodology acts as the foundational stance for a research project to discover findings based on primary and secondary observation. Correct integration provision of research methods escalates credibility of findings while justifying research questions and objectives (Adeoye, p. 31, 2024). The current research focuses on a mixed method research process for collecting perspectives of individuals working in the fashion, retail and automotive industry. The current research process will be opting for a primary quantitative online survey of 50 employees from Finisterre, Wolf and Badger, Cotswold-</a:t>
            </a:r>
            <a:r>
              <a:rPr lang="en-US" sz="2000" dirty="0" err="1">
                <a:solidFill>
                  <a:srgbClr val="000000"/>
                </a:solidFill>
                <a:latin typeface="Arial" panose="020B0604020202020204" pitchFamily="34" charset="0"/>
              </a:rPr>
              <a:t>fayre</a:t>
            </a:r>
            <a:r>
              <a:rPr lang="en-US" sz="2000" dirty="0">
                <a:solidFill>
                  <a:srgbClr val="000000"/>
                </a:solidFill>
                <a:latin typeface="Arial" panose="020B0604020202020204" pitchFamily="34" charset="0"/>
              </a:rPr>
              <a:t> (fashion), </a:t>
            </a:r>
            <a:r>
              <a:rPr lang="en-US" sz="2000" dirty="0" err="1">
                <a:solidFill>
                  <a:srgbClr val="000000"/>
                </a:solidFill>
                <a:latin typeface="Arial" panose="020B0604020202020204" pitchFamily="34" charset="0"/>
              </a:rPr>
              <a:t>Akojo</a:t>
            </a:r>
            <a:r>
              <a:rPr lang="en-US" sz="2000" dirty="0">
                <a:solidFill>
                  <a:srgbClr val="000000"/>
                </a:solidFill>
                <a:latin typeface="Arial" panose="020B0604020202020204" pitchFamily="34" charset="0"/>
              </a:rPr>
              <a:t> Market (retail) and Auto-sleepers (automotive) in the UK. Primary qualitative interview will be conducted among 5 employers from respective companies. The research process will be selected to comprehend the perception of employees regarding the digital skills gap, and initiatives taken by employers to resolve the issue.</a:t>
            </a:r>
            <a:endParaRPr lang="en-IN" sz="2000" dirty="0"/>
          </a:p>
        </p:txBody>
      </p:sp>
      <p:pic>
        <p:nvPicPr>
          <p:cNvPr id="1028" name="Picture 4" descr="Digital Skills vs. Digital Literacy | by Amanda Baptiste | Mediu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69871" y="21142201"/>
            <a:ext cx="6158147" cy="460258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1" name="Rectangle 30"/>
          <p:cNvSpPr/>
          <p:nvPr/>
        </p:nvSpPr>
        <p:spPr>
          <a:xfrm>
            <a:off x="10761421" y="26194469"/>
            <a:ext cx="1548822" cy="461665"/>
          </a:xfrm>
          <a:prstGeom prst="rect">
            <a:avLst/>
          </a:prstGeom>
        </p:spPr>
        <p:txBody>
          <a:bodyPr wrap="none">
            <a:spAutoFit/>
          </a:bodyPr>
          <a:lstStyle/>
          <a:p>
            <a:r>
              <a:rPr lang="en-IN" sz="2400" b="1" i="1" dirty="0">
                <a:solidFill>
                  <a:srgbClr val="000000"/>
                </a:solidFill>
                <a:latin typeface="Arial" panose="020B0604020202020204" pitchFamily="34" charset="0"/>
              </a:rPr>
              <a:t>Findings </a:t>
            </a:r>
            <a:endParaRPr lang="en-IN" sz="2400" dirty="0"/>
          </a:p>
        </p:txBody>
      </p:sp>
      <p:sp>
        <p:nvSpPr>
          <p:cNvPr id="32" name="Rectangle 31"/>
          <p:cNvSpPr/>
          <p:nvPr/>
        </p:nvSpPr>
        <p:spPr>
          <a:xfrm>
            <a:off x="8360563" y="26703814"/>
            <a:ext cx="6293650" cy="2812629"/>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findings have suggested that the digital skill gap derives from lack of resources and low accessibility of digital tools. The current research also highlights that vocational scenarios and employee training programs are obligatory to include for increasing employee skill competency. </a:t>
            </a:r>
            <a:endParaRPr lang="en-IN" sz="2000" dirty="0"/>
          </a:p>
        </p:txBody>
      </p:sp>
      <p:sp>
        <p:nvSpPr>
          <p:cNvPr id="33" name="Rectangle 32"/>
          <p:cNvSpPr/>
          <p:nvPr/>
        </p:nvSpPr>
        <p:spPr>
          <a:xfrm>
            <a:off x="16537611" y="11081061"/>
            <a:ext cx="2241319" cy="523220"/>
          </a:xfrm>
          <a:prstGeom prst="rect">
            <a:avLst/>
          </a:prstGeom>
        </p:spPr>
        <p:txBody>
          <a:bodyPr wrap="none">
            <a:spAutoFit/>
          </a:bodyPr>
          <a:lstStyle/>
          <a:p>
            <a:r>
              <a:rPr lang="en-IN" sz="2800" b="1" dirty="0">
                <a:solidFill>
                  <a:srgbClr val="000000"/>
                </a:solidFill>
                <a:latin typeface="Arial" panose="020B0604020202020204" pitchFamily="34" charset="0"/>
              </a:rPr>
              <a:t>Conclusion </a:t>
            </a:r>
            <a:endParaRPr lang="en-IN" dirty="0"/>
          </a:p>
        </p:txBody>
      </p:sp>
      <p:sp>
        <p:nvSpPr>
          <p:cNvPr id="34" name="Rectangle 33"/>
          <p:cNvSpPr/>
          <p:nvPr/>
        </p:nvSpPr>
        <p:spPr>
          <a:xfrm>
            <a:off x="15895434" y="11772169"/>
            <a:ext cx="3701654" cy="461665"/>
          </a:xfrm>
          <a:prstGeom prst="rect">
            <a:avLst/>
          </a:prstGeom>
        </p:spPr>
        <p:txBody>
          <a:bodyPr wrap="none">
            <a:spAutoFit/>
          </a:bodyPr>
          <a:lstStyle/>
          <a:p>
            <a:r>
              <a:rPr lang="en-IN" sz="2400" b="1" i="1" dirty="0">
                <a:solidFill>
                  <a:srgbClr val="000000"/>
                </a:solidFill>
                <a:latin typeface="Arial" panose="020B0604020202020204" pitchFamily="34" charset="0"/>
              </a:rPr>
              <a:t>Linking with Objectives </a:t>
            </a:r>
            <a:endParaRPr lang="en-IN" sz="2400" dirty="0"/>
          </a:p>
        </p:txBody>
      </p:sp>
      <p:sp>
        <p:nvSpPr>
          <p:cNvPr id="35" name="Rectangle 34"/>
          <p:cNvSpPr/>
          <p:nvPr/>
        </p:nvSpPr>
        <p:spPr>
          <a:xfrm>
            <a:off x="15190807" y="12424617"/>
            <a:ext cx="5074449" cy="4190314"/>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cs typeface="Arial" panose="020B0604020202020204" pitchFamily="34" charset="0"/>
              </a:rPr>
              <a:t>The first objective has been linked by the findings as the current research has validated the prospects of lack of resources and low skill competency among employees.</a:t>
            </a:r>
            <a:endParaRPr lang="en-US" sz="2000" dirty="0">
              <a:latin typeface="Arial" panose="020B0604020202020204" pitchFamily="34" charset="0"/>
              <a:cs typeface="Arial" panose="020B0604020202020204" pitchFamily="34" charset="0"/>
            </a:endParaRPr>
          </a:p>
          <a:p>
            <a:pPr algn="just">
              <a:lnSpc>
                <a:spcPct val="150000"/>
              </a:lnSpc>
            </a:pPr>
            <a:r>
              <a:rPr lang="en-US" sz="2000" dirty="0">
                <a:solidFill>
                  <a:srgbClr val="000000"/>
                </a:solidFill>
                <a:latin typeface="Arial" panose="020B0604020202020204" pitchFamily="34" charset="0"/>
                <a:cs typeface="Arial" panose="020B0604020202020204" pitchFamily="34" charset="0"/>
              </a:rPr>
              <a:t>The second objective has been met by the findings stating that vocational training and online courses can help in digital literacy improvement. </a:t>
            </a:r>
            <a:endParaRPr lang="en-US" sz="2000" dirty="0">
              <a:latin typeface="Arial" panose="020B0604020202020204" pitchFamily="34" charset="0"/>
              <a:cs typeface="Arial" panose="020B0604020202020204" pitchFamily="34" charset="0"/>
            </a:endParaRPr>
          </a:p>
        </p:txBody>
      </p:sp>
      <p:sp>
        <p:nvSpPr>
          <p:cNvPr id="36" name="Rectangle 35"/>
          <p:cNvSpPr/>
          <p:nvPr/>
        </p:nvSpPr>
        <p:spPr>
          <a:xfrm>
            <a:off x="16645639" y="16911723"/>
            <a:ext cx="2201244" cy="523220"/>
          </a:xfrm>
          <a:prstGeom prst="rect">
            <a:avLst/>
          </a:prstGeom>
        </p:spPr>
        <p:txBody>
          <a:bodyPr wrap="none">
            <a:spAutoFit/>
          </a:bodyPr>
          <a:lstStyle/>
          <a:p>
            <a:r>
              <a:rPr lang="en-IN" sz="2800" b="1" i="1" dirty="0">
                <a:solidFill>
                  <a:srgbClr val="000000"/>
                </a:solidFill>
                <a:latin typeface="Arial" panose="020B0604020202020204" pitchFamily="34" charset="0"/>
              </a:rPr>
              <a:t>Limitations </a:t>
            </a:r>
            <a:endParaRPr lang="en-IN" dirty="0"/>
          </a:p>
        </p:txBody>
      </p:sp>
      <p:sp>
        <p:nvSpPr>
          <p:cNvPr id="37" name="Rectangle 36"/>
          <p:cNvSpPr/>
          <p:nvPr/>
        </p:nvSpPr>
        <p:spPr>
          <a:xfrm>
            <a:off x="15190808" y="17541169"/>
            <a:ext cx="5074449" cy="2350965"/>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current has been objective oriented that reduced the chances of elaborative assessment from secondary resources. Selection of a secondary data collection process could have been more accurate. </a:t>
            </a:r>
            <a:endParaRPr lang="en-IN" sz="2000" dirty="0"/>
          </a:p>
        </p:txBody>
      </p:sp>
      <p:sp>
        <p:nvSpPr>
          <p:cNvPr id="39" name="Rectangle 38"/>
          <p:cNvSpPr/>
          <p:nvPr/>
        </p:nvSpPr>
        <p:spPr>
          <a:xfrm>
            <a:off x="16528620" y="20104587"/>
            <a:ext cx="2435282" cy="484428"/>
          </a:xfrm>
          <a:prstGeom prst="rect">
            <a:avLst/>
          </a:prstGeom>
        </p:spPr>
        <p:txBody>
          <a:bodyPr wrap="none">
            <a:spAutoFit/>
          </a:bodyPr>
          <a:lstStyle/>
          <a:p>
            <a:r>
              <a:rPr lang="en-US" b="1" dirty="0">
                <a:latin typeface="Arial" panose="020B0604020202020204" pitchFamily="34" charset="0"/>
                <a:cs typeface="Arial" panose="020B0604020202020204" pitchFamily="34" charset="0"/>
              </a:rPr>
              <a:t>Reference List</a:t>
            </a:r>
            <a:endParaRPr lang="en-IN" b="1" dirty="0">
              <a:latin typeface="Arial" panose="020B0604020202020204" pitchFamily="34" charset="0"/>
              <a:cs typeface="Arial" panose="020B0604020202020204" pitchFamily="34" charset="0"/>
            </a:endParaRPr>
          </a:p>
        </p:txBody>
      </p:sp>
      <p:sp>
        <p:nvSpPr>
          <p:cNvPr id="38" name="Rectangle 37"/>
          <p:cNvSpPr/>
          <p:nvPr/>
        </p:nvSpPr>
        <p:spPr>
          <a:xfrm>
            <a:off x="15142364" y="20789925"/>
            <a:ext cx="5031814" cy="8966557"/>
          </a:xfrm>
          <a:prstGeom prst="rect">
            <a:avLst/>
          </a:prstGeom>
        </p:spPr>
        <p:txBody>
          <a:bodyPr wrap="square">
            <a:spAutoFit/>
          </a:bodyPr>
          <a:lstStyle/>
          <a:p>
            <a:pPr algn="just">
              <a:lnSpc>
                <a:spcPct val="150000"/>
              </a:lnSpc>
              <a:spcAft>
                <a:spcPts val="800"/>
              </a:spcAft>
            </a:pP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Adeoye</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M.A., (2024) ‘Mastering the basics: A guide to research methodology for effective writing and publication’, </a:t>
            </a:r>
            <a:r>
              <a:rPr lang="en-IN" sz="2000" i="1" dirty="0" err="1">
                <a:solidFill>
                  <a:srgbClr val="222222"/>
                </a:solidFill>
                <a:latin typeface="Arial" panose="020B0604020202020204" pitchFamily="34" charset="0"/>
                <a:ea typeface="Times New Roman" panose="02020603050405020304" pitchFamily="18" charset="0"/>
                <a:cs typeface="Arial" panose="020B0604020202020204" pitchFamily="34" charset="0"/>
              </a:rPr>
              <a:t>Chalim</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 Journal of Teaching and Learning</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4</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(1), pp.30-41.</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hlinkClick r:id="rId7"/>
              </a:rPr>
              <a:t> </a:t>
            </a:r>
            <a:r>
              <a:rPr lang="en-IN" sz="2000"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7"/>
              </a:rPr>
              <a:t>https://doi.org/10.31538/cjotl.v4i1.1345</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Bef>
                <a:spcPts val="1200"/>
              </a:spcBef>
              <a:spcAft>
                <a:spcPts val="1200"/>
              </a:spcAft>
            </a:pP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Ciarli</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T., Kenney, M., </a:t>
            </a: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Massini</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S. and </a:t>
            </a: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Piscitello</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L., (2021) ‘Digital technologies, innovation, and skills: Emerging trajectories and challenges’, </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Research Policy</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50</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(7), p.104289.</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hlinkClick r:id="rId8"/>
              </a:rPr>
              <a:t> </a:t>
            </a:r>
            <a:r>
              <a:rPr lang="en-IN" sz="2000"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8"/>
              </a:rPr>
              <a:t>https://doi.org/10.1016/j.respol.2021.104289</a:t>
            </a:r>
            <a:endParaRPr lang="en-IN" sz="20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Bef>
                <a:spcPts val="1200"/>
              </a:spcBef>
              <a:spcAft>
                <a:spcPts val="1200"/>
              </a:spcAft>
            </a:pP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Commons Library Parliament UK, (2024) </a:t>
            </a:r>
            <a:r>
              <a:rPr lang="en-IN" sz="2000" i="1" dirty="0">
                <a:solidFill>
                  <a:srgbClr val="000000"/>
                </a:solidFill>
                <a:latin typeface="Arial" panose="020B0604020202020204" pitchFamily="34" charset="0"/>
                <a:ea typeface="Times New Roman" panose="02020603050405020304" pitchFamily="18" charset="0"/>
                <a:cs typeface="Arial" panose="020B0604020202020204" pitchFamily="34" charset="0"/>
              </a:rPr>
              <a:t>Digital skills and careers.</a:t>
            </a: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 Available at: </a:t>
            </a: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9"/>
              </a:rPr>
              <a:t> </a:t>
            </a:r>
            <a:r>
              <a:rPr lang="en-IN" sz="2000"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9"/>
              </a:rPr>
              <a:t>https://commonslibrary.parliament.uk/research-briefings/cdp-2024-0073/</a:t>
            </a: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 (Accessed: 08 October 2025).</a:t>
            </a:r>
            <a:endParaRPr lang="en-IN" sz="20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30" name="Picture 6" descr="Risks and Threats Arising from the Adoption of Digital Technology in  Treasury | SpringerLink"/>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190807" y="5171737"/>
            <a:ext cx="5559405" cy="568321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5718659" y="1680945"/>
            <a:ext cx="11245226" cy="1143326"/>
          </a:xfrm>
          <a:prstGeom prst="rect">
            <a:avLst/>
          </a:prstGeom>
        </p:spPr>
        <p:txBody>
          <a:bodyPr wrap="square">
            <a:spAutoFit/>
          </a:bodyPr>
          <a:lstStyle/>
          <a:p>
            <a:pPr algn="ctr">
              <a:lnSpc>
                <a:spcPct val="150000"/>
              </a:lnSpc>
            </a:pPr>
            <a:r>
              <a:rPr lang="en-US" sz="2800" b="1" dirty="0">
                <a:solidFill>
                  <a:schemeClr val="bg1"/>
                </a:solidFill>
                <a:latin typeface="Arial" panose="020B0604020202020204" pitchFamily="34" charset="0"/>
                <a:cs typeface="Arial" panose="020B0604020202020204" pitchFamily="34" charset="0"/>
              </a:rPr>
              <a:t>Topic: “Addressing the Digital Skills Gap in the UK Workforce”</a:t>
            </a:r>
            <a:br>
              <a:rPr lang="en-US" sz="2400" dirty="0">
                <a:solidFill>
                  <a:schemeClr val="bg1"/>
                </a:solidFill>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3856C59-B415-3794-5943-5F5653A4D845}"/>
              </a:ext>
            </a:extLst>
          </p:cNvPr>
          <p:cNvSpPr txBox="1"/>
          <p:nvPr/>
        </p:nvSpPr>
        <p:spPr>
          <a:xfrm>
            <a:off x="8067776" y="2731321"/>
            <a:ext cx="6858001" cy="1305165"/>
          </a:xfrm>
          <a:prstGeom prst="rect">
            <a:avLst/>
          </a:prstGeom>
          <a:noFill/>
        </p:spPr>
        <p:txBody>
          <a:bodyPr wrap="square" rtlCol="0">
            <a:spAutoFit/>
          </a:bodyPr>
          <a:lstStyle/>
          <a:p>
            <a:pPr algn="ctr">
              <a:lnSpc>
                <a:spcPct val="150000"/>
              </a:lnSpc>
            </a:pPr>
            <a:r>
              <a:rPr lang="en-US" sz="2800" b="1" i="1">
                <a:latin typeface="Arial" panose="020B0604020202020204" pitchFamily="34" charset="0"/>
                <a:cs typeface="Arial" panose="020B0604020202020204" pitchFamily="34" charset="0"/>
              </a:rPr>
              <a:t>Student Name: Laurentiu Costache</a:t>
            </a:r>
            <a:endParaRPr lang="en-US" sz="2800">
              <a:latin typeface="Arial" panose="020B0604020202020204" pitchFamily="34" charset="0"/>
              <a:cs typeface="Arial" panose="020B0604020202020204" pitchFamily="34" charset="0"/>
            </a:endParaRPr>
          </a:p>
          <a:p>
            <a:pPr algn="ctr">
              <a:lnSpc>
                <a:spcPct val="150000"/>
              </a:lnSpc>
            </a:pPr>
            <a:r>
              <a:rPr lang="en-US" sz="2800" b="1" i="1">
                <a:latin typeface="Arial" panose="020B0604020202020204" pitchFamily="34" charset="0"/>
                <a:cs typeface="Arial" panose="020B0604020202020204" pitchFamily="34" charset="0"/>
              </a:rPr>
              <a:t>Student ID: 2227090</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664</Words>
  <Application>Microsoft Office PowerPoint</Application>
  <PresentationFormat>Custom</PresentationFormat>
  <Paragraphs>31</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Hotel Promo Poster</dc:title>
  <dc:creator>user</dc:creator>
  <cp:lastModifiedBy>rebeca Voica</cp:lastModifiedBy>
  <cp:revision>7</cp:revision>
  <dcterms:created xsi:type="dcterms:W3CDTF">2006-08-16T00:00:00Z</dcterms:created>
  <dcterms:modified xsi:type="dcterms:W3CDTF">2025-11-19T15:41:49Z</dcterms:modified>
  <dc:identifier>DAG1L-6Frac</dc:identifier>
</cp:coreProperties>
</file>